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086600" cy="93599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14101" y="1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2524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4efb87d1_1_10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584efb87d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9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0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a704de2d5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a704de2d5_4_39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a704de2d5_4_39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a704de2d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a704de2d5_2_0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5a704de2d5_2_0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4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4014101" y="8890282"/>
            <a:ext cx="3070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050" tIns="47525" rIns="95050" bIns="475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4efb87d1_1_0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84efb87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4efb87d1_1_5:notes"/>
          <p:cNvSpPr txBox="1">
            <a:spLocks noGrp="1"/>
          </p:cNvSpPr>
          <p:nvPr>
            <p:ph type="body" idx="1"/>
          </p:nvPr>
        </p:nvSpPr>
        <p:spPr>
          <a:xfrm>
            <a:off x="708661" y="4445953"/>
            <a:ext cx="5669400" cy="4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84efb87d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ed ">
  <p:cSld name="Title Red 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 descr="G:\_55906_Brand_Integration\_PPT_Template\R4_20151119\Images\Title_Circuitry_R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97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0" y="5010150"/>
            <a:ext cx="12192000" cy="1847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3051" y="5557209"/>
            <a:ext cx="2670903" cy="362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2"/>
          <p:cNvGrpSpPr/>
          <p:nvPr/>
        </p:nvGrpSpPr>
        <p:grpSpPr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9" name="Google Shape;29;p2"/>
            <p:cNvCxnSpPr/>
            <p:nvPr/>
          </p:nvCxnSpPr>
          <p:spPr>
            <a:xfrm>
              <a:off x="0" y="5010150"/>
              <a:ext cx="12188952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9622631" y="5010150"/>
              <a:ext cx="2569369" cy="0"/>
            </a:xfrm>
            <a:prstGeom prst="straightConnector1">
              <a:avLst/>
            </a:prstGeom>
            <a:noFill/>
            <a:ln w="7620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Circuitry">
  <p:cSld name="Title Circuitr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12193590" cy="418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1423" y="4378200"/>
            <a:ext cx="3394807" cy="463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1"/>
          <p:cNvGrpSpPr/>
          <p:nvPr/>
        </p:nvGrpSpPr>
        <p:grpSpPr>
          <a:xfrm>
            <a:off x="0" y="4662176"/>
            <a:ext cx="7653900" cy="0"/>
            <a:chOff x="317625" y="4690751"/>
            <a:chExt cx="7653900" cy="0"/>
          </a:xfrm>
        </p:grpSpPr>
        <p:cxnSp>
          <p:nvCxnSpPr>
            <p:cNvPr id="74" name="Google Shape;74;p11"/>
            <p:cNvCxnSpPr/>
            <p:nvPr/>
          </p:nvCxnSpPr>
          <p:spPr>
            <a:xfrm>
              <a:off x="317625" y="4690751"/>
              <a:ext cx="7653900" cy="0"/>
            </a:xfrm>
            <a:prstGeom prst="straightConnector1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11"/>
            <p:cNvCxnSpPr/>
            <p:nvPr/>
          </p:nvCxnSpPr>
          <p:spPr>
            <a:xfrm>
              <a:off x="5667375" y="4690751"/>
              <a:ext cx="2304000" cy="0"/>
            </a:xfrm>
            <a:prstGeom prst="straightConnector1">
              <a:avLst/>
            </a:prstGeom>
            <a:noFill/>
            <a:ln w="76200" cap="rnd" cmpd="sng">
              <a:solidFill>
                <a:srgbClr val="AB19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411480" y="2578608"/>
            <a:ext cx="7132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2"/>
          </p:nvPr>
        </p:nvSpPr>
        <p:spPr>
          <a:xfrm>
            <a:off x="411480" y="4992079"/>
            <a:ext cx="7132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3"/>
          </p:nvPr>
        </p:nvSpPr>
        <p:spPr>
          <a:xfrm>
            <a:off x="411479" y="5420897"/>
            <a:ext cx="71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/>
          <p:nvPr/>
        </p:nvSpPr>
        <p:spPr>
          <a:xfrm>
            <a:off x="411480" y="6629400"/>
            <a:ext cx="66396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OGO">
  <p:cSld name="LOGO">
    <p:bg>
      <p:bgPr>
        <a:gradFill>
          <a:gsLst>
            <a:gs pos="0">
              <a:srgbClr val="D8D8D8">
                <a:alpha val="49019"/>
              </a:srgbClr>
            </a:gs>
            <a:gs pos="30000">
              <a:srgbClr val="D8D8D8">
                <a:alpha val="49019"/>
              </a:srgbClr>
            </a:gs>
            <a:gs pos="100000">
              <a:schemeClr val="l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2" descr="G:\_55906_Brand_Integration\_55998_Broadcom_Limited_Logo\_Final\01_Red-Black\PNG\Broadcom_Ltd_Logo_Red-Black_w-ta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8240" y="2537429"/>
            <a:ext cx="9826554" cy="17824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2"/>
          <p:cNvGrpSpPr/>
          <p:nvPr/>
        </p:nvGrpSpPr>
        <p:grpSpPr>
          <a:xfrm>
            <a:off x="0" y="0"/>
            <a:ext cx="12192070" cy="137100"/>
            <a:chOff x="0" y="0"/>
            <a:chExt cx="12192070" cy="137100"/>
          </a:xfrm>
        </p:grpSpPr>
        <p:sp>
          <p:nvSpPr>
            <p:cNvPr id="83" name="Google Shape;83;p12"/>
            <p:cNvSpPr/>
            <p:nvPr/>
          </p:nvSpPr>
          <p:spPr>
            <a:xfrm>
              <a:off x="0" y="0"/>
              <a:ext cx="12192000" cy="13710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0665070" y="0"/>
              <a:ext cx="1527000" cy="13710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G:\_55906_Brand_Integration\_PPT_Template\R5_20151208\Images\Title_Red_Gradient_Revers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24175"/>
            <a:ext cx="12192000" cy="1433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 rot="10800000" flipH="1">
            <a:off x="0" y="0"/>
            <a:ext cx="12192000" cy="2198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411480" y="4701279"/>
            <a:ext cx="8595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40" name="Google Shape;40;p4"/>
            <p:cNvCxnSpPr/>
            <p:nvPr/>
          </p:nvCxnSpPr>
          <p:spPr>
            <a:xfrm>
              <a:off x="-1" y="5905500"/>
              <a:ext cx="12192000" cy="0"/>
            </a:xfrm>
            <a:prstGeom prst="straightConnector1">
              <a:avLst/>
            </a:prstGeom>
            <a:noFill/>
            <a:ln w="825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9083040" y="5905500"/>
              <a:ext cx="3108960" cy="0"/>
            </a:xfrm>
            <a:prstGeom prst="straightConnector1">
              <a:avLst/>
            </a:prstGeom>
            <a:noFill/>
            <a:ln w="8255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2" name="Google Shape;42;p4" descr="G:\_55906_Brand_Integration\_55998_Broadcom_Limited_Logo\_Final\04_White\PNG\Broadcom_Ltd_Logo_White_no-ta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5923396"/>
            <a:ext cx="3183065" cy="43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">
  <p:cSld name="Title Whit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 descr="G:\_55906_Brand_Integration\_PPT_Template\R5_20151208\Images\Title_Red_Gradient_Reversed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2688"/>
            <a:ext cx="12192000" cy="186456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11480" y="4143296"/>
            <a:ext cx="7452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11480" y="5628417"/>
            <a:ext cx="7452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3"/>
          </p:nvPr>
        </p:nvSpPr>
        <p:spPr>
          <a:xfrm>
            <a:off x="411480" y="5199599"/>
            <a:ext cx="745236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1" y="0"/>
            <a:ext cx="12191999" cy="5399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G:\_55906_Brand_Integration\55998_Logo_Update-Refinement\_Final\01_Red-Black\PNG\Broadcom_Ltd_Logo_Red-Black_no-ta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457200"/>
            <a:ext cx="3183065" cy="436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6"/>
          <p:cNvGrpSpPr/>
          <p:nvPr/>
        </p:nvGrpSpPr>
        <p:grpSpPr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0" y="5010150"/>
              <a:ext cx="12188952" cy="0"/>
            </a:xfrm>
            <a:prstGeom prst="straightConnector1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9083040" y="5010150"/>
              <a:ext cx="3108960" cy="0"/>
            </a:xfrm>
            <a:prstGeom prst="straightConnector1">
              <a:avLst/>
            </a:prstGeom>
            <a:noFill/>
            <a:ln w="76200" cap="flat" cmpd="sng">
              <a:solidFill>
                <a:srgbClr val="76767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title">
  <p:cSld name="Content with Sub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413004" y="1600200"/>
            <a:ext cx="11365992" cy="15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13004" y="1005840"/>
            <a:ext cx="1136599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Circuitry">
  <p:cSld name="Section Circuitr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12193588" cy="418478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411480" y="6629400"/>
            <a:ext cx="66396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3125" y="5269924"/>
            <a:ext cx="1990360" cy="26975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11480" y="3408399"/>
            <a:ext cx="86868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11480" y="1371600"/>
            <a:ext cx="5577840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6199632" y="1371600"/>
            <a:ext cx="5577840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411480" y="6629400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832766" y="6629400"/>
            <a:ext cx="661078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sz="800" b="0" i="0" u="none" strike="noStrike" cap="non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71014" y="6629400"/>
            <a:ext cx="27252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4000" y="6511510"/>
            <a:ext cx="1508655" cy="204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1"/>
          <p:cNvGrpSpPr/>
          <p:nvPr/>
        </p:nvGrpSpPr>
        <p:grpSpPr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7" name="Google Shape;17;p1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"/>
          <p:cNvSpPr txBox="1"/>
          <p:nvPr/>
        </p:nvSpPr>
        <p:spPr>
          <a:xfrm>
            <a:off x="7297030" y="6590928"/>
            <a:ext cx="33528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Broadcom Standard Technology</a:t>
            </a:r>
            <a:endParaRPr sz="105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411475" y="3872400"/>
            <a:ext cx="117804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SONiC Management Framework –Proposal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1125" y="5476525"/>
            <a:ext cx="3315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REST GET Operation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62" y="1090000"/>
            <a:ext cx="10436977" cy="542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413004" y="1371600"/>
            <a:ext cx="11365992" cy="147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/>
              <a:t>TransLib - Library for Management application servers</a:t>
            </a: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REST server, gNMI server and TransLib all in GO</a:t>
            </a: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Marshalling and unmarshalling using YGOT</a:t>
            </a: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Concurrent writes from different management applications without lock</a:t>
            </a: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Integration into KLISH based CLI framework</a:t>
            </a: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Config validation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Approach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413000" y="914400"/>
            <a:ext cx="11366100" cy="6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/>
              <a:t>Pyang Compiler</a:t>
            </a:r>
            <a:endParaRPr sz="1800" b="1"/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An extensible YANG validator and OpenAPI Spec generator.</a:t>
            </a:r>
            <a:endParaRPr sz="12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/>
              <a:t>YGOT Generator</a:t>
            </a:r>
            <a:endParaRPr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Collection of Go utilities for generating Go Structures, validating contents in the Go structures, rendering Go Structure to output format such as JSON.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/>
              <a:t>Swagger Tool</a:t>
            </a:r>
            <a:endParaRPr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Generates Client SDK, Server Stub and API documentation based on OpenAPI Spec.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/>
              <a:t>Client SDK</a:t>
            </a:r>
            <a:endParaRPr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Swagger generated APIs used to communicate with REST server from a REST client/CLI.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/>
              <a:t>REST Gateway (Server)</a:t>
            </a:r>
            <a:endParaRPr b="1"/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GO based REST server generated using swagger.</a:t>
            </a:r>
            <a:endParaRPr sz="12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Char char="–"/>
            </a:pPr>
            <a:r>
              <a:rPr lang="en-US" sz="1400"/>
              <a:t>REST Request Handler</a:t>
            </a:r>
            <a:endParaRPr sz="1400"/>
          </a:p>
          <a:p>
            <a:pPr marL="137160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All REST requests from Northbound land here</a:t>
            </a:r>
            <a:endParaRPr sz="12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Invokes common handler for CRUD operations with path and Payload</a:t>
            </a:r>
            <a:endParaRPr sz="12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2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Calls appropriate Translib functions based on CRUD operation.</a:t>
            </a:r>
            <a:endParaRPr sz="12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/>
              <a:t>GNMI Server</a:t>
            </a:r>
            <a:endParaRPr sz="1800" b="1"/>
          </a:p>
          <a:p>
            <a:pPr marL="1371600" marR="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Existing GNMI server in SONiC extended for YANG based support</a:t>
            </a:r>
            <a:endParaRPr sz="12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1371600" marR="0" lvl="2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>
                <a:solidFill>
                  <a:srgbClr val="464646"/>
                </a:solidFill>
                <a:highlight>
                  <a:srgbClr val="FDFDFD"/>
                </a:highlight>
              </a:rPr>
              <a:t>GNMI Request Handler</a:t>
            </a:r>
            <a:endParaRPr sz="14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1828800" marR="0" lvl="3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Handles Set/Get/Subscribe/Capability request. </a:t>
            </a:r>
            <a:endParaRPr sz="12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1828800" lvl="3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200"/>
              <a:buChar char="–"/>
            </a:pPr>
            <a:r>
              <a:rPr lang="en-US" sz="1200">
                <a:solidFill>
                  <a:srgbClr val="464646"/>
                </a:solidFill>
                <a:highlight>
                  <a:srgbClr val="FDFDFD"/>
                </a:highlight>
              </a:rPr>
              <a:t>Calls appropriate Translib functions based on requested operation</a:t>
            </a:r>
            <a:endParaRPr sz="12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18288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endParaRPr sz="1200">
              <a:solidFill>
                <a:srgbClr val="464646"/>
              </a:solidFill>
              <a:highlight>
                <a:srgbClr val="FDFDFD"/>
              </a:highlight>
            </a:endParaRPr>
          </a:p>
          <a:p>
            <a:pPr marL="13716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1500"/>
              <a:t>	</a:t>
            </a:r>
            <a:endParaRPr sz="1500"/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Design contd 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412950" y="662400"/>
            <a:ext cx="11366100" cy="5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/>
              <a:t>TransLib (GO)</a:t>
            </a:r>
            <a:endParaRPr sz="1800" b="1"/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1200"/>
              <a:t>GO based Translation library to convert data in YANG to Redis(ABNF) format and vice versa, validate config data and write to Redis/Non-DB database. </a:t>
            </a:r>
            <a:endParaRPr sz="1200"/>
          </a:p>
          <a:p>
            <a: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Translib Infra</a:t>
            </a:r>
            <a:endParaRPr sz="1800"/>
          </a:p>
          <a:p>
            <a:pPr marL="137160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GO bind-Objects</a:t>
            </a:r>
            <a:endParaRPr sz="1600"/>
          </a:p>
          <a:p>
            <a:pPr marL="182880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200"/>
              <a:t>GO bindings generated using YGOT. Converts the incoming payload to YGOT structures, which is given to App modules</a:t>
            </a:r>
            <a:endParaRPr/>
          </a:p>
          <a:p>
            <a:pPr marL="13716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Request Handler</a:t>
            </a:r>
            <a:endParaRPr sz="1600"/>
          </a:p>
          <a:p>
            <a:pPr marL="182880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200"/>
              <a:t>All requests from management servers land here.</a:t>
            </a:r>
            <a:endParaRPr/>
          </a:p>
          <a:p>
            <a:pPr marL="1371600" marR="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App Interface</a:t>
            </a:r>
            <a:endParaRPr sz="1600"/>
          </a:p>
          <a:p>
            <a:pPr marL="1828800" marR="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200"/>
              <a:t>App modules registers with it dpathng TransLib initialization</a:t>
            </a:r>
            <a:endParaRPr sz="1600"/>
          </a:p>
          <a:p>
            <a:pPr marL="1828800" lvl="3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200"/>
              <a:t>Invokes appropriate app module specific implementation</a:t>
            </a:r>
            <a:endParaRPr sz="1200"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App Modules</a:t>
            </a:r>
            <a:endParaRPr sz="1800"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200"/>
              <a:t>YGOT structure to ABNF key value pairs - write, ABNF key value pairs to YGOT structure - read</a:t>
            </a:r>
            <a:endParaRPr sz="1200"/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Translates, validates and converts data.</a:t>
            </a:r>
            <a:endParaRPr sz="1200"/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Facilitates breaking bulk operation into multiple operations suitable for Redis transaction</a:t>
            </a:r>
            <a:endParaRPr sz="1200"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DB Access</a:t>
            </a:r>
            <a:endParaRPr sz="1800"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200"/>
              <a:t>Provides access to Redis DB using Go-Redis package</a:t>
            </a:r>
            <a:endParaRPr sz="1200"/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-US" sz="1200"/>
              <a:t>Supports transaction </a:t>
            </a:r>
            <a:endParaRPr sz="1200"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Config Validation</a:t>
            </a:r>
            <a:endParaRPr sz="1800"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200"/>
              <a:t>Validates a JSON buffer against given ABNF schema. Carries-out semantic, syntactic, parameter, type and range validation as well as platform and inter-dependency validation. Uses code generated from a schema definition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413004" y="476286"/>
            <a:ext cx="1136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Design contd ...</a:t>
            </a:r>
            <a:endParaRPr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413000" y="1295400"/>
            <a:ext cx="5298600" cy="4936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module: sonic-vlan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+--rw VLAN* [name]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|  +--rw name       string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|  +--rw vlanid?    uint16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|  +--rw members*   -&gt; /sif:PORT_TABLE/ifname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+--rw VLAN_MEMBER* [name ifname]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+--rw name            -&gt; ../../VLAN/name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+--rw ifname          -&gt; /sif:PORT_TABLE/ifname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+--rw tagging_mode?   scommon:tagging_mode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Config Validation Library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7156425" y="715974"/>
            <a:ext cx="4241700" cy="223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ABNF JSON: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	   "VLAN_MEMBER":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    	"Vlan100|Ethernet24":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        "tagging_mode": "tagged"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    	},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    	"Vlan100|Ethernet28":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        "tagging_mode": "untagged"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    	},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6" name="Google Shape;216;p26"/>
          <p:cNvSpPr txBox="1"/>
          <p:nvPr/>
        </p:nvSpPr>
        <p:spPr>
          <a:xfrm>
            <a:off x="7156425" y="3330176"/>
            <a:ext cx="4241700" cy="30625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YANG XML: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&lt;VLAN_MEMBER&gt;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&lt;name&gt;Vlan100&lt;/name&gt;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ifname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&gt;Ethernet24&lt;/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ifname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tagging_mode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&gt;tagged&lt;/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tagging_mode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&lt;/VLAN_MEMBER&gt;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&lt;VLAN_MEMBER&gt;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&lt;name&gt;Vlan100&lt;/name&gt;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ifname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&gt;Ethernet28&lt;/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ifname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tagging_mode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&gt;untagged&lt;/</a:t>
            </a:r>
            <a:r>
              <a:rPr lang="en-US" sz="1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tagging_mode</a:t>
            </a: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&lt;/VLAN_MEMBER&gt;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413000" y="1093450"/>
            <a:ext cx="6689100" cy="51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/>
              <a:t>Approach :</a:t>
            </a:r>
            <a:endParaRPr b="1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/>
              <a:t>If path ‘Prefix’ is any of known DB name like APP_DB, CONFIG_DB etc., existing data client is created.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/>
              <a:t>For other cases, new TransL data client is created.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/>
              <a:t>TransL data client uses TransL Utils functions.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/>
              <a:t>TransL Utils functions invoke APIs provided by TransLib library.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/>
              <a:t>TransLib API creates thread internally per client subscription which listens for Redis notification. The notification data is received by TransL data client through. </a:t>
            </a:r>
            <a:endParaRPr sz="2000"/>
          </a:p>
        </p:txBody>
      </p:sp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gNMI Integration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7526825" y="1625675"/>
            <a:ext cx="4613700" cy="4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Code organization: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├── dialout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├── dialout_client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│   ├── </a:t>
            </a:r>
            <a:r>
              <a:rPr lang="en-US" sz="11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dialout_client.go 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⇒ Modified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│   └── dialout_client_test.go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├── dialout_client_cli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    └── dialout_client_cli.go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├── gnmi_server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├──</a:t>
            </a:r>
            <a:r>
              <a:rPr lang="en-US" sz="11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client_subscribe.go  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⇒ Modified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en-US" sz="11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server.go  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⇒ Modified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└── server_test.go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├── sonic_data_client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├── db_client.go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├── non_db_client.go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├── </a:t>
            </a:r>
            <a:r>
              <a:rPr lang="en-US" sz="11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transl_client.go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==&gt; Added TransL data client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├── trie.go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│   └── virtual_db.go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└──</a:t>
            </a:r>
            <a:r>
              <a:rPr lang="en-US" sz="11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transl_utils</a:t>
            </a:r>
            <a:endParaRPr sz="11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   └── transl_utils.go</a:t>
            </a: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 ==&gt; Added TransL Utils Layer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295450" y="684525"/>
            <a:ext cx="11742300" cy="58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Provide an Infrastructure for UI development for SONiC, including some client UIs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Support smooth integration of a variety of Standards-based and proprietary data models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Standard YANG models (e.g. OpenConfig, IETF, IEEE)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Industry-standard CLI feel (details TBD)</a:t>
            </a:r>
            <a:endParaRPr sz="1700"/>
          </a:p>
          <a:p>
            <a:pPr marL="457200" marR="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Support easy integration of OpenAPI server-side implementations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Multiple protocols/Interfaces, including concurrency between them: -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CLI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gNMI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REST/RESTCONF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SNMP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NETCONF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Unified security using standard network services (e.g. RADIUS, TACACS+, LDAP)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Authentication - including certificate-based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Authorization - Role-based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Ease of use for developer workflow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Specify data model and auto-generate as much as possible from there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Fit with existing SONiC Architecture and Management</a:t>
            </a:r>
            <a:endParaRPr sz="1700"/>
          </a:p>
          <a:p>
            <a:pPr marL="914400" marR="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Co-exist with what exists today - backward compatibility</a:t>
            </a:r>
            <a:endParaRPr sz="1700"/>
          </a:p>
          <a:p>
            <a:pPr marL="914400" marR="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Don’t place additional requirements upon existing features and infrastructure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Support Validation and Error Handling - data model, platform capability/scale, dynamic resources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Packageable – SONiC users can pick and choose only the pieces they need</a:t>
            </a:r>
            <a:endParaRPr sz="17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13004" y="398911"/>
            <a:ext cx="1136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Framework High-level Requirements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9225" y="917580"/>
            <a:ext cx="8993558" cy="563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13004" y="322711"/>
            <a:ext cx="1136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Config Validation Library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9140450" y="3524550"/>
            <a:ext cx="2919600" cy="2923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Use cases :</a:t>
            </a:r>
            <a:endParaRPr sz="18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Startup config (config_db.json) validation</a:t>
            </a:r>
            <a:endParaRPr/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Key and Payload validation for CRUD operations inside TransLib</a:t>
            </a:r>
            <a:endParaRPr/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Key and field(s) validation from other application like Click based Python CLI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938248" y="1581575"/>
            <a:ext cx="7746527" cy="3880966"/>
            <a:chOff x="587923" y="201475"/>
            <a:chExt cx="7746527" cy="3880966"/>
          </a:xfrm>
        </p:grpSpPr>
        <p:sp>
          <p:nvSpPr>
            <p:cNvPr id="112" name="Google Shape;112;p16"/>
            <p:cNvSpPr/>
            <p:nvPr/>
          </p:nvSpPr>
          <p:spPr>
            <a:xfrm>
              <a:off x="597025" y="978027"/>
              <a:ext cx="838674" cy="729972"/>
            </a:xfrm>
            <a:prstGeom prst="flowChartDocument">
              <a:avLst/>
            </a:prstGeom>
            <a:solidFill>
              <a:srgbClr val="F1C23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ABNF Schema</a:t>
              </a:r>
              <a:endParaRPr sz="1000"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97024" y="2071527"/>
              <a:ext cx="838674" cy="729972"/>
            </a:xfrm>
            <a:prstGeom prst="flowChartDocument">
              <a:avLst/>
            </a:prstGeom>
            <a:solidFill>
              <a:srgbClr val="F1C23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YANG Schema with </a:t>
              </a:r>
              <a:r>
                <a:rPr lang="en-US" sz="1000"/>
                <a:t>metadata</a:t>
              </a:r>
              <a:endParaRPr sz="900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016975" y="201475"/>
              <a:ext cx="123000" cy="32997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933675" y="2087527"/>
              <a:ext cx="838675" cy="629025"/>
            </a:xfrm>
            <a:prstGeom prst="flowChartManualOperation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990463" y="2216158"/>
              <a:ext cx="725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Pyang Compiler</a:t>
              </a:r>
              <a:endParaRPr sz="900"/>
            </a:p>
          </p:txBody>
        </p:sp>
        <p:cxnSp>
          <p:nvCxnSpPr>
            <p:cNvPr id="117" name="Google Shape;117;p16"/>
            <p:cNvCxnSpPr>
              <a:stCxn id="112" idx="2"/>
              <a:endCxn id="113" idx="0"/>
            </p:cNvCxnSpPr>
            <p:nvPr/>
          </p:nvCxnSpPr>
          <p:spPr>
            <a:xfrm>
              <a:off x="1016362" y="1659740"/>
              <a:ext cx="0" cy="411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18;p16"/>
            <p:cNvCxnSpPr>
              <a:stCxn id="113" idx="3"/>
              <a:endCxn id="116" idx="1"/>
            </p:cNvCxnSpPr>
            <p:nvPr/>
          </p:nvCxnSpPr>
          <p:spPr>
            <a:xfrm rot="10800000" flipH="1">
              <a:off x="1435698" y="2434413"/>
              <a:ext cx="554700" cy="2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" name="Google Shape;119;p16"/>
            <p:cNvSpPr/>
            <p:nvPr/>
          </p:nvSpPr>
          <p:spPr>
            <a:xfrm>
              <a:off x="3445050" y="978025"/>
              <a:ext cx="4889400" cy="19851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6DC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/>
                <a:t>Config Validation Library</a:t>
              </a:r>
              <a:endParaRPr sz="1200" b="1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092150" y="3193652"/>
              <a:ext cx="1537600" cy="411900"/>
            </a:xfrm>
            <a:prstGeom prst="flowChartMagneticDisk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Redis DB</a:t>
              </a:r>
              <a:endParaRPr sz="1100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3602323" y="2123929"/>
              <a:ext cx="1100700" cy="411900"/>
            </a:xfrm>
            <a:prstGeom prst="rect">
              <a:avLst/>
            </a:prstGeom>
            <a:solidFill>
              <a:srgbClr val="FFFF4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92948" y="3406746"/>
              <a:ext cx="200100" cy="174900"/>
            </a:xfrm>
            <a:prstGeom prst="rect">
              <a:avLst/>
            </a:prstGeom>
            <a:solidFill>
              <a:srgbClr val="6DCE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735134" y="3666063"/>
              <a:ext cx="193800" cy="150600"/>
            </a:xfrm>
            <a:prstGeom prst="rect">
              <a:avLst/>
            </a:prstGeom>
            <a:solidFill>
              <a:srgbClr val="00FF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733697" y="3428818"/>
              <a:ext cx="193800" cy="1749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771347" y="3351633"/>
              <a:ext cx="9471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Common code</a:t>
              </a:r>
              <a:endParaRPr sz="800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947643" y="3566055"/>
              <a:ext cx="18207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Feature specific custom code</a:t>
              </a:r>
              <a:endParaRPr sz="800"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1946190" y="3355596"/>
              <a:ext cx="14259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Third party</a:t>
              </a:r>
              <a:endParaRPr sz="800"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92948" y="3653775"/>
              <a:ext cx="193800" cy="150600"/>
            </a:xfrm>
            <a:prstGeom prst="rect">
              <a:avLst/>
            </a:prstGeom>
            <a:solidFill>
              <a:srgbClr val="FFFF4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778562" y="3601091"/>
              <a:ext cx="9735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Generated code</a:t>
              </a:r>
              <a:endParaRPr sz="800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5231150" y="1940677"/>
              <a:ext cx="1240500" cy="917400"/>
            </a:xfrm>
            <a:prstGeom prst="rect">
              <a:avLst/>
            </a:prstGeom>
            <a:solidFill>
              <a:srgbClr val="6DCE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343925" y="2013002"/>
              <a:ext cx="1021800" cy="183600"/>
            </a:xfrm>
            <a:prstGeom prst="rect">
              <a:avLst/>
            </a:prstGeom>
            <a:solidFill>
              <a:srgbClr val="6DCE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Syntax Check</a:t>
              </a:r>
              <a:endParaRPr sz="90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5341450" y="2310652"/>
              <a:ext cx="1021800" cy="183600"/>
            </a:xfrm>
            <a:prstGeom prst="rect">
              <a:avLst/>
            </a:prstGeom>
            <a:solidFill>
              <a:srgbClr val="6DCE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Semantic Check</a:t>
              </a:r>
              <a:endParaRPr sz="9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326400" y="2597152"/>
              <a:ext cx="1021800" cy="183600"/>
            </a:xfrm>
            <a:prstGeom prst="rect">
              <a:avLst/>
            </a:prstGeom>
            <a:solidFill>
              <a:srgbClr val="6DCE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Platform check</a:t>
              </a:r>
              <a:endParaRPr sz="9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661050" y="2191393"/>
              <a:ext cx="1100700" cy="411900"/>
            </a:xfrm>
            <a:prstGeom prst="rect">
              <a:avLst/>
            </a:prstGeom>
            <a:solidFill>
              <a:srgbClr val="FFFF4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" name="Google Shape;135;p16"/>
            <p:cNvCxnSpPr>
              <a:stCxn id="134" idx="3"/>
              <a:endCxn id="130" idx="1"/>
            </p:cNvCxnSpPr>
            <p:nvPr/>
          </p:nvCxnSpPr>
          <p:spPr>
            <a:xfrm>
              <a:off x="4761750" y="2397343"/>
              <a:ext cx="469500" cy="2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6" name="Google Shape;136;p16"/>
            <p:cNvSpPr/>
            <p:nvPr/>
          </p:nvSpPr>
          <p:spPr>
            <a:xfrm>
              <a:off x="3737250" y="2238957"/>
              <a:ext cx="1100700" cy="411900"/>
            </a:xfrm>
            <a:prstGeom prst="rect">
              <a:avLst/>
            </a:prstGeom>
            <a:solidFill>
              <a:srgbClr val="FFFF4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YANG Schema with metadata</a:t>
              </a:r>
              <a:endParaRPr sz="10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92475" y="2235271"/>
              <a:ext cx="1100700" cy="333000"/>
            </a:xfrm>
            <a:prstGeom prst="rect">
              <a:avLst/>
            </a:prstGeom>
            <a:solidFill>
              <a:srgbClr val="00FFD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Custom Validation</a:t>
              </a:r>
              <a:endParaRPr sz="900"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2161300" y="3072502"/>
              <a:ext cx="9786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/>
                <a:t>Build Time</a:t>
              </a:r>
              <a:endParaRPr sz="1000" b="1"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3086875" y="3084934"/>
              <a:ext cx="9786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/>
                <a:t>Run Time</a:t>
              </a:r>
              <a:endParaRPr sz="1000" b="1"/>
            </a:p>
          </p:txBody>
        </p:sp>
        <p:cxnSp>
          <p:nvCxnSpPr>
            <p:cNvPr id="140" name="Google Shape;140;p16"/>
            <p:cNvCxnSpPr>
              <a:stCxn id="120" idx="1"/>
              <a:endCxn id="130" idx="2"/>
            </p:cNvCxnSpPr>
            <p:nvPr/>
          </p:nvCxnSpPr>
          <p:spPr>
            <a:xfrm rot="10800000">
              <a:off x="5851350" y="2857952"/>
              <a:ext cx="9600" cy="335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" name="Google Shape;141;p16"/>
            <p:cNvCxnSpPr>
              <a:stCxn id="137" idx="1"/>
              <a:endCxn id="130" idx="3"/>
            </p:cNvCxnSpPr>
            <p:nvPr/>
          </p:nvCxnSpPr>
          <p:spPr>
            <a:xfrm rot="10800000">
              <a:off x="6471775" y="2399371"/>
              <a:ext cx="620700" cy="2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" name="Google Shape;142;p16"/>
            <p:cNvCxnSpPr>
              <a:stCxn id="116" idx="3"/>
              <a:endCxn id="136" idx="1"/>
            </p:cNvCxnSpPr>
            <p:nvPr/>
          </p:nvCxnSpPr>
          <p:spPr>
            <a:xfrm>
              <a:off x="2715563" y="2434558"/>
              <a:ext cx="1021800" cy="1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" name="Google Shape;143;p16"/>
            <p:cNvSpPr/>
            <p:nvPr/>
          </p:nvSpPr>
          <p:spPr>
            <a:xfrm>
              <a:off x="3868250" y="201477"/>
              <a:ext cx="838674" cy="585306"/>
            </a:xfrm>
            <a:prstGeom prst="flowChartDocument">
              <a:avLst/>
            </a:prstGeom>
            <a:solidFill>
              <a:srgbClr val="F1C23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Platform Specific Data</a:t>
              </a:r>
              <a:endParaRPr sz="1000"/>
            </a:p>
          </p:txBody>
        </p:sp>
        <p:cxnSp>
          <p:nvCxnSpPr>
            <p:cNvPr id="144" name="Google Shape;144;p16"/>
            <p:cNvCxnSpPr>
              <a:stCxn id="143" idx="2"/>
            </p:cNvCxnSpPr>
            <p:nvPr/>
          </p:nvCxnSpPr>
          <p:spPr>
            <a:xfrm>
              <a:off x="4287587" y="748088"/>
              <a:ext cx="0" cy="213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5" name="Google Shape;145;p16"/>
            <p:cNvSpPr/>
            <p:nvPr/>
          </p:nvSpPr>
          <p:spPr>
            <a:xfrm>
              <a:off x="5305425" y="388125"/>
              <a:ext cx="1114500" cy="335700"/>
            </a:xfrm>
            <a:prstGeom prst="roundRect">
              <a:avLst>
                <a:gd name="adj" fmla="val 16667"/>
              </a:avLst>
            </a:prstGeom>
            <a:solidFill>
              <a:srgbClr val="EAD1D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ABNF JSON</a:t>
              </a:r>
              <a:endParaRPr sz="10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237525" y="1290350"/>
              <a:ext cx="1240500" cy="411900"/>
            </a:xfrm>
            <a:prstGeom prst="rect">
              <a:avLst/>
            </a:prstGeom>
            <a:solidFill>
              <a:srgbClr val="6DCE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</a:rPr>
                <a:t>Translator</a:t>
              </a:r>
              <a:endParaRPr sz="10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(to YANG XML)</a:t>
              </a:r>
              <a:endParaRPr sz="1000"/>
            </a:p>
          </p:txBody>
        </p:sp>
        <p:cxnSp>
          <p:nvCxnSpPr>
            <p:cNvPr id="147" name="Google Shape;147;p16"/>
            <p:cNvCxnSpPr>
              <a:stCxn id="146" idx="2"/>
              <a:endCxn id="131" idx="0"/>
            </p:cNvCxnSpPr>
            <p:nvPr/>
          </p:nvCxnSpPr>
          <p:spPr>
            <a:xfrm flipH="1">
              <a:off x="5854775" y="1702250"/>
              <a:ext cx="3000" cy="310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6"/>
            <p:cNvCxnSpPr>
              <a:stCxn id="145" idx="2"/>
              <a:endCxn id="146" idx="0"/>
            </p:cNvCxnSpPr>
            <p:nvPr/>
          </p:nvCxnSpPr>
          <p:spPr>
            <a:xfrm flipH="1">
              <a:off x="5857875" y="723825"/>
              <a:ext cx="4800" cy="566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9" name="Google Shape;149;p16"/>
            <p:cNvSpPr/>
            <p:nvPr/>
          </p:nvSpPr>
          <p:spPr>
            <a:xfrm>
              <a:off x="587923" y="3901425"/>
              <a:ext cx="193800" cy="1506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773537" y="3848741"/>
              <a:ext cx="9735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Manually written</a:t>
              </a:r>
              <a:endParaRPr sz="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CLI Design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8938" y="825836"/>
            <a:ext cx="7514119" cy="563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gNMI Server Integration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917611"/>
            <a:ext cx="9039225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411480" y="4701279"/>
            <a:ext cx="85953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0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Backup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App Registration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00" y="1518750"/>
            <a:ext cx="8267576" cy="41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413004" y="551311"/>
            <a:ext cx="113661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REST SET Operation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25" y="917600"/>
            <a:ext cx="11189276" cy="56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BroadcomLTD_16x9">
  <a:themeElements>
    <a:clrScheme name="Broadcom_Ltd">
      <a:dk1>
        <a:srgbClr val="000000"/>
      </a:dk1>
      <a:lt1>
        <a:srgbClr val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Custom</PresentationFormat>
  <Paragraphs>177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BroadcomLTD_16x9</vt:lpstr>
      <vt:lpstr>PowerPoint Presentation</vt:lpstr>
      <vt:lpstr>Framework High-level Requirements</vt:lpstr>
      <vt:lpstr>Design</vt:lpstr>
      <vt:lpstr>Config Validation Library</vt:lpstr>
      <vt:lpstr>CLI Design</vt:lpstr>
      <vt:lpstr>gNMI Server Integration</vt:lpstr>
      <vt:lpstr>PowerPoint Presentation</vt:lpstr>
      <vt:lpstr>App Registration</vt:lpstr>
      <vt:lpstr>REST SET Operation</vt:lpstr>
      <vt:lpstr>REST GET Operation</vt:lpstr>
      <vt:lpstr>Approach</vt:lpstr>
      <vt:lpstr>Design contd ...</vt:lpstr>
      <vt:lpstr>Design contd ... </vt:lpstr>
      <vt:lpstr>Config Validation Library </vt:lpstr>
      <vt:lpstr>gNMI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Jay Udayavarma</cp:lastModifiedBy>
  <cp:revision>1</cp:revision>
  <dcterms:modified xsi:type="dcterms:W3CDTF">2019-05-22T12:48:56Z</dcterms:modified>
</cp:coreProperties>
</file>