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6"/>
  </p:notesMasterIdLst>
  <p:sldIdLst>
    <p:sldId id="728" r:id="rId2"/>
    <p:sldId id="730" r:id="rId3"/>
    <p:sldId id="731" r:id="rId4"/>
    <p:sldId id="72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8402F-17FE-4B67-BB88-1734D192B516}" v="149" dt="2019-03-11T06:53:48.6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65"/>
  </p:normalViewPr>
  <p:slideViewPr>
    <p:cSldViewPr snapToGrid="0">
      <p:cViewPr varScale="1">
        <p:scale>
          <a:sx n="107" d="100"/>
          <a:sy n="107" d="100"/>
        </p:scale>
        <p:origin x="7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12370D-F6F9-4932-BA08-2E7DF2A1C261}" type="datetimeFigureOut">
              <a:rPr lang="en-US" smtClean="0"/>
              <a:t>5/21/19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55BA5-AEFB-4124-B912-993A54AA21FB}" type="slidenum">
              <a:rPr lang="en-US" smtClean="0"/>
              <a:t>‹#›</a:t>
            </a:fld>
            <a:endParaRPr lang="en-US" dirty="0"/>
          </a:p>
        </p:txBody>
      </p:sp>
    </p:spTree>
    <p:extLst>
      <p:ext uri="{BB962C8B-B14F-4D97-AF65-F5344CB8AC3E}">
        <p14:creationId xmlns:p14="http://schemas.microsoft.com/office/powerpoint/2010/main" val="3997372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F90D-F437-41B6-A285-965F2CC233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EE01AF-6D6C-4E6C-AE34-C44E90660D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F9E9FB-3D51-4231-834D-CD5AA02859A2}"/>
              </a:ext>
            </a:extLst>
          </p:cNvPr>
          <p:cNvSpPr>
            <a:spLocks noGrp="1"/>
          </p:cNvSpPr>
          <p:nvPr>
            <p:ph type="dt" sz="half" idx="10"/>
          </p:nvPr>
        </p:nvSpPr>
        <p:spPr/>
        <p:txBody>
          <a:bodyPr/>
          <a:lstStyle/>
          <a:p>
            <a:fld id="{B32906A6-6347-4BF6-8F5B-0E5B65DD5EF2}" type="datetimeFigureOut">
              <a:rPr lang="en-US" smtClean="0"/>
              <a:t>5/21/19</a:t>
            </a:fld>
            <a:endParaRPr lang="en-US" dirty="0"/>
          </a:p>
        </p:txBody>
      </p:sp>
      <p:sp>
        <p:nvSpPr>
          <p:cNvPr id="5" name="Footer Placeholder 4">
            <a:extLst>
              <a:ext uri="{FF2B5EF4-FFF2-40B4-BE49-F238E27FC236}">
                <a16:creationId xmlns:a16="http://schemas.microsoft.com/office/drawing/2014/main" id="{15631B94-C2AB-4725-B157-7F249E1B1D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3FC3FB-CAAF-4226-B775-8726DD811405}"/>
              </a:ext>
            </a:extLst>
          </p:cNvPr>
          <p:cNvSpPr>
            <a:spLocks noGrp="1"/>
          </p:cNvSpPr>
          <p:nvPr>
            <p:ph type="sldNum" sz="quarter" idx="12"/>
          </p:nvPr>
        </p:nvSpPr>
        <p:spPr/>
        <p:txBody>
          <a:bodyPr/>
          <a:lstStyle/>
          <a:p>
            <a:fld id="{93E4CB1E-CDC8-49AF-AD28-1A181221C1A1}" type="slidenum">
              <a:rPr lang="en-US" smtClean="0"/>
              <a:t>‹#›</a:t>
            </a:fld>
            <a:endParaRPr lang="en-US" dirty="0"/>
          </a:p>
        </p:txBody>
      </p:sp>
    </p:spTree>
    <p:extLst>
      <p:ext uri="{BB962C8B-B14F-4D97-AF65-F5344CB8AC3E}">
        <p14:creationId xmlns:p14="http://schemas.microsoft.com/office/powerpoint/2010/main" val="119576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D9A0-CED3-4A4C-B927-27C6B6C3D4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A56AA6-B178-40C6-BF10-AF74CA40D4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86324-B472-4B81-94F2-AD8CD86EE51C}"/>
              </a:ext>
            </a:extLst>
          </p:cNvPr>
          <p:cNvSpPr>
            <a:spLocks noGrp="1"/>
          </p:cNvSpPr>
          <p:nvPr>
            <p:ph type="dt" sz="half" idx="10"/>
          </p:nvPr>
        </p:nvSpPr>
        <p:spPr/>
        <p:txBody>
          <a:bodyPr/>
          <a:lstStyle/>
          <a:p>
            <a:fld id="{B32906A6-6347-4BF6-8F5B-0E5B65DD5EF2}" type="datetimeFigureOut">
              <a:rPr lang="en-US" smtClean="0"/>
              <a:t>5/21/19</a:t>
            </a:fld>
            <a:endParaRPr lang="en-US" dirty="0"/>
          </a:p>
        </p:txBody>
      </p:sp>
      <p:sp>
        <p:nvSpPr>
          <p:cNvPr id="5" name="Footer Placeholder 4">
            <a:extLst>
              <a:ext uri="{FF2B5EF4-FFF2-40B4-BE49-F238E27FC236}">
                <a16:creationId xmlns:a16="http://schemas.microsoft.com/office/drawing/2014/main" id="{2F6DC9BF-B529-44A6-9FED-DBAC2EF2EF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FB9E5F2-F962-4EE1-8A63-2356AEEC35AB}"/>
              </a:ext>
            </a:extLst>
          </p:cNvPr>
          <p:cNvSpPr>
            <a:spLocks noGrp="1"/>
          </p:cNvSpPr>
          <p:nvPr>
            <p:ph type="sldNum" sz="quarter" idx="12"/>
          </p:nvPr>
        </p:nvSpPr>
        <p:spPr/>
        <p:txBody>
          <a:bodyPr/>
          <a:lstStyle/>
          <a:p>
            <a:fld id="{93E4CB1E-CDC8-49AF-AD28-1A181221C1A1}" type="slidenum">
              <a:rPr lang="en-US" smtClean="0"/>
              <a:t>‹#›</a:t>
            </a:fld>
            <a:endParaRPr lang="en-US" dirty="0"/>
          </a:p>
        </p:txBody>
      </p:sp>
    </p:spTree>
    <p:extLst>
      <p:ext uri="{BB962C8B-B14F-4D97-AF65-F5344CB8AC3E}">
        <p14:creationId xmlns:p14="http://schemas.microsoft.com/office/powerpoint/2010/main" val="198720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E5AFD0-A43F-4E2C-BA47-1DBDC761D7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A662B8-29F7-4DB2-BA56-2FA061BA6D4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582D5-E234-41FD-A8F7-D7A0767044E8}"/>
              </a:ext>
            </a:extLst>
          </p:cNvPr>
          <p:cNvSpPr>
            <a:spLocks noGrp="1"/>
          </p:cNvSpPr>
          <p:nvPr>
            <p:ph type="dt" sz="half" idx="10"/>
          </p:nvPr>
        </p:nvSpPr>
        <p:spPr/>
        <p:txBody>
          <a:bodyPr/>
          <a:lstStyle/>
          <a:p>
            <a:fld id="{B32906A6-6347-4BF6-8F5B-0E5B65DD5EF2}" type="datetimeFigureOut">
              <a:rPr lang="en-US" smtClean="0"/>
              <a:t>5/21/19</a:t>
            </a:fld>
            <a:endParaRPr lang="en-US" dirty="0"/>
          </a:p>
        </p:txBody>
      </p:sp>
      <p:sp>
        <p:nvSpPr>
          <p:cNvPr id="5" name="Footer Placeholder 4">
            <a:extLst>
              <a:ext uri="{FF2B5EF4-FFF2-40B4-BE49-F238E27FC236}">
                <a16:creationId xmlns:a16="http://schemas.microsoft.com/office/drawing/2014/main" id="{1BF71106-514A-4430-9474-9EDBD7DAA8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F45C2D-DCDE-40E1-937F-EE0F23BF3E42}"/>
              </a:ext>
            </a:extLst>
          </p:cNvPr>
          <p:cNvSpPr>
            <a:spLocks noGrp="1"/>
          </p:cNvSpPr>
          <p:nvPr>
            <p:ph type="sldNum" sz="quarter" idx="12"/>
          </p:nvPr>
        </p:nvSpPr>
        <p:spPr/>
        <p:txBody>
          <a:bodyPr/>
          <a:lstStyle/>
          <a:p>
            <a:fld id="{93E4CB1E-CDC8-49AF-AD28-1A181221C1A1}" type="slidenum">
              <a:rPr lang="en-US" smtClean="0"/>
              <a:t>‹#›</a:t>
            </a:fld>
            <a:endParaRPr lang="en-US" dirty="0"/>
          </a:p>
        </p:txBody>
      </p:sp>
    </p:spTree>
    <p:extLst>
      <p:ext uri="{BB962C8B-B14F-4D97-AF65-F5344CB8AC3E}">
        <p14:creationId xmlns:p14="http://schemas.microsoft.com/office/powerpoint/2010/main" val="2727373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9097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41E14-1B4B-49D8-AD5F-66770724E1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347D3-8682-4FB4-BB38-5286807F09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D37B2-9691-40B8-B8CB-F159DA6B64EB}"/>
              </a:ext>
            </a:extLst>
          </p:cNvPr>
          <p:cNvSpPr>
            <a:spLocks noGrp="1"/>
          </p:cNvSpPr>
          <p:nvPr>
            <p:ph type="dt" sz="half" idx="10"/>
          </p:nvPr>
        </p:nvSpPr>
        <p:spPr/>
        <p:txBody>
          <a:bodyPr/>
          <a:lstStyle/>
          <a:p>
            <a:fld id="{B32906A6-6347-4BF6-8F5B-0E5B65DD5EF2}" type="datetimeFigureOut">
              <a:rPr lang="en-US" smtClean="0"/>
              <a:t>5/21/19</a:t>
            </a:fld>
            <a:endParaRPr lang="en-US" dirty="0"/>
          </a:p>
        </p:txBody>
      </p:sp>
      <p:sp>
        <p:nvSpPr>
          <p:cNvPr id="5" name="Footer Placeholder 4">
            <a:extLst>
              <a:ext uri="{FF2B5EF4-FFF2-40B4-BE49-F238E27FC236}">
                <a16:creationId xmlns:a16="http://schemas.microsoft.com/office/drawing/2014/main" id="{E5CDBA68-F913-44E4-B290-6D6B286600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B90830-4F3D-498E-8F49-3D8ACCEE83E3}"/>
              </a:ext>
            </a:extLst>
          </p:cNvPr>
          <p:cNvSpPr>
            <a:spLocks noGrp="1"/>
          </p:cNvSpPr>
          <p:nvPr>
            <p:ph type="sldNum" sz="quarter" idx="12"/>
          </p:nvPr>
        </p:nvSpPr>
        <p:spPr/>
        <p:txBody>
          <a:bodyPr/>
          <a:lstStyle/>
          <a:p>
            <a:fld id="{93E4CB1E-CDC8-49AF-AD28-1A181221C1A1}" type="slidenum">
              <a:rPr lang="en-US" smtClean="0"/>
              <a:t>‹#›</a:t>
            </a:fld>
            <a:endParaRPr lang="en-US" dirty="0"/>
          </a:p>
        </p:txBody>
      </p:sp>
    </p:spTree>
    <p:extLst>
      <p:ext uri="{BB962C8B-B14F-4D97-AF65-F5344CB8AC3E}">
        <p14:creationId xmlns:p14="http://schemas.microsoft.com/office/powerpoint/2010/main" val="224143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CA905-33D0-489F-83FE-10E0859698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3666A3-8243-4F81-B19F-2193AAF524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81C76-AFBF-4D3B-A413-1EB38316A4E1}"/>
              </a:ext>
            </a:extLst>
          </p:cNvPr>
          <p:cNvSpPr>
            <a:spLocks noGrp="1"/>
          </p:cNvSpPr>
          <p:nvPr>
            <p:ph type="dt" sz="half" idx="10"/>
          </p:nvPr>
        </p:nvSpPr>
        <p:spPr/>
        <p:txBody>
          <a:bodyPr/>
          <a:lstStyle/>
          <a:p>
            <a:fld id="{B32906A6-6347-4BF6-8F5B-0E5B65DD5EF2}" type="datetimeFigureOut">
              <a:rPr lang="en-US" smtClean="0"/>
              <a:t>5/21/19</a:t>
            </a:fld>
            <a:endParaRPr lang="en-US" dirty="0"/>
          </a:p>
        </p:txBody>
      </p:sp>
      <p:sp>
        <p:nvSpPr>
          <p:cNvPr id="5" name="Footer Placeholder 4">
            <a:extLst>
              <a:ext uri="{FF2B5EF4-FFF2-40B4-BE49-F238E27FC236}">
                <a16:creationId xmlns:a16="http://schemas.microsoft.com/office/drawing/2014/main" id="{69C5F00D-D0E6-4E18-A110-F21A150EAE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EF1FF5-0D8B-40E6-A0BB-6CFA611E3633}"/>
              </a:ext>
            </a:extLst>
          </p:cNvPr>
          <p:cNvSpPr>
            <a:spLocks noGrp="1"/>
          </p:cNvSpPr>
          <p:nvPr>
            <p:ph type="sldNum" sz="quarter" idx="12"/>
          </p:nvPr>
        </p:nvSpPr>
        <p:spPr/>
        <p:txBody>
          <a:bodyPr/>
          <a:lstStyle/>
          <a:p>
            <a:fld id="{93E4CB1E-CDC8-49AF-AD28-1A181221C1A1}" type="slidenum">
              <a:rPr lang="en-US" smtClean="0"/>
              <a:t>‹#›</a:t>
            </a:fld>
            <a:endParaRPr lang="en-US" dirty="0"/>
          </a:p>
        </p:txBody>
      </p:sp>
    </p:spTree>
    <p:extLst>
      <p:ext uri="{BB962C8B-B14F-4D97-AF65-F5344CB8AC3E}">
        <p14:creationId xmlns:p14="http://schemas.microsoft.com/office/powerpoint/2010/main" val="265728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0EB9-AEE9-4B0D-BD5D-B7F4A53AF8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AD319D-F98E-452F-B542-F5C730805F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62BCEE-08BF-4D94-9ACD-6DB0CB005B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FB6728-2959-4841-961E-D0A81981A651}"/>
              </a:ext>
            </a:extLst>
          </p:cNvPr>
          <p:cNvSpPr>
            <a:spLocks noGrp="1"/>
          </p:cNvSpPr>
          <p:nvPr>
            <p:ph type="dt" sz="half" idx="10"/>
          </p:nvPr>
        </p:nvSpPr>
        <p:spPr/>
        <p:txBody>
          <a:bodyPr/>
          <a:lstStyle/>
          <a:p>
            <a:fld id="{B32906A6-6347-4BF6-8F5B-0E5B65DD5EF2}" type="datetimeFigureOut">
              <a:rPr lang="en-US" smtClean="0"/>
              <a:t>5/21/19</a:t>
            </a:fld>
            <a:endParaRPr lang="en-US" dirty="0"/>
          </a:p>
        </p:txBody>
      </p:sp>
      <p:sp>
        <p:nvSpPr>
          <p:cNvPr id="6" name="Footer Placeholder 5">
            <a:extLst>
              <a:ext uri="{FF2B5EF4-FFF2-40B4-BE49-F238E27FC236}">
                <a16:creationId xmlns:a16="http://schemas.microsoft.com/office/drawing/2014/main" id="{C22D922A-5F9A-4CB2-91BA-5F16AF0B0C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8D4739-0283-4824-93D3-10DEFABE9F2C}"/>
              </a:ext>
            </a:extLst>
          </p:cNvPr>
          <p:cNvSpPr>
            <a:spLocks noGrp="1"/>
          </p:cNvSpPr>
          <p:nvPr>
            <p:ph type="sldNum" sz="quarter" idx="12"/>
          </p:nvPr>
        </p:nvSpPr>
        <p:spPr/>
        <p:txBody>
          <a:bodyPr/>
          <a:lstStyle/>
          <a:p>
            <a:fld id="{93E4CB1E-CDC8-49AF-AD28-1A181221C1A1}" type="slidenum">
              <a:rPr lang="en-US" smtClean="0"/>
              <a:t>‹#›</a:t>
            </a:fld>
            <a:endParaRPr lang="en-US" dirty="0"/>
          </a:p>
        </p:txBody>
      </p:sp>
    </p:spTree>
    <p:extLst>
      <p:ext uri="{BB962C8B-B14F-4D97-AF65-F5344CB8AC3E}">
        <p14:creationId xmlns:p14="http://schemas.microsoft.com/office/powerpoint/2010/main" val="227514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8115-47B6-4FEA-8C82-9216A9A59C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7A42E9-CFA3-4E00-BD3A-5B2E45C92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5F6587-DAFA-41A7-8ED9-B076F0A6EB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ED8811-F289-46F7-8864-ABDB852779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7FCFA86-0C34-438A-88DE-4F96B52EAD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1060F5-B00A-4DF2-99F0-F7B898D9D978}"/>
              </a:ext>
            </a:extLst>
          </p:cNvPr>
          <p:cNvSpPr>
            <a:spLocks noGrp="1"/>
          </p:cNvSpPr>
          <p:nvPr>
            <p:ph type="dt" sz="half" idx="10"/>
          </p:nvPr>
        </p:nvSpPr>
        <p:spPr/>
        <p:txBody>
          <a:bodyPr/>
          <a:lstStyle/>
          <a:p>
            <a:fld id="{B32906A6-6347-4BF6-8F5B-0E5B65DD5EF2}" type="datetimeFigureOut">
              <a:rPr lang="en-US" smtClean="0"/>
              <a:t>5/21/19</a:t>
            </a:fld>
            <a:endParaRPr lang="en-US" dirty="0"/>
          </a:p>
        </p:txBody>
      </p:sp>
      <p:sp>
        <p:nvSpPr>
          <p:cNvPr id="8" name="Footer Placeholder 7">
            <a:extLst>
              <a:ext uri="{FF2B5EF4-FFF2-40B4-BE49-F238E27FC236}">
                <a16:creationId xmlns:a16="http://schemas.microsoft.com/office/drawing/2014/main" id="{2E5D533A-8961-41A2-BF76-870B0B8BCBD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4414AA6-B24E-4D8A-84A9-442079D3B1D1}"/>
              </a:ext>
            </a:extLst>
          </p:cNvPr>
          <p:cNvSpPr>
            <a:spLocks noGrp="1"/>
          </p:cNvSpPr>
          <p:nvPr>
            <p:ph type="sldNum" sz="quarter" idx="12"/>
          </p:nvPr>
        </p:nvSpPr>
        <p:spPr/>
        <p:txBody>
          <a:bodyPr/>
          <a:lstStyle/>
          <a:p>
            <a:fld id="{93E4CB1E-CDC8-49AF-AD28-1A181221C1A1}" type="slidenum">
              <a:rPr lang="en-US" smtClean="0"/>
              <a:t>‹#›</a:t>
            </a:fld>
            <a:endParaRPr lang="en-US" dirty="0"/>
          </a:p>
        </p:txBody>
      </p:sp>
    </p:spTree>
    <p:extLst>
      <p:ext uri="{BB962C8B-B14F-4D97-AF65-F5344CB8AC3E}">
        <p14:creationId xmlns:p14="http://schemas.microsoft.com/office/powerpoint/2010/main" val="28088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4082-8048-4B31-8679-EB679665B7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0669BA-B10C-40F9-BA49-86385F74FB87}"/>
              </a:ext>
            </a:extLst>
          </p:cNvPr>
          <p:cNvSpPr>
            <a:spLocks noGrp="1"/>
          </p:cNvSpPr>
          <p:nvPr>
            <p:ph type="dt" sz="half" idx="10"/>
          </p:nvPr>
        </p:nvSpPr>
        <p:spPr/>
        <p:txBody>
          <a:bodyPr/>
          <a:lstStyle/>
          <a:p>
            <a:fld id="{B32906A6-6347-4BF6-8F5B-0E5B65DD5EF2}" type="datetimeFigureOut">
              <a:rPr lang="en-US" smtClean="0"/>
              <a:t>5/21/19</a:t>
            </a:fld>
            <a:endParaRPr lang="en-US" dirty="0"/>
          </a:p>
        </p:txBody>
      </p:sp>
      <p:sp>
        <p:nvSpPr>
          <p:cNvPr id="4" name="Footer Placeholder 3">
            <a:extLst>
              <a:ext uri="{FF2B5EF4-FFF2-40B4-BE49-F238E27FC236}">
                <a16:creationId xmlns:a16="http://schemas.microsoft.com/office/drawing/2014/main" id="{692DA90E-E766-44BF-AB59-5000744B25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75F5CFC-E330-4173-BA60-DBA094A2304E}"/>
              </a:ext>
            </a:extLst>
          </p:cNvPr>
          <p:cNvSpPr>
            <a:spLocks noGrp="1"/>
          </p:cNvSpPr>
          <p:nvPr>
            <p:ph type="sldNum" sz="quarter" idx="12"/>
          </p:nvPr>
        </p:nvSpPr>
        <p:spPr/>
        <p:txBody>
          <a:bodyPr/>
          <a:lstStyle/>
          <a:p>
            <a:fld id="{93E4CB1E-CDC8-49AF-AD28-1A181221C1A1}" type="slidenum">
              <a:rPr lang="en-US" smtClean="0"/>
              <a:t>‹#›</a:t>
            </a:fld>
            <a:endParaRPr lang="en-US" dirty="0"/>
          </a:p>
        </p:txBody>
      </p:sp>
    </p:spTree>
    <p:extLst>
      <p:ext uri="{BB962C8B-B14F-4D97-AF65-F5344CB8AC3E}">
        <p14:creationId xmlns:p14="http://schemas.microsoft.com/office/powerpoint/2010/main" val="3802815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CF3017-564C-405E-B027-B1981EF12E63}"/>
              </a:ext>
            </a:extLst>
          </p:cNvPr>
          <p:cNvSpPr>
            <a:spLocks noGrp="1"/>
          </p:cNvSpPr>
          <p:nvPr>
            <p:ph type="dt" sz="half" idx="10"/>
          </p:nvPr>
        </p:nvSpPr>
        <p:spPr/>
        <p:txBody>
          <a:bodyPr/>
          <a:lstStyle/>
          <a:p>
            <a:fld id="{B32906A6-6347-4BF6-8F5B-0E5B65DD5EF2}" type="datetimeFigureOut">
              <a:rPr lang="en-US" smtClean="0"/>
              <a:t>5/21/19</a:t>
            </a:fld>
            <a:endParaRPr lang="en-US" dirty="0"/>
          </a:p>
        </p:txBody>
      </p:sp>
      <p:sp>
        <p:nvSpPr>
          <p:cNvPr id="3" name="Footer Placeholder 2">
            <a:extLst>
              <a:ext uri="{FF2B5EF4-FFF2-40B4-BE49-F238E27FC236}">
                <a16:creationId xmlns:a16="http://schemas.microsoft.com/office/drawing/2014/main" id="{F8CF5283-484A-40AE-A5F3-3C3280A56EC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A3BAA08-F090-4CA8-B4D7-75E171262314}"/>
              </a:ext>
            </a:extLst>
          </p:cNvPr>
          <p:cNvSpPr>
            <a:spLocks noGrp="1"/>
          </p:cNvSpPr>
          <p:nvPr>
            <p:ph type="sldNum" sz="quarter" idx="12"/>
          </p:nvPr>
        </p:nvSpPr>
        <p:spPr/>
        <p:txBody>
          <a:bodyPr/>
          <a:lstStyle/>
          <a:p>
            <a:fld id="{93E4CB1E-CDC8-49AF-AD28-1A181221C1A1}" type="slidenum">
              <a:rPr lang="en-US" smtClean="0"/>
              <a:t>‹#›</a:t>
            </a:fld>
            <a:endParaRPr lang="en-US" dirty="0"/>
          </a:p>
        </p:txBody>
      </p:sp>
    </p:spTree>
    <p:extLst>
      <p:ext uri="{BB962C8B-B14F-4D97-AF65-F5344CB8AC3E}">
        <p14:creationId xmlns:p14="http://schemas.microsoft.com/office/powerpoint/2010/main" val="121678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59AC-0666-4F3B-AAC8-F67DE14CE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AE2EA3-391E-4CF5-9981-E50FAEB6A0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899293-BEB0-4F62-929D-E885BF3D2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0E5723-8ABB-4272-8E6A-B37C5EC8444B}"/>
              </a:ext>
            </a:extLst>
          </p:cNvPr>
          <p:cNvSpPr>
            <a:spLocks noGrp="1"/>
          </p:cNvSpPr>
          <p:nvPr>
            <p:ph type="dt" sz="half" idx="10"/>
          </p:nvPr>
        </p:nvSpPr>
        <p:spPr/>
        <p:txBody>
          <a:bodyPr/>
          <a:lstStyle/>
          <a:p>
            <a:fld id="{B32906A6-6347-4BF6-8F5B-0E5B65DD5EF2}" type="datetimeFigureOut">
              <a:rPr lang="en-US" smtClean="0"/>
              <a:t>5/21/19</a:t>
            </a:fld>
            <a:endParaRPr lang="en-US" dirty="0"/>
          </a:p>
        </p:txBody>
      </p:sp>
      <p:sp>
        <p:nvSpPr>
          <p:cNvPr id="6" name="Footer Placeholder 5">
            <a:extLst>
              <a:ext uri="{FF2B5EF4-FFF2-40B4-BE49-F238E27FC236}">
                <a16:creationId xmlns:a16="http://schemas.microsoft.com/office/drawing/2014/main" id="{A03F941A-E664-45FC-B831-E3D90D11F1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EFBF39-0FD5-4C9A-B228-1919E241486B}"/>
              </a:ext>
            </a:extLst>
          </p:cNvPr>
          <p:cNvSpPr>
            <a:spLocks noGrp="1"/>
          </p:cNvSpPr>
          <p:nvPr>
            <p:ph type="sldNum" sz="quarter" idx="12"/>
          </p:nvPr>
        </p:nvSpPr>
        <p:spPr/>
        <p:txBody>
          <a:bodyPr/>
          <a:lstStyle/>
          <a:p>
            <a:fld id="{93E4CB1E-CDC8-49AF-AD28-1A181221C1A1}" type="slidenum">
              <a:rPr lang="en-US" smtClean="0"/>
              <a:t>‹#›</a:t>
            </a:fld>
            <a:endParaRPr lang="en-US" dirty="0"/>
          </a:p>
        </p:txBody>
      </p:sp>
    </p:spTree>
    <p:extLst>
      <p:ext uri="{BB962C8B-B14F-4D97-AF65-F5344CB8AC3E}">
        <p14:creationId xmlns:p14="http://schemas.microsoft.com/office/powerpoint/2010/main" val="1915977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4561-BD64-4896-ADA4-ACAE2DB94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59E5FE-91DD-4B5E-928E-2D502A1672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60A8FE5-1CF3-4929-BC83-4C2ED1B68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DEAA07-80F7-43EF-82B8-DC7F1D1C0034}"/>
              </a:ext>
            </a:extLst>
          </p:cNvPr>
          <p:cNvSpPr>
            <a:spLocks noGrp="1"/>
          </p:cNvSpPr>
          <p:nvPr>
            <p:ph type="dt" sz="half" idx="10"/>
          </p:nvPr>
        </p:nvSpPr>
        <p:spPr/>
        <p:txBody>
          <a:bodyPr/>
          <a:lstStyle/>
          <a:p>
            <a:fld id="{B32906A6-6347-4BF6-8F5B-0E5B65DD5EF2}" type="datetimeFigureOut">
              <a:rPr lang="en-US" smtClean="0"/>
              <a:t>5/21/19</a:t>
            </a:fld>
            <a:endParaRPr lang="en-US" dirty="0"/>
          </a:p>
        </p:txBody>
      </p:sp>
      <p:sp>
        <p:nvSpPr>
          <p:cNvPr id="6" name="Footer Placeholder 5">
            <a:extLst>
              <a:ext uri="{FF2B5EF4-FFF2-40B4-BE49-F238E27FC236}">
                <a16:creationId xmlns:a16="http://schemas.microsoft.com/office/drawing/2014/main" id="{E76CDBF3-83F7-4043-8DB6-E63CBADB70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F475EA-EE07-44FE-B27F-4AF09129C581}"/>
              </a:ext>
            </a:extLst>
          </p:cNvPr>
          <p:cNvSpPr>
            <a:spLocks noGrp="1"/>
          </p:cNvSpPr>
          <p:nvPr>
            <p:ph type="sldNum" sz="quarter" idx="12"/>
          </p:nvPr>
        </p:nvSpPr>
        <p:spPr/>
        <p:txBody>
          <a:bodyPr/>
          <a:lstStyle/>
          <a:p>
            <a:fld id="{93E4CB1E-CDC8-49AF-AD28-1A181221C1A1}" type="slidenum">
              <a:rPr lang="en-US" smtClean="0"/>
              <a:t>‹#›</a:t>
            </a:fld>
            <a:endParaRPr lang="en-US" dirty="0"/>
          </a:p>
        </p:txBody>
      </p:sp>
    </p:spTree>
    <p:extLst>
      <p:ext uri="{BB962C8B-B14F-4D97-AF65-F5344CB8AC3E}">
        <p14:creationId xmlns:p14="http://schemas.microsoft.com/office/powerpoint/2010/main" val="23947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E0FEF2-76D1-4F53-BD85-90E7477A9C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25A1AE-9066-4555-89C7-F91AF28419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F7C5E-761F-4D80-9368-C8A1D14402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906A6-6347-4BF6-8F5B-0E5B65DD5EF2}" type="datetimeFigureOut">
              <a:rPr lang="en-US" smtClean="0"/>
              <a:t>5/21/19</a:t>
            </a:fld>
            <a:endParaRPr lang="en-US" dirty="0"/>
          </a:p>
        </p:txBody>
      </p:sp>
      <p:sp>
        <p:nvSpPr>
          <p:cNvPr id="5" name="Footer Placeholder 4">
            <a:extLst>
              <a:ext uri="{FF2B5EF4-FFF2-40B4-BE49-F238E27FC236}">
                <a16:creationId xmlns:a16="http://schemas.microsoft.com/office/drawing/2014/main" id="{9704783C-5DF0-4D8C-8D50-781C0F0DC6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9798412-832D-47DE-A86A-31408FDD3C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4CB1E-CDC8-49AF-AD28-1A181221C1A1}" type="slidenum">
              <a:rPr lang="en-US" smtClean="0"/>
              <a:t>‹#›</a:t>
            </a:fld>
            <a:endParaRPr lang="en-US" dirty="0"/>
          </a:p>
        </p:txBody>
      </p:sp>
    </p:spTree>
    <p:extLst>
      <p:ext uri="{BB962C8B-B14F-4D97-AF65-F5344CB8AC3E}">
        <p14:creationId xmlns:p14="http://schemas.microsoft.com/office/powerpoint/2010/main" val="165665822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1144" y="210404"/>
            <a:ext cx="11073384" cy="521208"/>
          </a:xfrm>
        </p:spPr>
        <p:txBody>
          <a:bodyPr>
            <a:noAutofit/>
          </a:bodyPr>
          <a:lstStyle/>
          <a:p>
            <a:r>
              <a:rPr lang="en-US" sz="3200" b="1" dirty="0">
                <a:latin typeface="+mn-lt"/>
              </a:rPr>
              <a:t>Goal – Simplify and Standardize SONiC management</a:t>
            </a:r>
          </a:p>
        </p:txBody>
      </p:sp>
      <p:pic>
        <p:nvPicPr>
          <p:cNvPr id="35" name="Picture 4" descr="C:\Users\cbhagavathip\AppData\Local\Microsoft\Windows\Temporary Internet Files\Content.IE5\DI2QUOTP\goal[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261" y="2672862"/>
            <a:ext cx="2252818" cy="17672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678723" y="1131714"/>
            <a:ext cx="9357946" cy="5355312"/>
          </a:xfrm>
          <a:prstGeom prst="rect">
            <a:avLst/>
          </a:prstGeom>
        </p:spPr>
        <p:txBody>
          <a:bodyPr wrap="square">
            <a:spAutoFit/>
          </a:bodyPr>
          <a:lstStyle/>
          <a:p>
            <a:pPr marL="285750" lvl="0" indent="-285750">
              <a:buFont typeface="Arial" panose="020B0604020202020204" pitchFamily="34" charset="0"/>
              <a:buChar char="•"/>
            </a:pPr>
            <a:r>
              <a:rPr lang="en-US" b="1" dirty="0">
                <a:solidFill>
                  <a:srgbClr val="7030A0"/>
                </a:solidFill>
                <a:ea typeface="Calibri"/>
                <a:cs typeface="Calibri"/>
                <a:sym typeface="Calibri"/>
              </a:rPr>
              <a:t>API Service:</a:t>
            </a:r>
          </a:p>
          <a:p>
            <a:pPr marL="742950" lvl="1" indent="-285750">
              <a:buFont typeface="Arial" panose="020B0604020202020204" pitchFamily="34" charset="0"/>
              <a:buChar char="•"/>
            </a:pPr>
            <a:r>
              <a:rPr lang="en-US" dirty="0">
                <a:solidFill>
                  <a:schemeClr val="dk1"/>
                </a:solidFill>
                <a:ea typeface="Calibri"/>
                <a:cs typeface="Calibri"/>
                <a:sym typeface="Calibri"/>
              </a:rPr>
              <a:t>Provide Comprehensive API services, customers can access any state and configure any properties on the SONiC switch. </a:t>
            </a:r>
            <a:endParaRPr lang="en-US" dirty="0">
              <a:solidFill>
                <a:schemeClr val="dk1"/>
              </a:solidFill>
              <a:ea typeface="Calibri"/>
              <a:cs typeface="Calibri"/>
            </a:endParaRPr>
          </a:p>
          <a:p>
            <a:pPr marL="742950" lvl="1" indent="-285750">
              <a:buFont typeface="Arial" panose="020B0604020202020204" pitchFamily="34" charset="0"/>
              <a:buChar char="•"/>
            </a:pPr>
            <a:endParaRPr lang="en-US" dirty="0">
              <a:solidFill>
                <a:schemeClr val="dk1"/>
              </a:solidFill>
              <a:ea typeface="Calibri"/>
              <a:cs typeface="Calibri"/>
              <a:sym typeface="Calibri"/>
            </a:endParaRPr>
          </a:p>
          <a:p>
            <a:pPr marL="742950" lvl="1" indent="-285750">
              <a:buFont typeface="Arial" panose="020B0604020202020204" pitchFamily="34" charset="0"/>
              <a:buChar char="•"/>
            </a:pPr>
            <a:r>
              <a:rPr lang="en-US" dirty="0">
                <a:solidFill>
                  <a:schemeClr val="dk1"/>
                </a:solidFill>
                <a:ea typeface="Calibri"/>
                <a:cs typeface="Calibri"/>
                <a:sym typeface="Calibri"/>
              </a:rPr>
              <a:t>Flexible and simplified language agnostic SDK to integrate into any existing infrastructure providing either on-box or off-box scripting.</a:t>
            </a:r>
          </a:p>
          <a:p>
            <a:pPr marL="742950" lvl="1" indent="-285750">
              <a:buFont typeface="Arial" panose="020B0604020202020204" pitchFamily="34" charset="0"/>
              <a:buChar char="•"/>
            </a:pPr>
            <a:endParaRPr lang="en-US" dirty="0">
              <a:solidFill>
                <a:schemeClr val="dk1"/>
              </a:solidFill>
              <a:ea typeface="Calibri"/>
              <a:cs typeface="Calibri"/>
              <a:sym typeface="Calibri"/>
            </a:endParaRPr>
          </a:p>
          <a:p>
            <a:pPr marL="742950" lvl="1" indent="-285750">
              <a:buFont typeface="Arial" panose="020B0604020202020204" pitchFamily="34" charset="0"/>
              <a:buChar char="•"/>
            </a:pPr>
            <a:r>
              <a:rPr lang="en-US" dirty="0">
                <a:solidFill>
                  <a:schemeClr val="dk1"/>
                </a:solidFill>
                <a:ea typeface="Calibri"/>
                <a:cs typeface="Calibri"/>
                <a:sym typeface="Calibri"/>
              </a:rPr>
              <a:t>Stable API services for future versions of SONiC allowing customers to develop critical applications without compromising their ability to upgrade to newer SONiC releases.</a:t>
            </a:r>
          </a:p>
          <a:p>
            <a:pPr lvl="1"/>
            <a:r>
              <a:rPr lang="en-US" dirty="0">
                <a:solidFill>
                  <a:schemeClr val="dk1"/>
                </a:solidFill>
                <a:ea typeface="Calibri"/>
                <a:cs typeface="Calibri"/>
                <a:sym typeface="Calibri"/>
              </a:rPr>
              <a:t> </a:t>
            </a:r>
          </a:p>
          <a:p>
            <a:pPr marL="742950" lvl="1" indent="-285750">
              <a:buFont typeface="Arial" panose="020B0604020202020204" pitchFamily="34" charset="0"/>
              <a:buChar char="•"/>
            </a:pPr>
            <a:r>
              <a:rPr lang="en-US" dirty="0">
                <a:solidFill>
                  <a:schemeClr val="dk1"/>
                </a:solidFill>
                <a:ea typeface="Calibri"/>
                <a:cs typeface="Calibri"/>
                <a:sym typeface="Calibri"/>
              </a:rPr>
              <a:t>Inline with SONiC micro services architecture.</a:t>
            </a:r>
          </a:p>
          <a:p>
            <a:pPr marL="742950" lvl="1" indent="-285750">
              <a:buFont typeface="Arial" panose="020B0604020202020204" pitchFamily="34" charset="0"/>
              <a:buChar char="•"/>
            </a:pPr>
            <a:endParaRPr lang="en-US" dirty="0">
              <a:solidFill>
                <a:schemeClr val="dk1"/>
              </a:solidFill>
              <a:ea typeface="Calibri"/>
              <a:cs typeface="Calibri"/>
              <a:sym typeface="Calibri"/>
            </a:endParaRPr>
          </a:p>
          <a:p>
            <a:pPr marL="742950" lvl="1" indent="-285750">
              <a:buFont typeface="Arial" panose="020B0604020202020204" pitchFamily="34" charset="0"/>
              <a:buChar char="•"/>
            </a:pPr>
            <a:r>
              <a:rPr lang="en-US" dirty="0">
                <a:solidFill>
                  <a:schemeClr val="dk1"/>
                </a:solidFill>
                <a:ea typeface="Calibri"/>
                <a:cs typeface="Calibri"/>
                <a:sym typeface="Calibri"/>
              </a:rPr>
              <a:t>Secure with basic and advanced authentication.</a:t>
            </a:r>
          </a:p>
          <a:p>
            <a:pPr lvl="0"/>
            <a:endParaRPr lang="en-US" dirty="0">
              <a:solidFill>
                <a:schemeClr val="dk1"/>
              </a:solidFill>
              <a:cs typeface="Calibri"/>
              <a:sym typeface="Calibri"/>
            </a:endParaRPr>
          </a:p>
          <a:p>
            <a:pPr marL="285750" indent="-285750">
              <a:buFont typeface="Arial" panose="020B0604020202020204" pitchFamily="34" charset="0"/>
              <a:buChar char="•"/>
            </a:pPr>
            <a:r>
              <a:rPr lang="en-US" b="1" dirty="0">
                <a:solidFill>
                  <a:srgbClr val="7030A0"/>
                </a:solidFill>
                <a:ea typeface="Calibri"/>
                <a:cs typeface="Calibri"/>
                <a:sym typeface="Calibri"/>
              </a:rPr>
              <a:t>Industry Standard CLI:</a:t>
            </a:r>
          </a:p>
          <a:p>
            <a:pPr marL="742950" lvl="1" indent="-285750">
              <a:buFont typeface="Arial" panose="020B0604020202020204" pitchFamily="34" charset="0"/>
              <a:buChar char="•"/>
            </a:pPr>
            <a:r>
              <a:rPr lang="en-US" dirty="0">
                <a:solidFill>
                  <a:schemeClr val="dk1"/>
                </a:solidFill>
                <a:ea typeface="Calibri"/>
                <a:cs typeface="Calibri"/>
                <a:sym typeface="Calibri"/>
              </a:rPr>
              <a:t>Industry standard CLI for SONiC features with validations, error handling and platform specific enhancements. </a:t>
            </a:r>
            <a:endParaRPr lang="en-US" dirty="0"/>
          </a:p>
          <a:p>
            <a:pPr marL="285750" indent="-285750">
              <a:buFont typeface="Arial" panose="020B0604020202020204" pitchFamily="34" charset="0"/>
              <a:buChar char="•"/>
            </a:pPr>
            <a:endParaRPr lang="en-US" b="1" dirty="0">
              <a:solidFill>
                <a:srgbClr val="7030A0"/>
              </a:solidFill>
              <a:ea typeface="Calibri"/>
              <a:cs typeface="Calibri"/>
            </a:endParaRPr>
          </a:p>
          <a:p>
            <a:pPr marL="285750" indent="-285750">
              <a:buFont typeface="Arial" panose="020B0604020202020204" pitchFamily="34" charset="0"/>
              <a:buChar char="•"/>
            </a:pPr>
            <a:endParaRPr lang="en-US" b="1" dirty="0">
              <a:solidFill>
                <a:srgbClr val="7030A0"/>
              </a:solidFill>
              <a:ea typeface="Calibri"/>
              <a:cs typeface="Calibri"/>
            </a:endParaRPr>
          </a:p>
        </p:txBody>
      </p:sp>
    </p:spTree>
    <p:extLst>
      <p:ext uri="{BB962C8B-B14F-4D97-AF65-F5344CB8AC3E}">
        <p14:creationId xmlns:p14="http://schemas.microsoft.com/office/powerpoint/2010/main" val="412511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1144" y="210404"/>
            <a:ext cx="11073384" cy="521208"/>
          </a:xfrm>
        </p:spPr>
        <p:txBody>
          <a:bodyPr>
            <a:noAutofit/>
          </a:bodyPr>
          <a:lstStyle/>
          <a:p>
            <a:r>
              <a:rPr lang="en-US" sz="3200" b="1" dirty="0">
                <a:latin typeface="+mn-lt"/>
              </a:rPr>
              <a:t>SONiC REST API Architecture Proposal</a:t>
            </a:r>
          </a:p>
        </p:txBody>
      </p:sp>
      <p:sp>
        <p:nvSpPr>
          <p:cNvPr id="11" name="Google Shape;277;p21"/>
          <p:cNvSpPr/>
          <p:nvPr/>
        </p:nvSpPr>
        <p:spPr>
          <a:xfrm>
            <a:off x="1061734" y="1299872"/>
            <a:ext cx="3193725" cy="1919812"/>
          </a:xfrm>
          <a:prstGeom prst="roundRect">
            <a:avLst>
              <a:gd name="adj" fmla="val 16667"/>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2400"/>
              <a:buFont typeface="Calibri"/>
              <a:buNone/>
            </a:pPr>
            <a:r>
              <a:rPr lang="en-US" sz="1200" b="1" dirty="0">
                <a:solidFill>
                  <a:srgbClr val="002060"/>
                </a:solidFill>
                <a:ea typeface="Calibri"/>
                <a:cs typeface="Calibri"/>
                <a:sym typeface="Calibri"/>
              </a:rPr>
              <a:t>REST API Container</a:t>
            </a:r>
            <a:endParaRPr sz="1200" b="1" dirty="0">
              <a:solidFill>
                <a:srgbClr val="002060"/>
              </a:solidFill>
              <a:ea typeface="Calibri"/>
              <a:cs typeface="Calibri"/>
              <a:sym typeface="Calibri"/>
            </a:endParaRPr>
          </a:p>
        </p:txBody>
      </p:sp>
      <p:sp>
        <p:nvSpPr>
          <p:cNvPr id="12" name="Google Shape;278;p21"/>
          <p:cNvSpPr/>
          <p:nvPr/>
        </p:nvSpPr>
        <p:spPr>
          <a:xfrm>
            <a:off x="2267108" y="1771348"/>
            <a:ext cx="654060" cy="316753"/>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00" b="1" dirty="0">
                <a:solidFill>
                  <a:schemeClr val="dk1"/>
                </a:solidFill>
                <a:ea typeface="Calibri"/>
                <a:cs typeface="Calibri"/>
                <a:sym typeface="Calibri"/>
              </a:rPr>
              <a:t>Request handler</a:t>
            </a:r>
            <a:endParaRPr sz="900" dirty="0"/>
          </a:p>
        </p:txBody>
      </p:sp>
      <p:sp>
        <p:nvSpPr>
          <p:cNvPr id="13" name="Google Shape;279;p21"/>
          <p:cNvSpPr/>
          <p:nvPr/>
        </p:nvSpPr>
        <p:spPr>
          <a:xfrm>
            <a:off x="2597978" y="2546699"/>
            <a:ext cx="1208371" cy="343436"/>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00" b="1" dirty="0">
                <a:solidFill>
                  <a:schemeClr val="dk1"/>
                </a:solidFill>
                <a:ea typeface="Calibri"/>
                <a:cs typeface="Calibri"/>
                <a:sym typeface="Calibri"/>
              </a:rPr>
              <a:t>Response handler</a:t>
            </a:r>
            <a:endParaRPr sz="900" dirty="0"/>
          </a:p>
        </p:txBody>
      </p:sp>
      <p:sp>
        <p:nvSpPr>
          <p:cNvPr id="15" name="Google Shape;281;p21"/>
          <p:cNvSpPr/>
          <p:nvPr/>
        </p:nvSpPr>
        <p:spPr>
          <a:xfrm>
            <a:off x="4969462" y="1290003"/>
            <a:ext cx="1087429" cy="1919812"/>
          </a:xfrm>
          <a:prstGeom prst="roundRect">
            <a:avLst>
              <a:gd name="adj" fmla="val 16667"/>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1200"/>
              <a:buFont typeface="Calibri"/>
              <a:buNone/>
            </a:pPr>
            <a:r>
              <a:rPr lang="en-US" sz="900" b="1" dirty="0">
                <a:solidFill>
                  <a:schemeClr val="lt1"/>
                </a:solidFill>
                <a:ea typeface="Calibri"/>
                <a:cs typeface="Calibri"/>
                <a:sym typeface="Calibri"/>
              </a:rPr>
              <a:t>SONiC Containers</a:t>
            </a:r>
            <a:endParaRPr sz="900" b="1" dirty="0">
              <a:solidFill>
                <a:schemeClr val="lt1"/>
              </a:solidFill>
              <a:ea typeface="Calibri"/>
              <a:cs typeface="Calibri"/>
              <a:sym typeface="Calibri"/>
            </a:endParaRPr>
          </a:p>
        </p:txBody>
      </p:sp>
      <p:sp>
        <p:nvSpPr>
          <p:cNvPr id="16" name="Google Shape;282;p21"/>
          <p:cNvSpPr/>
          <p:nvPr/>
        </p:nvSpPr>
        <p:spPr>
          <a:xfrm>
            <a:off x="1193478" y="2198862"/>
            <a:ext cx="895447" cy="347836"/>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00" b="1" dirty="0">
                <a:solidFill>
                  <a:schemeClr val="dk1"/>
                </a:solidFill>
                <a:ea typeface="Calibri"/>
                <a:cs typeface="Calibri"/>
                <a:sym typeface="Calibri"/>
              </a:rPr>
              <a:t>HTTP Server (CherryPy)</a:t>
            </a:r>
            <a:endParaRPr sz="900" dirty="0"/>
          </a:p>
        </p:txBody>
      </p:sp>
      <p:cxnSp>
        <p:nvCxnSpPr>
          <p:cNvPr id="17" name="Google Shape;283;p21"/>
          <p:cNvCxnSpPr>
            <a:stCxn id="16" idx="0"/>
          </p:cNvCxnSpPr>
          <p:nvPr/>
        </p:nvCxnSpPr>
        <p:spPr>
          <a:xfrm flipV="1">
            <a:off x="1641203" y="1929724"/>
            <a:ext cx="636295" cy="269138"/>
          </a:xfrm>
          <a:prstGeom prst="straightConnector1">
            <a:avLst/>
          </a:prstGeom>
          <a:noFill/>
          <a:ln w="38100" cap="flat" cmpd="sng">
            <a:solidFill>
              <a:schemeClr val="tx1"/>
            </a:solidFill>
            <a:prstDash val="solid"/>
            <a:miter lim="800000"/>
            <a:headEnd type="none" w="sm" len="sm"/>
            <a:tailEnd type="triangle" w="med" len="med"/>
          </a:ln>
        </p:spPr>
      </p:cxnSp>
      <p:cxnSp>
        <p:nvCxnSpPr>
          <p:cNvPr id="18" name="Google Shape;284;p21"/>
          <p:cNvCxnSpPr>
            <a:stCxn id="13" idx="1"/>
            <a:endCxn id="16" idx="2"/>
          </p:cNvCxnSpPr>
          <p:nvPr/>
        </p:nvCxnSpPr>
        <p:spPr>
          <a:xfrm flipH="1" flipV="1">
            <a:off x="1641203" y="2546699"/>
            <a:ext cx="956775" cy="171718"/>
          </a:xfrm>
          <a:prstGeom prst="straightConnector1">
            <a:avLst/>
          </a:prstGeom>
          <a:noFill/>
          <a:ln w="38100" cap="flat" cmpd="sng">
            <a:solidFill>
              <a:schemeClr val="tx1"/>
            </a:solidFill>
            <a:prstDash val="solid"/>
            <a:miter lim="800000"/>
            <a:headEnd type="none" w="sm" len="sm"/>
            <a:tailEnd type="triangle" w="med" len="med"/>
          </a:ln>
        </p:spPr>
      </p:cxnSp>
      <p:cxnSp>
        <p:nvCxnSpPr>
          <p:cNvPr id="19" name="Google Shape;285;p21"/>
          <p:cNvCxnSpPr/>
          <p:nvPr/>
        </p:nvCxnSpPr>
        <p:spPr>
          <a:xfrm rot="10800000" flipH="1">
            <a:off x="3812416" y="1938078"/>
            <a:ext cx="1175677" cy="11368"/>
          </a:xfrm>
          <a:prstGeom prst="straightConnector1">
            <a:avLst/>
          </a:prstGeom>
          <a:noFill/>
          <a:ln w="38100" cap="flat" cmpd="sng">
            <a:solidFill>
              <a:schemeClr val="dk1"/>
            </a:solidFill>
            <a:prstDash val="solid"/>
            <a:miter lim="800000"/>
            <a:headEnd type="none" w="sm" len="sm"/>
            <a:tailEnd type="triangle" w="med" len="med"/>
          </a:ln>
        </p:spPr>
      </p:cxnSp>
      <p:cxnSp>
        <p:nvCxnSpPr>
          <p:cNvPr id="20" name="Google Shape;286;p21"/>
          <p:cNvCxnSpPr/>
          <p:nvPr/>
        </p:nvCxnSpPr>
        <p:spPr>
          <a:xfrm rot="10800000">
            <a:off x="3806349" y="2705075"/>
            <a:ext cx="1175677" cy="0"/>
          </a:xfrm>
          <a:prstGeom prst="straightConnector1">
            <a:avLst/>
          </a:prstGeom>
          <a:noFill/>
          <a:ln w="38100" cap="flat" cmpd="sng">
            <a:solidFill>
              <a:schemeClr val="dk1"/>
            </a:solidFill>
            <a:prstDash val="solid"/>
            <a:miter lim="800000"/>
            <a:headEnd type="none" w="sm" len="sm"/>
            <a:tailEnd type="triangle" w="med" len="med"/>
          </a:ln>
        </p:spPr>
      </p:cxnSp>
      <p:sp>
        <p:nvSpPr>
          <p:cNvPr id="21" name="Google Shape;287;p21"/>
          <p:cNvSpPr/>
          <p:nvPr/>
        </p:nvSpPr>
        <p:spPr>
          <a:xfrm>
            <a:off x="3933310" y="2190527"/>
            <a:ext cx="907867" cy="235539"/>
          </a:xfrm>
          <a:prstGeom prst="rect">
            <a:avLst/>
          </a:prstGeom>
          <a:solidFill>
            <a:srgbClr val="7030A0"/>
          </a:solidFill>
          <a:ln>
            <a:noFill/>
            <a:headEnd type="none" w="sm" len="sm"/>
            <a:tailEnd type="none" w="sm" len="sm"/>
          </a:ln>
        </p:spPr>
        <p:style>
          <a:lnRef idx="3">
            <a:schemeClr val="lt1"/>
          </a:lnRef>
          <a:fillRef idx="1">
            <a:schemeClr val="accent6"/>
          </a:fillRef>
          <a:effectRef idx="1">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900" b="1" dirty="0">
                <a:solidFill>
                  <a:schemeClr val="bg1"/>
                </a:solidFill>
                <a:ea typeface="Calibri"/>
                <a:cs typeface="Calibri"/>
                <a:sym typeface="Calibri"/>
              </a:rPr>
              <a:t>Backend APIs</a:t>
            </a:r>
            <a:endParaRPr sz="900" dirty="0">
              <a:solidFill>
                <a:schemeClr val="bg1"/>
              </a:solidFill>
            </a:endParaRPr>
          </a:p>
        </p:txBody>
      </p:sp>
      <p:sp>
        <p:nvSpPr>
          <p:cNvPr id="24" name="Google Shape;287;p21"/>
          <p:cNvSpPr/>
          <p:nvPr/>
        </p:nvSpPr>
        <p:spPr>
          <a:xfrm>
            <a:off x="228785" y="2056723"/>
            <a:ext cx="512467" cy="235539"/>
          </a:xfrm>
          <a:prstGeom prst="rect">
            <a:avLst/>
          </a:prstGeom>
          <a:solidFill>
            <a:schemeClr val="lt1"/>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00" b="1" dirty="0">
                <a:solidFill>
                  <a:schemeClr val="dk1"/>
                </a:solidFill>
                <a:ea typeface="Calibri"/>
                <a:cs typeface="Calibri"/>
                <a:sym typeface="Calibri"/>
              </a:rPr>
              <a:t>SDK</a:t>
            </a:r>
            <a:endParaRPr sz="900" dirty="0"/>
          </a:p>
        </p:txBody>
      </p:sp>
      <p:cxnSp>
        <p:nvCxnSpPr>
          <p:cNvPr id="25" name="Google Shape;285;p21"/>
          <p:cNvCxnSpPr>
            <a:cxnSpLocks/>
          </p:cNvCxnSpPr>
          <p:nvPr/>
        </p:nvCxnSpPr>
        <p:spPr>
          <a:xfrm>
            <a:off x="221144" y="2354912"/>
            <a:ext cx="972334" cy="0"/>
          </a:xfrm>
          <a:prstGeom prst="straightConnector1">
            <a:avLst/>
          </a:prstGeom>
          <a:noFill/>
          <a:ln w="76200" cap="flat" cmpd="sng">
            <a:solidFill>
              <a:schemeClr val="dk1"/>
            </a:solidFill>
            <a:prstDash val="solid"/>
            <a:miter lim="800000"/>
            <a:headEnd type="none" w="sm" len="sm"/>
            <a:tailEnd type="triangle" w="med" len="med"/>
          </a:ln>
        </p:spPr>
      </p:cxnSp>
      <p:pic>
        <p:nvPicPr>
          <p:cNvPr id="29" name="Google Shape;280;p21"/>
          <p:cNvPicPr preferRelativeResize="0"/>
          <p:nvPr/>
        </p:nvPicPr>
        <p:blipFill rotWithShape="1">
          <a:blip r:embed="rId2">
            <a:alphaModFix/>
          </a:blip>
          <a:srcRect/>
          <a:stretch/>
        </p:blipFill>
        <p:spPr>
          <a:xfrm>
            <a:off x="5079740" y="3219683"/>
            <a:ext cx="778278" cy="252563"/>
          </a:xfrm>
          <a:prstGeom prst="rect">
            <a:avLst/>
          </a:prstGeom>
          <a:noFill/>
          <a:ln>
            <a:noFill/>
          </a:ln>
        </p:spPr>
      </p:pic>
      <p:sp>
        <p:nvSpPr>
          <p:cNvPr id="30" name="Google Shape;211;p20"/>
          <p:cNvSpPr/>
          <p:nvPr/>
        </p:nvSpPr>
        <p:spPr>
          <a:xfrm>
            <a:off x="5237347" y="1929724"/>
            <a:ext cx="597677" cy="345799"/>
          </a:xfrm>
          <a:prstGeom prst="roundRect">
            <a:avLst>
              <a:gd name="adj" fmla="val 16667"/>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050"/>
              <a:buFont typeface="Calibri"/>
              <a:buNone/>
            </a:pPr>
            <a:r>
              <a:rPr lang="en-US" sz="900" dirty="0">
                <a:solidFill>
                  <a:schemeClr val="dk1"/>
                </a:solidFill>
                <a:ea typeface="Calibri"/>
                <a:cs typeface="Calibri"/>
                <a:sym typeface="Calibri"/>
              </a:rPr>
              <a:t>SNMP</a:t>
            </a:r>
            <a:endParaRPr sz="900" dirty="0">
              <a:solidFill>
                <a:schemeClr val="lt1"/>
              </a:solidFill>
              <a:ea typeface="Calibri"/>
              <a:cs typeface="Calibri"/>
              <a:sym typeface="Calibri"/>
            </a:endParaRPr>
          </a:p>
        </p:txBody>
      </p:sp>
      <p:sp>
        <p:nvSpPr>
          <p:cNvPr id="31" name="Google Shape;212;p20"/>
          <p:cNvSpPr/>
          <p:nvPr/>
        </p:nvSpPr>
        <p:spPr>
          <a:xfrm>
            <a:off x="5235477" y="2120136"/>
            <a:ext cx="597677" cy="345799"/>
          </a:xfrm>
          <a:prstGeom prst="roundRect">
            <a:avLst>
              <a:gd name="adj" fmla="val 16667"/>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050"/>
              <a:buFont typeface="Calibri"/>
              <a:buNone/>
            </a:pPr>
            <a:r>
              <a:rPr lang="en-US" sz="900" dirty="0">
                <a:solidFill>
                  <a:schemeClr val="dk1"/>
                </a:solidFill>
                <a:ea typeface="Calibri"/>
                <a:cs typeface="Calibri"/>
                <a:sym typeface="Calibri"/>
              </a:rPr>
              <a:t>LAG</a:t>
            </a:r>
            <a:endParaRPr sz="900" dirty="0">
              <a:solidFill>
                <a:schemeClr val="lt1"/>
              </a:solidFill>
              <a:ea typeface="Calibri"/>
              <a:cs typeface="Calibri"/>
              <a:sym typeface="Calibri"/>
            </a:endParaRPr>
          </a:p>
        </p:txBody>
      </p:sp>
      <p:sp>
        <p:nvSpPr>
          <p:cNvPr id="32" name="Google Shape;213;p20"/>
          <p:cNvSpPr/>
          <p:nvPr/>
        </p:nvSpPr>
        <p:spPr>
          <a:xfrm>
            <a:off x="5231981" y="2335382"/>
            <a:ext cx="597677" cy="345799"/>
          </a:xfrm>
          <a:prstGeom prst="roundRect">
            <a:avLst>
              <a:gd name="adj" fmla="val 16667"/>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100"/>
              <a:buFont typeface="Calibri"/>
              <a:buNone/>
            </a:pPr>
            <a:r>
              <a:rPr lang="en-US" sz="900" dirty="0">
                <a:solidFill>
                  <a:schemeClr val="dk1"/>
                </a:solidFill>
                <a:ea typeface="Calibri"/>
                <a:cs typeface="Calibri"/>
                <a:sym typeface="Calibri"/>
              </a:rPr>
              <a:t>BGP</a:t>
            </a:r>
            <a:endParaRPr sz="900" dirty="0">
              <a:solidFill>
                <a:schemeClr val="dk1"/>
              </a:solidFill>
              <a:ea typeface="Calibri"/>
              <a:cs typeface="Calibri"/>
              <a:sym typeface="Calibri"/>
            </a:endParaRPr>
          </a:p>
          <a:p>
            <a:pPr marL="0" marR="0" lvl="0" indent="0" algn="ctr" rtl="0">
              <a:spcBef>
                <a:spcPts val="0"/>
              </a:spcBef>
              <a:spcAft>
                <a:spcPts val="0"/>
              </a:spcAft>
              <a:buClr>
                <a:schemeClr val="dk1"/>
              </a:buClr>
              <a:buSzPts val="1100"/>
              <a:buFont typeface="Calibri"/>
              <a:buNone/>
            </a:pPr>
            <a:endParaRPr sz="900" dirty="0">
              <a:solidFill>
                <a:schemeClr val="dk1"/>
              </a:solidFill>
              <a:ea typeface="Calibri"/>
              <a:cs typeface="Calibri"/>
              <a:sym typeface="Calibri"/>
            </a:endParaRPr>
          </a:p>
        </p:txBody>
      </p:sp>
      <p:sp>
        <p:nvSpPr>
          <p:cNvPr id="33" name="Google Shape;214;p20"/>
          <p:cNvSpPr/>
          <p:nvPr/>
        </p:nvSpPr>
        <p:spPr>
          <a:xfrm>
            <a:off x="5237346" y="2522149"/>
            <a:ext cx="597677" cy="345799"/>
          </a:xfrm>
          <a:prstGeom prst="roundRect">
            <a:avLst>
              <a:gd name="adj" fmla="val 16667"/>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200"/>
              <a:buFont typeface="Calibri"/>
              <a:buNone/>
            </a:pPr>
            <a:r>
              <a:rPr lang="en-US" sz="900" dirty="0">
                <a:solidFill>
                  <a:schemeClr val="dk1"/>
                </a:solidFill>
                <a:ea typeface="Calibri"/>
                <a:cs typeface="Calibri"/>
                <a:sym typeface="Calibri"/>
              </a:rPr>
              <a:t>LLDP</a:t>
            </a:r>
            <a:endParaRPr sz="900" dirty="0">
              <a:solidFill>
                <a:schemeClr val="dk1"/>
              </a:solidFill>
              <a:ea typeface="Calibri"/>
              <a:cs typeface="Calibri"/>
              <a:sym typeface="Calibri"/>
            </a:endParaRPr>
          </a:p>
        </p:txBody>
      </p:sp>
      <p:sp>
        <p:nvSpPr>
          <p:cNvPr id="38" name="Google Shape;221;p20"/>
          <p:cNvSpPr/>
          <p:nvPr/>
        </p:nvSpPr>
        <p:spPr>
          <a:xfrm>
            <a:off x="5228767" y="2725656"/>
            <a:ext cx="614300" cy="325940"/>
          </a:xfrm>
          <a:prstGeom prst="roundRect">
            <a:avLst>
              <a:gd name="adj" fmla="val 16667"/>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200"/>
              <a:buFont typeface="Calibri"/>
              <a:buNone/>
            </a:pPr>
            <a:r>
              <a:rPr lang="en-US" sz="900" dirty="0">
                <a:solidFill>
                  <a:schemeClr val="dk1"/>
                </a:solidFill>
                <a:ea typeface="Calibri"/>
                <a:cs typeface="Calibri"/>
                <a:sym typeface="Calibri"/>
              </a:rPr>
              <a:t>DB</a:t>
            </a:r>
            <a:endParaRPr sz="900" dirty="0">
              <a:solidFill>
                <a:schemeClr val="dk1"/>
              </a:solidFill>
              <a:ea typeface="Calibri"/>
              <a:cs typeface="Calibri"/>
              <a:sym typeface="Calibri"/>
            </a:endParaRPr>
          </a:p>
        </p:txBody>
      </p:sp>
      <p:sp>
        <p:nvSpPr>
          <p:cNvPr id="41" name="Google Shape;278;p21"/>
          <p:cNvSpPr/>
          <p:nvPr/>
        </p:nvSpPr>
        <p:spPr>
          <a:xfrm>
            <a:off x="3086061" y="1762517"/>
            <a:ext cx="732172" cy="316753"/>
          </a:xfrm>
          <a:prstGeom prst="rect">
            <a:avLst/>
          </a:prstGeom>
          <a:solidFill>
            <a:srgbClr val="7030A0"/>
          </a:solidFill>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900" b="1" dirty="0">
                <a:solidFill>
                  <a:schemeClr val="bg1"/>
                </a:solidFill>
                <a:ea typeface="Calibri"/>
                <a:cs typeface="Calibri"/>
                <a:sym typeface="Calibri"/>
              </a:rPr>
              <a:t>Validate and Apply</a:t>
            </a:r>
            <a:endParaRPr sz="900" dirty="0">
              <a:solidFill>
                <a:schemeClr val="bg1"/>
              </a:solidFill>
            </a:endParaRPr>
          </a:p>
        </p:txBody>
      </p:sp>
      <p:cxnSp>
        <p:nvCxnSpPr>
          <p:cNvPr id="42" name="Google Shape;283;p21"/>
          <p:cNvCxnSpPr>
            <a:endCxn id="41" idx="1"/>
          </p:cNvCxnSpPr>
          <p:nvPr/>
        </p:nvCxnSpPr>
        <p:spPr>
          <a:xfrm flipV="1">
            <a:off x="2894512" y="1920894"/>
            <a:ext cx="227626" cy="1"/>
          </a:xfrm>
          <a:prstGeom prst="straightConnector1">
            <a:avLst/>
          </a:prstGeom>
          <a:noFill/>
          <a:ln w="38100" cap="flat" cmpd="sng">
            <a:solidFill>
              <a:schemeClr val="tx1"/>
            </a:solidFill>
            <a:prstDash val="solid"/>
            <a:miter lim="800000"/>
            <a:headEnd type="none" w="sm" len="sm"/>
            <a:tailEnd type="triangle" w="med" len="med"/>
          </a:ln>
        </p:spPr>
      </p:cxnSp>
      <p:cxnSp>
        <p:nvCxnSpPr>
          <p:cNvPr id="46" name="Google Shape;283;p21"/>
          <p:cNvCxnSpPr/>
          <p:nvPr/>
        </p:nvCxnSpPr>
        <p:spPr>
          <a:xfrm>
            <a:off x="3434997" y="2079271"/>
            <a:ext cx="0" cy="467428"/>
          </a:xfrm>
          <a:prstGeom prst="straightConnector1">
            <a:avLst/>
          </a:prstGeom>
          <a:noFill/>
          <a:ln w="38100" cap="flat" cmpd="sng">
            <a:solidFill>
              <a:schemeClr val="tx1"/>
            </a:solidFill>
            <a:prstDash val="solid"/>
            <a:miter lim="800000"/>
            <a:headEnd type="none" w="sm" len="sm"/>
            <a:tailEnd type="triangle" w="med" len="med"/>
          </a:ln>
        </p:spPr>
      </p:cxnSp>
      <p:sp>
        <p:nvSpPr>
          <p:cNvPr id="3" name="Rectangle 2">
            <a:extLst>
              <a:ext uri="{FF2B5EF4-FFF2-40B4-BE49-F238E27FC236}">
                <a16:creationId xmlns:a16="http://schemas.microsoft.com/office/drawing/2014/main" id="{E7CBBCE4-24E1-4558-9B17-0B8F1F330544}"/>
              </a:ext>
            </a:extLst>
          </p:cNvPr>
          <p:cNvSpPr/>
          <p:nvPr/>
        </p:nvSpPr>
        <p:spPr>
          <a:xfrm>
            <a:off x="876713" y="1062660"/>
            <a:ext cx="5374618" cy="26530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pic>
        <p:nvPicPr>
          <p:cNvPr id="34" name="Google Shape;280;p21">
            <a:extLst>
              <a:ext uri="{FF2B5EF4-FFF2-40B4-BE49-F238E27FC236}">
                <a16:creationId xmlns:a16="http://schemas.microsoft.com/office/drawing/2014/main" id="{4AF85DA2-BD15-4E06-B105-B5CB3082EA60}"/>
              </a:ext>
            </a:extLst>
          </p:cNvPr>
          <p:cNvPicPr preferRelativeResize="0"/>
          <p:nvPr/>
        </p:nvPicPr>
        <p:blipFill rotWithShape="1">
          <a:blip r:embed="rId2">
            <a:alphaModFix/>
          </a:blip>
          <a:srcRect/>
          <a:stretch/>
        </p:blipFill>
        <p:spPr>
          <a:xfrm>
            <a:off x="2230047" y="3276384"/>
            <a:ext cx="778278" cy="252563"/>
          </a:xfrm>
          <a:prstGeom prst="rect">
            <a:avLst/>
          </a:prstGeom>
          <a:noFill/>
          <a:ln>
            <a:noFill/>
          </a:ln>
        </p:spPr>
      </p:pic>
      <p:sp>
        <p:nvSpPr>
          <p:cNvPr id="9" name="TextBox 8"/>
          <p:cNvSpPr txBox="1"/>
          <p:nvPr/>
        </p:nvSpPr>
        <p:spPr>
          <a:xfrm>
            <a:off x="775240" y="3980408"/>
            <a:ext cx="5555221" cy="2862322"/>
          </a:xfrm>
          <a:prstGeom prst="rect">
            <a:avLst/>
          </a:prstGeom>
          <a:noFill/>
        </p:spPr>
        <p:txBody>
          <a:bodyPr wrap="square" rtlCol="0">
            <a:spAutoFit/>
          </a:bodyPr>
          <a:lstStyle/>
          <a:p>
            <a:r>
              <a:rPr lang="en-US" sz="1200" b="1" dirty="0"/>
              <a:t>HTTP Server:</a:t>
            </a:r>
          </a:p>
          <a:p>
            <a:r>
              <a:rPr lang="en-US" sz="1200" dirty="0"/>
              <a:t>Light weight HTTP Server based on CherryPy providing basic authentication and supports JSON</a:t>
            </a:r>
          </a:p>
          <a:p>
            <a:endParaRPr lang="en-US" sz="1200" dirty="0"/>
          </a:p>
          <a:p>
            <a:r>
              <a:rPr lang="en-US" sz="1200" b="1" dirty="0"/>
              <a:t>Request/Response Handler:</a:t>
            </a:r>
          </a:p>
          <a:p>
            <a:r>
              <a:rPr lang="en-US" sz="1200" dirty="0"/>
              <a:t>Python based APIs to decode/encode JSON payloads.</a:t>
            </a:r>
          </a:p>
          <a:p>
            <a:endParaRPr lang="en-US" sz="1200" dirty="0"/>
          </a:p>
          <a:p>
            <a:r>
              <a:rPr lang="en-US" sz="1200" b="1" dirty="0"/>
              <a:t>Validate &amp; Apply:</a:t>
            </a:r>
          </a:p>
          <a:p>
            <a:r>
              <a:rPr lang="en-US" sz="1200" dirty="0"/>
              <a:t>Python based APIs to  validate the configuration parameters and apply using existing (and new APIs) to the various containers.</a:t>
            </a:r>
          </a:p>
          <a:p>
            <a:endParaRPr lang="en-US" sz="1200" dirty="0"/>
          </a:p>
          <a:p>
            <a:r>
              <a:rPr lang="en-US" sz="1200" b="1" dirty="0"/>
              <a:t>SDK:</a:t>
            </a:r>
          </a:p>
          <a:p>
            <a:r>
              <a:rPr lang="en-US" sz="1200" dirty="0"/>
              <a:t>Ruby, Python classes and methods to simplify REST API and integrate with existing DEVOPS.</a:t>
            </a:r>
          </a:p>
          <a:p>
            <a:r>
              <a:rPr lang="en-US" sz="1200" dirty="0"/>
              <a:t> </a:t>
            </a:r>
          </a:p>
        </p:txBody>
      </p:sp>
      <p:sp>
        <p:nvSpPr>
          <p:cNvPr id="2" name="TextBox 1"/>
          <p:cNvSpPr txBox="1"/>
          <p:nvPr/>
        </p:nvSpPr>
        <p:spPr>
          <a:xfrm>
            <a:off x="6679397" y="1975809"/>
            <a:ext cx="5304518" cy="3847207"/>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Community Collaboration</a:t>
            </a:r>
          </a:p>
          <a:p>
            <a:endParaRPr lang="en-US" b="1" dirty="0"/>
          </a:p>
          <a:p>
            <a:pPr marL="285750" indent="-285750">
              <a:buFont typeface="Arial" panose="020B0604020202020204" pitchFamily="34" charset="0"/>
              <a:buChar char="•"/>
            </a:pPr>
            <a:r>
              <a:rPr lang="en-US" dirty="0"/>
              <a:t>Work with community for defining, developing and standardizing models widely deployed SONiC topologies. We can follow the OpenConfig standards to start with, but can customize based on </a:t>
            </a:r>
            <a:r>
              <a:rPr lang="en-US" dirty="0" err="1"/>
              <a:t>SONiC</a:t>
            </a:r>
            <a:r>
              <a:rPr lang="en-US" dirty="0"/>
              <a:t> use cases.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Design and implement validations and error checking for SONiC configuration. Aviz has already implemented some validations for REST API support which can be leveraged or modified to fit into the unified proposal from community.</a:t>
            </a:r>
          </a:p>
        </p:txBody>
      </p:sp>
    </p:spTree>
    <p:extLst>
      <p:ext uri="{BB962C8B-B14F-4D97-AF65-F5344CB8AC3E}">
        <p14:creationId xmlns:p14="http://schemas.microsoft.com/office/powerpoint/2010/main" val="68480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1144" y="210404"/>
            <a:ext cx="11073384" cy="521208"/>
          </a:xfrm>
        </p:spPr>
        <p:txBody>
          <a:bodyPr>
            <a:noAutofit/>
          </a:bodyPr>
          <a:lstStyle/>
          <a:p>
            <a:r>
              <a:rPr lang="en-US" sz="3200" b="1" dirty="0">
                <a:latin typeface="+mn-lt"/>
              </a:rPr>
              <a:t>SONiC CLI Architecture Proposal</a:t>
            </a:r>
          </a:p>
        </p:txBody>
      </p:sp>
      <p:sp>
        <p:nvSpPr>
          <p:cNvPr id="21" name="Google Shape;287;p21"/>
          <p:cNvSpPr/>
          <p:nvPr/>
        </p:nvSpPr>
        <p:spPr>
          <a:xfrm>
            <a:off x="2496466" y="3529553"/>
            <a:ext cx="1529862" cy="523701"/>
          </a:xfrm>
          <a:prstGeom prst="rect">
            <a:avLst/>
          </a:prstGeom>
          <a:solidFill>
            <a:srgbClr val="7030A0"/>
          </a:solidFill>
          <a:ln>
            <a:noFill/>
            <a:headEnd type="none" w="sm" len="sm"/>
            <a:tailEnd type="none" w="sm" len="sm"/>
          </a:ln>
        </p:spPr>
        <p:style>
          <a:lnRef idx="3">
            <a:schemeClr val="lt1"/>
          </a:lnRef>
          <a:fillRef idx="1">
            <a:schemeClr val="accent6"/>
          </a:fillRef>
          <a:effectRef idx="1">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dirty="0">
                <a:solidFill>
                  <a:schemeClr val="bg1"/>
                </a:solidFill>
                <a:ea typeface="Calibri"/>
                <a:cs typeface="Calibri"/>
                <a:sym typeface="Calibri"/>
              </a:rPr>
              <a:t>Validations and Backend APIs</a:t>
            </a:r>
            <a:endParaRPr sz="1400" dirty="0">
              <a:solidFill>
                <a:schemeClr val="bg1"/>
              </a:solidFill>
            </a:endParaRPr>
          </a:p>
        </p:txBody>
      </p:sp>
      <p:sp>
        <p:nvSpPr>
          <p:cNvPr id="3" name="Rectangle 2">
            <a:extLst>
              <a:ext uri="{FF2B5EF4-FFF2-40B4-BE49-F238E27FC236}">
                <a16:creationId xmlns:a16="http://schemas.microsoft.com/office/drawing/2014/main" id="{E7CBBCE4-24E1-4558-9B17-0B8F1F330544}"/>
              </a:ext>
            </a:extLst>
          </p:cNvPr>
          <p:cNvSpPr/>
          <p:nvPr/>
        </p:nvSpPr>
        <p:spPr>
          <a:xfrm>
            <a:off x="1239715" y="1388998"/>
            <a:ext cx="4408616" cy="1781954"/>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900" dirty="0"/>
          </a:p>
        </p:txBody>
      </p:sp>
      <p:sp>
        <p:nvSpPr>
          <p:cNvPr id="5" name="Rounded Rectangle 4"/>
          <p:cNvSpPr/>
          <p:nvPr/>
        </p:nvSpPr>
        <p:spPr>
          <a:xfrm>
            <a:off x="2664069" y="1441440"/>
            <a:ext cx="1072661" cy="369775"/>
          </a:xfrm>
          <a:prstGeom prst="round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CLI Shell</a:t>
            </a:r>
          </a:p>
        </p:txBody>
      </p:sp>
      <p:sp>
        <p:nvSpPr>
          <p:cNvPr id="37" name="Rounded Rectangle 36"/>
          <p:cNvSpPr/>
          <p:nvPr/>
        </p:nvSpPr>
        <p:spPr>
          <a:xfrm>
            <a:off x="2483171" y="2638227"/>
            <a:ext cx="1529862" cy="369775"/>
          </a:xfrm>
          <a:prstGeom prst="round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CLI Backend</a:t>
            </a:r>
          </a:p>
        </p:txBody>
      </p:sp>
      <p:sp>
        <p:nvSpPr>
          <p:cNvPr id="39" name="Rounded Rectangle 38"/>
          <p:cNvSpPr/>
          <p:nvPr/>
        </p:nvSpPr>
        <p:spPr>
          <a:xfrm>
            <a:off x="2465355" y="2039833"/>
            <a:ext cx="1529862" cy="369775"/>
          </a:xfrm>
          <a:prstGeom prst="round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CLI Parser</a:t>
            </a:r>
          </a:p>
        </p:txBody>
      </p:sp>
      <p:sp>
        <p:nvSpPr>
          <p:cNvPr id="40" name="Rectangle 39">
            <a:extLst>
              <a:ext uri="{FF2B5EF4-FFF2-40B4-BE49-F238E27FC236}">
                <a16:creationId xmlns:a16="http://schemas.microsoft.com/office/drawing/2014/main" id="{E7CBBCE4-24E1-4558-9B17-0B8F1F330544}"/>
              </a:ext>
            </a:extLst>
          </p:cNvPr>
          <p:cNvSpPr/>
          <p:nvPr/>
        </p:nvSpPr>
        <p:spPr>
          <a:xfrm>
            <a:off x="1417341" y="3421801"/>
            <a:ext cx="3889303" cy="23811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 name="Rectangle 6"/>
          <p:cNvSpPr/>
          <p:nvPr/>
        </p:nvSpPr>
        <p:spPr>
          <a:xfrm>
            <a:off x="4396153" y="1811214"/>
            <a:ext cx="1033583" cy="325316"/>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solidFill>
                  <a:schemeClr val="tx1"/>
                </a:solidFill>
              </a:rPr>
              <a:t>App.cli</a:t>
            </a:r>
            <a:endParaRPr lang="en-US" dirty="0">
              <a:solidFill>
                <a:schemeClr val="tx1"/>
              </a:solidFill>
            </a:endParaRPr>
          </a:p>
        </p:txBody>
      </p:sp>
      <p:sp>
        <p:nvSpPr>
          <p:cNvPr id="43" name="Rectangle 42"/>
          <p:cNvSpPr/>
          <p:nvPr/>
        </p:nvSpPr>
        <p:spPr>
          <a:xfrm>
            <a:off x="4396153" y="2328425"/>
            <a:ext cx="1033583" cy="325316"/>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App.XML</a:t>
            </a:r>
          </a:p>
        </p:txBody>
      </p:sp>
      <p:cxnSp>
        <p:nvCxnSpPr>
          <p:cNvPr id="14" name="Straight Connector 13"/>
          <p:cNvCxnSpPr>
            <a:stCxn id="39" idx="3"/>
            <a:endCxn id="7" idx="1"/>
          </p:cNvCxnSpPr>
          <p:nvPr/>
        </p:nvCxnSpPr>
        <p:spPr>
          <a:xfrm flipV="1">
            <a:off x="3995217" y="1973872"/>
            <a:ext cx="400936" cy="2508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9" idx="3"/>
            <a:endCxn id="43" idx="1"/>
          </p:cNvCxnSpPr>
          <p:nvPr/>
        </p:nvCxnSpPr>
        <p:spPr>
          <a:xfrm>
            <a:off x="3995217" y="2224721"/>
            <a:ext cx="400936" cy="2663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5802851" y="1388998"/>
            <a:ext cx="228600" cy="178195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7" name="Google Shape;281;p21"/>
          <p:cNvSpPr/>
          <p:nvPr/>
        </p:nvSpPr>
        <p:spPr>
          <a:xfrm>
            <a:off x="1839400" y="4147974"/>
            <a:ext cx="3119462" cy="1540649"/>
          </a:xfrm>
          <a:prstGeom prst="roundRect">
            <a:avLst>
              <a:gd name="adj" fmla="val 16667"/>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1200"/>
              <a:buFont typeface="Calibri"/>
              <a:buNone/>
            </a:pPr>
            <a:r>
              <a:rPr lang="en-US" sz="900" b="1" dirty="0">
                <a:solidFill>
                  <a:schemeClr val="lt1"/>
                </a:solidFill>
                <a:ea typeface="Calibri"/>
                <a:cs typeface="Calibri"/>
                <a:sym typeface="Calibri"/>
              </a:rPr>
              <a:t>SONiC Containers</a:t>
            </a:r>
            <a:endParaRPr sz="900" b="1" dirty="0">
              <a:solidFill>
                <a:schemeClr val="lt1"/>
              </a:solidFill>
              <a:ea typeface="Calibri"/>
              <a:cs typeface="Calibri"/>
              <a:sym typeface="Calibri"/>
            </a:endParaRPr>
          </a:p>
        </p:txBody>
      </p:sp>
      <p:sp>
        <p:nvSpPr>
          <p:cNvPr id="49" name="Google Shape;212;p20"/>
          <p:cNvSpPr/>
          <p:nvPr/>
        </p:nvSpPr>
        <p:spPr>
          <a:xfrm>
            <a:off x="2107284" y="4668939"/>
            <a:ext cx="778365" cy="345799"/>
          </a:xfrm>
          <a:prstGeom prst="roundRect">
            <a:avLst>
              <a:gd name="adj" fmla="val 16667"/>
            </a:avLst>
          </a:prstGeom>
          <a:solidFill>
            <a:srgbClr val="92D050"/>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050"/>
              <a:buFont typeface="Calibri"/>
              <a:buNone/>
            </a:pPr>
            <a:r>
              <a:rPr lang="en-US" sz="1100" dirty="0" err="1">
                <a:solidFill>
                  <a:schemeClr val="dk1"/>
                </a:solidFill>
                <a:ea typeface="Calibri"/>
                <a:cs typeface="Calibri"/>
                <a:sym typeface="Calibri"/>
              </a:rPr>
              <a:t>ConfigDB</a:t>
            </a:r>
            <a:endParaRPr sz="1100" dirty="0">
              <a:solidFill>
                <a:schemeClr val="lt1"/>
              </a:solidFill>
              <a:ea typeface="Calibri"/>
              <a:cs typeface="Calibri"/>
              <a:sym typeface="Calibri"/>
            </a:endParaRPr>
          </a:p>
        </p:txBody>
      </p:sp>
      <p:sp>
        <p:nvSpPr>
          <p:cNvPr id="50" name="Google Shape;214;p20"/>
          <p:cNvSpPr/>
          <p:nvPr/>
        </p:nvSpPr>
        <p:spPr>
          <a:xfrm>
            <a:off x="2111025" y="5145370"/>
            <a:ext cx="774624" cy="345799"/>
          </a:xfrm>
          <a:prstGeom prst="roundRect">
            <a:avLst>
              <a:gd name="adj" fmla="val 16667"/>
            </a:avLst>
          </a:prstGeom>
          <a:solidFill>
            <a:srgbClr val="92D050"/>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200"/>
              <a:buFont typeface="Calibri"/>
              <a:buNone/>
            </a:pPr>
            <a:r>
              <a:rPr lang="en-US" sz="1100" dirty="0">
                <a:solidFill>
                  <a:schemeClr val="dk1"/>
                </a:solidFill>
                <a:ea typeface="Calibri"/>
                <a:cs typeface="Calibri"/>
                <a:sym typeface="Calibri"/>
              </a:rPr>
              <a:t>LLDP</a:t>
            </a:r>
            <a:endParaRPr sz="1100" dirty="0">
              <a:solidFill>
                <a:schemeClr val="dk1"/>
              </a:solidFill>
              <a:ea typeface="Calibri"/>
              <a:cs typeface="Calibri"/>
              <a:sym typeface="Calibri"/>
            </a:endParaRPr>
          </a:p>
        </p:txBody>
      </p:sp>
      <p:sp>
        <p:nvSpPr>
          <p:cNvPr id="51" name="Google Shape;221;p20"/>
          <p:cNvSpPr/>
          <p:nvPr/>
        </p:nvSpPr>
        <p:spPr>
          <a:xfrm>
            <a:off x="3063153" y="5145370"/>
            <a:ext cx="786944" cy="325940"/>
          </a:xfrm>
          <a:prstGeom prst="roundRect">
            <a:avLst>
              <a:gd name="adj" fmla="val 16667"/>
            </a:avLst>
          </a:prstGeom>
          <a:solidFill>
            <a:srgbClr val="92D050"/>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200"/>
              <a:buFont typeface="Calibri"/>
              <a:buNone/>
            </a:pPr>
            <a:r>
              <a:rPr lang="en-US" sz="1100" dirty="0">
                <a:solidFill>
                  <a:schemeClr val="dk1"/>
                </a:solidFill>
                <a:ea typeface="Calibri"/>
                <a:cs typeface="Calibri"/>
                <a:sym typeface="Calibri"/>
              </a:rPr>
              <a:t>LAG</a:t>
            </a:r>
            <a:endParaRPr sz="1100" dirty="0">
              <a:solidFill>
                <a:schemeClr val="dk1"/>
              </a:solidFill>
              <a:ea typeface="Calibri"/>
              <a:cs typeface="Calibri"/>
              <a:sym typeface="Calibri"/>
            </a:endParaRPr>
          </a:p>
        </p:txBody>
      </p:sp>
      <p:sp>
        <p:nvSpPr>
          <p:cNvPr id="52" name="Google Shape;213;p20"/>
          <p:cNvSpPr/>
          <p:nvPr/>
        </p:nvSpPr>
        <p:spPr>
          <a:xfrm>
            <a:off x="3063153" y="4668938"/>
            <a:ext cx="805462" cy="345799"/>
          </a:xfrm>
          <a:prstGeom prst="roundRect">
            <a:avLst>
              <a:gd name="adj" fmla="val 16667"/>
            </a:avLst>
          </a:prstGeom>
          <a:solidFill>
            <a:srgbClr val="92D050"/>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100"/>
              <a:buFont typeface="Calibri"/>
              <a:buNone/>
            </a:pPr>
            <a:r>
              <a:rPr lang="en-US" sz="1100" dirty="0">
                <a:solidFill>
                  <a:schemeClr val="dk1"/>
                </a:solidFill>
                <a:ea typeface="Calibri"/>
                <a:cs typeface="Calibri"/>
                <a:sym typeface="Calibri"/>
              </a:rPr>
              <a:t>BGP</a:t>
            </a:r>
            <a:endParaRPr sz="1100" dirty="0">
              <a:solidFill>
                <a:schemeClr val="dk1"/>
              </a:solidFill>
              <a:ea typeface="Calibri"/>
              <a:cs typeface="Calibri"/>
              <a:sym typeface="Calibri"/>
            </a:endParaRPr>
          </a:p>
          <a:p>
            <a:pPr marL="0" marR="0" lvl="0" indent="0" algn="ctr" rtl="0">
              <a:spcBef>
                <a:spcPts val="0"/>
              </a:spcBef>
              <a:spcAft>
                <a:spcPts val="0"/>
              </a:spcAft>
              <a:buClr>
                <a:schemeClr val="dk1"/>
              </a:buClr>
              <a:buSzPts val="1100"/>
              <a:buFont typeface="Calibri"/>
              <a:buNone/>
            </a:pPr>
            <a:endParaRPr sz="1100" dirty="0">
              <a:solidFill>
                <a:schemeClr val="dk1"/>
              </a:solidFill>
              <a:ea typeface="Calibri"/>
              <a:cs typeface="Calibri"/>
              <a:sym typeface="Calibri"/>
            </a:endParaRPr>
          </a:p>
        </p:txBody>
      </p:sp>
      <p:sp>
        <p:nvSpPr>
          <p:cNvPr id="53" name="Google Shape;221;p20"/>
          <p:cNvSpPr/>
          <p:nvPr/>
        </p:nvSpPr>
        <p:spPr>
          <a:xfrm>
            <a:off x="4035864" y="4659069"/>
            <a:ext cx="786944" cy="325940"/>
          </a:xfrm>
          <a:prstGeom prst="roundRect">
            <a:avLst>
              <a:gd name="adj" fmla="val 16667"/>
            </a:avLst>
          </a:prstGeom>
          <a:solidFill>
            <a:srgbClr val="92D050"/>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200"/>
              <a:buFont typeface="Calibri"/>
              <a:buNone/>
            </a:pPr>
            <a:r>
              <a:rPr lang="en-US" sz="1100" dirty="0">
                <a:solidFill>
                  <a:schemeClr val="dk1"/>
                </a:solidFill>
                <a:ea typeface="Calibri"/>
                <a:cs typeface="Calibri"/>
                <a:sym typeface="Calibri"/>
              </a:rPr>
              <a:t>Custom</a:t>
            </a:r>
            <a:endParaRPr sz="1100" dirty="0">
              <a:solidFill>
                <a:schemeClr val="dk1"/>
              </a:solidFill>
              <a:ea typeface="Calibri"/>
              <a:cs typeface="Calibri"/>
              <a:sym typeface="Calibri"/>
            </a:endParaRPr>
          </a:p>
        </p:txBody>
      </p:sp>
      <p:cxnSp>
        <p:nvCxnSpPr>
          <p:cNvPr id="55" name="Straight Arrow Connector 54"/>
          <p:cNvCxnSpPr/>
          <p:nvPr/>
        </p:nvCxnSpPr>
        <p:spPr>
          <a:xfrm>
            <a:off x="3261397" y="3004847"/>
            <a:ext cx="0" cy="51217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465060" y="2299880"/>
            <a:ext cx="974431" cy="460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6456859" y="2883834"/>
            <a:ext cx="5304518" cy="3662541"/>
          </a:xfrm>
          <a:prstGeom prst="rect">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b="1" dirty="0"/>
              <a:t>Community  Collaboration</a:t>
            </a:r>
          </a:p>
          <a:p>
            <a:endParaRPr lang="en-US" sz="1600" b="1" dirty="0"/>
          </a:p>
          <a:p>
            <a:pPr marL="285750" indent="-285750">
              <a:buFont typeface="Arial" panose="020B0604020202020204" pitchFamily="34" charset="0"/>
              <a:buChar char="•"/>
            </a:pPr>
            <a:r>
              <a:rPr lang="en-US" sz="1600" dirty="0"/>
              <a:t>Evaluate </a:t>
            </a:r>
            <a:r>
              <a:rPr lang="en-US" sz="1600" b="1" dirty="0" err="1"/>
              <a:t>Klish</a:t>
            </a:r>
            <a:r>
              <a:rPr lang="en-US" sz="1600" dirty="0"/>
              <a:t> and </a:t>
            </a:r>
            <a:r>
              <a:rPr lang="en-US" sz="1600" b="1" dirty="0" err="1"/>
              <a:t>Clixon</a:t>
            </a:r>
            <a:r>
              <a:rPr lang="en-US" sz="1600" dirty="0"/>
              <a:t> on various aspects and come up with a proposal with pros and cons </a:t>
            </a:r>
            <a:r>
              <a:rPr lang="en-US" sz="1600" b="1" dirty="0"/>
              <a:t>(Currently we are doing the evaluation …..)</a:t>
            </a:r>
          </a:p>
          <a:p>
            <a:pPr marL="742950" lvl="1" indent="-285750">
              <a:buFont typeface="Arial" panose="020B0604020202020204" pitchFamily="34" charset="0"/>
              <a:buChar char="•"/>
            </a:pPr>
            <a:r>
              <a:rPr lang="en-US" sz="1600" dirty="0"/>
              <a:t>Fit in micro-services architecture</a:t>
            </a:r>
          </a:p>
          <a:p>
            <a:pPr marL="742950" lvl="1" indent="-285750">
              <a:buFont typeface="Arial" panose="020B0604020202020204" pitchFamily="34" charset="0"/>
              <a:buChar char="•"/>
            </a:pPr>
            <a:r>
              <a:rPr lang="en-US" sz="1600" dirty="0"/>
              <a:t>Single </a:t>
            </a:r>
            <a:r>
              <a:rPr lang="en-US" sz="1600" dirty="0" err="1"/>
              <a:t>config</a:t>
            </a:r>
            <a:r>
              <a:rPr lang="en-US" sz="1600" dirty="0"/>
              <a:t> manager to provide CLI/</a:t>
            </a:r>
            <a:r>
              <a:rPr lang="en-US" sz="1600" dirty="0" err="1"/>
              <a:t>RESTConf</a:t>
            </a:r>
            <a:r>
              <a:rPr lang="en-US" sz="1600" dirty="0"/>
              <a:t>/</a:t>
            </a:r>
            <a:r>
              <a:rPr lang="en-US" sz="1600" dirty="0" err="1"/>
              <a:t>Netconf</a:t>
            </a:r>
            <a:r>
              <a:rPr lang="en-US" sz="1600" dirty="0"/>
              <a:t> interface</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Create Schema for various applications based on use case deployments.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Help develop the backend API based on our previous slide.</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680096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1144" y="210404"/>
            <a:ext cx="11073384" cy="521208"/>
          </a:xfrm>
        </p:spPr>
        <p:txBody>
          <a:bodyPr>
            <a:noAutofit/>
          </a:bodyPr>
          <a:lstStyle/>
          <a:p>
            <a:r>
              <a:rPr lang="en-US" sz="3200" b="1" dirty="0">
                <a:latin typeface="+mn-lt"/>
              </a:rPr>
              <a:t>Features Supported via REST API - Today</a:t>
            </a:r>
          </a:p>
        </p:txBody>
      </p:sp>
      <p:graphicFrame>
        <p:nvGraphicFramePr>
          <p:cNvPr id="5" name="Table 4"/>
          <p:cNvGraphicFramePr>
            <a:graphicFrameLocks noGrp="1"/>
          </p:cNvGraphicFramePr>
          <p:nvPr>
            <p:extLst>
              <p:ext uri="{D42A27DB-BD31-4B8C-83A1-F6EECF244321}">
                <p14:modId xmlns:p14="http://schemas.microsoft.com/office/powerpoint/2010/main" val="208445854"/>
              </p:ext>
            </p:extLst>
          </p:nvPr>
        </p:nvGraphicFramePr>
        <p:xfrm>
          <a:off x="466968" y="886720"/>
          <a:ext cx="6610840" cy="4906666"/>
        </p:xfrm>
        <a:graphic>
          <a:graphicData uri="http://schemas.openxmlformats.org/drawingml/2006/table">
            <a:tbl>
              <a:tblPr firstRow="1" bandRow="1">
                <a:tableStyleId>{6E25E649-3F16-4E02-A733-19D2CDBF48F0}</a:tableStyleId>
              </a:tblPr>
              <a:tblGrid>
                <a:gridCol w="1295603">
                  <a:extLst>
                    <a:ext uri="{9D8B030D-6E8A-4147-A177-3AD203B41FA5}">
                      <a16:colId xmlns:a16="http://schemas.microsoft.com/office/drawing/2014/main" val="484586686"/>
                    </a:ext>
                  </a:extLst>
                </a:gridCol>
                <a:gridCol w="3111624">
                  <a:extLst>
                    <a:ext uri="{9D8B030D-6E8A-4147-A177-3AD203B41FA5}">
                      <a16:colId xmlns:a16="http://schemas.microsoft.com/office/drawing/2014/main" val="283779206"/>
                    </a:ext>
                  </a:extLst>
                </a:gridCol>
                <a:gridCol w="2203613">
                  <a:extLst>
                    <a:ext uri="{9D8B030D-6E8A-4147-A177-3AD203B41FA5}">
                      <a16:colId xmlns:a16="http://schemas.microsoft.com/office/drawing/2014/main" val="2339435895"/>
                    </a:ext>
                  </a:extLst>
                </a:gridCol>
              </a:tblGrid>
              <a:tr h="286976">
                <a:tc>
                  <a:txBody>
                    <a:bodyPr/>
                    <a:lstStyle/>
                    <a:p>
                      <a:r>
                        <a:rPr lang="en-US" sz="1400" dirty="0"/>
                        <a:t>Feature</a:t>
                      </a:r>
                    </a:p>
                  </a:txBody>
                  <a:tcPr/>
                </a:tc>
                <a:tc>
                  <a:txBody>
                    <a:bodyPr/>
                    <a:lstStyle/>
                    <a:p>
                      <a:r>
                        <a:rPr lang="en-US" sz="1400" dirty="0"/>
                        <a:t>Functions</a:t>
                      </a:r>
                    </a:p>
                  </a:txBody>
                  <a:tcPr/>
                </a:tc>
                <a:tc>
                  <a:txBody>
                    <a:bodyPr/>
                    <a:lstStyle/>
                    <a:p>
                      <a:r>
                        <a:rPr lang="en-US" sz="1400" dirty="0"/>
                        <a:t>Operation</a:t>
                      </a:r>
                    </a:p>
                  </a:txBody>
                  <a:tcPr/>
                </a:tc>
                <a:extLst>
                  <a:ext uri="{0D108BD9-81ED-4DB2-BD59-A6C34878D82A}">
                    <a16:rowId xmlns:a16="http://schemas.microsoft.com/office/drawing/2014/main" val="402414493"/>
                  </a:ext>
                </a:extLst>
              </a:tr>
              <a:tr h="258279">
                <a:tc>
                  <a:txBody>
                    <a:bodyPr/>
                    <a:lstStyle/>
                    <a:p>
                      <a:r>
                        <a:rPr lang="en-US" sz="1200" dirty="0"/>
                        <a:t>System</a:t>
                      </a:r>
                    </a:p>
                  </a:txBody>
                  <a:tcPr/>
                </a:tc>
                <a:tc>
                  <a:txBody>
                    <a:bodyPr/>
                    <a:lstStyle/>
                    <a:p>
                      <a:r>
                        <a:rPr lang="en-US" sz="1200" dirty="0"/>
                        <a:t>Device Information</a:t>
                      </a:r>
                    </a:p>
                  </a:txBody>
                  <a:tcPr/>
                </a:tc>
                <a:tc>
                  <a:txBody>
                    <a:bodyPr/>
                    <a:lstStyle/>
                    <a:p>
                      <a:r>
                        <a:rPr lang="en-US" sz="1200" dirty="0"/>
                        <a:t>GET,</a:t>
                      </a:r>
                      <a:r>
                        <a:rPr lang="en-US" sz="1200" baseline="0" dirty="0"/>
                        <a:t> </a:t>
                      </a:r>
                      <a:r>
                        <a:rPr lang="en-US" sz="1200" dirty="0"/>
                        <a:t>PUT</a:t>
                      </a:r>
                    </a:p>
                  </a:txBody>
                  <a:tcPr/>
                </a:tc>
                <a:extLst>
                  <a:ext uri="{0D108BD9-81ED-4DB2-BD59-A6C34878D82A}">
                    <a16:rowId xmlns:a16="http://schemas.microsoft.com/office/drawing/2014/main" val="3542562887"/>
                  </a:ext>
                </a:extLst>
              </a:tr>
              <a:tr h="258279">
                <a:tc>
                  <a:txBody>
                    <a:bodyPr/>
                    <a:lstStyle/>
                    <a:p>
                      <a:r>
                        <a:rPr lang="en-US" sz="1200" dirty="0"/>
                        <a:t>Environment</a:t>
                      </a:r>
                    </a:p>
                  </a:txBody>
                  <a:tcPr/>
                </a:tc>
                <a:tc>
                  <a:txBody>
                    <a:bodyPr/>
                    <a:lstStyle/>
                    <a:p>
                      <a:r>
                        <a:rPr lang="en-US" sz="1200" dirty="0"/>
                        <a:t>Device</a:t>
                      </a:r>
                      <a:r>
                        <a:rPr lang="en-US" sz="1200" baseline="0" dirty="0"/>
                        <a:t> Environment</a:t>
                      </a:r>
                      <a:endParaRPr lang="en-US" sz="1200" dirty="0"/>
                    </a:p>
                  </a:txBody>
                  <a:tcPr/>
                </a:tc>
                <a:tc>
                  <a:txBody>
                    <a:bodyPr/>
                    <a:lstStyle/>
                    <a:p>
                      <a:r>
                        <a:rPr lang="en-US" sz="1200" dirty="0"/>
                        <a:t>GET</a:t>
                      </a:r>
                    </a:p>
                  </a:txBody>
                  <a:tcPr/>
                </a:tc>
                <a:extLst>
                  <a:ext uri="{0D108BD9-81ED-4DB2-BD59-A6C34878D82A}">
                    <a16:rowId xmlns:a16="http://schemas.microsoft.com/office/drawing/2014/main" val="4195269589"/>
                  </a:ext>
                </a:extLst>
              </a:tr>
              <a:tr h="258279">
                <a:tc>
                  <a:txBody>
                    <a:bodyPr/>
                    <a:lstStyle/>
                    <a:p>
                      <a:r>
                        <a:rPr lang="en-US" sz="1200" dirty="0" err="1"/>
                        <a:t>Config</a:t>
                      </a:r>
                      <a:endParaRPr lang="en-US" sz="1200" dirty="0"/>
                    </a:p>
                  </a:txBody>
                  <a:tcPr/>
                </a:tc>
                <a:tc>
                  <a:txBody>
                    <a:bodyPr/>
                    <a:lstStyle/>
                    <a:p>
                      <a:r>
                        <a:rPr lang="en-US" sz="1200" dirty="0"/>
                        <a:t>Startup </a:t>
                      </a:r>
                      <a:r>
                        <a:rPr lang="en-US" sz="1200" dirty="0" err="1"/>
                        <a:t>Config</a:t>
                      </a:r>
                      <a:endParaRPr lang="en-US" sz="1200" dirty="0"/>
                    </a:p>
                  </a:txBody>
                  <a:tcPr/>
                </a:tc>
                <a:tc>
                  <a:txBody>
                    <a:bodyPr/>
                    <a:lstStyle/>
                    <a:p>
                      <a:r>
                        <a:rPr lang="en-US" sz="1200" dirty="0"/>
                        <a:t>GET,</a:t>
                      </a:r>
                      <a:r>
                        <a:rPr lang="en-US" sz="1200" baseline="0" dirty="0"/>
                        <a:t> </a:t>
                      </a:r>
                      <a:r>
                        <a:rPr lang="en-US" sz="1200" dirty="0"/>
                        <a:t>POST</a:t>
                      </a:r>
                    </a:p>
                  </a:txBody>
                  <a:tcPr/>
                </a:tc>
                <a:extLst>
                  <a:ext uri="{0D108BD9-81ED-4DB2-BD59-A6C34878D82A}">
                    <a16:rowId xmlns:a16="http://schemas.microsoft.com/office/drawing/2014/main" val="638578964"/>
                  </a:ext>
                </a:extLst>
              </a:tr>
              <a:tr h="774836">
                <a:tc>
                  <a:txBody>
                    <a:bodyPr/>
                    <a:lstStyle/>
                    <a:p>
                      <a:r>
                        <a:rPr lang="en-US" sz="1200" dirty="0"/>
                        <a:t>Interfaces</a:t>
                      </a:r>
                    </a:p>
                  </a:txBody>
                  <a:tcPr/>
                </a:tc>
                <a:tc>
                  <a:txBody>
                    <a:bodyPr/>
                    <a:lstStyle/>
                    <a:p>
                      <a:r>
                        <a:rPr lang="en-US" sz="1200" dirty="0"/>
                        <a:t>Physical</a:t>
                      </a:r>
                      <a:r>
                        <a:rPr lang="en-US" sz="1200" baseline="0" dirty="0"/>
                        <a:t> Interface </a:t>
                      </a:r>
                      <a:r>
                        <a:rPr lang="en-US" sz="1200" baseline="0" dirty="0" err="1"/>
                        <a:t>Config</a:t>
                      </a:r>
                      <a:endParaRPr lang="en-US" sz="1200" baseline="0" dirty="0"/>
                    </a:p>
                    <a:p>
                      <a:r>
                        <a:rPr lang="en-US" sz="1200" baseline="0" dirty="0"/>
                        <a:t>Physical interface show</a:t>
                      </a:r>
                    </a:p>
                    <a:p>
                      <a:r>
                        <a:rPr lang="en-US" sz="1200" baseline="0" dirty="0" err="1"/>
                        <a:t>Tranceivers</a:t>
                      </a:r>
                      <a:endParaRPr lang="en-US" sz="1200" baseline="0" dirty="0"/>
                    </a:p>
                    <a:p>
                      <a:r>
                        <a:rPr lang="en-US" sz="1200" baseline="0" dirty="0"/>
                        <a:t>Statistics</a:t>
                      </a:r>
                      <a:endParaRPr lang="en-US" sz="1200" dirty="0"/>
                    </a:p>
                  </a:txBody>
                  <a:tcPr/>
                </a:tc>
                <a:tc>
                  <a:txBody>
                    <a:bodyPr/>
                    <a:lstStyle/>
                    <a:p>
                      <a:r>
                        <a:rPr lang="en-US" sz="1200" dirty="0"/>
                        <a:t>GET,</a:t>
                      </a:r>
                      <a:r>
                        <a:rPr lang="en-US" sz="1200" baseline="0" dirty="0"/>
                        <a:t> POST</a:t>
                      </a:r>
                      <a:endParaRPr lang="en-US" sz="1200" dirty="0"/>
                    </a:p>
                  </a:txBody>
                  <a:tcPr/>
                </a:tc>
                <a:extLst>
                  <a:ext uri="{0D108BD9-81ED-4DB2-BD59-A6C34878D82A}">
                    <a16:rowId xmlns:a16="http://schemas.microsoft.com/office/drawing/2014/main" val="1823114717"/>
                  </a:ext>
                </a:extLst>
              </a:tr>
              <a:tr h="602651">
                <a:tc>
                  <a:txBody>
                    <a:bodyPr/>
                    <a:lstStyle/>
                    <a:p>
                      <a:r>
                        <a:rPr lang="en-US" sz="1200" dirty="0"/>
                        <a:t>Port Channel</a:t>
                      </a:r>
                    </a:p>
                  </a:txBody>
                  <a:tcPr/>
                </a:tc>
                <a:tc>
                  <a:txBody>
                    <a:bodyPr/>
                    <a:lstStyle/>
                    <a:p>
                      <a:r>
                        <a:rPr lang="en-US" sz="1200" dirty="0"/>
                        <a:t>Configuration (Create, Delete, Member</a:t>
                      </a:r>
                      <a:r>
                        <a:rPr lang="en-US" sz="1200" baseline="0" dirty="0"/>
                        <a:t> Update)</a:t>
                      </a:r>
                    </a:p>
                    <a:p>
                      <a:r>
                        <a:rPr lang="en-US" sz="1200" baseline="0" dirty="0"/>
                        <a:t>Get Information</a:t>
                      </a:r>
                      <a:endParaRPr lang="en-US" sz="1200" dirty="0"/>
                    </a:p>
                  </a:txBody>
                  <a:tcPr/>
                </a:tc>
                <a:tc>
                  <a:txBody>
                    <a:bodyPr/>
                    <a:lstStyle/>
                    <a:p>
                      <a:r>
                        <a:rPr lang="en-US" sz="1200" dirty="0"/>
                        <a:t>GET, POST, PUT, DELETE</a:t>
                      </a:r>
                    </a:p>
                  </a:txBody>
                  <a:tcPr/>
                </a:tc>
                <a:extLst>
                  <a:ext uri="{0D108BD9-81ED-4DB2-BD59-A6C34878D82A}">
                    <a16:rowId xmlns:a16="http://schemas.microsoft.com/office/drawing/2014/main" val="1180061654"/>
                  </a:ext>
                </a:extLst>
              </a:tr>
              <a:tr h="487066">
                <a:tc>
                  <a:txBody>
                    <a:bodyPr/>
                    <a:lstStyle/>
                    <a:p>
                      <a:r>
                        <a:rPr lang="en-US" sz="1200" dirty="0"/>
                        <a:t>VLAN</a:t>
                      </a:r>
                    </a:p>
                  </a:txBody>
                  <a:tcPr/>
                </a:tc>
                <a:tc>
                  <a:txBody>
                    <a:bodyPr/>
                    <a:lstStyle/>
                    <a:p>
                      <a:r>
                        <a:rPr lang="en-US" sz="1200" dirty="0"/>
                        <a:t>Configuration (Create, Delete, Membership</a:t>
                      </a:r>
                      <a:r>
                        <a:rPr lang="en-US" sz="1200" baseline="0" dirty="0"/>
                        <a:t>)</a:t>
                      </a:r>
                    </a:p>
                    <a:p>
                      <a:r>
                        <a:rPr lang="en-US" sz="1200" baseline="0" dirty="0"/>
                        <a:t>Get Information</a:t>
                      </a:r>
                      <a:endParaRPr lang="en-US" sz="1200" dirty="0"/>
                    </a:p>
                  </a:txBody>
                  <a:tcPr/>
                </a:tc>
                <a:tc>
                  <a:txBody>
                    <a:bodyPr/>
                    <a:lstStyle/>
                    <a:p>
                      <a:r>
                        <a:rPr lang="en-US" sz="1200" dirty="0"/>
                        <a:t>GET, POST, PUT, DELETE</a:t>
                      </a:r>
                    </a:p>
                  </a:txBody>
                  <a:tcPr/>
                </a:tc>
                <a:extLst>
                  <a:ext uri="{0D108BD9-81ED-4DB2-BD59-A6C34878D82A}">
                    <a16:rowId xmlns:a16="http://schemas.microsoft.com/office/drawing/2014/main" val="2239126717"/>
                  </a:ext>
                </a:extLst>
              </a:tr>
              <a:tr h="258279">
                <a:tc>
                  <a:txBody>
                    <a:bodyPr/>
                    <a:lstStyle/>
                    <a:p>
                      <a:r>
                        <a:rPr lang="en-US" sz="1200" dirty="0"/>
                        <a:t>LLDP</a:t>
                      </a:r>
                    </a:p>
                  </a:txBody>
                  <a:tcPr/>
                </a:tc>
                <a:tc>
                  <a:txBody>
                    <a:bodyPr/>
                    <a:lstStyle/>
                    <a:p>
                      <a:r>
                        <a:rPr lang="en-US" sz="1200" dirty="0"/>
                        <a:t>Get Information</a:t>
                      </a:r>
                    </a:p>
                  </a:txBody>
                  <a:tcPr/>
                </a:tc>
                <a:tc>
                  <a:txBody>
                    <a:bodyPr/>
                    <a:lstStyle/>
                    <a:p>
                      <a:r>
                        <a:rPr lang="en-US" sz="1200" dirty="0"/>
                        <a:t>GET</a:t>
                      </a:r>
                    </a:p>
                  </a:txBody>
                  <a:tcPr/>
                </a:tc>
                <a:extLst>
                  <a:ext uri="{0D108BD9-81ED-4DB2-BD59-A6C34878D82A}">
                    <a16:rowId xmlns:a16="http://schemas.microsoft.com/office/drawing/2014/main" val="624909970"/>
                  </a:ext>
                </a:extLst>
              </a:tr>
              <a:tr h="602651">
                <a:tc>
                  <a:txBody>
                    <a:bodyPr/>
                    <a:lstStyle/>
                    <a:p>
                      <a:r>
                        <a:rPr lang="en-US" sz="1200" dirty="0"/>
                        <a:t>IP</a:t>
                      </a:r>
                    </a:p>
                  </a:txBody>
                  <a:tcPr/>
                </a:tc>
                <a:tc>
                  <a:txBody>
                    <a:bodyPr/>
                    <a:lstStyle/>
                    <a:p>
                      <a:r>
                        <a:rPr lang="en-US" sz="1200" dirty="0"/>
                        <a:t>Configuration (Create,</a:t>
                      </a:r>
                      <a:r>
                        <a:rPr lang="en-US" sz="1200" baseline="0" dirty="0"/>
                        <a:t> Set and Delete IP interface)</a:t>
                      </a:r>
                    </a:p>
                    <a:p>
                      <a:r>
                        <a:rPr lang="en-US" sz="1200" baseline="0" dirty="0"/>
                        <a:t>Get IP information</a:t>
                      </a:r>
                    </a:p>
                  </a:txBody>
                  <a:tcPr/>
                </a:tc>
                <a:tc>
                  <a:txBody>
                    <a:bodyPr/>
                    <a:lstStyle/>
                    <a:p>
                      <a:r>
                        <a:rPr lang="en-US" sz="1200" dirty="0"/>
                        <a:t>GET, POST, DELETE</a:t>
                      </a:r>
                    </a:p>
                  </a:txBody>
                  <a:tcPr/>
                </a:tc>
                <a:extLst>
                  <a:ext uri="{0D108BD9-81ED-4DB2-BD59-A6C34878D82A}">
                    <a16:rowId xmlns:a16="http://schemas.microsoft.com/office/drawing/2014/main" val="4278785403"/>
                  </a:ext>
                </a:extLst>
              </a:tr>
              <a:tr h="624444">
                <a:tc>
                  <a:txBody>
                    <a:bodyPr/>
                    <a:lstStyle/>
                    <a:p>
                      <a:r>
                        <a:rPr lang="en-US" sz="1200" dirty="0"/>
                        <a:t>BGP</a:t>
                      </a:r>
                    </a:p>
                  </a:txBody>
                  <a:tcPr/>
                </a:tc>
                <a:tc>
                  <a:txBody>
                    <a:bodyPr/>
                    <a:lstStyle/>
                    <a:p>
                      <a:r>
                        <a:rPr lang="en-US" sz="1200" dirty="0"/>
                        <a:t>Configuration</a:t>
                      </a:r>
                      <a:r>
                        <a:rPr lang="en-US" sz="1200" baseline="0" dirty="0"/>
                        <a:t> (Create, Delete neighbor, Set BGP globals)</a:t>
                      </a:r>
                    </a:p>
                    <a:p>
                      <a:r>
                        <a:rPr lang="en-US" sz="1200" baseline="0" dirty="0"/>
                        <a:t>Get information (Neighbor, </a:t>
                      </a:r>
                      <a:r>
                        <a:rPr lang="en-US" sz="1200" baseline="0" dirty="0" err="1"/>
                        <a:t>config</a:t>
                      </a:r>
                      <a:r>
                        <a:rPr lang="en-US" sz="1200" baseline="0" dirty="0"/>
                        <a:t>, stats)</a:t>
                      </a:r>
                      <a:endParaRPr lang="en-US" sz="1200" dirty="0"/>
                    </a:p>
                  </a:txBody>
                  <a:tcPr/>
                </a:tc>
                <a:tc>
                  <a:txBody>
                    <a:bodyPr/>
                    <a:lstStyle/>
                    <a:p>
                      <a:r>
                        <a:rPr lang="en-US" sz="1200" dirty="0"/>
                        <a:t>GET, POST, DELETE</a:t>
                      </a:r>
                    </a:p>
                  </a:txBody>
                  <a:tcPr/>
                </a:tc>
                <a:extLst>
                  <a:ext uri="{0D108BD9-81ED-4DB2-BD59-A6C34878D82A}">
                    <a16:rowId xmlns:a16="http://schemas.microsoft.com/office/drawing/2014/main" val="4217131287"/>
                  </a:ext>
                </a:extLst>
              </a:tr>
              <a:tr h="258279">
                <a:tc>
                  <a:txBody>
                    <a:bodyPr/>
                    <a:lstStyle/>
                    <a:p>
                      <a:r>
                        <a:rPr lang="en-US" sz="1200" dirty="0"/>
                        <a:t>Authentication</a:t>
                      </a:r>
                    </a:p>
                  </a:txBody>
                  <a:tcPr/>
                </a:tc>
                <a:tc>
                  <a:txBody>
                    <a:bodyPr/>
                    <a:lstStyle/>
                    <a:p>
                      <a:r>
                        <a:rPr lang="en-US" sz="1200" dirty="0"/>
                        <a:t>Basic Authentication</a:t>
                      </a:r>
                    </a:p>
                  </a:txBody>
                  <a:tcPr/>
                </a:tc>
                <a:tc>
                  <a:txBody>
                    <a:bodyPr/>
                    <a:lstStyle/>
                    <a:p>
                      <a:r>
                        <a:rPr lang="en-US" sz="1200" dirty="0"/>
                        <a:t>NA</a:t>
                      </a:r>
                    </a:p>
                  </a:txBody>
                  <a:tcPr/>
                </a:tc>
                <a:extLst>
                  <a:ext uri="{0D108BD9-81ED-4DB2-BD59-A6C34878D82A}">
                    <a16:rowId xmlns:a16="http://schemas.microsoft.com/office/drawing/2014/main" val="2022502262"/>
                  </a:ext>
                </a:extLst>
              </a:tr>
            </a:tbl>
          </a:graphicData>
        </a:graphic>
      </p:graphicFrame>
      <p:sp>
        <p:nvSpPr>
          <p:cNvPr id="12" name="TextBox 11"/>
          <p:cNvSpPr txBox="1"/>
          <p:nvPr/>
        </p:nvSpPr>
        <p:spPr>
          <a:xfrm>
            <a:off x="466968" y="5882435"/>
            <a:ext cx="6733932" cy="830997"/>
          </a:xfrm>
          <a:prstGeom prst="rect">
            <a:avLst/>
          </a:prstGeom>
        </p:spPr>
        <p:style>
          <a:lnRef idx="3">
            <a:schemeClr val="lt1"/>
          </a:lnRef>
          <a:fillRef idx="1">
            <a:schemeClr val="accent5"/>
          </a:fillRef>
          <a:effectRef idx="1">
            <a:schemeClr val="accent5"/>
          </a:effectRef>
          <a:fontRef idx="minor">
            <a:schemeClr val="lt1"/>
          </a:fontRef>
        </p:style>
        <p:txBody>
          <a:bodyPr wrap="square" numCol="2" rtlCol="0">
            <a:spAutoFit/>
          </a:bodyPr>
          <a:lstStyle/>
          <a:p>
            <a:r>
              <a:rPr lang="en-US" sz="1600" b="1" u="sng" dirty="0"/>
              <a:t>SDK Support:</a:t>
            </a:r>
          </a:p>
          <a:p>
            <a:r>
              <a:rPr lang="en-US" sz="1600" dirty="0"/>
              <a:t>Python and Ruby SDK available for all the REST APIs supported.</a:t>
            </a:r>
          </a:p>
          <a:p>
            <a:r>
              <a:rPr lang="en-US" sz="1600" b="1" u="sng" dirty="0"/>
              <a:t>DevOps Integration:</a:t>
            </a:r>
          </a:p>
          <a:p>
            <a:r>
              <a:rPr lang="en-US" sz="1600" dirty="0" err="1"/>
              <a:t>Ansible</a:t>
            </a:r>
            <a:r>
              <a:rPr lang="en-US" sz="1600" dirty="0"/>
              <a:t> Playbooks and Chef cookbooks available for Leaf/Spine deployments.</a:t>
            </a:r>
          </a:p>
        </p:txBody>
      </p:sp>
      <p:pic>
        <p:nvPicPr>
          <p:cNvPr id="13" name="Picture 12"/>
          <p:cNvPicPr>
            <a:picLocks noChangeAspect="1"/>
          </p:cNvPicPr>
          <p:nvPr/>
        </p:nvPicPr>
        <p:blipFill>
          <a:blip r:embed="rId2"/>
          <a:stretch>
            <a:fillRect/>
          </a:stretch>
        </p:blipFill>
        <p:spPr>
          <a:xfrm>
            <a:off x="7539770" y="997194"/>
            <a:ext cx="3872645" cy="1706173"/>
          </a:xfrm>
          <a:prstGeom prst="rect">
            <a:avLst/>
          </a:prstGeom>
        </p:spPr>
      </p:pic>
      <p:pic>
        <p:nvPicPr>
          <p:cNvPr id="14" name="Picture 13"/>
          <p:cNvPicPr>
            <a:picLocks noChangeAspect="1"/>
          </p:cNvPicPr>
          <p:nvPr/>
        </p:nvPicPr>
        <p:blipFill>
          <a:blip r:embed="rId3"/>
          <a:stretch>
            <a:fillRect/>
          </a:stretch>
        </p:blipFill>
        <p:spPr>
          <a:xfrm>
            <a:off x="7539770" y="3187944"/>
            <a:ext cx="4029826" cy="2017102"/>
          </a:xfrm>
          <a:prstGeom prst="rect">
            <a:avLst/>
          </a:prstGeom>
        </p:spPr>
      </p:pic>
    </p:spTree>
    <p:extLst>
      <p:ext uri="{BB962C8B-B14F-4D97-AF65-F5344CB8AC3E}">
        <p14:creationId xmlns:p14="http://schemas.microsoft.com/office/powerpoint/2010/main" val="142796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TotalTime>
  <Words>536</Words>
  <Application>Microsoft Macintosh PowerPoint</Application>
  <PresentationFormat>Widescreen</PresentationFormat>
  <Paragraphs>112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Goal – Simplify and Standardize SONiC management</vt:lpstr>
      <vt:lpstr>SONiC REST API Architecture Proposal</vt:lpstr>
      <vt:lpstr>SONiC CLI Architecture Proposal</vt:lpstr>
      <vt:lpstr>Features Supported via REST API - Today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AVIZ TEAM</dc:title>
  <dc:creator>Vishal Shukla</dc:creator>
  <cp:lastModifiedBy>Paluru, Madhu</cp:lastModifiedBy>
  <cp:revision>37</cp:revision>
  <dcterms:created xsi:type="dcterms:W3CDTF">2019-03-11T06:29:38Z</dcterms:created>
  <dcterms:modified xsi:type="dcterms:W3CDTF">2019-05-21T14:55:08Z</dcterms:modified>
</cp:coreProperties>
</file>