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75" r:id="rId2"/>
    <p:sldId id="277" r:id="rId3"/>
    <p:sldId id="276" r:id="rId4"/>
    <p:sldId id="351" r:id="rId5"/>
    <p:sldId id="352" r:id="rId6"/>
    <p:sldId id="353" r:id="rId7"/>
    <p:sldId id="354" r:id="rId8"/>
    <p:sldId id="355" r:id="rId9"/>
    <p:sldId id="356" r:id="rId10"/>
    <p:sldId id="361" r:id="rId11"/>
    <p:sldId id="362" r:id="rId12"/>
    <p:sldId id="363" r:id="rId13"/>
    <p:sldId id="364" r:id="rId14"/>
    <p:sldId id="365" r:id="rId15"/>
    <p:sldId id="366" r:id="rId16"/>
    <p:sldId id="367" r:id="rId17"/>
    <p:sldId id="368" r:id="rId18"/>
    <p:sldId id="369" r:id="rId19"/>
    <p:sldId id="370" r:id="rId20"/>
    <p:sldId id="371" r:id="rId21"/>
    <p:sldId id="357" r:id="rId22"/>
    <p:sldId id="359" r:id="rId23"/>
    <p:sldId id="360" r:id="rId24"/>
    <p:sldId id="287" r:id="rId25"/>
    <p:sldId id="300" r:id="rId26"/>
    <p:sldId id="301" r:id="rId27"/>
    <p:sldId id="288" r:id="rId28"/>
    <p:sldId id="302" r:id="rId29"/>
    <p:sldId id="303" r:id="rId30"/>
    <p:sldId id="304" r:id="rId31"/>
    <p:sldId id="305" r:id="rId32"/>
    <p:sldId id="278" r:id="rId33"/>
    <p:sldId id="279" r:id="rId34"/>
    <p:sldId id="290" r:id="rId35"/>
    <p:sldId id="306" r:id="rId36"/>
    <p:sldId id="307" r:id="rId37"/>
    <p:sldId id="308" r:id="rId38"/>
    <p:sldId id="372" r:id="rId39"/>
    <p:sldId id="309" r:id="rId40"/>
    <p:sldId id="289" r:id="rId41"/>
    <p:sldId id="373" r:id="rId42"/>
    <p:sldId id="374" r:id="rId43"/>
    <p:sldId id="375" r:id="rId44"/>
    <p:sldId id="310" r:id="rId45"/>
    <p:sldId id="376" r:id="rId46"/>
    <p:sldId id="377" r:id="rId47"/>
    <p:sldId id="378" r:id="rId48"/>
    <p:sldId id="379" r:id="rId49"/>
    <p:sldId id="380" r:id="rId50"/>
    <p:sldId id="381" r:id="rId51"/>
    <p:sldId id="382" r:id="rId52"/>
    <p:sldId id="383" r:id="rId53"/>
    <p:sldId id="384" r:id="rId54"/>
    <p:sldId id="311" r:id="rId55"/>
    <p:sldId id="312" r:id="rId56"/>
    <p:sldId id="313" r:id="rId57"/>
    <p:sldId id="314" r:id="rId58"/>
    <p:sldId id="385" r:id="rId59"/>
    <p:sldId id="291" r:id="rId60"/>
    <p:sldId id="315" r:id="rId61"/>
    <p:sldId id="316" r:id="rId62"/>
    <p:sldId id="386" r:id="rId63"/>
    <p:sldId id="317" r:id="rId64"/>
    <p:sldId id="318" r:id="rId65"/>
    <p:sldId id="319" r:id="rId66"/>
    <p:sldId id="320" r:id="rId67"/>
    <p:sldId id="321" r:id="rId68"/>
    <p:sldId id="322" r:id="rId69"/>
    <p:sldId id="280" r:id="rId70"/>
    <p:sldId id="282" r:id="rId71"/>
    <p:sldId id="281" r:id="rId72"/>
    <p:sldId id="292" r:id="rId73"/>
    <p:sldId id="323" r:id="rId74"/>
    <p:sldId id="324" r:id="rId75"/>
    <p:sldId id="325" r:id="rId76"/>
    <p:sldId id="326" r:id="rId77"/>
    <p:sldId id="293" r:id="rId78"/>
    <p:sldId id="387" r:id="rId79"/>
    <p:sldId id="327" r:id="rId80"/>
    <p:sldId id="328" r:id="rId81"/>
    <p:sldId id="294" r:id="rId82"/>
    <p:sldId id="329" r:id="rId83"/>
    <p:sldId id="283" r:id="rId84"/>
    <p:sldId id="284" r:id="rId85"/>
    <p:sldId id="296" r:id="rId86"/>
    <p:sldId id="349" r:id="rId87"/>
    <p:sldId id="295" r:id="rId88"/>
    <p:sldId id="331" r:id="rId89"/>
    <p:sldId id="330" r:id="rId90"/>
    <p:sldId id="332" r:id="rId91"/>
    <p:sldId id="333" r:id="rId92"/>
    <p:sldId id="334" r:id="rId93"/>
    <p:sldId id="335" r:id="rId94"/>
    <p:sldId id="336" r:id="rId95"/>
    <p:sldId id="337" r:id="rId96"/>
    <p:sldId id="297" r:id="rId97"/>
    <p:sldId id="343" r:id="rId98"/>
    <p:sldId id="344" r:id="rId99"/>
    <p:sldId id="345" r:id="rId100"/>
    <p:sldId id="346" r:id="rId101"/>
    <p:sldId id="347" r:id="rId102"/>
    <p:sldId id="348" r:id="rId103"/>
    <p:sldId id="285" r:id="rId104"/>
    <p:sldId id="286" r:id="rId105"/>
    <p:sldId id="350"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33C93A-9E31-4BF2-BCE7-BF099CAFFCF6}" v="15" dt="2025-03-19T17:05:04.83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888" autoAdjust="0"/>
  </p:normalViewPr>
  <p:slideViewPr>
    <p:cSldViewPr snapToGrid="0">
      <p:cViewPr varScale="1">
        <p:scale>
          <a:sx n="64" d="100"/>
          <a:sy n="64" d="100"/>
        </p:scale>
        <p:origin x="13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ok S" userId="9f626006-1e90-408f-9408-39898d8542fe" providerId="ADAL" clId="{8E33C93A-9E31-4BF2-BCE7-BF099CAFFCF6}"/>
    <pc:docChg chg="undo custSel addSld delSld modSld sldOrd">
      <pc:chgData name="Ashok S" userId="9f626006-1e90-408f-9408-39898d8542fe" providerId="ADAL" clId="{8E33C93A-9E31-4BF2-BCE7-BF099CAFFCF6}" dt="2025-03-20T09:47:30.974" v="1749" actId="15"/>
      <pc:docMkLst>
        <pc:docMk/>
      </pc:docMkLst>
      <pc:sldChg chg="modSp mod">
        <pc:chgData name="Ashok S" userId="9f626006-1e90-408f-9408-39898d8542fe" providerId="ADAL" clId="{8E33C93A-9E31-4BF2-BCE7-BF099CAFFCF6}" dt="2025-03-19T13:02:14.141" v="1"/>
        <pc:sldMkLst>
          <pc:docMk/>
          <pc:sldMk cId="3455753906" sldId="275"/>
        </pc:sldMkLst>
        <pc:spChg chg="mod">
          <ac:chgData name="Ashok S" userId="9f626006-1e90-408f-9408-39898d8542fe" providerId="ADAL" clId="{8E33C93A-9E31-4BF2-BCE7-BF099CAFFCF6}" dt="2025-03-19T13:02:14.141" v="1"/>
          <ac:spMkLst>
            <pc:docMk/>
            <pc:sldMk cId="3455753906" sldId="275"/>
            <ac:spMk id="4" creationId="{00000000-0000-0000-0000-000000000000}"/>
          </ac:spMkLst>
        </pc:spChg>
      </pc:sldChg>
      <pc:sldChg chg="modSp mod">
        <pc:chgData name="Ashok S" userId="9f626006-1e90-408f-9408-39898d8542fe" providerId="ADAL" clId="{8E33C93A-9E31-4BF2-BCE7-BF099CAFFCF6}" dt="2025-03-19T13:02:49.617" v="5"/>
        <pc:sldMkLst>
          <pc:docMk/>
          <pc:sldMk cId="4063982140" sldId="276"/>
        </pc:sldMkLst>
        <pc:spChg chg="mod">
          <ac:chgData name="Ashok S" userId="9f626006-1e90-408f-9408-39898d8542fe" providerId="ADAL" clId="{8E33C93A-9E31-4BF2-BCE7-BF099CAFFCF6}" dt="2025-03-19T13:02:49.617" v="5"/>
          <ac:spMkLst>
            <pc:docMk/>
            <pc:sldMk cId="4063982140" sldId="276"/>
            <ac:spMk id="2" creationId="{00000000-0000-0000-0000-000000000000}"/>
          </ac:spMkLst>
        </pc:spChg>
        <pc:spChg chg="mod">
          <ac:chgData name="Ashok S" userId="9f626006-1e90-408f-9408-39898d8542fe" providerId="ADAL" clId="{8E33C93A-9E31-4BF2-BCE7-BF099CAFFCF6}" dt="2025-03-19T13:02:41.551" v="4"/>
          <ac:spMkLst>
            <pc:docMk/>
            <pc:sldMk cId="4063982140" sldId="276"/>
            <ac:spMk id="3" creationId="{00000000-0000-0000-0000-000000000000}"/>
          </ac:spMkLst>
        </pc:spChg>
      </pc:sldChg>
      <pc:sldChg chg="modSp add mod">
        <pc:chgData name="Ashok S" userId="9f626006-1e90-408f-9408-39898d8542fe" providerId="ADAL" clId="{8E33C93A-9E31-4BF2-BCE7-BF099CAFFCF6}" dt="2025-03-19T13:02:31.784" v="3"/>
        <pc:sldMkLst>
          <pc:docMk/>
          <pc:sldMk cId="1056553150" sldId="277"/>
        </pc:sldMkLst>
        <pc:spChg chg="mod">
          <ac:chgData name="Ashok S" userId="9f626006-1e90-408f-9408-39898d8542fe" providerId="ADAL" clId="{8E33C93A-9E31-4BF2-BCE7-BF099CAFFCF6}" dt="2025-03-19T13:02:31.784" v="3"/>
          <ac:spMkLst>
            <pc:docMk/>
            <pc:sldMk cId="1056553150" sldId="277"/>
            <ac:spMk id="4" creationId="{82F3B90F-FD66-1D0B-357D-542046E3B43B}"/>
          </ac:spMkLst>
        </pc:spChg>
      </pc:sldChg>
      <pc:sldChg chg="modSp add mod">
        <pc:chgData name="Ashok S" userId="9f626006-1e90-408f-9408-39898d8542fe" providerId="ADAL" clId="{8E33C93A-9E31-4BF2-BCE7-BF099CAFFCF6}" dt="2025-03-19T13:03:51.069" v="8"/>
        <pc:sldMkLst>
          <pc:docMk/>
          <pc:sldMk cId="2201143190" sldId="278"/>
        </pc:sldMkLst>
        <pc:spChg chg="mod">
          <ac:chgData name="Ashok S" userId="9f626006-1e90-408f-9408-39898d8542fe" providerId="ADAL" clId="{8E33C93A-9E31-4BF2-BCE7-BF099CAFFCF6}" dt="2025-03-19T13:03:51.069" v="8"/>
          <ac:spMkLst>
            <pc:docMk/>
            <pc:sldMk cId="2201143190" sldId="278"/>
            <ac:spMk id="4" creationId="{83BEA638-DA73-BAA5-F6EA-475C144F6688}"/>
          </ac:spMkLst>
        </pc:spChg>
      </pc:sldChg>
      <pc:sldChg chg="modSp add mod">
        <pc:chgData name="Ashok S" userId="9f626006-1e90-408f-9408-39898d8542fe" providerId="ADAL" clId="{8E33C93A-9E31-4BF2-BCE7-BF099CAFFCF6}" dt="2025-03-19T13:04:05.350" v="10"/>
        <pc:sldMkLst>
          <pc:docMk/>
          <pc:sldMk cId="3659198440" sldId="279"/>
        </pc:sldMkLst>
        <pc:spChg chg="mod">
          <ac:chgData name="Ashok S" userId="9f626006-1e90-408f-9408-39898d8542fe" providerId="ADAL" clId="{8E33C93A-9E31-4BF2-BCE7-BF099CAFFCF6}" dt="2025-03-19T13:03:56.639" v="9"/>
          <ac:spMkLst>
            <pc:docMk/>
            <pc:sldMk cId="3659198440" sldId="279"/>
            <ac:spMk id="2" creationId="{2195C44B-0C09-0941-BCC0-7B2540D36050}"/>
          </ac:spMkLst>
        </pc:spChg>
        <pc:spChg chg="mod">
          <ac:chgData name="Ashok S" userId="9f626006-1e90-408f-9408-39898d8542fe" providerId="ADAL" clId="{8E33C93A-9E31-4BF2-BCE7-BF099CAFFCF6}" dt="2025-03-19T13:04:05.350" v="10"/>
          <ac:spMkLst>
            <pc:docMk/>
            <pc:sldMk cId="3659198440" sldId="279"/>
            <ac:spMk id="3" creationId="{5A408E26-2D6A-D197-3D5C-7E5F9D105708}"/>
          </ac:spMkLst>
        </pc:spChg>
      </pc:sldChg>
      <pc:sldChg chg="modSp add mod">
        <pc:chgData name="Ashok S" userId="9f626006-1e90-408f-9408-39898d8542fe" providerId="ADAL" clId="{8E33C93A-9E31-4BF2-BCE7-BF099CAFFCF6}" dt="2025-03-19T13:04:22.590" v="12"/>
        <pc:sldMkLst>
          <pc:docMk/>
          <pc:sldMk cId="2198300399" sldId="280"/>
        </pc:sldMkLst>
        <pc:spChg chg="mod">
          <ac:chgData name="Ashok S" userId="9f626006-1e90-408f-9408-39898d8542fe" providerId="ADAL" clId="{8E33C93A-9E31-4BF2-BCE7-BF099CAFFCF6}" dt="2025-03-19T13:04:22.590" v="12"/>
          <ac:spMkLst>
            <pc:docMk/>
            <pc:sldMk cId="2198300399" sldId="280"/>
            <ac:spMk id="4" creationId="{D6435B04-EAB7-4AFA-900D-2B522C3A0C45}"/>
          </ac:spMkLst>
        </pc:spChg>
      </pc:sldChg>
      <pc:sldChg chg="modSp add mod">
        <pc:chgData name="Ashok S" userId="9f626006-1e90-408f-9408-39898d8542fe" providerId="ADAL" clId="{8E33C93A-9E31-4BF2-BCE7-BF099CAFFCF6}" dt="2025-03-19T13:05:01.400" v="15"/>
        <pc:sldMkLst>
          <pc:docMk/>
          <pc:sldMk cId="3369269306" sldId="281"/>
        </pc:sldMkLst>
        <pc:spChg chg="mod">
          <ac:chgData name="Ashok S" userId="9f626006-1e90-408f-9408-39898d8542fe" providerId="ADAL" clId="{8E33C93A-9E31-4BF2-BCE7-BF099CAFFCF6}" dt="2025-03-19T13:04:51.713" v="14"/>
          <ac:spMkLst>
            <pc:docMk/>
            <pc:sldMk cId="3369269306" sldId="281"/>
            <ac:spMk id="2" creationId="{0A2CCF7D-A6BB-4EEA-E9F1-732D611E1E30}"/>
          </ac:spMkLst>
        </pc:spChg>
        <pc:spChg chg="mod">
          <ac:chgData name="Ashok S" userId="9f626006-1e90-408f-9408-39898d8542fe" providerId="ADAL" clId="{8E33C93A-9E31-4BF2-BCE7-BF099CAFFCF6}" dt="2025-03-19T13:05:01.400" v="15"/>
          <ac:spMkLst>
            <pc:docMk/>
            <pc:sldMk cId="3369269306" sldId="281"/>
            <ac:spMk id="3" creationId="{8A5D6E02-88D6-0549-93AE-78117C27B972}"/>
          </ac:spMkLst>
        </pc:spChg>
      </pc:sldChg>
      <pc:sldChg chg="modSp add mod">
        <pc:chgData name="Ashok S" userId="9f626006-1e90-408f-9408-39898d8542fe" providerId="ADAL" clId="{8E33C93A-9E31-4BF2-BCE7-BF099CAFFCF6}" dt="2025-03-19T13:04:33.737" v="13"/>
        <pc:sldMkLst>
          <pc:docMk/>
          <pc:sldMk cId="2853538812" sldId="282"/>
        </pc:sldMkLst>
        <pc:spChg chg="mod">
          <ac:chgData name="Ashok S" userId="9f626006-1e90-408f-9408-39898d8542fe" providerId="ADAL" clId="{8E33C93A-9E31-4BF2-BCE7-BF099CAFFCF6}" dt="2025-03-19T13:04:33.737" v="13"/>
          <ac:spMkLst>
            <pc:docMk/>
            <pc:sldMk cId="2853538812" sldId="282"/>
            <ac:spMk id="4" creationId="{C1D31F16-4989-23D3-C894-5AA1BD380E2F}"/>
          </ac:spMkLst>
        </pc:spChg>
      </pc:sldChg>
      <pc:sldChg chg="modSp add mod">
        <pc:chgData name="Ashok S" userId="9f626006-1e90-408f-9408-39898d8542fe" providerId="ADAL" clId="{8E33C93A-9E31-4BF2-BCE7-BF099CAFFCF6}" dt="2025-03-19T13:05:19.170" v="17"/>
        <pc:sldMkLst>
          <pc:docMk/>
          <pc:sldMk cId="3400385262" sldId="283"/>
        </pc:sldMkLst>
        <pc:spChg chg="mod">
          <ac:chgData name="Ashok S" userId="9f626006-1e90-408f-9408-39898d8542fe" providerId="ADAL" clId="{8E33C93A-9E31-4BF2-BCE7-BF099CAFFCF6}" dt="2025-03-19T13:05:19.170" v="17"/>
          <ac:spMkLst>
            <pc:docMk/>
            <pc:sldMk cId="3400385262" sldId="283"/>
            <ac:spMk id="4" creationId="{E65DC940-91E4-B516-5005-3860D9F9FA2A}"/>
          </ac:spMkLst>
        </pc:spChg>
      </pc:sldChg>
      <pc:sldChg chg="modSp add mod replId">
        <pc:chgData name="Ashok S" userId="9f626006-1e90-408f-9408-39898d8542fe" providerId="ADAL" clId="{8E33C93A-9E31-4BF2-BCE7-BF099CAFFCF6}" dt="2025-03-19T13:05:32.090" v="19"/>
        <pc:sldMkLst>
          <pc:docMk/>
          <pc:sldMk cId="2776795801" sldId="284"/>
        </pc:sldMkLst>
        <pc:spChg chg="mod">
          <ac:chgData name="Ashok S" userId="9f626006-1e90-408f-9408-39898d8542fe" providerId="ADAL" clId="{8E33C93A-9E31-4BF2-BCE7-BF099CAFFCF6}" dt="2025-03-19T13:05:23.445" v="18"/>
          <ac:spMkLst>
            <pc:docMk/>
            <pc:sldMk cId="2776795801" sldId="284"/>
            <ac:spMk id="2" creationId="{C45A6629-3E26-53C4-6DE4-863743C65642}"/>
          </ac:spMkLst>
        </pc:spChg>
        <pc:spChg chg="mod">
          <ac:chgData name="Ashok S" userId="9f626006-1e90-408f-9408-39898d8542fe" providerId="ADAL" clId="{8E33C93A-9E31-4BF2-BCE7-BF099CAFFCF6}" dt="2025-03-19T13:05:32.090" v="19"/>
          <ac:spMkLst>
            <pc:docMk/>
            <pc:sldMk cId="2776795801" sldId="284"/>
            <ac:spMk id="3" creationId="{9DEAA401-FF70-3CBD-52B4-F51D66528385}"/>
          </ac:spMkLst>
        </pc:spChg>
      </pc:sldChg>
      <pc:sldChg chg="modSp add mod">
        <pc:chgData name="Ashok S" userId="9f626006-1e90-408f-9408-39898d8542fe" providerId="ADAL" clId="{8E33C93A-9E31-4BF2-BCE7-BF099CAFFCF6}" dt="2025-03-19T13:05:50.678" v="21"/>
        <pc:sldMkLst>
          <pc:docMk/>
          <pc:sldMk cId="1616617132" sldId="285"/>
        </pc:sldMkLst>
        <pc:spChg chg="mod">
          <ac:chgData name="Ashok S" userId="9f626006-1e90-408f-9408-39898d8542fe" providerId="ADAL" clId="{8E33C93A-9E31-4BF2-BCE7-BF099CAFFCF6}" dt="2025-03-19T13:05:50.678" v="21"/>
          <ac:spMkLst>
            <pc:docMk/>
            <pc:sldMk cId="1616617132" sldId="285"/>
            <ac:spMk id="4" creationId="{E45A92C7-EA35-9027-91B9-B9035887F698}"/>
          </ac:spMkLst>
        </pc:spChg>
      </pc:sldChg>
      <pc:sldChg chg="modSp add mod replId">
        <pc:chgData name="Ashok S" userId="9f626006-1e90-408f-9408-39898d8542fe" providerId="ADAL" clId="{8E33C93A-9E31-4BF2-BCE7-BF099CAFFCF6}" dt="2025-03-19T13:06:03.036" v="23"/>
        <pc:sldMkLst>
          <pc:docMk/>
          <pc:sldMk cId="978776834" sldId="286"/>
        </pc:sldMkLst>
        <pc:spChg chg="mod">
          <ac:chgData name="Ashok S" userId="9f626006-1e90-408f-9408-39898d8542fe" providerId="ADAL" clId="{8E33C93A-9E31-4BF2-BCE7-BF099CAFFCF6}" dt="2025-03-19T13:05:54.919" v="22"/>
          <ac:spMkLst>
            <pc:docMk/>
            <pc:sldMk cId="978776834" sldId="286"/>
            <ac:spMk id="2" creationId="{07BB74F3-6CE9-8246-00F4-FB182434CA1B}"/>
          </ac:spMkLst>
        </pc:spChg>
        <pc:spChg chg="mod">
          <ac:chgData name="Ashok S" userId="9f626006-1e90-408f-9408-39898d8542fe" providerId="ADAL" clId="{8E33C93A-9E31-4BF2-BCE7-BF099CAFFCF6}" dt="2025-03-19T13:06:03.036" v="23"/>
          <ac:spMkLst>
            <pc:docMk/>
            <pc:sldMk cId="978776834" sldId="286"/>
            <ac:spMk id="3" creationId="{E3AF5874-6B42-9F77-93C8-9B3E5838BB76}"/>
          </ac:spMkLst>
        </pc:spChg>
      </pc:sldChg>
      <pc:sldChg chg="modSp add mod">
        <pc:chgData name="Ashok S" userId="9f626006-1e90-408f-9408-39898d8542fe" providerId="ADAL" clId="{8E33C93A-9E31-4BF2-BCE7-BF099CAFFCF6}" dt="2025-03-20T04:21:01.622" v="1676" actId="403"/>
        <pc:sldMkLst>
          <pc:docMk/>
          <pc:sldMk cId="4223229471" sldId="287"/>
        </pc:sldMkLst>
        <pc:spChg chg="mod">
          <ac:chgData name="Ashok S" userId="9f626006-1e90-408f-9408-39898d8542fe" providerId="ADAL" clId="{8E33C93A-9E31-4BF2-BCE7-BF099CAFFCF6}" dt="2025-03-19T13:08:06.625" v="26"/>
          <ac:spMkLst>
            <pc:docMk/>
            <pc:sldMk cId="4223229471" sldId="287"/>
            <ac:spMk id="2" creationId="{A9943AC1-14EC-355E-94E0-05994616201A}"/>
          </ac:spMkLst>
        </pc:spChg>
        <pc:spChg chg="mod">
          <ac:chgData name="Ashok S" userId="9f626006-1e90-408f-9408-39898d8542fe" providerId="ADAL" clId="{8E33C93A-9E31-4BF2-BCE7-BF099CAFFCF6}" dt="2025-03-20T04:21:01.622" v="1676" actId="403"/>
          <ac:spMkLst>
            <pc:docMk/>
            <pc:sldMk cId="4223229471" sldId="287"/>
            <ac:spMk id="3" creationId="{8B06ADC9-A03A-1006-8505-2364121B0E4E}"/>
          </ac:spMkLst>
        </pc:spChg>
      </pc:sldChg>
      <pc:sldChg chg="modSp add mod">
        <pc:chgData name="Ashok S" userId="9f626006-1e90-408f-9408-39898d8542fe" providerId="ADAL" clId="{8E33C93A-9E31-4BF2-BCE7-BF099CAFFCF6}" dt="2025-03-20T04:21:37.523" v="1683" actId="403"/>
        <pc:sldMkLst>
          <pc:docMk/>
          <pc:sldMk cId="1562169918" sldId="288"/>
        </pc:sldMkLst>
        <pc:spChg chg="mod">
          <ac:chgData name="Ashok S" userId="9f626006-1e90-408f-9408-39898d8542fe" providerId="ADAL" clId="{8E33C93A-9E31-4BF2-BCE7-BF099CAFFCF6}" dt="2025-03-19T13:08:20.907" v="30"/>
          <ac:spMkLst>
            <pc:docMk/>
            <pc:sldMk cId="1562169918" sldId="288"/>
            <ac:spMk id="2" creationId="{E3543E9F-D13D-D90B-87CE-37FDAC01403C}"/>
          </ac:spMkLst>
        </pc:spChg>
        <pc:spChg chg="mod">
          <ac:chgData name="Ashok S" userId="9f626006-1e90-408f-9408-39898d8542fe" providerId="ADAL" clId="{8E33C93A-9E31-4BF2-BCE7-BF099CAFFCF6}" dt="2025-03-20T04:21:37.523" v="1683" actId="403"/>
          <ac:spMkLst>
            <pc:docMk/>
            <pc:sldMk cId="1562169918" sldId="288"/>
            <ac:spMk id="3" creationId="{7D1C27E0-69CE-8516-B82D-2223DABCB0F7}"/>
          </ac:spMkLst>
        </pc:spChg>
      </pc:sldChg>
      <pc:sldChg chg="modSp add mod">
        <pc:chgData name="Ashok S" userId="9f626006-1e90-408f-9408-39898d8542fe" providerId="ADAL" clId="{8E33C93A-9E31-4BF2-BCE7-BF099CAFFCF6}" dt="2025-03-19T14:01:00.958" v="399" actId="20577"/>
        <pc:sldMkLst>
          <pc:docMk/>
          <pc:sldMk cId="4129397265" sldId="289"/>
        </pc:sldMkLst>
        <pc:spChg chg="mod">
          <ac:chgData name="Ashok S" userId="9f626006-1e90-408f-9408-39898d8542fe" providerId="ADAL" clId="{8E33C93A-9E31-4BF2-BCE7-BF099CAFFCF6}" dt="2025-03-19T13:08:48.014" v="38"/>
          <ac:spMkLst>
            <pc:docMk/>
            <pc:sldMk cId="4129397265" sldId="289"/>
            <ac:spMk id="2" creationId="{5F382511-AD80-1905-D96F-2D3E66A96C18}"/>
          </ac:spMkLst>
        </pc:spChg>
        <pc:spChg chg="mod">
          <ac:chgData name="Ashok S" userId="9f626006-1e90-408f-9408-39898d8542fe" providerId="ADAL" clId="{8E33C93A-9E31-4BF2-BCE7-BF099CAFFCF6}" dt="2025-03-19T14:01:00.958" v="399" actId="20577"/>
          <ac:spMkLst>
            <pc:docMk/>
            <pc:sldMk cId="4129397265" sldId="289"/>
            <ac:spMk id="3" creationId="{63879C87-1EF3-12D2-D437-AD10F2FB4C7A}"/>
          </ac:spMkLst>
        </pc:spChg>
      </pc:sldChg>
      <pc:sldChg chg="modSp add mod ord">
        <pc:chgData name="Ashok S" userId="9f626006-1e90-408f-9408-39898d8542fe" providerId="ADAL" clId="{8E33C93A-9E31-4BF2-BCE7-BF099CAFFCF6}" dt="2025-03-19T13:50:36.904" v="254" actId="20577"/>
        <pc:sldMkLst>
          <pc:docMk/>
          <pc:sldMk cId="827939900" sldId="290"/>
        </pc:sldMkLst>
        <pc:spChg chg="mod">
          <ac:chgData name="Ashok S" userId="9f626006-1e90-408f-9408-39898d8542fe" providerId="ADAL" clId="{8E33C93A-9E31-4BF2-BCE7-BF099CAFFCF6}" dt="2025-03-19T13:50:36.904" v="254" actId="20577"/>
          <ac:spMkLst>
            <pc:docMk/>
            <pc:sldMk cId="827939900" sldId="290"/>
            <ac:spMk id="3" creationId="{584574C0-891F-DC26-69A8-0A40D8788870}"/>
          </ac:spMkLst>
        </pc:spChg>
      </pc:sldChg>
      <pc:sldChg chg="modSp add mod">
        <pc:chgData name="Ashok S" userId="9f626006-1e90-408f-9408-39898d8542fe" providerId="ADAL" clId="{8E33C93A-9E31-4BF2-BCE7-BF099CAFFCF6}" dt="2025-03-19T14:12:38.605" v="546" actId="20577"/>
        <pc:sldMkLst>
          <pc:docMk/>
          <pc:sldMk cId="3885301627" sldId="291"/>
        </pc:sldMkLst>
        <pc:spChg chg="mod">
          <ac:chgData name="Ashok S" userId="9f626006-1e90-408f-9408-39898d8542fe" providerId="ADAL" clId="{8E33C93A-9E31-4BF2-BCE7-BF099CAFFCF6}" dt="2025-03-19T13:08:57.903" v="40"/>
          <ac:spMkLst>
            <pc:docMk/>
            <pc:sldMk cId="3885301627" sldId="291"/>
            <ac:spMk id="2" creationId="{CEB63F76-556C-767F-6BAA-DD4F27EF6EBC}"/>
          </ac:spMkLst>
        </pc:spChg>
        <pc:spChg chg="mod">
          <ac:chgData name="Ashok S" userId="9f626006-1e90-408f-9408-39898d8542fe" providerId="ADAL" clId="{8E33C93A-9E31-4BF2-BCE7-BF099CAFFCF6}" dt="2025-03-19T14:12:38.605" v="546" actId="20577"/>
          <ac:spMkLst>
            <pc:docMk/>
            <pc:sldMk cId="3885301627" sldId="291"/>
            <ac:spMk id="3" creationId="{47A5215C-DA2B-9ACB-23F4-A2175FA4BED5}"/>
          </ac:spMkLst>
        </pc:spChg>
      </pc:sldChg>
      <pc:sldChg chg="modSp add mod">
        <pc:chgData name="Ashok S" userId="9f626006-1e90-408f-9408-39898d8542fe" providerId="ADAL" clId="{8E33C93A-9E31-4BF2-BCE7-BF099CAFFCF6}" dt="2025-03-19T14:27:37.160" v="688" actId="113"/>
        <pc:sldMkLst>
          <pc:docMk/>
          <pc:sldMk cId="1702322653" sldId="292"/>
        </pc:sldMkLst>
        <pc:spChg chg="mod">
          <ac:chgData name="Ashok S" userId="9f626006-1e90-408f-9408-39898d8542fe" providerId="ADAL" clId="{8E33C93A-9E31-4BF2-BCE7-BF099CAFFCF6}" dt="2025-03-19T13:10:07.417" v="52"/>
          <ac:spMkLst>
            <pc:docMk/>
            <pc:sldMk cId="1702322653" sldId="292"/>
            <ac:spMk id="2" creationId="{A9E9F02C-54AA-B981-A2EA-BF11482DC351}"/>
          </ac:spMkLst>
        </pc:spChg>
        <pc:spChg chg="mod">
          <ac:chgData name="Ashok S" userId="9f626006-1e90-408f-9408-39898d8542fe" providerId="ADAL" clId="{8E33C93A-9E31-4BF2-BCE7-BF099CAFFCF6}" dt="2025-03-19T14:27:37.160" v="688" actId="113"/>
          <ac:spMkLst>
            <pc:docMk/>
            <pc:sldMk cId="1702322653" sldId="292"/>
            <ac:spMk id="3" creationId="{CA750824-14A2-7FA4-6D9D-6832DAECD91C}"/>
          </ac:spMkLst>
        </pc:spChg>
      </pc:sldChg>
      <pc:sldChg chg="modSp add mod">
        <pc:chgData name="Ashok S" userId="9f626006-1e90-408f-9408-39898d8542fe" providerId="ADAL" clId="{8E33C93A-9E31-4BF2-BCE7-BF099CAFFCF6}" dt="2025-03-20T03:20:04.027" v="1621" actId="20577"/>
        <pc:sldMkLst>
          <pc:docMk/>
          <pc:sldMk cId="1015135381" sldId="293"/>
        </pc:sldMkLst>
        <pc:spChg chg="mod">
          <ac:chgData name="Ashok S" userId="9f626006-1e90-408f-9408-39898d8542fe" providerId="ADAL" clId="{8E33C93A-9E31-4BF2-BCE7-BF099CAFFCF6}" dt="2025-03-19T13:10:17.439" v="55"/>
          <ac:spMkLst>
            <pc:docMk/>
            <pc:sldMk cId="1015135381" sldId="293"/>
            <ac:spMk id="2" creationId="{9D959E6D-9004-DD33-9801-39FA2ACE275C}"/>
          </ac:spMkLst>
        </pc:spChg>
        <pc:spChg chg="mod">
          <ac:chgData name="Ashok S" userId="9f626006-1e90-408f-9408-39898d8542fe" providerId="ADAL" clId="{8E33C93A-9E31-4BF2-BCE7-BF099CAFFCF6}" dt="2025-03-20T03:20:04.027" v="1621" actId="20577"/>
          <ac:spMkLst>
            <pc:docMk/>
            <pc:sldMk cId="1015135381" sldId="293"/>
            <ac:spMk id="3" creationId="{1A8DB967-049A-3867-A24A-218EB4C8D7F3}"/>
          </ac:spMkLst>
        </pc:spChg>
      </pc:sldChg>
      <pc:sldChg chg="modSp add mod">
        <pc:chgData name="Ashok S" userId="9f626006-1e90-408f-9408-39898d8542fe" providerId="ADAL" clId="{8E33C93A-9E31-4BF2-BCE7-BF099CAFFCF6}" dt="2025-03-19T14:56:29.565" v="979" actId="6549"/>
        <pc:sldMkLst>
          <pc:docMk/>
          <pc:sldMk cId="1565657779" sldId="294"/>
        </pc:sldMkLst>
        <pc:spChg chg="mod">
          <ac:chgData name="Ashok S" userId="9f626006-1e90-408f-9408-39898d8542fe" providerId="ADAL" clId="{8E33C93A-9E31-4BF2-BCE7-BF099CAFFCF6}" dt="2025-03-19T13:10:27.077" v="57"/>
          <ac:spMkLst>
            <pc:docMk/>
            <pc:sldMk cId="1565657779" sldId="294"/>
            <ac:spMk id="2" creationId="{3D702802-A295-E92F-532B-EA1D59AEFB03}"/>
          </ac:spMkLst>
        </pc:spChg>
        <pc:spChg chg="mod">
          <ac:chgData name="Ashok S" userId="9f626006-1e90-408f-9408-39898d8542fe" providerId="ADAL" clId="{8E33C93A-9E31-4BF2-BCE7-BF099CAFFCF6}" dt="2025-03-19T14:56:29.565" v="979" actId="6549"/>
          <ac:spMkLst>
            <pc:docMk/>
            <pc:sldMk cId="1565657779" sldId="294"/>
            <ac:spMk id="3" creationId="{398EA454-4A25-1B16-8EAE-EC0639EFCEF5}"/>
          </ac:spMkLst>
        </pc:spChg>
      </pc:sldChg>
      <pc:sldChg chg="modSp add mod">
        <pc:chgData name="Ashok S" userId="9f626006-1e90-408f-9408-39898d8542fe" providerId="ADAL" clId="{8E33C93A-9E31-4BF2-BCE7-BF099CAFFCF6}" dt="2025-03-19T16:36:45.031" v="1268" actId="20577"/>
        <pc:sldMkLst>
          <pc:docMk/>
          <pc:sldMk cId="2640828946" sldId="295"/>
        </pc:sldMkLst>
        <pc:spChg chg="mod">
          <ac:chgData name="Ashok S" userId="9f626006-1e90-408f-9408-39898d8542fe" providerId="ADAL" clId="{8E33C93A-9E31-4BF2-BCE7-BF099CAFFCF6}" dt="2025-03-19T13:11:14.412" v="69"/>
          <ac:spMkLst>
            <pc:docMk/>
            <pc:sldMk cId="2640828946" sldId="295"/>
            <ac:spMk id="2" creationId="{7FE51610-5AAD-2FCB-9312-D790AD58279A}"/>
          </ac:spMkLst>
        </pc:spChg>
        <pc:spChg chg="mod">
          <ac:chgData name="Ashok S" userId="9f626006-1e90-408f-9408-39898d8542fe" providerId="ADAL" clId="{8E33C93A-9E31-4BF2-BCE7-BF099CAFFCF6}" dt="2025-03-19T16:36:45.031" v="1268" actId="20577"/>
          <ac:spMkLst>
            <pc:docMk/>
            <pc:sldMk cId="2640828946" sldId="295"/>
            <ac:spMk id="3" creationId="{C609D36D-3A3D-8FB1-14CE-4C7C415093D8}"/>
          </ac:spMkLst>
        </pc:spChg>
      </pc:sldChg>
      <pc:sldChg chg="modSp add mod ord">
        <pc:chgData name="Ashok S" userId="9f626006-1e90-408f-9408-39898d8542fe" providerId="ADAL" clId="{8E33C93A-9E31-4BF2-BCE7-BF099CAFFCF6}" dt="2025-03-20T08:11:56.605" v="1688" actId="6549"/>
        <pc:sldMkLst>
          <pc:docMk/>
          <pc:sldMk cId="1371150185" sldId="296"/>
        </pc:sldMkLst>
        <pc:spChg chg="mod">
          <ac:chgData name="Ashok S" userId="9f626006-1e90-408f-9408-39898d8542fe" providerId="ADAL" clId="{8E33C93A-9E31-4BF2-BCE7-BF099CAFFCF6}" dt="2025-03-20T08:11:56.605" v="1688" actId="6549"/>
          <ac:spMkLst>
            <pc:docMk/>
            <pc:sldMk cId="1371150185" sldId="296"/>
            <ac:spMk id="3" creationId="{D8CCB000-408A-C529-996C-689923A562AD}"/>
          </ac:spMkLst>
        </pc:spChg>
      </pc:sldChg>
      <pc:sldChg chg="modSp add mod">
        <pc:chgData name="Ashok S" userId="9f626006-1e90-408f-9408-39898d8542fe" providerId="ADAL" clId="{8E33C93A-9E31-4BF2-BCE7-BF099CAFFCF6}" dt="2025-03-19T17:11:32.624" v="1457" actId="5793"/>
        <pc:sldMkLst>
          <pc:docMk/>
          <pc:sldMk cId="817802605" sldId="297"/>
        </pc:sldMkLst>
        <pc:spChg chg="mod">
          <ac:chgData name="Ashok S" userId="9f626006-1e90-408f-9408-39898d8542fe" providerId="ADAL" clId="{8E33C93A-9E31-4BF2-BCE7-BF099CAFFCF6}" dt="2025-03-19T13:11:40.222" v="73"/>
          <ac:spMkLst>
            <pc:docMk/>
            <pc:sldMk cId="817802605" sldId="297"/>
            <ac:spMk id="2" creationId="{6673FF7D-586D-F77F-DFD7-09157BFFC0BE}"/>
          </ac:spMkLst>
        </pc:spChg>
        <pc:spChg chg="mod">
          <ac:chgData name="Ashok S" userId="9f626006-1e90-408f-9408-39898d8542fe" providerId="ADAL" clId="{8E33C93A-9E31-4BF2-BCE7-BF099CAFFCF6}" dt="2025-03-19T17:11:32.624" v="1457" actId="5793"/>
          <ac:spMkLst>
            <pc:docMk/>
            <pc:sldMk cId="817802605" sldId="297"/>
            <ac:spMk id="3" creationId="{C0100B9C-EC05-6E17-2A42-C5E97183B825}"/>
          </ac:spMkLst>
        </pc:spChg>
      </pc:sldChg>
      <pc:sldChg chg="modSp add del mod">
        <pc:chgData name="Ashok S" userId="9f626006-1e90-408f-9408-39898d8542fe" providerId="ADAL" clId="{8E33C93A-9E31-4BF2-BCE7-BF099CAFFCF6}" dt="2025-03-20T09:38:14.753" v="1725" actId="47"/>
        <pc:sldMkLst>
          <pc:docMk/>
          <pc:sldMk cId="3347129705" sldId="298"/>
        </pc:sldMkLst>
        <pc:spChg chg="mod">
          <ac:chgData name="Ashok S" userId="9f626006-1e90-408f-9408-39898d8542fe" providerId="ADAL" clId="{8E33C93A-9E31-4BF2-BCE7-BF099CAFFCF6}" dt="2025-03-19T13:12:12.239" v="83"/>
          <ac:spMkLst>
            <pc:docMk/>
            <pc:sldMk cId="3347129705" sldId="298"/>
            <ac:spMk id="2" creationId="{A5BEC5DF-B816-90FE-3D01-7F8D9897BA7F}"/>
          </ac:spMkLst>
        </pc:spChg>
        <pc:spChg chg="mod">
          <ac:chgData name="Ashok S" userId="9f626006-1e90-408f-9408-39898d8542fe" providerId="ADAL" clId="{8E33C93A-9E31-4BF2-BCE7-BF099CAFFCF6}" dt="2025-03-19T13:12:15.090" v="85" actId="20577"/>
          <ac:spMkLst>
            <pc:docMk/>
            <pc:sldMk cId="3347129705" sldId="298"/>
            <ac:spMk id="3" creationId="{E9F6C739-8B00-5B07-E6B9-98C32A6591E8}"/>
          </ac:spMkLst>
        </pc:spChg>
      </pc:sldChg>
      <pc:sldChg chg="modSp add del mod">
        <pc:chgData name="Ashok S" userId="9f626006-1e90-408f-9408-39898d8542fe" providerId="ADAL" clId="{8E33C93A-9E31-4BF2-BCE7-BF099CAFFCF6}" dt="2025-03-20T09:38:14.753" v="1725" actId="47"/>
        <pc:sldMkLst>
          <pc:docMk/>
          <pc:sldMk cId="1064755483" sldId="299"/>
        </pc:sldMkLst>
        <pc:spChg chg="mod">
          <ac:chgData name="Ashok S" userId="9f626006-1e90-408f-9408-39898d8542fe" providerId="ADAL" clId="{8E33C93A-9E31-4BF2-BCE7-BF099CAFFCF6}" dt="2025-03-19T13:12:44.327" v="87"/>
          <ac:spMkLst>
            <pc:docMk/>
            <pc:sldMk cId="1064755483" sldId="299"/>
            <ac:spMk id="2" creationId="{9D3B324F-0C5B-FA90-A6D0-6E2F9F457EF8}"/>
          </ac:spMkLst>
        </pc:spChg>
        <pc:spChg chg="mod">
          <ac:chgData name="Ashok S" userId="9f626006-1e90-408f-9408-39898d8542fe" providerId="ADAL" clId="{8E33C93A-9E31-4BF2-BCE7-BF099CAFFCF6}" dt="2025-03-19T13:12:47.281" v="89" actId="20577"/>
          <ac:spMkLst>
            <pc:docMk/>
            <pc:sldMk cId="1064755483" sldId="299"/>
            <ac:spMk id="3" creationId="{9E7D9133-E6F2-4059-F43E-813E4382B6DF}"/>
          </ac:spMkLst>
        </pc:spChg>
      </pc:sldChg>
      <pc:sldChg chg="modSp add mod">
        <pc:chgData name="Ashok S" userId="9f626006-1e90-408f-9408-39898d8542fe" providerId="ADAL" clId="{8E33C93A-9E31-4BF2-BCE7-BF099CAFFCF6}" dt="2025-03-20T04:21:15.599" v="1678" actId="403"/>
        <pc:sldMkLst>
          <pc:docMk/>
          <pc:sldMk cId="4067121598" sldId="300"/>
        </pc:sldMkLst>
        <pc:spChg chg="mod">
          <ac:chgData name="Ashok S" userId="9f626006-1e90-408f-9408-39898d8542fe" providerId="ADAL" clId="{8E33C93A-9E31-4BF2-BCE7-BF099CAFFCF6}" dt="2025-03-20T04:21:15.599" v="1678" actId="403"/>
          <ac:spMkLst>
            <pc:docMk/>
            <pc:sldMk cId="4067121598" sldId="300"/>
            <ac:spMk id="3" creationId="{02347CEE-AF2A-05EB-13FE-8B4C6BD8C22C}"/>
          </ac:spMkLst>
        </pc:spChg>
      </pc:sldChg>
      <pc:sldChg chg="modSp add mod">
        <pc:chgData name="Ashok S" userId="9f626006-1e90-408f-9408-39898d8542fe" providerId="ADAL" clId="{8E33C93A-9E31-4BF2-BCE7-BF099CAFFCF6}" dt="2025-03-20T04:21:24.558" v="1681" actId="403"/>
        <pc:sldMkLst>
          <pc:docMk/>
          <pc:sldMk cId="649563709" sldId="301"/>
        </pc:sldMkLst>
        <pc:spChg chg="mod">
          <ac:chgData name="Ashok S" userId="9f626006-1e90-408f-9408-39898d8542fe" providerId="ADAL" clId="{8E33C93A-9E31-4BF2-BCE7-BF099CAFFCF6}" dt="2025-03-20T04:21:24.558" v="1681" actId="403"/>
          <ac:spMkLst>
            <pc:docMk/>
            <pc:sldMk cId="649563709" sldId="301"/>
            <ac:spMk id="3" creationId="{9BC00757-17B5-0B6F-810E-4BE6190DBE76}"/>
          </ac:spMkLst>
        </pc:spChg>
      </pc:sldChg>
      <pc:sldChg chg="modSp add mod">
        <pc:chgData name="Ashok S" userId="9f626006-1e90-408f-9408-39898d8542fe" providerId="ADAL" clId="{8E33C93A-9E31-4BF2-BCE7-BF099CAFFCF6}" dt="2025-03-20T04:21:45.030" v="1685" actId="403"/>
        <pc:sldMkLst>
          <pc:docMk/>
          <pc:sldMk cId="3173822886" sldId="302"/>
        </pc:sldMkLst>
        <pc:spChg chg="mod">
          <ac:chgData name="Ashok S" userId="9f626006-1e90-408f-9408-39898d8542fe" providerId="ADAL" clId="{8E33C93A-9E31-4BF2-BCE7-BF099CAFFCF6}" dt="2025-03-20T04:21:45.030" v="1685" actId="403"/>
          <ac:spMkLst>
            <pc:docMk/>
            <pc:sldMk cId="3173822886" sldId="302"/>
            <ac:spMk id="3" creationId="{D70329A2-9F13-D5B3-1A5A-74A554C3FD29}"/>
          </ac:spMkLst>
        </pc:spChg>
      </pc:sldChg>
      <pc:sldChg chg="modSp add mod modShow">
        <pc:chgData name="Ashok S" userId="9f626006-1e90-408f-9408-39898d8542fe" providerId="ADAL" clId="{8E33C93A-9E31-4BF2-BCE7-BF099CAFFCF6}" dt="2025-03-19T13:52:57.370" v="299" actId="729"/>
        <pc:sldMkLst>
          <pc:docMk/>
          <pc:sldMk cId="3504162887" sldId="303"/>
        </pc:sldMkLst>
        <pc:spChg chg="mod">
          <ac:chgData name="Ashok S" userId="9f626006-1e90-408f-9408-39898d8542fe" providerId="ADAL" clId="{8E33C93A-9E31-4BF2-BCE7-BF099CAFFCF6}" dt="2025-03-19T13:51:59.701" v="256" actId="15"/>
          <ac:spMkLst>
            <pc:docMk/>
            <pc:sldMk cId="3504162887" sldId="303"/>
            <ac:spMk id="3" creationId="{1E673963-DB41-A9A7-BAD9-7285DE3AFD9A}"/>
          </ac:spMkLst>
        </pc:spChg>
      </pc:sldChg>
      <pc:sldChg chg="modSp add mod">
        <pc:chgData name="Ashok S" userId="9f626006-1e90-408f-9408-39898d8542fe" providerId="ADAL" clId="{8E33C93A-9E31-4BF2-BCE7-BF099CAFFCF6}" dt="2025-03-19T13:47:03.234" v="232" actId="113"/>
        <pc:sldMkLst>
          <pc:docMk/>
          <pc:sldMk cId="2054536894" sldId="304"/>
        </pc:sldMkLst>
        <pc:spChg chg="mod">
          <ac:chgData name="Ashok S" userId="9f626006-1e90-408f-9408-39898d8542fe" providerId="ADAL" clId="{8E33C93A-9E31-4BF2-BCE7-BF099CAFFCF6}" dt="2025-03-19T13:47:03.234" v="232" actId="113"/>
          <ac:spMkLst>
            <pc:docMk/>
            <pc:sldMk cId="2054536894" sldId="304"/>
            <ac:spMk id="3" creationId="{14191D8E-5845-660D-A9A0-DC066F95E284}"/>
          </ac:spMkLst>
        </pc:spChg>
      </pc:sldChg>
      <pc:sldChg chg="modSp add mod">
        <pc:chgData name="Ashok S" userId="9f626006-1e90-408f-9408-39898d8542fe" providerId="ADAL" clId="{8E33C93A-9E31-4BF2-BCE7-BF099CAFFCF6}" dt="2025-03-19T13:48:18.449" v="250" actId="113"/>
        <pc:sldMkLst>
          <pc:docMk/>
          <pc:sldMk cId="1099405680" sldId="305"/>
        </pc:sldMkLst>
        <pc:spChg chg="mod">
          <ac:chgData name="Ashok S" userId="9f626006-1e90-408f-9408-39898d8542fe" providerId="ADAL" clId="{8E33C93A-9E31-4BF2-BCE7-BF099CAFFCF6}" dt="2025-03-19T13:48:18.449" v="250" actId="113"/>
          <ac:spMkLst>
            <pc:docMk/>
            <pc:sldMk cId="1099405680" sldId="305"/>
            <ac:spMk id="3" creationId="{08F61F69-E6EC-3F52-44AD-B9EDEAC41B75}"/>
          </ac:spMkLst>
        </pc:spChg>
      </pc:sldChg>
      <pc:sldChg chg="modSp add mod">
        <pc:chgData name="Ashok S" userId="9f626006-1e90-408f-9408-39898d8542fe" providerId="ADAL" clId="{8E33C93A-9E31-4BF2-BCE7-BF099CAFFCF6}" dt="2025-03-19T13:55:05.478" v="326" actId="113"/>
        <pc:sldMkLst>
          <pc:docMk/>
          <pc:sldMk cId="3767981135" sldId="306"/>
        </pc:sldMkLst>
        <pc:spChg chg="mod">
          <ac:chgData name="Ashok S" userId="9f626006-1e90-408f-9408-39898d8542fe" providerId="ADAL" clId="{8E33C93A-9E31-4BF2-BCE7-BF099CAFFCF6}" dt="2025-03-19T13:55:05.478" v="326" actId="113"/>
          <ac:spMkLst>
            <pc:docMk/>
            <pc:sldMk cId="3767981135" sldId="306"/>
            <ac:spMk id="3" creationId="{8703AE75-4EC0-8F10-F3F0-885480DD1722}"/>
          </ac:spMkLst>
        </pc:spChg>
      </pc:sldChg>
      <pc:sldChg chg="modSp add mod">
        <pc:chgData name="Ashok S" userId="9f626006-1e90-408f-9408-39898d8542fe" providerId="ADAL" clId="{8E33C93A-9E31-4BF2-BCE7-BF099CAFFCF6}" dt="2025-03-20T03:03:39.559" v="1589" actId="113"/>
        <pc:sldMkLst>
          <pc:docMk/>
          <pc:sldMk cId="2784157607" sldId="307"/>
        </pc:sldMkLst>
        <pc:spChg chg="mod">
          <ac:chgData name="Ashok S" userId="9f626006-1e90-408f-9408-39898d8542fe" providerId="ADAL" clId="{8E33C93A-9E31-4BF2-BCE7-BF099CAFFCF6}" dt="2025-03-20T03:03:39.559" v="1589" actId="113"/>
          <ac:spMkLst>
            <pc:docMk/>
            <pc:sldMk cId="2784157607" sldId="307"/>
            <ac:spMk id="3" creationId="{613A56B5-3C7D-0A22-2458-2CD093878949}"/>
          </ac:spMkLst>
        </pc:spChg>
      </pc:sldChg>
      <pc:sldChg chg="modSp add mod">
        <pc:chgData name="Ashok S" userId="9f626006-1e90-408f-9408-39898d8542fe" providerId="ADAL" clId="{8E33C93A-9E31-4BF2-BCE7-BF099CAFFCF6}" dt="2025-03-19T13:58:24.501" v="376" actId="113"/>
        <pc:sldMkLst>
          <pc:docMk/>
          <pc:sldMk cId="2687109777" sldId="308"/>
        </pc:sldMkLst>
        <pc:spChg chg="mod">
          <ac:chgData name="Ashok S" userId="9f626006-1e90-408f-9408-39898d8542fe" providerId="ADAL" clId="{8E33C93A-9E31-4BF2-BCE7-BF099CAFFCF6}" dt="2025-03-19T13:58:24.501" v="376" actId="113"/>
          <ac:spMkLst>
            <pc:docMk/>
            <pc:sldMk cId="2687109777" sldId="308"/>
            <ac:spMk id="3" creationId="{C1FD64B2-5D8B-4411-D105-09590D323739}"/>
          </ac:spMkLst>
        </pc:spChg>
      </pc:sldChg>
      <pc:sldChg chg="modSp add mod">
        <pc:chgData name="Ashok S" userId="9f626006-1e90-408f-9408-39898d8542fe" providerId="ADAL" clId="{8E33C93A-9E31-4BF2-BCE7-BF099CAFFCF6}" dt="2025-03-19T13:59:25.973" v="395" actId="113"/>
        <pc:sldMkLst>
          <pc:docMk/>
          <pc:sldMk cId="350276154" sldId="309"/>
        </pc:sldMkLst>
        <pc:spChg chg="mod">
          <ac:chgData name="Ashok S" userId="9f626006-1e90-408f-9408-39898d8542fe" providerId="ADAL" clId="{8E33C93A-9E31-4BF2-BCE7-BF099CAFFCF6}" dt="2025-03-19T13:59:25.973" v="395" actId="113"/>
          <ac:spMkLst>
            <pc:docMk/>
            <pc:sldMk cId="350276154" sldId="309"/>
            <ac:spMk id="3" creationId="{A0A3ED52-DBB7-3103-2E86-23264D22C55F}"/>
          </ac:spMkLst>
        </pc:spChg>
      </pc:sldChg>
      <pc:sldChg chg="modSp add mod">
        <pc:chgData name="Ashok S" userId="9f626006-1e90-408f-9408-39898d8542fe" providerId="ADAL" clId="{8E33C93A-9E31-4BF2-BCE7-BF099CAFFCF6}" dt="2025-03-19T14:03:02.695" v="433" actId="113"/>
        <pc:sldMkLst>
          <pc:docMk/>
          <pc:sldMk cId="1086254987" sldId="310"/>
        </pc:sldMkLst>
        <pc:spChg chg="mod">
          <ac:chgData name="Ashok S" userId="9f626006-1e90-408f-9408-39898d8542fe" providerId="ADAL" clId="{8E33C93A-9E31-4BF2-BCE7-BF099CAFFCF6}" dt="2025-03-19T14:03:02.695" v="433" actId="113"/>
          <ac:spMkLst>
            <pc:docMk/>
            <pc:sldMk cId="1086254987" sldId="310"/>
            <ac:spMk id="3" creationId="{54399B4A-24F5-0F46-1AAF-3AFDA5ECFDD4}"/>
          </ac:spMkLst>
        </pc:spChg>
      </pc:sldChg>
      <pc:sldChg chg="modSp add mod">
        <pc:chgData name="Ashok S" userId="9f626006-1e90-408f-9408-39898d8542fe" providerId="ADAL" clId="{8E33C93A-9E31-4BF2-BCE7-BF099CAFFCF6}" dt="2025-03-19T14:06:37.165" v="472" actId="113"/>
        <pc:sldMkLst>
          <pc:docMk/>
          <pc:sldMk cId="1753921580" sldId="311"/>
        </pc:sldMkLst>
        <pc:spChg chg="mod">
          <ac:chgData name="Ashok S" userId="9f626006-1e90-408f-9408-39898d8542fe" providerId="ADAL" clId="{8E33C93A-9E31-4BF2-BCE7-BF099CAFFCF6}" dt="2025-03-19T14:06:37.165" v="472" actId="113"/>
          <ac:spMkLst>
            <pc:docMk/>
            <pc:sldMk cId="1753921580" sldId="311"/>
            <ac:spMk id="3" creationId="{52C13A25-9536-4410-56BE-2051DB68EC6B}"/>
          </ac:spMkLst>
        </pc:spChg>
      </pc:sldChg>
      <pc:sldChg chg="modSp add mod">
        <pc:chgData name="Ashok S" userId="9f626006-1e90-408f-9408-39898d8542fe" providerId="ADAL" clId="{8E33C93A-9E31-4BF2-BCE7-BF099CAFFCF6}" dt="2025-03-19T14:07:25.534" v="476" actId="113"/>
        <pc:sldMkLst>
          <pc:docMk/>
          <pc:sldMk cId="3372110394" sldId="312"/>
        </pc:sldMkLst>
        <pc:spChg chg="mod">
          <ac:chgData name="Ashok S" userId="9f626006-1e90-408f-9408-39898d8542fe" providerId="ADAL" clId="{8E33C93A-9E31-4BF2-BCE7-BF099CAFFCF6}" dt="2025-03-19T14:07:25.534" v="476" actId="113"/>
          <ac:spMkLst>
            <pc:docMk/>
            <pc:sldMk cId="3372110394" sldId="312"/>
            <ac:spMk id="3" creationId="{690BAB98-3C4E-9571-B12C-B4BAC0C52C89}"/>
          </ac:spMkLst>
        </pc:spChg>
      </pc:sldChg>
      <pc:sldChg chg="modSp add mod">
        <pc:chgData name="Ashok S" userId="9f626006-1e90-408f-9408-39898d8542fe" providerId="ADAL" clId="{8E33C93A-9E31-4BF2-BCE7-BF099CAFFCF6}" dt="2025-03-19T14:09:30.240" v="508" actId="113"/>
        <pc:sldMkLst>
          <pc:docMk/>
          <pc:sldMk cId="4175943488" sldId="313"/>
        </pc:sldMkLst>
        <pc:spChg chg="mod">
          <ac:chgData name="Ashok S" userId="9f626006-1e90-408f-9408-39898d8542fe" providerId="ADAL" clId="{8E33C93A-9E31-4BF2-BCE7-BF099CAFFCF6}" dt="2025-03-19T14:09:30.240" v="508" actId="113"/>
          <ac:spMkLst>
            <pc:docMk/>
            <pc:sldMk cId="4175943488" sldId="313"/>
            <ac:spMk id="3" creationId="{24112418-AA15-F08C-A96C-B60CA74A7D7D}"/>
          </ac:spMkLst>
        </pc:spChg>
      </pc:sldChg>
      <pc:sldChg chg="modSp add mod">
        <pc:chgData name="Ashok S" userId="9f626006-1e90-408f-9408-39898d8542fe" providerId="ADAL" clId="{8E33C93A-9E31-4BF2-BCE7-BF099CAFFCF6}" dt="2025-03-19T14:11:30.228" v="540" actId="113"/>
        <pc:sldMkLst>
          <pc:docMk/>
          <pc:sldMk cId="710091278" sldId="314"/>
        </pc:sldMkLst>
        <pc:spChg chg="mod">
          <ac:chgData name="Ashok S" userId="9f626006-1e90-408f-9408-39898d8542fe" providerId="ADAL" clId="{8E33C93A-9E31-4BF2-BCE7-BF099CAFFCF6}" dt="2025-03-19T14:11:30.228" v="540" actId="113"/>
          <ac:spMkLst>
            <pc:docMk/>
            <pc:sldMk cId="710091278" sldId="314"/>
            <ac:spMk id="3" creationId="{ACBCCA8A-E6A6-248D-D8A8-747723792CED}"/>
          </ac:spMkLst>
        </pc:spChg>
      </pc:sldChg>
      <pc:sldChg chg="modSp add mod">
        <pc:chgData name="Ashok S" userId="9f626006-1e90-408f-9408-39898d8542fe" providerId="ADAL" clId="{8E33C93A-9E31-4BF2-BCE7-BF099CAFFCF6}" dt="2025-03-19T14:13:48.029" v="564" actId="113"/>
        <pc:sldMkLst>
          <pc:docMk/>
          <pc:sldMk cId="171610534" sldId="315"/>
        </pc:sldMkLst>
        <pc:spChg chg="mod">
          <ac:chgData name="Ashok S" userId="9f626006-1e90-408f-9408-39898d8542fe" providerId="ADAL" clId="{8E33C93A-9E31-4BF2-BCE7-BF099CAFFCF6}" dt="2025-03-19T14:13:48.029" v="564" actId="113"/>
          <ac:spMkLst>
            <pc:docMk/>
            <pc:sldMk cId="171610534" sldId="315"/>
            <ac:spMk id="3" creationId="{78145A67-1F99-A20B-8D68-BEC05D92597A}"/>
          </ac:spMkLst>
        </pc:spChg>
      </pc:sldChg>
      <pc:sldChg chg="modSp add mod">
        <pc:chgData name="Ashok S" userId="9f626006-1e90-408f-9408-39898d8542fe" providerId="ADAL" clId="{8E33C93A-9E31-4BF2-BCE7-BF099CAFFCF6}" dt="2025-03-20T03:12:15.297" v="1597" actId="5793"/>
        <pc:sldMkLst>
          <pc:docMk/>
          <pc:sldMk cId="1991785321" sldId="316"/>
        </pc:sldMkLst>
        <pc:spChg chg="mod">
          <ac:chgData name="Ashok S" userId="9f626006-1e90-408f-9408-39898d8542fe" providerId="ADAL" clId="{8E33C93A-9E31-4BF2-BCE7-BF099CAFFCF6}" dt="2025-03-20T03:12:15.297" v="1597" actId="5793"/>
          <ac:spMkLst>
            <pc:docMk/>
            <pc:sldMk cId="1991785321" sldId="316"/>
            <ac:spMk id="3" creationId="{4CA68531-100A-EC5D-B239-1D9FCF67C430}"/>
          </ac:spMkLst>
        </pc:spChg>
      </pc:sldChg>
      <pc:sldChg chg="modSp add mod">
        <pc:chgData name="Ashok S" userId="9f626006-1e90-408f-9408-39898d8542fe" providerId="ADAL" clId="{8E33C93A-9E31-4BF2-BCE7-BF099CAFFCF6}" dt="2025-03-20T03:12:26.552" v="1599" actId="20577"/>
        <pc:sldMkLst>
          <pc:docMk/>
          <pc:sldMk cId="1618702434" sldId="317"/>
        </pc:sldMkLst>
        <pc:spChg chg="mod">
          <ac:chgData name="Ashok S" userId="9f626006-1e90-408f-9408-39898d8542fe" providerId="ADAL" clId="{8E33C93A-9E31-4BF2-BCE7-BF099CAFFCF6}" dt="2025-03-20T03:12:26.552" v="1599" actId="20577"/>
          <ac:spMkLst>
            <pc:docMk/>
            <pc:sldMk cId="1618702434" sldId="317"/>
            <ac:spMk id="3" creationId="{E8E5981F-5EF0-AF7D-E35B-F295300C3495}"/>
          </ac:spMkLst>
        </pc:spChg>
      </pc:sldChg>
      <pc:sldChg chg="modSp add mod">
        <pc:chgData name="Ashok S" userId="9f626006-1e90-408f-9408-39898d8542fe" providerId="ADAL" clId="{8E33C93A-9E31-4BF2-BCE7-BF099CAFFCF6}" dt="2025-03-20T03:13:15.680" v="1604" actId="6549"/>
        <pc:sldMkLst>
          <pc:docMk/>
          <pc:sldMk cId="3646058595" sldId="318"/>
        </pc:sldMkLst>
        <pc:spChg chg="mod">
          <ac:chgData name="Ashok S" userId="9f626006-1e90-408f-9408-39898d8542fe" providerId="ADAL" clId="{8E33C93A-9E31-4BF2-BCE7-BF099CAFFCF6}" dt="2025-03-20T03:13:15.680" v="1604" actId="6549"/>
          <ac:spMkLst>
            <pc:docMk/>
            <pc:sldMk cId="3646058595" sldId="318"/>
            <ac:spMk id="3" creationId="{04C305F4-225F-CF1F-6F35-B550B51E6064}"/>
          </ac:spMkLst>
        </pc:spChg>
      </pc:sldChg>
      <pc:sldChg chg="modSp add mod">
        <pc:chgData name="Ashok S" userId="9f626006-1e90-408f-9408-39898d8542fe" providerId="ADAL" clId="{8E33C93A-9E31-4BF2-BCE7-BF099CAFFCF6}" dt="2025-03-20T03:14:02.901" v="1609" actId="6549"/>
        <pc:sldMkLst>
          <pc:docMk/>
          <pc:sldMk cId="3259229796" sldId="319"/>
        </pc:sldMkLst>
        <pc:spChg chg="mod">
          <ac:chgData name="Ashok S" userId="9f626006-1e90-408f-9408-39898d8542fe" providerId="ADAL" clId="{8E33C93A-9E31-4BF2-BCE7-BF099CAFFCF6}" dt="2025-03-20T03:14:02.901" v="1609" actId="6549"/>
          <ac:spMkLst>
            <pc:docMk/>
            <pc:sldMk cId="3259229796" sldId="319"/>
            <ac:spMk id="3" creationId="{5D1AFED1-4D87-33AB-043D-F4C1487B21B5}"/>
          </ac:spMkLst>
        </pc:spChg>
      </pc:sldChg>
      <pc:sldChg chg="modSp add mod">
        <pc:chgData name="Ashok S" userId="9f626006-1e90-408f-9408-39898d8542fe" providerId="ADAL" clId="{8E33C93A-9E31-4BF2-BCE7-BF099CAFFCF6}" dt="2025-03-20T03:15:08.189" v="1615" actId="113"/>
        <pc:sldMkLst>
          <pc:docMk/>
          <pc:sldMk cId="1020752799" sldId="320"/>
        </pc:sldMkLst>
        <pc:spChg chg="mod">
          <ac:chgData name="Ashok S" userId="9f626006-1e90-408f-9408-39898d8542fe" providerId="ADAL" clId="{8E33C93A-9E31-4BF2-BCE7-BF099CAFFCF6}" dt="2025-03-20T03:15:08.189" v="1615" actId="113"/>
          <ac:spMkLst>
            <pc:docMk/>
            <pc:sldMk cId="1020752799" sldId="320"/>
            <ac:spMk id="3" creationId="{53E0D331-0751-4D79-7F85-A83797B94116}"/>
          </ac:spMkLst>
        </pc:spChg>
      </pc:sldChg>
      <pc:sldChg chg="modSp add mod">
        <pc:chgData name="Ashok S" userId="9f626006-1e90-408f-9408-39898d8542fe" providerId="ADAL" clId="{8E33C93A-9E31-4BF2-BCE7-BF099CAFFCF6}" dt="2025-03-20T03:15:39.136" v="1619" actId="20577"/>
        <pc:sldMkLst>
          <pc:docMk/>
          <pc:sldMk cId="2280440726" sldId="321"/>
        </pc:sldMkLst>
        <pc:spChg chg="mod">
          <ac:chgData name="Ashok S" userId="9f626006-1e90-408f-9408-39898d8542fe" providerId="ADAL" clId="{8E33C93A-9E31-4BF2-BCE7-BF099CAFFCF6}" dt="2025-03-20T03:15:39.136" v="1619" actId="20577"/>
          <ac:spMkLst>
            <pc:docMk/>
            <pc:sldMk cId="2280440726" sldId="321"/>
            <ac:spMk id="3" creationId="{6842D95C-3CD0-B68B-E0BD-2591ED752592}"/>
          </ac:spMkLst>
        </pc:spChg>
      </pc:sldChg>
      <pc:sldChg chg="modSp add mod">
        <pc:chgData name="Ashok S" userId="9f626006-1e90-408f-9408-39898d8542fe" providerId="ADAL" clId="{8E33C93A-9E31-4BF2-BCE7-BF099CAFFCF6}" dt="2025-03-19T14:25:45.382" v="683" actId="113"/>
        <pc:sldMkLst>
          <pc:docMk/>
          <pc:sldMk cId="3618084405" sldId="322"/>
        </pc:sldMkLst>
        <pc:spChg chg="mod">
          <ac:chgData name="Ashok S" userId="9f626006-1e90-408f-9408-39898d8542fe" providerId="ADAL" clId="{8E33C93A-9E31-4BF2-BCE7-BF099CAFFCF6}" dt="2025-03-19T14:25:45.382" v="683" actId="113"/>
          <ac:spMkLst>
            <pc:docMk/>
            <pc:sldMk cId="3618084405" sldId="322"/>
            <ac:spMk id="3" creationId="{51305083-010C-A82B-62AA-107A83634352}"/>
          </ac:spMkLst>
        </pc:spChg>
      </pc:sldChg>
      <pc:sldChg chg="modSp add mod">
        <pc:chgData name="Ashok S" userId="9f626006-1e90-408f-9408-39898d8542fe" providerId="ADAL" clId="{8E33C93A-9E31-4BF2-BCE7-BF099CAFFCF6}" dt="2025-03-20T03:16:58.336" v="1620" actId="1076"/>
        <pc:sldMkLst>
          <pc:docMk/>
          <pc:sldMk cId="1502875543" sldId="323"/>
        </pc:sldMkLst>
        <pc:spChg chg="mod">
          <ac:chgData name="Ashok S" userId="9f626006-1e90-408f-9408-39898d8542fe" providerId="ADAL" clId="{8E33C93A-9E31-4BF2-BCE7-BF099CAFFCF6}" dt="2025-03-20T03:16:58.336" v="1620" actId="1076"/>
          <ac:spMkLst>
            <pc:docMk/>
            <pc:sldMk cId="1502875543" sldId="323"/>
            <ac:spMk id="3" creationId="{9265364A-9647-59CC-77AC-4228BB328661}"/>
          </ac:spMkLst>
        </pc:spChg>
      </pc:sldChg>
      <pc:sldChg chg="modSp add mod">
        <pc:chgData name="Ashok S" userId="9f626006-1e90-408f-9408-39898d8542fe" providerId="ADAL" clId="{8E33C93A-9E31-4BF2-BCE7-BF099CAFFCF6}" dt="2025-03-19T14:38:56.614" v="787" actId="113"/>
        <pc:sldMkLst>
          <pc:docMk/>
          <pc:sldMk cId="3988456031" sldId="324"/>
        </pc:sldMkLst>
        <pc:spChg chg="mod">
          <ac:chgData name="Ashok S" userId="9f626006-1e90-408f-9408-39898d8542fe" providerId="ADAL" clId="{8E33C93A-9E31-4BF2-BCE7-BF099CAFFCF6}" dt="2025-03-19T14:38:56.614" v="787" actId="113"/>
          <ac:spMkLst>
            <pc:docMk/>
            <pc:sldMk cId="3988456031" sldId="324"/>
            <ac:spMk id="3" creationId="{52E4E367-CC3E-CA13-577D-D09296ED90E6}"/>
          </ac:spMkLst>
        </pc:spChg>
      </pc:sldChg>
      <pc:sldChg chg="modSp add mod">
        <pc:chgData name="Ashok S" userId="9f626006-1e90-408f-9408-39898d8542fe" providerId="ADAL" clId="{8E33C93A-9E31-4BF2-BCE7-BF099CAFFCF6}" dt="2025-03-19T14:40:27.122" v="814" actId="113"/>
        <pc:sldMkLst>
          <pc:docMk/>
          <pc:sldMk cId="1242346506" sldId="325"/>
        </pc:sldMkLst>
        <pc:spChg chg="mod">
          <ac:chgData name="Ashok S" userId="9f626006-1e90-408f-9408-39898d8542fe" providerId="ADAL" clId="{8E33C93A-9E31-4BF2-BCE7-BF099CAFFCF6}" dt="2025-03-19T14:40:27.122" v="814" actId="113"/>
          <ac:spMkLst>
            <pc:docMk/>
            <pc:sldMk cId="1242346506" sldId="325"/>
            <ac:spMk id="3" creationId="{C4D8EF1C-239B-F7FE-B92B-0C2A94BDD1E0}"/>
          </ac:spMkLst>
        </pc:spChg>
      </pc:sldChg>
      <pc:sldChg chg="modSp add mod">
        <pc:chgData name="Ashok S" userId="9f626006-1e90-408f-9408-39898d8542fe" providerId="ADAL" clId="{8E33C93A-9E31-4BF2-BCE7-BF099CAFFCF6}" dt="2025-03-19T14:48:03.482" v="850" actId="6549"/>
        <pc:sldMkLst>
          <pc:docMk/>
          <pc:sldMk cId="4097318835" sldId="326"/>
        </pc:sldMkLst>
        <pc:spChg chg="mod">
          <ac:chgData name="Ashok S" userId="9f626006-1e90-408f-9408-39898d8542fe" providerId="ADAL" clId="{8E33C93A-9E31-4BF2-BCE7-BF099CAFFCF6}" dt="2025-03-19T14:48:03.482" v="850" actId="6549"/>
          <ac:spMkLst>
            <pc:docMk/>
            <pc:sldMk cId="4097318835" sldId="326"/>
            <ac:spMk id="3" creationId="{7502A221-D5ED-FDBA-FFEC-5B51BC6F161C}"/>
          </ac:spMkLst>
        </pc:spChg>
      </pc:sldChg>
      <pc:sldChg chg="modSp add mod">
        <pc:chgData name="Ashok S" userId="9f626006-1e90-408f-9408-39898d8542fe" providerId="ADAL" clId="{8E33C93A-9E31-4BF2-BCE7-BF099CAFFCF6}" dt="2025-03-19T14:52:08.279" v="907" actId="113"/>
        <pc:sldMkLst>
          <pc:docMk/>
          <pc:sldMk cId="1620794534" sldId="327"/>
        </pc:sldMkLst>
        <pc:spChg chg="mod">
          <ac:chgData name="Ashok S" userId="9f626006-1e90-408f-9408-39898d8542fe" providerId="ADAL" clId="{8E33C93A-9E31-4BF2-BCE7-BF099CAFFCF6}" dt="2025-03-19T14:52:08.279" v="907" actId="113"/>
          <ac:spMkLst>
            <pc:docMk/>
            <pc:sldMk cId="1620794534" sldId="327"/>
            <ac:spMk id="3" creationId="{908A87C3-3ED3-509A-41E0-C08BD7DA96DD}"/>
          </ac:spMkLst>
        </pc:spChg>
      </pc:sldChg>
      <pc:sldChg chg="modSp add mod">
        <pc:chgData name="Ashok S" userId="9f626006-1e90-408f-9408-39898d8542fe" providerId="ADAL" clId="{8E33C93A-9E31-4BF2-BCE7-BF099CAFFCF6}" dt="2025-03-19T14:54:26.255" v="946" actId="113"/>
        <pc:sldMkLst>
          <pc:docMk/>
          <pc:sldMk cId="1628899688" sldId="328"/>
        </pc:sldMkLst>
        <pc:spChg chg="mod">
          <ac:chgData name="Ashok S" userId="9f626006-1e90-408f-9408-39898d8542fe" providerId="ADAL" clId="{8E33C93A-9E31-4BF2-BCE7-BF099CAFFCF6}" dt="2025-03-19T14:54:26.255" v="946" actId="113"/>
          <ac:spMkLst>
            <pc:docMk/>
            <pc:sldMk cId="1628899688" sldId="328"/>
            <ac:spMk id="3" creationId="{8C3ADCF3-01C3-4BAC-2A5E-96BA0BB3CDBF}"/>
          </ac:spMkLst>
        </pc:spChg>
      </pc:sldChg>
      <pc:sldChg chg="modSp add mod">
        <pc:chgData name="Ashok S" userId="9f626006-1e90-408f-9408-39898d8542fe" providerId="ADAL" clId="{8E33C93A-9E31-4BF2-BCE7-BF099CAFFCF6}" dt="2025-03-19T14:58:32.354" v="1011" actId="113"/>
        <pc:sldMkLst>
          <pc:docMk/>
          <pc:sldMk cId="2125273119" sldId="329"/>
        </pc:sldMkLst>
        <pc:spChg chg="mod">
          <ac:chgData name="Ashok S" userId="9f626006-1e90-408f-9408-39898d8542fe" providerId="ADAL" clId="{8E33C93A-9E31-4BF2-BCE7-BF099CAFFCF6}" dt="2025-03-19T14:58:32.354" v="1011" actId="113"/>
          <ac:spMkLst>
            <pc:docMk/>
            <pc:sldMk cId="2125273119" sldId="329"/>
            <ac:spMk id="3" creationId="{FBBEA2A9-FFF6-39D7-0654-5ECEB5410569}"/>
          </ac:spMkLst>
        </pc:spChg>
      </pc:sldChg>
      <pc:sldChg chg="modSp add mod ord">
        <pc:chgData name="Ashok S" userId="9f626006-1e90-408f-9408-39898d8542fe" providerId="ADAL" clId="{8E33C93A-9E31-4BF2-BCE7-BF099CAFFCF6}" dt="2025-03-20T04:03:03.618" v="1662" actId="113"/>
        <pc:sldMkLst>
          <pc:docMk/>
          <pc:sldMk cId="1433858304" sldId="330"/>
        </pc:sldMkLst>
        <pc:spChg chg="mod">
          <ac:chgData name="Ashok S" userId="9f626006-1e90-408f-9408-39898d8542fe" providerId="ADAL" clId="{8E33C93A-9E31-4BF2-BCE7-BF099CAFFCF6}" dt="2025-03-20T04:03:03.618" v="1662" actId="113"/>
          <ac:spMkLst>
            <pc:docMk/>
            <pc:sldMk cId="1433858304" sldId="330"/>
            <ac:spMk id="3" creationId="{E64DF9C7-E038-10CD-6EAF-6CC4A148A5A6}"/>
          </ac:spMkLst>
        </pc:spChg>
      </pc:sldChg>
      <pc:sldChg chg="modSp add mod">
        <pc:chgData name="Ashok S" userId="9f626006-1e90-408f-9408-39898d8542fe" providerId="ADAL" clId="{8E33C93A-9E31-4BF2-BCE7-BF099CAFFCF6}" dt="2025-03-20T03:31:38.496" v="1661" actId="113"/>
        <pc:sldMkLst>
          <pc:docMk/>
          <pc:sldMk cId="677909527" sldId="331"/>
        </pc:sldMkLst>
        <pc:spChg chg="mod">
          <ac:chgData name="Ashok S" userId="9f626006-1e90-408f-9408-39898d8542fe" providerId="ADAL" clId="{8E33C93A-9E31-4BF2-BCE7-BF099CAFFCF6}" dt="2025-03-20T03:31:38.496" v="1661" actId="113"/>
          <ac:spMkLst>
            <pc:docMk/>
            <pc:sldMk cId="677909527" sldId="331"/>
            <ac:spMk id="3" creationId="{F107EEB7-4BB2-C9B2-B315-73869D351D33}"/>
          </ac:spMkLst>
        </pc:spChg>
      </pc:sldChg>
      <pc:sldChg chg="modSp add mod">
        <pc:chgData name="Ashok S" userId="9f626006-1e90-408f-9408-39898d8542fe" providerId="ADAL" clId="{8E33C93A-9E31-4BF2-BCE7-BF099CAFFCF6}" dt="2025-03-20T04:03:08.698" v="1663" actId="113"/>
        <pc:sldMkLst>
          <pc:docMk/>
          <pc:sldMk cId="1130416368" sldId="332"/>
        </pc:sldMkLst>
        <pc:spChg chg="mod">
          <ac:chgData name="Ashok S" userId="9f626006-1e90-408f-9408-39898d8542fe" providerId="ADAL" clId="{8E33C93A-9E31-4BF2-BCE7-BF099CAFFCF6}" dt="2025-03-20T04:03:08.698" v="1663" actId="113"/>
          <ac:spMkLst>
            <pc:docMk/>
            <pc:sldMk cId="1130416368" sldId="332"/>
            <ac:spMk id="3" creationId="{2CAC32FC-7DF7-1E76-3B50-88BDC0212938}"/>
          </ac:spMkLst>
        </pc:spChg>
      </pc:sldChg>
      <pc:sldChg chg="modSp add mod">
        <pc:chgData name="Ashok S" userId="9f626006-1e90-408f-9408-39898d8542fe" providerId="ADAL" clId="{8E33C93A-9E31-4BF2-BCE7-BF099CAFFCF6}" dt="2025-03-20T04:03:13.546" v="1664" actId="113"/>
        <pc:sldMkLst>
          <pc:docMk/>
          <pc:sldMk cId="4256965653" sldId="333"/>
        </pc:sldMkLst>
        <pc:spChg chg="mod">
          <ac:chgData name="Ashok S" userId="9f626006-1e90-408f-9408-39898d8542fe" providerId="ADAL" clId="{8E33C93A-9E31-4BF2-BCE7-BF099CAFFCF6}" dt="2025-03-20T04:03:13.546" v="1664" actId="113"/>
          <ac:spMkLst>
            <pc:docMk/>
            <pc:sldMk cId="4256965653" sldId="333"/>
            <ac:spMk id="3" creationId="{799063A5-7E7B-AD39-1771-739E828FC75A}"/>
          </ac:spMkLst>
        </pc:spChg>
      </pc:sldChg>
      <pc:sldChg chg="modSp add mod">
        <pc:chgData name="Ashok S" userId="9f626006-1e90-408f-9408-39898d8542fe" providerId="ADAL" clId="{8E33C93A-9E31-4BF2-BCE7-BF099CAFFCF6}" dt="2025-03-20T04:03:23.417" v="1666" actId="113"/>
        <pc:sldMkLst>
          <pc:docMk/>
          <pc:sldMk cId="508403299" sldId="334"/>
        </pc:sldMkLst>
        <pc:spChg chg="mod">
          <ac:chgData name="Ashok S" userId="9f626006-1e90-408f-9408-39898d8542fe" providerId="ADAL" clId="{8E33C93A-9E31-4BF2-BCE7-BF099CAFFCF6}" dt="2025-03-20T04:03:23.417" v="1666" actId="113"/>
          <ac:spMkLst>
            <pc:docMk/>
            <pc:sldMk cId="508403299" sldId="334"/>
            <ac:spMk id="3" creationId="{495D2C58-197B-B860-CABD-FB8BE9C795FB}"/>
          </ac:spMkLst>
        </pc:spChg>
      </pc:sldChg>
      <pc:sldChg chg="modSp add mod">
        <pc:chgData name="Ashok S" userId="9f626006-1e90-408f-9408-39898d8542fe" providerId="ADAL" clId="{8E33C93A-9E31-4BF2-BCE7-BF099CAFFCF6}" dt="2025-03-20T04:03:31.802" v="1667" actId="113"/>
        <pc:sldMkLst>
          <pc:docMk/>
          <pc:sldMk cId="816186283" sldId="335"/>
        </pc:sldMkLst>
        <pc:spChg chg="mod">
          <ac:chgData name="Ashok S" userId="9f626006-1e90-408f-9408-39898d8542fe" providerId="ADAL" clId="{8E33C93A-9E31-4BF2-BCE7-BF099CAFFCF6}" dt="2025-03-20T04:03:31.802" v="1667" actId="113"/>
          <ac:spMkLst>
            <pc:docMk/>
            <pc:sldMk cId="816186283" sldId="335"/>
            <ac:spMk id="3" creationId="{11E28618-8086-F6DC-3634-97CBDDE828AF}"/>
          </ac:spMkLst>
        </pc:spChg>
      </pc:sldChg>
      <pc:sldChg chg="modSp add mod">
        <pc:chgData name="Ashok S" userId="9f626006-1e90-408f-9408-39898d8542fe" providerId="ADAL" clId="{8E33C93A-9E31-4BF2-BCE7-BF099CAFFCF6}" dt="2025-03-20T04:03:39.528" v="1668" actId="113"/>
        <pc:sldMkLst>
          <pc:docMk/>
          <pc:sldMk cId="323318886" sldId="336"/>
        </pc:sldMkLst>
        <pc:spChg chg="mod">
          <ac:chgData name="Ashok S" userId="9f626006-1e90-408f-9408-39898d8542fe" providerId="ADAL" clId="{8E33C93A-9E31-4BF2-BCE7-BF099CAFFCF6}" dt="2025-03-20T04:03:39.528" v="1668" actId="113"/>
          <ac:spMkLst>
            <pc:docMk/>
            <pc:sldMk cId="323318886" sldId="336"/>
            <ac:spMk id="3" creationId="{C9597CFA-20DB-D240-D6D8-A63783172D52}"/>
          </ac:spMkLst>
        </pc:spChg>
      </pc:sldChg>
      <pc:sldChg chg="addSp delSp modSp add mod">
        <pc:chgData name="Ashok S" userId="9f626006-1e90-408f-9408-39898d8542fe" providerId="ADAL" clId="{8E33C93A-9E31-4BF2-BCE7-BF099CAFFCF6}" dt="2025-03-19T15:26:00.270" v="1267" actId="12385"/>
        <pc:sldMkLst>
          <pc:docMk/>
          <pc:sldMk cId="2063663081" sldId="337"/>
        </pc:sldMkLst>
        <pc:spChg chg="del">
          <ac:chgData name="Ashok S" userId="9f626006-1e90-408f-9408-39898d8542fe" providerId="ADAL" clId="{8E33C93A-9E31-4BF2-BCE7-BF099CAFFCF6}" dt="2025-03-19T15:24:32.336" v="1233" actId="478"/>
          <ac:spMkLst>
            <pc:docMk/>
            <pc:sldMk cId="2063663081" sldId="337"/>
            <ac:spMk id="3" creationId="{7AE858DE-273E-4367-D0B7-D540CBBEBC2E}"/>
          </ac:spMkLst>
        </pc:spChg>
        <pc:spChg chg="add mod">
          <ac:chgData name="Ashok S" userId="9f626006-1e90-408f-9408-39898d8542fe" providerId="ADAL" clId="{8E33C93A-9E31-4BF2-BCE7-BF099CAFFCF6}" dt="2025-03-19T15:25:24.687" v="1259"/>
          <ac:spMkLst>
            <pc:docMk/>
            <pc:sldMk cId="2063663081" sldId="337"/>
            <ac:spMk id="5" creationId="{B33E436B-4EE9-AA97-1DDA-2E826648BC46}"/>
          </ac:spMkLst>
        </pc:spChg>
        <pc:graphicFrameChg chg="add mod modGraphic">
          <ac:chgData name="Ashok S" userId="9f626006-1e90-408f-9408-39898d8542fe" providerId="ADAL" clId="{8E33C93A-9E31-4BF2-BCE7-BF099CAFFCF6}" dt="2025-03-19T15:26:00.270" v="1267" actId="12385"/>
          <ac:graphicFrameMkLst>
            <pc:docMk/>
            <pc:sldMk cId="2063663081" sldId="337"/>
            <ac:graphicFrameMk id="4" creationId="{43B11DAF-E615-F134-E4BB-B83DBB824451}"/>
          </ac:graphicFrameMkLst>
        </pc:graphicFrameChg>
      </pc:sldChg>
      <pc:sldChg chg="addSp modSp add del mod">
        <pc:chgData name="Ashok S" userId="9f626006-1e90-408f-9408-39898d8542fe" providerId="ADAL" clId="{8E33C93A-9E31-4BF2-BCE7-BF099CAFFCF6}" dt="2025-03-20T09:30:43.116" v="1722" actId="47"/>
        <pc:sldMkLst>
          <pc:docMk/>
          <pc:sldMk cId="3989074753" sldId="338"/>
        </pc:sldMkLst>
        <pc:spChg chg="mod">
          <ac:chgData name="Ashok S" userId="9f626006-1e90-408f-9408-39898d8542fe" providerId="ADAL" clId="{8E33C93A-9E31-4BF2-BCE7-BF099CAFFCF6}" dt="2025-03-20T03:28:17.277" v="1652" actId="20577"/>
          <ac:spMkLst>
            <pc:docMk/>
            <pc:sldMk cId="3989074753" sldId="338"/>
            <ac:spMk id="3" creationId="{C101742D-D647-62A3-085B-070BAF0AFC93}"/>
          </ac:spMkLst>
        </pc:spChg>
        <pc:graphicFrameChg chg="add mod modGraphic">
          <ac:chgData name="Ashok S" userId="9f626006-1e90-408f-9408-39898d8542fe" providerId="ADAL" clId="{8E33C93A-9E31-4BF2-BCE7-BF099CAFFCF6}" dt="2025-03-19T17:03:53.408" v="1422" actId="1076"/>
          <ac:graphicFrameMkLst>
            <pc:docMk/>
            <pc:sldMk cId="3989074753" sldId="338"/>
            <ac:graphicFrameMk id="4" creationId="{16F7C51D-7960-529C-B49A-7EF20A2A4D8B}"/>
          </ac:graphicFrameMkLst>
        </pc:graphicFrameChg>
        <pc:graphicFrameChg chg="add mod modGraphic">
          <ac:chgData name="Ashok S" userId="9f626006-1e90-408f-9408-39898d8542fe" providerId="ADAL" clId="{8E33C93A-9E31-4BF2-BCE7-BF099CAFFCF6}" dt="2025-03-19T17:07:41.344" v="1431" actId="1076"/>
          <ac:graphicFrameMkLst>
            <pc:docMk/>
            <pc:sldMk cId="3989074753" sldId="338"/>
            <ac:graphicFrameMk id="5" creationId="{E41BEB89-C802-72A9-ACDC-4EB5611CAC47}"/>
          </ac:graphicFrameMkLst>
        </pc:graphicFrameChg>
      </pc:sldChg>
      <pc:sldChg chg="delSp modSp add del mod ord">
        <pc:chgData name="Ashok S" userId="9f626006-1e90-408f-9408-39898d8542fe" providerId="ADAL" clId="{8E33C93A-9E31-4BF2-BCE7-BF099CAFFCF6}" dt="2025-03-20T09:30:35.159" v="1721" actId="47"/>
        <pc:sldMkLst>
          <pc:docMk/>
          <pc:sldMk cId="3732121654" sldId="339"/>
        </pc:sldMkLst>
        <pc:spChg chg="mod">
          <ac:chgData name="Ashok S" userId="9f626006-1e90-408f-9408-39898d8542fe" providerId="ADAL" clId="{8E33C93A-9E31-4BF2-BCE7-BF099CAFFCF6}" dt="2025-03-20T03:28:34.580" v="1654" actId="20577"/>
          <ac:spMkLst>
            <pc:docMk/>
            <pc:sldMk cId="3732121654" sldId="339"/>
            <ac:spMk id="3" creationId="{5495D445-902D-6A58-75AD-CCB6F79F7444}"/>
          </ac:spMkLst>
        </pc:spChg>
        <pc:graphicFrameChg chg="del">
          <ac:chgData name="Ashok S" userId="9f626006-1e90-408f-9408-39898d8542fe" providerId="ADAL" clId="{8E33C93A-9E31-4BF2-BCE7-BF099CAFFCF6}" dt="2025-03-19T16:58:56.697" v="1316" actId="478"/>
          <ac:graphicFrameMkLst>
            <pc:docMk/>
            <pc:sldMk cId="3732121654" sldId="339"/>
            <ac:graphicFrameMk id="4" creationId="{DDAAE392-2E98-6DF4-6F60-25FB8B4BDFA3}"/>
          </ac:graphicFrameMkLst>
        </pc:graphicFrameChg>
      </pc:sldChg>
      <pc:sldChg chg="modSp add del mod">
        <pc:chgData name="Ashok S" userId="9f626006-1e90-408f-9408-39898d8542fe" providerId="ADAL" clId="{8E33C93A-9E31-4BF2-BCE7-BF099CAFFCF6}" dt="2025-03-20T09:30:51.720" v="1723" actId="47"/>
        <pc:sldMkLst>
          <pc:docMk/>
          <pc:sldMk cId="605038350" sldId="340"/>
        </pc:sldMkLst>
        <pc:spChg chg="mod">
          <ac:chgData name="Ashok S" userId="9f626006-1e90-408f-9408-39898d8542fe" providerId="ADAL" clId="{8E33C93A-9E31-4BF2-BCE7-BF099CAFFCF6}" dt="2025-03-20T03:28:42.212" v="1658" actId="20577"/>
          <ac:spMkLst>
            <pc:docMk/>
            <pc:sldMk cId="605038350" sldId="340"/>
            <ac:spMk id="3" creationId="{C2AB089D-08CE-CED9-3535-3673A39B8E33}"/>
          </ac:spMkLst>
        </pc:spChg>
      </pc:sldChg>
      <pc:sldChg chg="modSp add del mod">
        <pc:chgData name="Ashok S" userId="9f626006-1e90-408f-9408-39898d8542fe" providerId="ADAL" clId="{8E33C93A-9E31-4BF2-BCE7-BF099CAFFCF6}" dt="2025-03-20T09:30:54.104" v="1724" actId="47"/>
        <pc:sldMkLst>
          <pc:docMk/>
          <pc:sldMk cId="1803830933" sldId="341"/>
        </pc:sldMkLst>
        <pc:spChg chg="mod">
          <ac:chgData name="Ashok S" userId="9f626006-1e90-408f-9408-39898d8542fe" providerId="ADAL" clId="{8E33C93A-9E31-4BF2-BCE7-BF099CAFFCF6}" dt="2025-03-20T03:28:49.019" v="1660" actId="20577"/>
          <ac:spMkLst>
            <pc:docMk/>
            <pc:sldMk cId="1803830933" sldId="341"/>
            <ac:spMk id="3" creationId="{55A77924-0994-5E6A-E8FB-5009ACA1C099}"/>
          </ac:spMkLst>
        </pc:spChg>
      </pc:sldChg>
      <pc:sldChg chg="modSp add del mod ord">
        <pc:chgData name="Ashok S" userId="9f626006-1e90-408f-9408-39898d8542fe" providerId="ADAL" clId="{8E33C93A-9E31-4BF2-BCE7-BF099CAFFCF6}" dt="2025-03-20T09:30:33.871" v="1720" actId="47"/>
        <pc:sldMkLst>
          <pc:docMk/>
          <pc:sldMk cId="2329184912" sldId="342"/>
        </pc:sldMkLst>
        <pc:spChg chg="mod">
          <ac:chgData name="Ashok S" userId="9f626006-1e90-408f-9408-39898d8542fe" providerId="ADAL" clId="{8E33C93A-9E31-4BF2-BCE7-BF099CAFFCF6}" dt="2025-03-20T03:28:09.945" v="1650" actId="20577"/>
          <ac:spMkLst>
            <pc:docMk/>
            <pc:sldMk cId="2329184912" sldId="342"/>
            <ac:spMk id="3" creationId="{E5E23F64-F86C-4905-2A4A-4573B204B3FA}"/>
          </ac:spMkLst>
        </pc:spChg>
      </pc:sldChg>
      <pc:sldChg chg="modSp add mod">
        <pc:chgData name="Ashok S" userId="9f626006-1e90-408f-9408-39898d8542fe" providerId="ADAL" clId="{8E33C93A-9E31-4BF2-BCE7-BF099CAFFCF6}" dt="2025-03-20T04:04:02.481" v="1669" actId="5793"/>
        <pc:sldMkLst>
          <pc:docMk/>
          <pc:sldMk cId="3693521491" sldId="343"/>
        </pc:sldMkLst>
        <pc:spChg chg="mod">
          <ac:chgData name="Ashok S" userId="9f626006-1e90-408f-9408-39898d8542fe" providerId="ADAL" clId="{8E33C93A-9E31-4BF2-BCE7-BF099CAFFCF6}" dt="2025-03-20T04:04:02.481" v="1669" actId="5793"/>
          <ac:spMkLst>
            <pc:docMk/>
            <pc:sldMk cId="3693521491" sldId="343"/>
            <ac:spMk id="3" creationId="{34B2A008-117A-FF42-903E-CA720213DF62}"/>
          </ac:spMkLst>
        </pc:spChg>
      </pc:sldChg>
      <pc:sldChg chg="modSp add mod">
        <pc:chgData name="Ashok S" userId="9f626006-1e90-408f-9408-39898d8542fe" providerId="ADAL" clId="{8E33C93A-9E31-4BF2-BCE7-BF099CAFFCF6}" dt="2025-03-20T04:04:04.480" v="1670" actId="5793"/>
        <pc:sldMkLst>
          <pc:docMk/>
          <pc:sldMk cId="1264093763" sldId="344"/>
        </pc:sldMkLst>
        <pc:spChg chg="mod">
          <ac:chgData name="Ashok S" userId="9f626006-1e90-408f-9408-39898d8542fe" providerId="ADAL" clId="{8E33C93A-9E31-4BF2-BCE7-BF099CAFFCF6}" dt="2025-03-20T04:04:04.480" v="1670" actId="5793"/>
          <ac:spMkLst>
            <pc:docMk/>
            <pc:sldMk cId="1264093763" sldId="344"/>
            <ac:spMk id="3" creationId="{47C93EDE-2080-1CEE-2244-C4B1C5266E79}"/>
          </ac:spMkLst>
        </pc:spChg>
      </pc:sldChg>
      <pc:sldChg chg="modSp add mod">
        <pc:chgData name="Ashok S" userId="9f626006-1e90-408f-9408-39898d8542fe" providerId="ADAL" clId="{8E33C93A-9E31-4BF2-BCE7-BF099CAFFCF6}" dt="2025-03-20T04:04:06.744" v="1671" actId="5793"/>
        <pc:sldMkLst>
          <pc:docMk/>
          <pc:sldMk cId="3362512921" sldId="345"/>
        </pc:sldMkLst>
        <pc:spChg chg="mod">
          <ac:chgData name="Ashok S" userId="9f626006-1e90-408f-9408-39898d8542fe" providerId="ADAL" clId="{8E33C93A-9E31-4BF2-BCE7-BF099CAFFCF6}" dt="2025-03-20T04:04:06.744" v="1671" actId="5793"/>
          <ac:spMkLst>
            <pc:docMk/>
            <pc:sldMk cId="3362512921" sldId="345"/>
            <ac:spMk id="3" creationId="{1EFF3551-6412-B478-BCCD-C621226B09CB}"/>
          </ac:spMkLst>
        </pc:spChg>
      </pc:sldChg>
      <pc:sldChg chg="modSp add mod">
        <pc:chgData name="Ashok S" userId="9f626006-1e90-408f-9408-39898d8542fe" providerId="ADAL" clId="{8E33C93A-9E31-4BF2-BCE7-BF099CAFFCF6}" dt="2025-03-20T04:04:09.001" v="1672" actId="5793"/>
        <pc:sldMkLst>
          <pc:docMk/>
          <pc:sldMk cId="2798061854" sldId="346"/>
        </pc:sldMkLst>
        <pc:spChg chg="mod">
          <ac:chgData name="Ashok S" userId="9f626006-1e90-408f-9408-39898d8542fe" providerId="ADAL" clId="{8E33C93A-9E31-4BF2-BCE7-BF099CAFFCF6}" dt="2025-03-20T04:04:09.001" v="1672" actId="5793"/>
          <ac:spMkLst>
            <pc:docMk/>
            <pc:sldMk cId="2798061854" sldId="346"/>
            <ac:spMk id="3" creationId="{3186F6BD-48F4-7556-F0BB-6A6A76BFFA0C}"/>
          </ac:spMkLst>
        </pc:spChg>
      </pc:sldChg>
      <pc:sldChg chg="modSp add mod">
        <pc:chgData name="Ashok S" userId="9f626006-1e90-408f-9408-39898d8542fe" providerId="ADAL" clId="{8E33C93A-9E31-4BF2-BCE7-BF099CAFFCF6}" dt="2025-03-20T04:04:10.792" v="1673" actId="5793"/>
        <pc:sldMkLst>
          <pc:docMk/>
          <pc:sldMk cId="1479857011" sldId="347"/>
        </pc:sldMkLst>
        <pc:spChg chg="mod">
          <ac:chgData name="Ashok S" userId="9f626006-1e90-408f-9408-39898d8542fe" providerId="ADAL" clId="{8E33C93A-9E31-4BF2-BCE7-BF099CAFFCF6}" dt="2025-03-20T04:04:10.792" v="1673" actId="5793"/>
          <ac:spMkLst>
            <pc:docMk/>
            <pc:sldMk cId="1479857011" sldId="347"/>
            <ac:spMk id="3" creationId="{9AD86AD4-6511-C1E3-9ECB-490ED02D8C94}"/>
          </ac:spMkLst>
        </pc:spChg>
      </pc:sldChg>
      <pc:sldChg chg="modSp add mod">
        <pc:chgData name="Ashok S" userId="9f626006-1e90-408f-9408-39898d8542fe" providerId="ADAL" clId="{8E33C93A-9E31-4BF2-BCE7-BF099CAFFCF6}" dt="2025-03-20T04:04:12.648" v="1674" actId="5793"/>
        <pc:sldMkLst>
          <pc:docMk/>
          <pc:sldMk cId="3801506001" sldId="348"/>
        </pc:sldMkLst>
        <pc:spChg chg="mod">
          <ac:chgData name="Ashok S" userId="9f626006-1e90-408f-9408-39898d8542fe" providerId="ADAL" clId="{8E33C93A-9E31-4BF2-BCE7-BF099CAFFCF6}" dt="2025-03-20T04:04:12.648" v="1674" actId="5793"/>
          <ac:spMkLst>
            <pc:docMk/>
            <pc:sldMk cId="3801506001" sldId="348"/>
            <ac:spMk id="3" creationId="{269002C0-6C1D-9E7D-20F9-D539C79870C4}"/>
          </ac:spMkLst>
        </pc:spChg>
      </pc:sldChg>
      <pc:sldChg chg="modSp add mod">
        <pc:chgData name="Ashok S" userId="9f626006-1e90-408f-9408-39898d8542fe" providerId="ADAL" clId="{8E33C93A-9E31-4BF2-BCE7-BF099CAFFCF6}" dt="2025-03-20T09:22:34.762" v="1719" actId="6549"/>
        <pc:sldMkLst>
          <pc:docMk/>
          <pc:sldMk cId="1572909357" sldId="349"/>
        </pc:sldMkLst>
        <pc:spChg chg="mod">
          <ac:chgData name="Ashok S" userId="9f626006-1e90-408f-9408-39898d8542fe" providerId="ADAL" clId="{8E33C93A-9E31-4BF2-BCE7-BF099CAFFCF6}" dt="2025-03-20T09:22:34.762" v="1719" actId="6549"/>
          <ac:spMkLst>
            <pc:docMk/>
            <pc:sldMk cId="1572909357" sldId="349"/>
            <ac:spMk id="3" creationId="{F4450822-FA75-A3B3-1A35-0552158C6721}"/>
          </ac:spMkLst>
        </pc:spChg>
      </pc:sldChg>
      <pc:sldChg chg="modSp add mod">
        <pc:chgData name="Ashok S" userId="9f626006-1e90-408f-9408-39898d8542fe" providerId="ADAL" clId="{8E33C93A-9E31-4BF2-BCE7-BF099CAFFCF6}" dt="2025-03-20T09:47:30.974" v="1749" actId="15"/>
        <pc:sldMkLst>
          <pc:docMk/>
          <pc:sldMk cId="3668217904" sldId="350"/>
        </pc:sldMkLst>
        <pc:spChg chg="mod">
          <ac:chgData name="Ashok S" userId="9f626006-1e90-408f-9408-39898d8542fe" providerId="ADAL" clId="{8E33C93A-9E31-4BF2-BCE7-BF099CAFFCF6}" dt="2025-03-20T09:47:30.974" v="1749" actId="15"/>
          <ac:spMkLst>
            <pc:docMk/>
            <pc:sldMk cId="3668217904" sldId="350"/>
            <ac:spMk id="3" creationId="{29634C7D-2285-F696-5A22-CD4792BA96F0}"/>
          </ac:spMkLst>
        </pc:spChg>
      </pc:sldChg>
    </pc:docChg>
  </pc:docChgLst>
  <pc:docChgLst>
    <pc:chgData name="Ashok S" userId="9f626006-1e90-408f-9408-39898d8542fe" providerId="ADAL" clId="{4B894402-6E16-49CD-842B-67DAB41B8E06}"/>
    <pc:docChg chg="delSld">
      <pc:chgData name="Ashok S" userId="9f626006-1e90-408f-9408-39898d8542fe" providerId="ADAL" clId="{4B894402-6E16-49CD-842B-67DAB41B8E06}" dt="2025-03-18T16:08:00.056" v="0" actId="47"/>
      <pc:docMkLst>
        <pc:docMk/>
      </pc:docMkLst>
      <pc:sldChg chg="del">
        <pc:chgData name="Ashok S" userId="9f626006-1e90-408f-9408-39898d8542fe" providerId="ADAL" clId="{4B894402-6E16-49CD-842B-67DAB41B8E06}" dt="2025-03-18T16:08:00.056" v="0" actId="47"/>
        <pc:sldMkLst>
          <pc:docMk/>
          <pc:sldMk cId="2102235445" sldId="277"/>
        </pc:sldMkLst>
      </pc:sldChg>
      <pc:sldChg chg="del">
        <pc:chgData name="Ashok S" userId="9f626006-1e90-408f-9408-39898d8542fe" providerId="ADAL" clId="{4B894402-6E16-49CD-842B-67DAB41B8E06}" dt="2025-03-18T16:08:00.056" v="0" actId="47"/>
        <pc:sldMkLst>
          <pc:docMk/>
          <pc:sldMk cId="3375901757"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D5A0-C865-4551-87F5-491083DF4574}" type="datetimeFigureOut">
              <a:rPr lang="en-IN" smtClean="0"/>
              <a:t>08-04-2025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DA9F4-9212-483C-9C58-E175E0541925}" type="slidenum">
              <a:rPr lang="en-IN" smtClean="0"/>
              <a:t>‹#›</a:t>
            </a:fld>
            <a:endParaRPr lang="en-IN"/>
          </a:p>
        </p:txBody>
      </p:sp>
    </p:spTree>
    <p:extLst>
      <p:ext uri="{BB962C8B-B14F-4D97-AF65-F5344CB8AC3E}">
        <p14:creationId xmlns:p14="http://schemas.microsoft.com/office/powerpoint/2010/main" val="225018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pattern is commonly used to incrementally transform a monolithic application into microservices by replacing a particular functionality with a new service. The goal is for the legacy and new, modernized versions to coexist. The new system is initially supported by, and wraps, the existing system. This support gives the new system time to grow and to potentially replace the old system entirely.</a:t>
            </a:r>
          </a:p>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14</a:t>
            </a:fld>
            <a:endParaRPr lang="en-IN"/>
          </a:p>
        </p:txBody>
      </p:sp>
    </p:spTree>
    <p:extLst>
      <p:ext uri="{BB962C8B-B14F-4D97-AF65-F5344CB8AC3E}">
        <p14:creationId xmlns:p14="http://schemas.microsoft.com/office/powerpoint/2010/main" val="2225117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pattern is commonly used to incrementally transform a monolithic application into microservices by replacing a particular functionality with a new service. The goal is for the legacy and new, modernized versions to coexist. The new system is initially supported by, and wraps, the existing system. This support gives the new system time to grow and to potentially replace the old system entirely.</a:t>
            </a:r>
          </a:p>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15</a:t>
            </a:fld>
            <a:endParaRPr lang="en-IN"/>
          </a:p>
        </p:txBody>
      </p:sp>
    </p:spTree>
    <p:extLst>
      <p:ext uri="{BB962C8B-B14F-4D97-AF65-F5344CB8AC3E}">
        <p14:creationId xmlns:p14="http://schemas.microsoft.com/office/powerpoint/2010/main" val="24211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pattern is commonly used to incrementally transform a monolithic application into microservices by replacing a particular functionality with a new service. The goal is for the legacy and new, modernized versions to coexist. The new system is initially supported by, and wraps, the existing system. This support gives the new system time to grow and to potentially replace the old system entirely.</a:t>
            </a:r>
          </a:p>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16</a:t>
            </a:fld>
            <a:endParaRPr lang="en-IN"/>
          </a:p>
        </p:txBody>
      </p:sp>
    </p:spTree>
    <p:extLst>
      <p:ext uri="{BB962C8B-B14F-4D97-AF65-F5344CB8AC3E}">
        <p14:creationId xmlns:p14="http://schemas.microsoft.com/office/powerpoint/2010/main" val="2678614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dirty="0" smtClean="0"/>
              <a:t>Ensures data consistency </a:t>
            </a:r>
            <a:r>
              <a:rPr lang="en-US" dirty="0" smtClean="0"/>
              <a:t>across multiple objects.</a:t>
            </a:r>
          </a:p>
          <a:p>
            <a:pPr lvl="1"/>
            <a:r>
              <a:rPr lang="en-US" b="1" dirty="0" smtClean="0"/>
              <a:t>Encapsulates business rules </a:t>
            </a:r>
            <a:r>
              <a:rPr lang="en-US" dirty="0" smtClean="0"/>
              <a:t>and prevents invalid states.</a:t>
            </a:r>
          </a:p>
          <a:p>
            <a:pPr lvl="1"/>
            <a:r>
              <a:rPr lang="en-US" b="1" dirty="0" smtClean="0"/>
              <a:t>Restricts direct access </a:t>
            </a:r>
            <a:r>
              <a:rPr lang="en-US" dirty="0" smtClean="0"/>
              <a:t>to child entities.</a:t>
            </a:r>
          </a:p>
          <a:p>
            <a:endParaRPr lang="en-IN" dirty="0"/>
          </a:p>
        </p:txBody>
      </p:sp>
      <p:sp>
        <p:nvSpPr>
          <p:cNvPr id="4" name="Slide Number Placeholder 3"/>
          <p:cNvSpPr>
            <a:spLocks noGrp="1"/>
          </p:cNvSpPr>
          <p:nvPr>
            <p:ph type="sldNum" sz="quarter" idx="10"/>
          </p:nvPr>
        </p:nvSpPr>
        <p:spPr/>
        <p:txBody>
          <a:bodyPr/>
          <a:lstStyle/>
          <a:p>
            <a:fld id="{038DA9F4-9212-483C-9C58-E175E0541925}" type="slidenum">
              <a:rPr lang="en-IN" smtClean="0"/>
              <a:t>75</a:t>
            </a:fld>
            <a:endParaRPr lang="en-IN"/>
          </a:p>
        </p:txBody>
      </p:sp>
    </p:spTree>
    <p:extLst>
      <p:ext uri="{BB962C8B-B14F-4D97-AF65-F5344CB8AC3E}">
        <p14:creationId xmlns:p14="http://schemas.microsoft.com/office/powerpoint/2010/main" val="84452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dirty="0" smtClean="0"/>
              <a:t>Keep Entities Small </a:t>
            </a:r>
            <a:r>
              <a:rPr lang="en-US" dirty="0" smtClean="0"/>
              <a:t>– Avoid bloated entities by moving logic to Value Objects or Services.</a:t>
            </a:r>
          </a:p>
          <a:p>
            <a:pPr lvl="1"/>
            <a:r>
              <a:rPr lang="en-US" b="1" dirty="0" smtClean="0"/>
              <a:t>Prefer Value Objects When Possible </a:t>
            </a:r>
            <a:r>
              <a:rPr lang="en-US" dirty="0" smtClean="0"/>
              <a:t>– Use them to make the model simpler and immutable.</a:t>
            </a:r>
          </a:p>
          <a:p>
            <a:pPr lvl="1"/>
            <a:r>
              <a:rPr lang="en-US" b="1" dirty="0" smtClean="0"/>
              <a:t>Design Aggregates Carefully </a:t>
            </a:r>
            <a:r>
              <a:rPr lang="en-US" dirty="0" smtClean="0"/>
              <a:t>– Each Aggregate Root should enforce data integrity.</a:t>
            </a:r>
          </a:p>
          <a:p>
            <a:pPr lvl="1"/>
            <a:r>
              <a:rPr lang="en-US" b="1" dirty="0" smtClean="0"/>
              <a:t>Avoid Large Aggregates </a:t>
            </a:r>
            <a:r>
              <a:rPr lang="en-US" dirty="0" smtClean="0"/>
              <a:t>– Overly complex aggregates lead to performance issues.</a:t>
            </a:r>
          </a:p>
          <a:p>
            <a:endParaRPr lang="en-IN" dirty="0"/>
          </a:p>
        </p:txBody>
      </p:sp>
      <p:sp>
        <p:nvSpPr>
          <p:cNvPr id="4" name="Slide Number Placeholder 3"/>
          <p:cNvSpPr>
            <a:spLocks noGrp="1"/>
          </p:cNvSpPr>
          <p:nvPr>
            <p:ph type="sldNum" sz="quarter" idx="10"/>
          </p:nvPr>
        </p:nvSpPr>
        <p:spPr/>
        <p:txBody>
          <a:bodyPr/>
          <a:lstStyle/>
          <a:p>
            <a:fld id="{038DA9F4-9212-483C-9C58-E175E0541925}" type="slidenum">
              <a:rPr lang="en-IN" smtClean="0"/>
              <a:t>76</a:t>
            </a:fld>
            <a:endParaRPr lang="en-IN"/>
          </a:p>
        </p:txBody>
      </p:sp>
    </p:spTree>
    <p:extLst>
      <p:ext uri="{BB962C8B-B14F-4D97-AF65-F5344CB8AC3E}">
        <p14:creationId xmlns:p14="http://schemas.microsoft.com/office/powerpoint/2010/main" val="247677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D22C-83DF-3EFA-6514-80CA37810E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19BE56-1C4A-1EF5-3793-7AC370346F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BF24C4-0BB9-C434-624C-9DF223D9D3B4}"/>
              </a:ext>
            </a:extLst>
          </p:cNvPr>
          <p:cNvSpPr>
            <a:spLocks noGrp="1"/>
          </p:cNvSpPr>
          <p:nvPr>
            <p:ph type="dt" sz="half" idx="10"/>
          </p:nvPr>
        </p:nvSpPr>
        <p:spPr/>
        <p:txBody>
          <a:bodyPr/>
          <a:lstStyle/>
          <a:p>
            <a:fld id="{3EEF8215-9854-419B-9D69-FB57C46FF8C8}" type="datetimeFigureOut">
              <a:rPr lang="en-IN" smtClean="0"/>
              <a:t>08-04-2025</a:t>
            </a:fld>
            <a:endParaRPr lang="en-IN"/>
          </a:p>
        </p:txBody>
      </p:sp>
      <p:sp>
        <p:nvSpPr>
          <p:cNvPr id="5" name="Footer Placeholder 4">
            <a:extLst>
              <a:ext uri="{FF2B5EF4-FFF2-40B4-BE49-F238E27FC236}">
                <a16:creationId xmlns:a16="http://schemas.microsoft.com/office/drawing/2014/main" id="{71965C63-B252-5662-8344-30018F97FB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36336-1B69-EF87-192F-018F3DBB7083}"/>
              </a:ext>
            </a:extLst>
          </p:cNvPr>
          <p:cNvSpPr>
            <a:spLocks noGrp="1"/>
          </p:cNvSpPr>
          <p:nvPr>
            <p:ph type="sldNum" sz="quarter" idx="12"/>
          </p:nvPr>
        </p:nvSpPr>
        <p:spPr/>
        <p:txBody>
          <a:bodyPr/>
          <a:lstStyle/>
          <a:p>
            <a:fld id="{A6DA56F9-0670-4A34-A788-C67FD9109C37}" type="slidenum">
              <a:rPr lang="en-IN" smtClean="0"/>
              <a:t>‹#›</a:t>
            </a:fld>
            <a:endParaRPr lang="en-IN"/>
          </a:p>
        </p:txBody>
      </p:sp>
    </p:spTree>
    <p:extLst>
      <p:ext uri="{BB962C8B-B14F-4D97-AF65-F5344CB8AC3E}">
        <p14:creationId xmlns:p14="http://schemas.microsoft.com/office/powerpoint/2010/main" val="330286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E8AD-884E-1682-C617-39ACE70E5D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1B47CF-903E-6D21-C0C6-AC4048E730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1AC999-B262-1552-24E8-2CC2A955A7F1}"/>
              </a:ext>
            </a:extLst>
          </p:cNvPr>
          <p:cNvSpPr>
            <a:spLocks noGrp="1"/>
          </p:cNvSpPr>
          <p:nvPr>
            <p:ph type="dt" sz="half" idx="10"/>
          </p:nvPr>
        </p:nvSpPr>
        <p:spPr/>
        <p:txBody>
          <a:bodyPr/>
          <a:lstStyle/>
          <a:p>
            <a:fld id="{3EEF8215-9854-419B-9D69-FB57C46FF8C8}" type="datetimeFigureOut">
              <a:rPr lang="en-IN" smtClean="0"/>
              <a:t>08-04-2025</a:t>
            </a:fld>
            <a:endParaRPr lang="en-IN"/>
          </a:p>
        </p:txBody>
      </p:sp>
      <p:sp>
        <p:nvSpPr>
          <p:cNvPr id="5" name="Footer Placeholder 4">
            <a:extLst>
              <a:ext uri="{FF2B5EF4-FFF2-40B4-BE49-F238E27FC236}">
                <a16:creationId xmlns:a16="http://schemas.microsoft.com/office/drawing/2014/main" id="{D1C9C86F-318B-6BD3-A9E7-49F049CE4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BFEC50-144A-C5ED-4F63-DA393DA89EFD}"/>
              </a:ext>
            </a:extLst>
          </p:cNvPr>
          <p:cNvSpPr>
            <a:spLocks noGrp="1"/>
          </p:cNvSpPr>
          <p:nvPr>
            <p:ph type="sldNum" sz="quarter" idx="12"/>
          </p:nvPr>
        </p:nvSpPr>
        <p:spPr/>
        <p:txBody>
          <a:bodyPr/>
          <a:lstStyle/>
          <a:p>
            <a:fld id="{A6DA56F9-0670-4A34-A788-C67FD9109C37}" type="slidenum">
              <a:rPr lang="en-IN" smtClean="0"/>
              <a:t>‹#›</a:t>
            </a:fld>
            <a:endParaRPr lang="en-IN"/>
          </a:p>
        </p:txBody>
      </p:sp>
    </p:spTree>
    <p:extLst>
      <p:ext uri="{BB962C8B-B14F-4D97-AF65-F5344CB8AC3E}">
        <p14:creationId xmlns:p14="http://schemas.microsoft.com/office/powerpoint/2010/main" val="2312178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2C2B83-74C3-9220-9745-2A744C57AD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59D2F8-8357-13C1-D450-8B2250E8F9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62312-6B90-5500-8484-5B9C56306D2B}"/>
              </a:ext>
            </a:extLst>
          </p:cNvPr>
          <p:cNvSpPr>
            <a:spLocks noGrp="1"/>
          </p:cNvSpPr>
          <p:nvPr>
            <p:ph type="dt" sz="half" idx="10"/>
          </p:nvPr>
        </p:nvSpPr>
        <p:spPr/>
        <p:txBody>
          <a:bodyPr/>
          <a:lstStyle/>
          <a:p>
            <a:fld id="{3EEF8215-9854-419B-9D69-FB57C46FF8C8}" type="datetimeFigureOut">
              <a:rPr lang="en-IN" smtClean="0"/>
              <a:t>08-04-2025</a:t>
            </a:fld>
            <a:endParaRPr lang="en-IN"/>
          </a:p>
        </p:txBody>
      </p:sp>
      <p:sp>
        <p:nvSpPr>
          <p:cNvPr id="5" name="Footer Placeholder 4">
            <a:extLst>
              <a:ext uri="{FF2B5EF4-FFF2-40B4-BE49-F238E27FC236}">
                <a16:creationId xmlns:a16="http://schemas.microsoft.com/office/drawing/2014/main" id="{96BCEA27-EFD8-A922-3F3F-4827ED394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5D76FD-6A6A-5A50-A58B-8ABD305E694B}"/>
              </a:ext>
            </a:extLst>
          </p:cNvPr>
          <p:cNvSpPr>
            <a:spLocks noGrp="1"/>
          </p:cNvSpPr>
          <p:nvPr>
            <p:ph type="sldNum" sz="quarter" idx="12"/>
          </p:nvPr>
        </p:nvSpPr>
        <p:spPr/>
        <p:txBody>
          <a:bodyPr/>
          <a:lstStyle/>
          <a:p>
            <a:fld id="{A6DA56F9-0670-4A34-A788-C67FD9109C37}" type="slidenum">
              <a:rPr lang="en-IN" smtClean="0"/>
              <a:t>‹#›</a:t>
            </a:fld>
            <a:endParaRPr lang="en-IN"/>
          </a:p>
        </p:txBody>
      </p:sp>
    </p:spTree>
    <p:extLst>
      <p:ext uri="{BB962C8B-B14F-4D97-AF65-F5344CB8AC3E}">
        <p14:creationId xmlns:p14="http://schemas.microsoft.com/office/powerpoint/2010/main" val="3336042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Page number Blue">
    <p:spTree>
      <p:nvGrpSpPr>
        <p:cNvPr id="1" name=""/>
        <p:cNvGrpSpPr/>
        <p:nvPr/>
      </p:nvGrpSpPr>
      <p:grpSpPr>
        <a:xfrm>
          <a:off x="0" y="0"/>
          <a:ext cx="0" cy="0"/>
          <a:chOff x="0" y="0"/>
          <a:chExt cx="0" cy="0"/>
        </a:xfrm>
      </p:grpSpPr>
      <p:sp>
        <p:nvSpPr>
          <p:cNvPr id="2" name="Flowchart: Off-page Connector 1"/>
          <p:cNvSpPr/>
          <p:nvPr userDrawn="1"/>
        </p:nvSpPr>
        <p:spPr>
          <a:xfrm flipV="1">
            <a:off x="5949980" y="6343113"/>
            <a:ext cx="515213" cy="289506"/>
          </a:xfrm>
          <a:prstGeom prst="flowChartOffpageConnector">
            <a:avLst/>
          </a:prstGeom>
          <a:solidFill>
            <a:srgbClr val="0094D4"/>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200" b="1" dirty="0"/>
          </a:p>
        </p:txBody>
      </p:sp>
      <p:sp>
        <p:nvSpPr>
          <p:cNvPr id="3" name="Slide Number Placeholder 5"/>
          <p:cNvSpPr txBox="1">
            <a:spLocks/>
          </p:cNvSpPr>
          <p:nvPr userDrawn="1"/>
        </p:nvSpPr>
        <p:spPr>
          <a:xfrm>
            <a:off x="5971504" y="6329007"/>
            <a:ext cx="493184" cy="365125"/>
          </a:xfrm>
          <a:prstGeom prst="rect">
            <a:avLst/>
          </a:prstGeom>
        </p:spPr>
        <p:txBody>
          <a:bodyPr anchor="ct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fld id="{BF5942EF-E982-4E2C-8278-6DADE347CF43}" type="slidenum">
              <a:rPr lang="en-US" altLang="en-US" sz="1200" smtClean="0">
                <a:solidFill>
                  <a:schemeClr val="bg1"/>
                </a:solidFill>
                <a:latin typeface="Gisha" pitchFamily="34" charset="-79"/>
                <a:cs typeface="Gisha" pitchFamily="34" charset="-79"/>
              </a:rPr>
              <a:pPr algn="ctr" eaLnBrk="1" hangingPunct="1"/>
              <a:t>‹#›</a:t>
            </a:fld>
            <a:endParaRPr lang="en-US" altLang="en-US" sz="1200" dirty="0">
              <a:solidFill>
                <a:schemeClr val="bg1"/>
              </a:solidFill>
              <a:latin typeface="Gisha" pitchFamily="34" charset="-79"/>
              <a:cs typeface="Gisha" pitchFamily="34" charset="-79"/>
            </a:endParaRPr>
          </a:p>
        </p:txBody>
      </p:sp>
      <p:pic>
        <p:nvPicPr>
          <p:cNvPr id="4" name="Picture 3"/>
          <p:cNvPicPr>
            <a:picLocks noChangeAspect="1"/>
          </p:cNvPicPr>
          <p:nvPr userDrawn="1"/>
        </p:nvPicPr>
        <p:blipFill>
          <a:blip r:embed="rId2"/>
          <a:stretch>
            <a:fillRect/>
          </a:stretch>
        </p:blipFill>
        <p:spPr>
          <a:xfrm>
            <a:off x="11122577" y="247897"/>
            <a:ext cx="872067" cy="43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051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6CAD-0A06-062A-78C5-20A61332D4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12AF1E-8DC0-AF1A-7F64-8F5C7DE413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A7AD61-F04E-A281-2081-4A24726D323F}"/>
              </a:ext>
            </a:extLst>
          </p:cNvPr>
          <p:cNvSpPr>
            <a:spLocks noGrp="1"/>
          </p:cNvSpPr>
          <p:nvPr>
            <p:ph type="dt" sz="half" idx="10"/>
          </p:nvPr>
        </p:nvSpPr>
        <p:spPr/>
        <p:txBody>
          <a:bodyPr/>
          <a:lstStyle/>
          <a:p>
            <a:fld id="{3EEF8215-9854-419B-9D69-FB57C46FF8C8}" type="datetimeFigureOut">
              <a:rPr lang="en-IN" smtClean="0"/>
              <a:t>08-04-2025</a:t>
            </a:fld>
            <a:endParaRPr lang="en-IN"/>
          </a:p>
        </p:txBody>
      </p:sp>
      <p:sp>
        <p:nvSpPr>
          <p:cNvPr id="5" name="Footer Placeholder 4">
            <a:extLst>
              <a:ext uri="{FF2B5EF4-FFF2-40B4-BE49-F238E27FC236}">
                <a16:creationId xmlns:a16="http://schemas.microsoft.com/office/drawing/2014/main" id="{A07E7DE1-BEEC-73CF-3A44-8AF48FF280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6113D5-5BDA-494E-4DF3-A033CDDC0881}"/>
              </a:ext>
            </a:extLst>
          </p:cNvPr>
          <p:cNvSpPr>
            <a:spLocks noGrp="1"/>
          </p:cNvSpPr>
          <p:nvPr>
            <p:ph type="sldNum" sz="quarter" idx="12"/>
          </p:nvPr>
        </p:nvSpPr>
        <p:spPr/>
        <p:txBody>
          <a:bodyPr/>
          <a:lstStyle/>
          <a:p>
            <a:fld id="{A6DA56F9-0670-4A34-A788-C67FD9109C37}" type="slidenum">
              <a:rPr lang="en-IN" smtClean="0"/>
              <a:t>‹#›</a:t>
            </a:fld>
            <a:endParaRPr lang="en-IN"/>
          </a:p>
        </p:txBody>
      </p:sp>
    </p:spTree>
    <p:extLst>
      <p:ext uri="{BB962C8B-B14F-4D97-AF65-F5344CB8AC3E}">
        <p14:creationId xmlns:p14="http://schemas.microsoft.com/office/powerpoint/2010/main" val="389147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366C-6F59-1C60-A8A2-9621D970A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D48ECB-E371-B740-4F87-C247E36625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E96556-41B0-CD58-F45E-96FBBC5FE378}"/>
              </a:ext>
            </a:extLst>
          </p:cNvPr>
          <p:cNvSpPr>
            <a:spLocks noGrp="1"/>
          </p:cNvSpPr>
          <p:nvPr>
            <p:ph type="dt" sz="half" idx="10"/>
          </p:nvPr>
        </p:nvSpPr>
        <p:spPr/>
        <p:txBody>
          <a:bodyPr/>
          <a:lstStyle/>
          <a:p>
            <a:fld id="{3EEF8215-9854-419B-9D69-FB57C46FF8C8}" type="datetimeFigureOut">
              <a:rPr lang="en-IN" smtClean="0"/>
              <a:t>08-04-2025</a:t>
            </a:fld>
            <a:endParaRPr lang="en-IN"/>
          </a:p>
        </p:txBody>
      </p:sp>
      <p:sp>
        <p:nvSpPr>
          <p:cNvPr id="5" name="Footer Placeholder 4">
            <a:extLst>
              <a:ext uri="{FF2B5EF4-FFF2-40B4-BE49-F238E27FC236}">
                <a16:creationId xmlns:a16="http://schemas.microsoft.com/office/drawing/2014/main" id="{5654FE7A-6C59-7D0F-F459-1824FB91A9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2DCF06-2C35-E5A8-12BC-683DB97ED011}"/>
              </a:ext>
            </a:extLst>
          </p:cNvPr>
          <p:cNvSpPr>
            <a:spLocks noGrp="1"/>
          </p:cNvSpPr>
          <p:nvPr>
            <p:ph type="sldNum" sz="quarter" idx="12"/>
          </p:nvPr>
        </p:nvSpPr>
        <p:spPr/>
        <p:txBody>
          <a:bodyPr/>
          <a:lstStyle/>
          <a:p>
            <a:fld id="{A6DA56F9-0670-4A34-A788-C67FD9109C37}" type="slidenum">
              <a:rPr lang="en-IN" smtClean="0"/>
              <a:t>‹#›</a:t>
            </a:fld>
            <a:endParaRPr lang="en-IN"/>
          </a:p>
        </p:txBody>
      </p:sp>
    </p:spTree>
    <p:extLst>
      <p:ext uri="{BB962C8B-B14F-4D97-AF65-F5344CB8AC3E}">
        <p14:creationId xmlns:p14="http://schemas.microsoft.com/office/powerpoint/2010/main" val="157195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9F33-F174-596E-2769-20BC8A0A46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D1881A-332C-CD11-B4E3-61BB84DC8C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5BCD20-0980-089A-1311-65DBBD83A5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0E973F-35AA-9691-BB8F-80F6E9CD4E2C}"/>
              </a:ext>
            </a:extLst>
          </p:cNvPr>
          <p:cNvSpPr>
            <a:spLocks noGrp="1"/>
          </p:cNvSpPr>
          <p:nvPr>
            <p:ph type="dt" sz="half" idx="10"/>
          </p:nvPr>
        </p:nvSpPr>
        <p:spPr/>
        <p:txBody>
          <a:bodyPr/>
          <a:lstStyle/>
          <a:p>
            <a:fld id="{3EEF8215-9854-419B-9D69-FB57C46FF8C8}" type="datetimeFigureOut">
              <a:rPr lang="en-IN" smtClean="0"/>
              <a:t>08-04-2025</a:t>
            </a:fld>
            <a:endParaRPr lang="en-IN"/>
          </a:p>
        </p:txBody>
      </p:sp>
      <p:sp>
        <p:nvSpPr>
          <p:cNvPr id="6" name="Footer Placeholder 5">
            <a:extLst>
              <a:ext uri="{FF2B5EF4-FFF2-40B4-BE49-F238E27FC236}">
                <a16:creationId xmlns:a16="http://schemas.microsoft.com/office/drawing/2014/main" id="{CD926FC1-4F71-5D86-7AA7-DEEBF87579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3422D9-A90E-1A7D-0AA6-BE49A7DB1C24}"/>
              </a:ext>
            </a:extLst>
          </p:cNvPr>
          <p:cNvSpPr>
            <a:spLocks noGrp="1"/>
          </p:cNvSpPr>
          <p:nvPr>
            <p:ph type="sldNum" sz="quarter" idx="12"/>
          </p:nvPr>
        </p:nvSpPr>
        <p:spPr/>
        <p:txBody>
          <a:bodyPr/>
          <a:lstStyle/>
          <a:p>
            <a:fld id="{A6DA56F9-0670-4A34-A788-C67FD9109C37}" type="slidenum">
              <a:rPr lang="en-IN" smtClean="0"/>
              <a:t>‹#›</a:t>
            </a:fld>
            <a:endParaRPr lang="en-IN"/>
          </a:p>
        </p:txBody>
      </p:sp>
    </p:spTree>
    <p:extLst>
      <p:ext uri="{BB962C8B-B14F-4D97-AF65-F5344CB8AC3E}">
        <p14:creationId xmlns:p14="http://schemas.microsoft.com/office/powerpoint/2010/main" val="220296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49D2-C076-8DBA-21D1-B6A211E163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54095C-1581-6BD7-62F1-797C733B4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E1BD0F-1F3A-3C2C-385E-0A16A31217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CFBD02-794E-47C1-FF29-0B4F2B517C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A203D9-0398-C789-9F8D-C54EE161F9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9F8819-0551-2C5E-3645-7E44ECD27905}"/>
              </a:ext>
            </a:extLst>
          </p:cNvPr>
          <p:cNvSpPr>
            <a:spLocks noGrp="1"/>
          </p:cNvSpPr>
          <p:nvPr>
            <p:ph type="dt" sz="half" idx="10"/>
          </p:nvPr>
        </p:nvSpPr>
        <p:spPr/>
        <p:txBody>
          <a:bodyPr/>
          <a:lstStyle/>
          <a:p>
            <a:fld id="{3EEF8215-9854-419B-9D69-FB57C46FF8C8}" type="datetimeFigureOut">
              <a:rPr lang="en-IN" smtClean="0"/>
              <a:t>08-04-2025</a:t>
            </a:fld>
            <a:endParaRPr lang="en-IN"/>
          </a:p>
        </p:txBody>
      </p:sp>
      <p:sp>
        <p:nvSpPr>
          <p:cNvPr id="8" name="Footer Placeholder 7">
            <a:extLst>
              <a:ext uri="{FF2B5EF4-FFF2-40B4-BE49-F238E27FC236}">
                <a16:creationId xmlns:a16="http://schemas.microsoft.com/office/drawing/2014/main" id="{DEAAACD6-0FAA-170C-C085-E1C4B8B82D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626A0B-1B84-F137-C7C9-4A058076AA0B}"/>
              </a:ext>
            </a:extLst>
          </p:cNvPr>
          <p:cNvSpPr>
            <a:spLocks noGrp="1"/>
          </p:cNvSpPr>
          <p:nvPr>
            <p:ph type="sldNum" sz="quarter" idx="12"/>
          </p:nvPr>
        </p:nvSpPr>
        <p:spPr/>
        <p:txBody>
          <a:bodyPr/>
          <a:lstStyle/>
          <a:p>
            <a:fld id="{A6DA56F9-0670-4A34-A788-C67FD9109C37}" type="slidenum">
              <a:rPr lang="en-IN" smtClean="0"/>
              <a:t>‹#›</a:t>
            </a:fld>
            <a:endParaRPr lang="en-IN"/>
          </a:p>
        </p:txBody>
      </p:sp>
    </p:spTree>
    <p:extLst>
      <p:ext uri="{BB962C8B-B14F-4D97-AF65-F5344CB8AC3E}">
        <p14:creationId xmlns:p14="http://schemas.microsoft.com/office/powerpoint/2010/main" val="4131323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E42A-EEAE-4153-0AC0-66D3BCFAFC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D07AE7-4787-6A70-89A1-52CAAFAC3C4C}"/>
              </a:ext>
            </a:extLst>
          </p:cNvPr>
          <p:cNvSpPr>
            <a:spLocks noGrp="1"/>
          </p:cNvSpPr>
          <p:nvPr>
            <p:ph type="dt" sz="half" idx="10"/>
          </p:nvPr>
        </p:nvSpPr>
        <p:spPr/>
        <p:txBody>
          <a:bodyPr/>
          <a:lstStyle/>
          <a:p>
            <a:fld id="{3EEF8215-9854-419B-9D69-FB57C46FF8C8}" type="datetimeFigureOut">
              <a:rPr lang="en-IN" smtClean="0"/>
              <a:t>08-04-2025</a:t>
            </a:fld>
            <a:endParaRPr lang="en-IN"/>
          </a:p>
        </p:txBody>
      </p:sp>
      <p:sp>
        <p:nvSpPr>
          <p:cNvPr id="4" name="Footer Placeholder 3">
            <a:extLst>
              <a:ext uri="{FF2B5EF4-FFF2-40B4-BE49-F238E27FC236}">
                <a16:creationId xmlns:a16="http://schemas.microsoft.com/office/drawing/2014/main" id="{58C31F4C-B113-29F1-1951-BA20ADFE18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195B92-A121-6582-B7BC-B78A51F6BD54}"/>
              </a:ext>
            </a:extLst>
          </p:cNvPr>
          <p:cNvSpPr>
            <a:spLocks noGrp="1"/>
          </p:cNvSpPr>
          <p:nvPr>
            <p:ph type="sldNum" sz="quarter" idx="12"/>
          </p:nvPr>
        </p:nvSpPr>
        <p:spPr/>
        <p:txBody>
          <a:bodyPr/>
          <a:lstStyle/>
          <a:p>
            <a:fld id="{A6DA56F9-0670-4A34-A788-C67FD9109C37}" type="slidenum">
              <a:rPr lang="en-IN" smtClean="0"/>
              <a:t>‹#›</a:t>
            </a:fld>
            <a:endParaRPr lang="en-IN"/>
          </a:p>
        </p:txBody>
      </p:sp>
    </p:spTree>
    <p:extLst>
      <p:ext uri="{BB962C8B-B14F-4D97-AF65-F5344CB8AC3E}">
        <p14:creationId xmlns:p14="http://schemas.microsoft.com/office/powerpoint/2010/main" val="174843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8FCA8D-9E18-63D3-5DAD-188A71A9EC46}"/>
              </a:ext>
            </a:extLst>
          </p:cNvPr>
          <p:cNvSpPr>
            <a:spLocks noGrp="1"/>
          </p:cNvSpPr>
          <p:nvPr>
            <p:ph type="dt" sz="half" idx="10"/>
          </p:nvPr>
        </p:nvSpPr>
        <p:spPr/>
        <p:txBody>
          <a:bodyPr/>
          <a:lstStyle/>
          <a:p>
            <a:fld id="{3EEF8215-9854-419B-9D69-FB57C46FF8C8}" type="datetimeFigureOut">
              <a:rPr lang="en-IN" smtClean="0"/>
              <a:t>08-04-2025</a:t>
            </a:fld>
            <a:endParaRPr lang="en-IN"/>
          </a:p>
        </p:txBody>
      </p:sp>
      <p:sp>
        <p:nvSpPr>
          <p:cNvPr id="3" name="Footer Placeholder 2">
            <a:extLst>
              <a:ext uri="{FF2B5EF4-FFF2-40B4-BE49-F238E27FC236}">
                <a16:creationId xmlns:a16="http://schemas.microsoft.com/office/drawing/2014/main" id="{335944FE-B2E2-2B04-A62B-B666A8A811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42E4CB-F8CA-B299-0D13-4B7E0CF588BB}"/>
              </a:ext>
            </a:extLst>
          </p:cNvPr>
          <p:cNvSpPr>
            <a:spLocks noGrp="1"/>
          </p:cNvSpPr>
          <p:nvPr>
            <p:ph type="sldNum" sz="quarter" idx="12"/>
          </p:nvPr>
        </p:nvSpPr>
        <p:spPr/>
        <p:txBody>
          <a:bodyPr/>
          <a:lstStyle/>
          <a:p>
            <a:fld id="{A6DA56F9-0670-4A34-A788-C67FD9109C37}" type="slidenum">
              <a:rPr lang="en-IN" smtClean="0"/>
              <a:t>‹#›</a:t>
            </a:fld>
            <a:endParaRPr lang="en-IN"/>
          </a:p>
        </p:txBody>
      </p:sp>
    </p:spTree>
    <p:extLst>
      <p:ext uri="{BB962C8B-B14F-4D97-AF65-F5344CB8AC3E}">
        <p14:creationId xmlns:p14="http://schemas.microsoft.com/office/powerpoint/2010/main" val="2152226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721A-3FD5-583D-ECD7-00A4843D4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151285-079E-74D1-575B-FEC028FC3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11E5FA-0013-F168-8128-32B96F7BA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68D970-EB9C-3A52-1A1B-B5F252BE94C7}"/>
              </a:ext>
            </a:extLst>
          </p:cNvPr>
          <p:cNvSpPr>
            <a:spLocks noGrp="1"/>
          </p:cNvSpPr>
          <p:nvPr>
            <p:ph type="dt" sz="half" idx="10"/>
          </p:nvPr>
        </p:nvSpPr>
        <p:spPr/>
        <p:txBody>
          <a:bodyPr/>
          <a:lstStyle/>
          <a:p>
            <a:fld id="{3EEF8215-9854-419B-9D69-FB57C46FF8C8}" type="datetimeFigureOut">
              <a:rPr lang="en-IN" smtClean="0"/>
              <a:t>08-04-2025</a:t>
            </a:fld>
            <a:endParaRPr lang="en-IN"/>
          </a:p>
        </p:txBody>
      </p:sp>
      <p:sp>
        <p:nvSpPr>
          <p:cNvPr id="6" name="Footer Placeholder 5">
            <a:extLst>
              <a:ext uri="{FF2B5EF4-FFF2-40B4-BE49-F238E27FC236}">
                <a16:creationId xmlns:a16="http://schemas.microsoft.com/office/drawing/2014/main" id="{4E1893A5-0CAC-7BBE-564D-6980EF05C7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68D5B1-B76D-2291-7B1A-A90E5CB033B3}"/>
              </a:ext>
            </a:extLst>
          </p:cNvPr>
          <p:cNvSpPr>
            <a:spLocks noGrp="1"/>
          </p:cNvSpPr>
          <p:nvPr>
            <p:ph type="sldNum" sz="quarter" idx="12"/>
          </p:nvPr>
        </p:nvSpPr>
        <p:spPr/>
        <p:txBody>
          <a:bodyPr/>
          <a:lstStyle/>
          <a:p>
            <a:fld id="{A6DA56F9-0670-4A34-A788-C67FD9109C37}" type="slidenum">
              <a:rPr lang="en-IN" smtClean="0"/>
              <a:t>‹#›</a:t>
            </a:fld>
            <a:endParaRPr lang="en-IN"/>
          </a:p>
        </p:txBody>
      </p:sp>
    </p:spTree>
    <p:extLst>
      <p:ext uri="{BB962C8B-B14F-4D97-AF65-F5344CB8AC3E}">
        <p14:creationId xmlns:p14="http://schemas.microsoft.com/office/powerpoint/2010/main" val="4219816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197B-5078-67E1-EA00-BB2EAD5F2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5A8484-1901-13AD-66C8-DC25AA937E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56E811-6D87-A6C6-FF98-33D7AC03D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26DFB-DE09-48E8-E3A5-FAE0E2E5C3C3}"/>
              </a:ext>
            </a:extLst>
          </p:cNvPr>
          <p:cNvSpPr>
            <a:spLocks noGrp="1"/>
          </p:cNvSpPr>
          <p:nvPr>
            <p:ph type="dt" sz="half" idx="10"/>
          </p:nvPr>
        </p:nvSpPr>
        <p:spPr/>
        <p:txBody>
          <a:bodyPr/>
          <a:lstStyle/>
          <a:p>
            <a:fld id="{3EEF8215-9854-419B-9D69-FB57C46FF8C8}" type="datetimeFigureOut">
              <a:rPr lang="en-IN" smtClean="0"/>
              <a:t>08-04-2025</a:t>
            </a:fld>
            <a:endParaRPr lang="en-IN"/>
          </a:p>
        </p:txBody>
      </p:sp>
      <p:sp>
        <p:nvSpPr>
          <p:cNvPr id="6" name="Footer Placeholder 5">
            <a:extLst>
              <a:ext uri="{FF2B5EF4-FFF2-40B4-BE49-F238E27FC236}">
                <a16:creationId xmlns:a16="http://schemas.microsoft.com/office/drawing/2014/main" id="{CACB109D-7B6B-0300-9A0C-71BC6C0C49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DA8526-B259-EC81-399F-13DBA9347857}"/>
              </a:ext>
            </a:extLst>
          </p:cNvPr>
          <p:cNvSpPr>
            <a:spLocks noGrp="1"/>
          </p:cNvSpPr>
          <p:nvPr>
            <p:ph type="sldNum" sz="quarter" idx="12"/>
          </p:nvPr>
        </p:nvSpPr>
        <p:spPr/>
        <p:txBody>
          <a:bodyPr/>
          <a:lstStyle/>
          <a:p>
            <a:fld id="{A6DA56F9-0670-4A34-A788-C67FD9109C37}" type="slidenum">
              <a:rPr lang="en-IN" smtClean="0"/>
              <a:t>‹#›</a:t>
            </a:fld>
            <a:endParaRPr lang="en-IN"/>
          </a:p>
        </p:txBody>
      </p:sp>
    </p:spTree>
    <p:extLst>
      <p:ext uri="{BB962C8B-B14F-4D97-AF65-F5344CB8AC3E}">
        <p14:creationId xmlns:p14="http://schemas.microsoft.com/office/powerpoint/2010/main" val="203776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AD33C2-208A-3A0E-8F89-FE5DF6B09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6EAF57-9315-9398-506C-9EC6EB4D8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67068E-CE1A-9B41-06F1-F895D1464D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F8215-9854-419B-9D69-FB57C46FF8C8}" type="datetimeFigureOut">
              <a:rPr lang="en-IN" smtClean="0"/>
              <a:t>08-04-2025</a:t>
            </a:fld>
            <a:endParaRPr lang="en-IN"/>
          </a:p>
        </p:txBody>
      </p:sp>
      <p:sp>
        <p:nvSpPr>
          <p:cNvPr id="5" name="Footer Placeholder 4">
            <a:extLst>
              <a:ext uri="{FF2B5EF4-FFF2-40B4-BE49-F238E27FC236}">
                <a16:creationId xmlns:a16="http://schemas.microsoft.com/office/drawing/2014/main" id="{7B789B21-6F5C-AB51-3165-D770BA1E4C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E3DB0B-C8A2-A566-A89B-0BD6132FAF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A56F9-0670-4A34-A788-C67FD9109C37}" type="slidenum">
              <a:rPr lang="en-IN" smtClean="0"/>
              <a:t>‹#›</a:t>
            </a:fld>
            <a:endParaRPr lang="en-IN"/>
          </a:p>
        </p:txBody>
      </p:sp>
    </p:spTree>
    <p:extLst>
      <p:ext uri="{BB962C8B-B14F-4D97-AF65-F5344CB8AC3E}">
        <p14:creationId xmlns:p14="http://schemas.microsoft.com/office/powerpoint/2010/main" val="1833545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891"/>
            <a:ext cx="12192000" cy="6857998"/>
          </a:xfrm>
          <a:prstGeom prst="rect">
            <a:avLst/>
          </a:prstGeom>
        </p:spPr>
      </p:pic>
      <p:sp>
        <p:nvSpPr>
          <p:cNvPr id="4" name="Title 1"/>
          <p:cNvSpPr txBox="1">
            <a:spLocks/>
          </p:cNvSpPr>
          <p:nvPr/>
        </p:nvSpPr>
        <p:spPr>
          <a:xfrm>
            <a:off x="3807725" y="2050933"/>
            <a:ext cx="8024220" cy="1743146"/>
          </a:xfrm>
          <a:prstGeom prst="rect">
            <a:avLst/>
          </a:prstGeom>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6000" b="1" dirty="0" smtClean="0">
                <a:solidFill>
                  <a:prstClr val="black"/>
                </a:solidFill>
              </a:rPr>
              <a:t>DDD Fundamentals </a:t>
            </a:r>
            <a:r>
              <a:rPr lang="en-US" sz="6000" b="1" dirty="0">
                <a:solidFill>
                  <a:prstClr val="black"/>
                </a:solidFill>
              </a:rPr>
              <a:t>and Strategic Design</a:t>
            </a:r>
            <a:endParaRPr lang="en-IN" b="1"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9413" y="5709425"/>
            <a:ext cx="1707705" cy="960584"/>
          </a:xfrm>
          <a:prstGeom prst="rect">
            <a:avLst/>
          </a:prstGeom>
        </p:spPr>
      </p:pic>
    </p:spTree>
    <p:extLst>
      <p:ext uri="{BB962C8B-B14F-4D97-AF65-F5344CB8AC3E}">
        <p14:creationId xmlns:p14="http://schemas.microsoft.com/office/powerpoint/2010/main" val="3455753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Decompose by Transactions</a:t>
            </a:r>
            <a:endParaRPr lang="en-IN" b="1" dirty="0"/>
          </a:p>
        </p:txBody>
      </p:sp>
      <p:sp>
        <p:nvSpPr>
          <p:cNvPr id="3" name="Content Placeholder 2"/>
          <p:cNvSpPr>
            <a:spLocks noGrp="1"/>
          </p:cNvSpPr>
          <p:nvPr>
            <p:ph idx="1"/>
          </p:nvPr>
        </p:nvSpPr>
        <p:spPr/>
        <p:txBody>
          <a:bodyPr/>
          <a:lstStyle/>
          <a:p>
            <a:pPr algn="just"/>
            <a:r>
              <a:rPr lang="en-US" dirty="0"/>
              <a:t>In a distributed system, an application typically has to call multiple microservices to complete one business transaction. </a:t>
            </a:r>
            <a:endParaRPr lang="en-US" dirty="0" smtClean="0"/>
          </a:p>
          <a:p>
            <a:pPr algn="just"/>
            <a:r>
              <a:rPr lang="en-US" dirty="0" smtClean="0"/>
              <a:t>To </a:t>
            </a:r>
            <a:r>
              <a:rPr lang="en-US" dirty="0"/>
              <a:t>avoid latency issues or two-phase commit problems, you can group your microservices based on transactions. </a:t>
            </a:r>
            <a:endParaRPr lang="en-US" dirty="0" smtClean="0"/>
          </a:p>
          <a:p>
            <a:pPr algn="just"/>
            <a:r>
              <a:rPr lang="en-US" dirty="0" smtClean="0"/>
              <a:t>This </a:t>
            </a:r>
            <a:r>
              <a:rPr lang="en-US" dirty="0"/>
              <a:t>pattern is appropriate if you consider response times important and your different modules do not create a monolith after you package them. </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63516761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1F72003-52F1-86B5-28F1-F8C397327C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7426B3-0CCB-19DB-7883-C73126F46D5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Common pitfalls and how to avoid them</a:t>
            </a:r>
          </a:p>
        </p:txBody>
      </p:sp>
      <p:sp>
        <p:nvSpPr>
          <p:cNvPr id="3" name="Content Placeholder 2">
            <a:extLst>
              <a:ext uri="{FF2B5EF4-FFF2-40B4-BE49-F238E27FC236}">
                <a16:creationId xmlns:a16="http://schemas.microsoft.com/office/drawing/2014/main" id="{3186F6BD-48F4-7556-F0BB-6A6A76BFFA0C}"/>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5. Incorrect Aggregate Design</a:t>
            </a:r>
          </a:p>
          <a:p>
            <a:r>
              <a:rPr lang="en-US" dirty="0"/>
              <a:t>Pitfall:</a:t>
            </a:r>
          </a:p>
          <a:p>
            <a:pPr lvl="1"/>
            <a:r>
              <a:rPr lang="en-US" dirty="0"/>
              <a:t>Aggregates are either </a:t>
            </a:r>
            <a:r>
              <a:rPr lang="en-US" b="1" dirty="0"/>
              <a:t>too large </a:t>
            </a:r>
            <a:r>
              <a:rPr lang="en-US" dirty="0"/>
              <a:t>(causing performance issues) or </a:t>
            </a:r>
            <a:r>
              <a:rPr lang="en-US" b="1" dirty="0"/>
              <a:t>too small </a:t>
            </a:r>
            <a:r>
              <a:rPr lang="en-US" dirty="0"/>
              <a:t>(leading to data consistency problems).</a:t>
            </a:r>
          </a:p>
          <a:p>
            <a:r>
              <a:rPr lang="en-US" dirty="0"/>
              <a:t>How to Avoid:</a:t>
            </a:r>
          </a:p>
          <a:p>
            <a:pPr lvl="1"/>
            <a:r>
              <a:rPr lang="en-US" b="1" dirty="0"/>
              <a:t>Follow the Single Responsibility Principle </a:t>
            </a:r>
            <a:r>
              <a:rPr lang="en-US" dirty="0"/>
              <a:t>– Aggregates should manage only what they own.</a:t>
            </a:r>
          </a:p>
          <a:p>
            <a:pPr lvl="1"/>
            <a:r>
              <a:rPr lang="en-US" b="1" dirty="0"/>
              <a:t>Use Factories for Aggregate Creation </a:t>
            </a:r>
            <a:r>
              <a:rPr lang="en-US" dirty="0"/>
              <a:t>– Prevent invalid object states.</a:t>
            </a:r>
          </a:p>
          <a:p>
            <a:pPr lvl="1"/>
            <a:r>
              <a:rPr lang="en-US" b="1" dirty="0"/>
              <a:t>Reference Other Aggregates by ID </a:t>
            </a:r>
            <a:r>
              <a:rPr lang="en-US" dirty="0"/>
              <a:t>instead of embedding full objects.</a:t>
            </a:r>
          </a:p>
        </p:txBody>
      </p:sp>
    </p:spTree>
    <p:extLst>
      <p:ext uri="{BB962C8B-B14F-4D97-AF65-F5344CB8AC3E}">
        <p14:creationId xmlns:p14="http://schemas.microsoft.com/office/powerpoint/2010/main" val="279806185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251B5F5-2446-C72F-05E9-DDF6A87F69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C493E-9EA1-B2FD-CD22-B17B9D2E97C4}"/>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Common pitfalls and how to avoid them</a:t>
            </a:r>
          </a:p>
        </p:txBody>
      </p:sp>
      <p:sp>
        <p:nvSpPr>
          <p:cNvPr id="3" name="Content Placeholder 2">
            <a:extLst>
              <a:ext uri="{FF2B5EF4-FFF2-40B4-BE49-F238E27FC236}">
                <a16:creationId xmlns:a16="http://schemas.microsoft.com/office/drawing/2014/main" id="{9AD86AD4-6511-C1E3-9ECB-490ED02D8C94}"/>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6. Treating Repositories as CRUD Services</a:t>
            </a:r>
          </a:p>
          <a:p>
            <a:r>
              <a:rPr lang="en-US" dirty="0"/>
              <a:t>Pitfall:</a:t>
            </a:r>
          </a:p>
          <a:p>
            <a:pPr lvl="1"/>
            <a:r>
              <a:rPr lang="en-US" dirty="0"/>
              <a:t>Repositories should </a:t>
            </a:r>
            <a:r>
              <a:rPr lang="en-US" b="1" dirty="0"/>
              <a:t>only handle domain objects</a:t>
            </a:r>
            <a:r>
              <a:rPr lang="en-US" dirty="0"/>
              <a:t>, but teams often turn them into </a:t>
            </a:r>
            <a:r>
              <a:rPr lang="en-US" b="1" dirty="0"/>
              <a:t>generic database access layers</a:t>
            </a:r>
            <a:r>
              <a:rPr lang="en-US" dirty="0"/>
              <a:t>.</a:t>
            </a:r>
          </a:p>
          <a:p>
            <a:r>
              <a:rPr lang="en-US" dirty="0"/>
              <a:t>How to Avoid:</a:t>
            </a:r>
          </a:p>
          <a:p>
            <a:pPr lvl="1"/>
            <a:r>
              <a:rPr lang="en-US" dirty="0"/>
              <a:t>Repositories should retrieve Aggregates, not just raw data.</a:t>
            </a:r>
          </a:p>
          <a:p>
            <a:pPr lvl="1"/>
            <a:r>
              <a:rPr lang="en-US" dirty="0"/>
              <a:t>Use Specification Pattern for complex queries.</a:t>
            </a:r>
          </a:p>
          <a:p>
            <a:pPr lvl="1"/>
            <a:r>
              <a:rPr lang="en-US" dirty="0"/>
              <a:t>Keep business logic inside Aggregates, not Repositories.</a:t>
            </a:r>
          </a:p>
        </p:txBody>
      </p:sp>
    </p:spTree>
    <p:extLst>
      <p:ext uri="{BB962C8B-B14F-4D97-AF65-F5344CB8AC3E}">
        <p14:creationId xmlns:p14="http://schemas.microsoft.com/office/powerpoint/2010/main" val="147985701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1613DBC-135F-B6B8-487C-284515EC0E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E367DF-E6EC-EDC8-F247-1E71CE515CD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Common pitfalls and how to avoid them</a:t>
            </a:r>
          </a:p>
        </p:txBody>
      </p:sp>
      <p:sp>
        <p:nvSpPr>
          <p:cNvPr id="3" name="Content Placeholder 2">
            <a:extLst>
              <a:ext uri="{FF2B5EF4-FFF2-40B4-BE49-F238E27FC236}">
                <a16:creationId xmlns:a16="http://schemas.microsoft.com/office/drawing/2014/main" id="{269002C0-6C1D-9E7D-20F9-D539C79870C4}"/>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8. Trying to Apply DDD Everywhere</a:t>
            </a:r>
          </a:p>
          <a:p>
            <a:r>
              <a:rPr lang="en-US" dirty="0"/>
              <a:t>Pitfall:</a:t>
            </a:r>
          </a:p>
          <a:p>
            <a:pPr lvl="1"/>
            <a:r>
              <a:rPr lang="en-US" dirty="0"/>
              <a:t>Applying </a:t>
            </a:r>
            <a:r>
              <a:rPr lang="en-US" b="1" dirty="0"/>
              <a:t>DDD principles to every module</a:t>
            </a:r>
            <a:r>
              <a:rPr lang="en-US" dirty="0"/>
              <a:t>, even in </a:t>
            </a:r>
            <a:r>
              <a:rPr lang="en-US" b="1" dirty="0"/>
              <a:t>simple CRUD applications</a:t>
            </a:r>
            <a:r>
              <a:rPr lang="en-US" dirty="0"/>
              <a:t>, increases complexity.</a:t>
            </a:r>
          </a:p>
          <a:p>
            <a:r>
              <a:rPr lang="en-US" dirty="0"/>
              <a:t>How to Avoid:</a:t>
            </a:r>
          </a:p>
          <a:p>
            <a:pPr lvl="1"/>
            <a:r>
              <a:rPr lang="en-US" b="1" dirty="0"/>
              <a:t>Use DDD only for Complex Business Domains </a:t>
            </a:r>
            <a:r>
              <a:rPr lang="en-US" dirty="0"/>
              <a:t>(e.g., finance, logistics).</a:t>
            </a:r>
          </a:p>
          <a:p>
            <a:pPr lvl="1"/>
            <a:r>
              <a:rPr lang="en-US" b="1" dirty="0"/>
              <a:t>For simple modules, use traditional CRUD or Service-Oriented approaches</a:t>
            </a:r>
            <a:r>
              <a:rPr lang="en-US" dirty="0"/>
              <a:t>.</a:t>
            </a:r>
          </a:p>
          <a:p>
            <a:pPr lvl="1"/>
            <a:r>
              <a:rPr lang="en-US" b="1" dirty="0"/>
              <a:t>Follow the 80/20 Rule: </a:t>
            </a:r>
            <a:r>
              <a:rPr lang="en-US" dirty="0"/>
              <a:t>Focus DDD on </a:t>
            </a:r>
            <a:r>
              <a:rPr lang="en-US" b="1" dirty="0"/>
              <a:t>core business logic</a:t>
            </a:r>
            <a:r>
              <a:rPr lang="en-US" dirty="0"/>
              <a:t>, not generic services.</a:t>
            </a:r>
          </a:p>
        </p:txBody>
      </p:sp>
    </p:spTree>
    <p:extLst>
      <p:ext uri="{BB962C8B-B14F-4D97-AF65-F5344CB8AC3E}">
        <p14:creationId xmlns:p14="http://schemas.microsoft.com/office/powerpoint/2010/main" val="380150600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9C65007-D3D1-08DF-1DE3-D972DB3BC17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45A92C7-EA35-9027-91B9-B9035887F698}"/>
              </a:ext>
            </a:extLst>
          </p:cNvPr>
          <p:cNvSpPr txBox="1">
            <a:spLocks/>
          </p:cNvSpPr>
          <p:nvPr/>
        </p:nvSpPr>
        <p:spPr>
          <a:xfrm>
            <a:off x="831850" y="1709738"/>
            <a:ext cx="10515600" cy="2852737"/>
          </a:xfrm>
          <a:prstGeom prst="rect">
            <a:avLst/>
          </a:prstGeom>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prstClr val="black"/>
                </a:solidFill>
              </a:rPr>
              <a:t>Hands-on Exercises and Case Studies</a:t>
            </a:r>
            <a:endParaRPr lang="en-IN" b="1" dirty="0"/>
          </a:p>
        </p:txBody>
      </p:sp>
    </p:spTree>
    <p:extLst>
      <p:ext uri="{BB962C8B-B14F-4D97-AF65-F5344CB8AC3E}">
        <p14:creationId xmlns:p14="http://schemas.microsoft.com/office/powerpoint/2010/main" val="161661713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6D9C386-F699-B7C8-0CD8-CB217F8267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B74F3-6CE9-8246-00F4-FB182434CA1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Hands-on Exercises and Case Studies</a:t>
            </a:r>
          </a:p>
        </p:txBody>
      </p:sp>
      <p:sp>
        <p:nvSpPr>
          <p:cNvPr id="3" name="Content Placeholder 2">
            <a:extLst>
              <a:ext uri="{FF2B5EF4-FFF2-40B4-BE49-F238E27FC236}">
                <a16:creationId xmlns:a16="http://schemas.microsoft.com/office/drawing/2014/main" id="{E3AF5874-6B42-9F77-93C8-9B3E5838BB76}"/>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Building a domain model for a sample business scenario</a:t>
            </a:r>
          </a:p>
          <a:p>
            <a:r>
              <a:rPr lang="en-US" dirty="0"/>
              <a:t>Context mapping workshop to align team understanding</a:t>
            </a:r>
          </a:p>
        </p:txBody>
      </p:sp>
    </p:spTree>
    <p:extLst>
      <p:ext uri="{BB962C8B-B14F-4D97-AF65-F5344CB8AC3E}">
        <p14:creationId xmlns:p14="http://schemas.microsoft.com/office/powerpoint/2010/main" val="97877683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5EC624C-E26F-7BE8-FE49-D0AE03501B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86DFCC-58F2-659B-4C3B-24234FD5CF3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Hands-on Exercises and Case Studies</a:t>
            </a:r>
          </a:p>
        </p:txBody>
      </p:sp>
      <p:sp>
        <p:nvSpPr>
          <p:cNvPr id="3" name="Content Placeholder 2">
            <a:extLst>
              <a:ext uri="{FF2B5EF4-FFF2-40B4-BE49-F238E27FC236}">
                <a16:creationId xmlns:a16="http://schemas.microsoft.com/office/drawing/2014/main" id="{29634C7D-2285-F696-5A22-CD4792BA96F0}"/>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Problem Statement: Digital Payment System</a:t>
            </a:r>
          </a:p>
          <a:p>
            <a:r>
              <a:rPr lang="en-US" dirty="0"/>
              <a:t>A </a:t>
            </a:r>
            <a:r>
              <a:rPr lang="en-US" b="1" dirty="0"/>
              <a:t>fintech company</a:t>
            </a:r>
            <a:r>
              <a:rPr lang="en-US" dirty="0"/>
              <a:t> wants to build a </a:t>
            </a:r>
            <a:r>
              <a:rPr lang="en-US" b="1" dirty="0"/>
              <a:t>digital payment system</a:t>
            </a:r>
            <a:r>
              <a:rPr lang="en-US" dirty="0"/>
              <a:t> that allows users to:</a:t>
            </a:r>
          </a:p>
          <a:p>
            <a:pPr lvl="1"/>
            <a:r>
              <a:rPr lang="en-US" b="1" dirty="0"/>
              <a:t>Transfer money</a:t>
            </a:r>
            <a:r>
              <a:rPr lang="en-US" dirty="0"/>
              <a:t> between wallets or bank accounts.</a:t>
            </a:r>
          </a:p>
          <a:p>
            <a:pPr lvl="1"/>
            <a:r>
              <a:rPr lang="en-US" b="1" dirty="0"/>
              <a:t>Top up wallets</a:t>
            </a:r>
            <a:r>
              <a:rPr lang="en-US" dirty="0"/>
              <a:t> via bank transfers or cards.</a:t>
            </a:r>
          </a:p>
          <a:p>
            <a:pPr lvl="1"/>
            <a:r>
              <a:rPr lang="en-US" b="1" dirty="0"/>
              <a:t>Process payments</a:t>
            </a:r>
            <a:r>
              <a:rPr lang="en-US" dirty="0"/>
              <a:t> for merchants securely.</a:t>
            </a:r>
          </a:p>
          <a:p>
            <a:pPr lvl="1"/>
            <a:r>
              <a:rPr lang="en-US" b="1" dirty="0"/>
              <a:t>Detect fraudulent transactions</a:t>
            </a:r>
            <a:r>
              <a:rPr lang="en-US" dirty="0"/>
              <a:t> based on user behavior.</a:t>
            </a:r>
          </a:p>
          <a:p>
            <a:r>
              <a:rPr lang="en-US" dirty="0"/>
              <a:t>The system must be </a:t>
            </a:r>
            <a:r>
              <a:rPr lang="en-US" b="1" dirty="0"/>
              <a:t>secure, scalable, and maintainable</a:t>
            </a:r>
            <a:r>
              <a:rPr lang="en-US" dirty="0"/>
              <a:t> while ensuring </a:t>
            </a:r>
            <a:r>
              <a:rPr lang="en-US" b="1" dirty="0"/>
              <a:t>seamless transactions</a:t>
            </a:r>
            <a:r>
              <a:rPr lang="en-US" dirty="0"/>
              <a:t> across different services.</a:t>
            </a:r>
          </a:p>
        </p:txBody>
      </p:sp>
    </p:spTree>
    <p:extLst>
      <p:ext uri="{BB962C8B-B14F-4D97-AF65-F5344CB8AC3E}">
        <p14:creationId xmlns:p14="http://schemas.microsoft.com/office/powerpoint/2010/main" val="3668217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Decompose by Transactions</a:t>
            </a:r>
            <a:endParaRPr lang="en-IN" b="1" dirty="0"/>
          </a:p>
        </p:txBody>
      </p:sp>
      <p:sp>
        <p:nvSpPr>
          <p:cNvPr id="3" name="Content Placeholder 2"/>
          <p:cNvSpPr>
            <a:spLocks noGrp="1"/>
          </p:cNvSpPr>
          <p:nvPr>
            <p:ph idx="1"/>
          </p:nvPr>
        </p:nvSpPr>
        <p:spPr/>
        <p:txBody>
          <a:bodyPr/>
          <a:lstStyle/>
          <a:p>
            <a:r>
              <a:rPr lang="en-US" dirty="0" smtClean="0"/>
              <a:t>Services </a:t>
            </a:r>
            <a:r>
              <a:rPr lang="en-US" dirty="0"/>
              <a:t>can be decomposed based on transactions. A distributed transaction involves two critical steps:</a:t>
            </a:r>
          </a:p>
          <a:p>
            <a:pPr lvl="1"/>
            <a:r>
              <a:rPr lang="en-US" dirty="0"/>
              <a:t>Prepare Phase: In this step, all parties involved in the transaction commit and inform the coordinator about their readiness for closure.</a:t>
            </a:r>
          </a:p>
          <a:p>
            <a:pPr lvl="1"/>
            <a:r>
              <a:rPr lang="en-US" dirty="0"/>
              <a:t>Commit or Rollback Phase: The transaction coordinator instructs all participants to either commit or rollback.</a:t>
            </a:r>
          </a:p>
          <a:p>
            <a:r>
              <a:rPr lang="en-US" dirty="0"/>
              <a:t>It's important to note that the 2PC protocol tends to be slower than single microservice operations, making it less suitable for high-load scenarios.</a:t>
            </a:r>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4017936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Decompose by Transactions</a:t>
            </a:r>
            <a:endParaRPr lang="en-IN" b="1"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stretch>
            <a:fillRect/>
          </a:stretch>
        </p:blipFill>
        <p:spPr>
          <a:xfrm>
            <a:off x="2811116" y="1368333"/>
            <a:ext cx="6075631" cy="4988017"/>
          </a:xfrm>
          <a:prstGeom prst="rect">
            <a:avLst/>
          </a:prstGeom>
        </p:spPr>
      </p:pic>
    </p:spTree>
    <p:extLst>
      <p:ext uri="{BB962C8B-B14F-4D97-AF65-F5344CB8AC3E}">
        <p14:creationId xmlns:p14="http://schemas.microsoft.com/office/powerpoint/2010/main" val="3412203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Decompose by Transactions</a:t>
            </a:r>
            <a:endParaRPr lang="en-IN" b="1" dirty="0"/>
          </a:p>
        </p:txBody>
      </p:sp>
      <p:graphicFrame>
        <p:nvGraphicFramePr>
          <p:cNvPr id="6" name="Content Placeholder 5"/>
          <p:cNvGraphicFramePr>
            <a:graphicFrameLocks noGrp="1"/>
          </p:cNvGraphicFramePr>
          <p:nvPr>
            <p:ph idx="1"/>
            <p:extLst/>
          </p:nvPr>
        </p:nvGraphicFramePr>
        <p:xfrm>
          <a:off x="838200" y="1403987"/>
          <a:ext cx="10645588" cy="4781660"/>
        </p:xfrm>
        <a:graphic>
          <a:graphicData uri="http://schemas.openxmlformats.org/drawingml/2006/table">
            <a:tbl>
              <a:tblPr firstRow="1" bandRow="1">
                <a:tableStyleId>{5C22544A-7EE6-4342-B048-85BDC9FD1C3A}</a:tableStyleId>
              </a:tblPr>
              <a:tblGrid>
                <a:gridCol w="3545541">
                  <a:extLst>
                    <a:ext uri="{9D8B030D-6E8A-4147-A177-3AD203B41FA5}">
                      <a16:colId xmlns:a16="http://schemas.microsoft.com/office/drawing/2014/main" val="863077679"/>
                    </a:ext>
                  </a:extLst>
                </a:gridCol>
                <a:gridCol w="7100047">
                  <a:extLst>
                    <a:ext uri="{9D8B030D-6E8A-4147-A177-3AD203B41FA5}">
                      <a16:colId xmlns:a16="http://schemas.microsoft.com/office/drawing/2014/main" val="2466215447"/>
                    </a:ext>
                  </a:extLst>
                </a:gridCol>
              </a:tblGrid>
              <a:tr h="585665">
                <a:tc>
                  <a:txBody>
                    <a:bodyPr/>
                    <a:lstStyle/>
                    <a:p>
                      <a:pPr algn="ctr"/>
                      <a:r>
                        <a:rPr lang="en-IN" sz="2200" dirty="0" smtClean="0"/>
                        <a:t>Advantages</a:t>
                      </a:r>
                      <a:endParaRPr lang="en-IN" sz="2200" dirty="0"/>
                    </a:p>
                  </a:txBody>
                  <a:tcPr/>
                </a:tc>
                <a:tc>
                  <a:txBody>
                    <a:bodyPr/>
                    <a:lstStyle/>
                    <a:p>
                      <a:pPr algn="ctr"/>
                      <a:r>
                        <a:rPr lang="en-IN" sz="2200" dirty="0" smtClean="0"/>
                        <a:t>Disadvantages</a:t>
                      </a:r>
                      <a:endParaRPr lang="en-IN" sz="2200" dirty="0"/>
                    </a:p>
                  </a:txBody>
                  <a:tcPr/>
                </a:tc>
                <a:extLst>
                  <a:ext uri="{0D108BD9-81ED-4DB2-BD59-A6C34878D82A}">
                    <a16:rowId xmlns:a16="http://schemas.microsoft.com/office/drawing/2014/main" val="516165430"/>
                  </a:ext>
                </a:extLst>
              </a:tr>
              <a:tr h="4195995">
                <a:tc>
                  <a:txBody>
                    <a:bodyPr/>
                    <a:lstStyle/>
                    <a:p>
                      <a:pPr marL="342900" indent="-342900">
                        <a:buFont typeface="Arial" panose="020B0604020202020204" pitchFamily="34" charset="0"/>
                        <a:buChar char="•"/>
                      </a:pPr>
                      <a:r>
                        <a:rPr lang="en-US" sz="2400" dirty="0" smtClean="0"/>
                        <a:t>Faster response times.</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You don’t need to worry about data consistency. </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Improved availability.</a:t>
                      </a:r>
                    </a:p>
                    <a:p>
                      <a:pPr marL="342900" indent="-342900">
                        <a:buFont typeface="Arial" panose="020B0604020202020204" pitchFamily="34" charset="0"/>
                        <a:buChar char="•"/>
                      </a:pPr>
                      <a:endParaRPr lang="en-IN" sz="2200" dirty="0"/>
                    </a:p>
                  </a:txBody>
                  <a:tcPr/>
                </a:tc>
                <a:tc>
                  <a:txBody>
                    <a:bodyPr/>
                    <a:lstStyle/>
                    <a:p>
                      <a:pPr marL="342900" indent="-342900">
                        <a:buFont typeface="Arial" panose="020B0604020202020204" pitchFamily="34" charset="0"/>
                        <a:buChar char="•"/>
                      </a:pPr>
                      <a:r>
                        <a:rPr lang="en-US" sz="2400" dirty="0" smtClean="0"/>
                        <a:t>Multiple modules can be packaged together, and this can create a monolith. </a:t>
                      </a:r>
                    </a:p>
                    <a:p>
                      <a:pPr marL="342900" indent="-342900">
                        <a:buFont typeface="Arial" panose="020B0604020202020204" pitchFamily="34" charset="0"/>
                        <a:buChar char="•"/>
                      </a:pPr>
                      <a:r>
                        <a:rPr lang="en-US" sz="2400" dirty="0" smtClean="0"/>
                        <a:t>Multiple functionalities are implemented in a single microservice instead of separate microservices, which increases cost and complexity.</a:t>
                      </a:r>
                    </a:p>
                    <a:p>
                      <a:pPr marL="342900" indent="-342900">
                        <a:buFont typeface="Arial" panose="020B0604020202020204" pitchFamily="34" charset="0"/>
                        <a:buChar char="•"/>
                      </a:pPr>
                      <a:r>
                        <a:rPr lang="en-US" sz="2400" dirty="0" smtClean="0"/>
                        <a:t>Transaction-oriented microservices can grow if the number of business domains and dependencies among them is high.</a:t>
                      </a:r>
                    </a:p>
                    <a:p>
                      <a:pPr marL="342900" indent="-342900">
                        <a:buFont typeface="Arial" panose="020B0604020202020204" pitchFamily="34" charset="0"/>
                        <a:buChar char="•"/>
                      </a:pPr>
                      <a:r>
                        <a:rPr lang="en-US" sz="2400" dirty="0" smtClean="0"/>
                        <a:t>Inconsistent versions might be deployed at the same time for the same business domain. </a:t>
                      </a:r>
                    </a:p>
                    <a:p>
                      <a:pPr marL="285750" indent="-285750">
                        <a:buFont typeface="Arial" panose="020B0604020202020204" pitchFamily="34" charset="0"/>
                        <a:buChar char="•"/>
                      </a:pPr>
                      <a:endParaRPr lang="en-IN" sz="2200" dirty="0"/>
                    </a:p>
                  </a:txBody>
                  <a:tcPr/>
                </a:tc>
                <a:extLst>
                  <a:ext uri="{0D108BD9-81ED-4DB2-BD59-A6C34878D82A}">
                    <a16:rowId xmlns:a16="http://schemas.microsoft.com/office/drawing/2014/main" val="3620436562"/>
                  </a:ext>
                </a:extLst>
              </a:tr>
            </a:tbl>
          </a:graphicData>
        </a:graphic>
      </p:graphicFrame>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111828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Strangler fig Pattern</a:t>
            </a:r>
            <a:endParaRPr lang="en-IN" b="1" dirty="0"/>
          </a:p>
        </p:txBody>
      </p:sp>
      <p:sp>
        <p:nvSpPr>
          <p:cNvPr id="3" name="Content Placeholder 2"/>
          <p:cNvSpPr>
            <a:spLocks noGrp="1"/>
          </p:cNvSpPr>
          <p:nvPr>
            <p:ph idx="1"/>
          </p:nvPr>
        </p:nvSpPr>
        <p:spPr/>
        <p:txBody>
          <a:bodyPr>
            <a:normAutofit fontScale="92500" lnSpcReduction="10000"/>
          </a:bodyPr>
          <a:lstStyle/>
          <a:p>
            <a:pPr algn="just"/>
            <a:r>
              <a:rPr lang="en-US" dirty="0"/>
              <a:t>The design patterns discussed so far in this guide apply to decomposing applications for greenfield projects. </a:t>
            </a:r>
            <a:endParaRPr lang="en-US" dirty="0" smtClean="0"/>
          </a:p>
          <a:p>
            <a:pPr algn="just"/>
            <a:r>
              <a:rPr lang="en-US" dirty="0" smtClean="0"/>
              <a:t>What </a:t>
            </a:r>
            <a:r>
              <a:rPr lang="en-US" dirty="0"/>
              <a:t>about brownfield projects that involve big, monolithic applications? Applying the previous design patterns to them will be difficult, because breaking them into smaller pieces while they’re being used actively is a big task.</a:t>
            </a:r>
          </a:p>
          <a:p>
            <a:pPr algn="just"/>
            <a:r>
              <a:rPr lang="en-US" dirty="0"/>
              <a:t>The strangler fig </a:t>
            </a:r>
            <a:r>
              <a:rPr lang="en-US" dirty="0" smtClean="0"/>
              <a:t>pattern is </a:t>
            </a:r>
            <a:r>
              <a:rPr lang="en-US" dirty="0"/>
              <a:t>a popular design pattern that was introduced by Martin Fowler, who was inspired by a certain type of fig that seeds itself in the upper branches of trees. The existing tree initially becomes a support structure for the new fig. The fig then sends its roots to the ground, gradually enveloping the original tree and leaving only the new, self-supporting fig in its place. </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901175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Strangler fig Pattern</a:t>
            </a:r>
            <a:endParaRPr lang="en-IN" b="1" dirty="0"/>
          </a:p>
        </p:txBody>
      </p:sp>
      <p:sp>
        <p:nvSpPr>
          <p:cNvPr id="3" name="Content Placeholder 2"/>
          <p:cNvSpPr>
            <a:spLocks noGrp="1"/>
          </p:cNvSpPr>
          <p:nvPr>
            <p:ph idx="1"/>
          </p:nvPr>
        </p:nvSpPr>
        <p:spPr/>
        <p:txBody>
          <a:bodyPr>
            <a:normAutofit/>
          </a:bodyPr>
          <a:lstStyle/>
          <a:p>
            <a:pPr algn="just"/>
            <a:r>
              <a:rPr lang="en-US" dirty="0"/>
              <a:t>The process to transition from a monolithic application to microservices by implementing the strangler fig pattern consists of three steps: transform, coexist, and eliminate: </a:t>
            </a:r>
          </a:p>
          <a:p>
            <a:pPr lvl="1" algn="just"/>
            <a:r>
              <a:rPr lang="en-US" b="1" dirty="0"/>
              <a:t>Transform</a:t>
            </a:r>
            <a:r>
              <a:rPr lang="en-US" dirty="0"/>
              <a:t> – Identify and create modernized components either by porting or rewriting them in parallel with the legacy application. </a:t>
            </a:r>
          </a:p>
          <a:p>
            <a:pPr lvl="1" algn="just"/>
            <a:r>
              <a:rPr lang="en-US" b="1" dirty="0"/>
              <a:t>Coexist</a:t>
            </a:r>
            <a:r>
              <a:rPr lang="en-US" dirty="0"/>
              <a:t> – Keep the monolith application for rollback. Intercept outside system calls by incorporating an HTTP proxy (for example, Amazon API Gateway) at the perimeter of your monolith and redirect the traffic to the modernized version. This helps you implement functionality incrementally. </a:t>
            </a:r>
          </a:p>
          <a:p>
            <a:pPr lvl="1" algn="just"/>
            <a:r>
              <a:rPr lang="en-US" b="1" dirty="0"/>
              <a:t>Eliminate</a:t>
            </a:r>
            <a:r>
              <a:rPr lang="en-US" dirty="0"/>
              <a:t> – Retire the old functionality from the monolith as traffic is redirected away from the legacy monolith to the modernized service. </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058659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Strangler fig Pattern</a:t>
            </a:r>
            <a:endParaRPr lang="en-IN" b="1" dirty="0"/>
          </a:p>
        </p:txBody>
      </p:sp>
      <p:sp>
        <p:nvSpPr>
          <p:cNvPr id="3" name="Content Placeholder 2"/>
          <p:cNvSpPr>
            <a:spLocks noGrp="1"/>
          </p:cNvSpPr>
          <p:nvPr>
            <p:ph idx="1"/>
          </p:nvPr>
        </p:nvSpPr>
        <p:spPr/>
        <p:txBody>
          <a:bodyPr>
            <a:normAutofit/>
          </a:bodyPr>
          <a:lstStyle/>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3"/>
          <a:stretch>
            <a:fillRect/>
          </a:stretch>
        </p:blipFill>
        <p:spPr>
          <a:xfrm>
            <a:off x="891089" y="1380565"/>
            <a:ext cx="10320175" cy="5340910"/>
          </a:xfrm>
          <a:prstGeom prst="rect">
            <a:avLst/>
          </a:prstGeom>
        </p:spPr>
      </p:pic>
    </p:spTree>
    <p:extLst>
      <p:ext uri="{BB962C8B-B14F-4D97-AF65-F5344CB8AC3E}">
        <p14:creationId xmlns:p14="http://schemas.microsoft.com/office/powerpoint/2010/main" val="2013580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Strangler fig Pattern</a:t>
            </a:r>
            <a:endParaRPr lang="en-IN" b="1" dirty="0"/>
          </a:p>
        </p:txBody>
      </p:sp>
      <p:graphicFrame>
        <p:nvGraphicFramePr>
          <p:cNvPr id="6" name="Content Placeholder 5"/>
          <p:cNvGraphicFramePr>
            <a:graphicFrameLocks noGrp="1"/>
          </p:cNvGraphicFramePr>
          <p:nvPr>
            <p:ph idx="1"/>
            <p:extLst/>
          </p:nvPr>
        </p:nvGraphicFramePr>
        <p:xfrm>
          <a:off x="838200" y="1825625"/>
          <a:ext cx="10515600" cy="4722493"/>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863077679"/>
                    </a:ext>
                  </a:extLst>
                </a:gridCol>
                <a:gridCol w="5257800">
                  <a:extLst>
                    <a:ext uri="{9D8B030D-6E8A-4147-A177-3AD203B41FA5}">
                      <a16:colId xmlns:a16="http://schemas.microsoft.com/office/drawing/2014/main" val="2466215447"/>
                    </a:ext>
                  </a:extLst>
                </a:gridCol>
              </a:tblGrid>
              <a:tr h="638173">
                <a:tc>
                  <a:txBody>
                    <a:bodyPr/>
                    <a:lstStyle/>
                    <a:p>
                      <a:pPr algn="ctr"/>
                      <a:r>
                        <a:rPr lang="en-IN" sz="2200" dirty="0" smtClean="0"/>
                        <a:t>Advantages</a:t>
                      </a:r>
                      <a:endParaRPr lang="en-IN" sz="2200" dirty="0"/>
                    </a:p>
                  </a:txBody>
                  <a:tcPr/>
                </a:tc>
                <a:tc>
                  <a:txBody>
                    <a:bodyPr/>
                    <a:lstStyle/>
                    <a:p>
                      <a:pPr algn="ctr"/>
                      <a:r>
                        <a:rPr lang="en-IN" sz="2200" dirty="0" smtClean="0"/>
                        <a:t>Disadvantages</a:t>
                      </a:r>
                      <a:endParaRPr lang="en-IN" sz="2200" dirty="0"/>
                    </a:p>
                  </a:txBody>
                  <a:tcPr/>
                </a:tc>
                <a:extLst>
                  <a:ext uri="{0D108BD9-81ED-4DB2-BD59-A6C34878D82A}">
                    <a16:rowId xmlns:a16="http://schemas.microsoft.com/office/drawing/2014/main" val="516165430"/>
                  </a:ext>
                </a:extLst>
              </a:tr>
              <a:tr h="3461873">
                <a:tc>
                  <a:txBody>
                    <a:bodyPr/>
                    <a:lstStyle/>
                    <a:p>
                      <a:pPr marL="342900" indent="-342900">
                        <a:buFont typeface="Arial" panose="020B0604020202020204" pitchFamily="34" charset="0"/>
                        <a:buChar char="•"/>
                      </a:pPr>
                      <a:r>
                        <a:rPr lang="en-US" sz="2400" dirty="0" smtClean="0"/>
                        <a:t>Allows for graceful migration from a service to one or more replacement services.</a:t>
                      </a:r>
                    </a:p>
                    <a:p>
                      <a:pPr marL="342900" indent="-342900">
                        <a:buFont typeface="Arial" panose="020B0604020202020204" pitchFamily="34" charset="0"/>
                        <a:buChar char="•"/>
                      </a:pPr>
                      <a:r>
                        <a:rPr lang="en-US" sz="2400" dirty="0" smtClean="0"/>
                        <a:t>Keeps old services in play while refactoring to updated versions.</a:t>
                      </a:r>
                    </a:p>
                    <a:p>
                      <a:pPr marL="342900" indent="-342900">
                        <a:buFont typeface="Arial" panose="020B0604020202020204" pitchFamily="34" charset="0"/>
                        <a:buChar char="•"/>
                      </a:pPr>
                      <a:r>
                        <a:rPr lang="en-US" sz="2400" dirty="0" smtClean="0"/>
                        <a:t>Provides the ability to add new services and functionalities while refactoring older services.</a:t>
                      </a:r>
                    </a:p>
                    <a:p>
                      <a:pPr marL="342900" indent="-342900">
                        <a:buFont typeface="Arial" panose="020B0604020202020204" pitchFamily="34" charset="0"/>
                        <a:buChar char="•"/>
                      </a:pPr>
                      <a:r>
                        <a:rPr lang="en-US" sz="2400" dirty="0" smtClean="0"/>
                        <a:t>The pattern can be used for versioning of APIs.</a:t>
                      </a:r>
                    </a:p>
                    <a:p>
                      <a:pPr marL="342900" indent="-342900">
                        <a:buFont typeface="Arial" panose="020B0604020202020204" pitchFamily="34" charset="0"/>
                        <a:buChar char="•"/>
                      </a:pPr>
                      <a:endParaRPr lang="en-IN" sz="2200" dirty="0"/>
                    </a:p>
                  </a:txBody>
                  <a:tcPr/>
                </a:tc>
                <a:tc>
                  <a:txBody>
                    <a:bodyPr/>
                    <a:lstStyle/>
                    <a:p>
                      <a:pPr marL="342900" indent="-342900">
                        <a:buFont typeface="Arial" panose="020B0604020202020204" pitchFamily="34" charset="0"/>
                        <a:buChar char="•"/>
                      </a:pPr>
                      <a:r>
                        <a:rPr lang="en-US" sz="2400" dirty="0" smtClean="0"/>
                        <a:t>Isn’t suitable for small systems where the complexity is low and the size is small.</a:t>
                      </a:r>
                    </a:p>
                    <a:p>
                      <a:pPr marL="342900" indent="-342900">
                        <a:buFont typeface="Arial" panose="020B0604020202020204" pitchFamily="34" charset="0"/>
                        <a:buChar char="•"/>
                      </a:pPr>
                      <a:r>
                        <a:rPr lang="en-US" sz="2400" dirty="0" smtClean="0"/>
                        <a:t>Cannot be used in systems where requests to the backend system cannot be intercepted and routed.</a:t>
                      </a:r>
                    </a:p>
                    <a:p>
                      <a:pPr marL="342900" indent="-342900">
                        <a:buFont typeface="Arial" panose="020B0604020202020204" pitchFamily="34" charset="0"/>
                        <a:buChar char="•"/>
                      </a:pPr>
                      <a:r>
                        <a:rPr lang="en-US" sz="2400" dirty="0" smtClean="0"/>
                        <a:t>The proxy or facade layer can become a single point of failure or a performance bottleneck if it isn’t designed properly.</a:t>
                      </a:r>
                    </a:p>
                    <a:p>
                      <a:pPr marL="285750" indent="-285750">
                        <a:buFont typeface="Arial" panose="020B0604020202020204" pitchFamily="34" charset="0"/>
                        <a:buChar char="•"/>
                      </a:pPr>
                      <a:endParaRPr lang="en-IN" sz="2200" dirty="0"/>
                    </a:p>
                  </a:txBody>
                  <a:tcPr/>
                </a:tc>
                <a:extLst>
                  <a:ext uri="{0D108BD9-81ED-4DB2-BD59-A6C34878D82A}">
                    <a16:rowId xmlns:a16="http://schemas.microsoft.com/office/drawing/2014/main" val="3620436562"/>
                  </a:ext>
                </a:extLst>
              </a:tr>
            </a:tbl>
          </a:graphicData>
        </a:graphic>
      </p:graphicFrame>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4702076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Service per Team Pattern</a:t>
            </a:r>
            <a:endParaRPr lang="en-IN" b="1" dirty="0"/>
          </a:p>
        </p:txBody>
      </p:sp>
      <p:sp>
        <p:nvSpPr>
          <p:cNvPr id="3" name="Content Placeholder 2"/>
          <p:cNvSpPr>
            <a:spLocks noGrp="1"/>
          </p:cNvSpPr>
          <p:nvPr>
            <p:ph idx="1"/>
          </p:nvPr>
        </p:nvSpPr>
        <p:spPr/>
        <p:txBody>
          <a:bodyPr/>
          <a:lstStyle/>
          <a:p>
            <a:pPr algn="just"/>
            <a:r>
              <a:rPr lang="en-US" dirty="0"/>
              <a:t>Instead of decomposing monoliths by business capabilities or services, the service per team pattern breaks them down into microservices that are managed by individual teams. </a:t>
            </a:r>
            <a:endParaRPr lang="en-US" dirty="0" smtClean="0"/>
          </a:p>
          <a:p>
            <a:pPr algn="just"/>
            <a:r>
              <a:rPr lang="en-US" dirty="0" smtClean="0"/>
              <a:t>Each </a:t>
            </a:r>
            <a:r>
              <a:rPr lang="en-US" dirty="0"/>
              <a:t>team is responsible for a business capability and owns the capability's code base. </a:t>
            </a:r>
            <a:endParaRPr lang="en-US" dirty="0" smtClean="0"/>
          </a:p>
          <a:p>
            <a:pPr algn="just"/>
            <a:r>
              <a:rPr lang="en-US" dirty="0" smtClean="0"/>
              <a:t>The </a:t>
            </a:r>
            <a:r>
              <a:rPr lang="en-US" dirty="0"/>
              <a:t>team independently develops, tests, deploys, or scales its services, and primarily interacts with other teams to negotiate APIs. </a:t>
            </a:r>
            <a:endParaRPr lang="en-US" dirty="0" smtClean="0"/>
          </a:p>
          <a:p>
            <a:pPr algn="just"/>
            <a:r>
              <a:rPr lang="en-US" dirty="0" smtClean="0"/>
              <a:t>We </a:t>
            </a:r>
            <a:r>
              <a:rPr lang="en-US" dirty="0"/>
              <a:t>recommend that you assign each microservice to a single team. However, if the team is large enough, multiple </a:t>
            </a:r>
            <a:r>
              <a:rPr lang="en-US" dirty="0" err="1"/>
              <a:t>subteams</a:t>
            </a:r>
            <a:r>
              <a:rPr lang="en-US" dirty="0"/>
              <a:t> could own separate microservices within the same team structure. </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349296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Service per Team Pattern</a:t>
            </a:r>
            <a:endParaRPr lang="en-IN" b="1"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stretch>
            <a:fillRect/>
          </a:stretch>
        </p:blipFill>
        <p:spPr>
          <a:xfrm>
            <a:off x="2486169" y="1323509"/>
            <a:ext cx="5469236" cy="5175903"/>
          </a:xfrm>
          <a:prstGeom prst="rect">
            <a:avLst/>
          </a:prstGeom>
        </p:spPr>
      </p:pic>
    </p:spTree>
    <p:extLst>
      <p:ext uri="{BB962C8B-B14F-4D97-AF65-F5344CB8AC3E}">
        <p14:creationId xmlns:p14="http://schemas.microsoft.com/office/powerpoint/2010/main" val="486799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B0B7019-20F2-3B6E-2202-104E5B5C506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2F3B90F-FD66-1D0B-357D-542046E3B43B}"/>
              </a:ext>
            </a:extLst>
          </p:cNvPr>
          <p:cNvSpPr txBox="1">
            <a:spLocks/>
          </p:cNvSpPr>
          <p:nvPr/>
        </p:nvSpPr>
        <p:spPr>
          <a:xfrm>
            <a:off x="831850" y="1709739"/>
            <a:ext cx="10515600" cy="1769442"/>
          </a:xfrm>
          <a:prstGeom prst="rect">
            <a:avLst/>
          </a:prstGeom>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6000" b="1" dirty="0">
                <a:solidFill>
                  <a:prstClr val="black"/>
                </a:solidFill>
              </a:rPr>
              <a:t>Introduction to Domain-Driven Design (DDD)</a:t>
            </a:r>
            <a:endParaRPr lang="en-IN" b="1" dirty="0"/>
          </a:p>
        </p:txBody>
      </p:sp>
    </p:spTree>
    <p:extLst>
      <p:ext uri="{BB962C8B-B14F-4D97-AF65-F5344CB8AC3E}">
        <p14:creationId xmlns:p14="http://schemas.microsoft.com/office/powerpoint/2010/main" val="1056553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Service per Team Pattern</a:t>
            </a:r>
          </a:p>
        </p:txBody>
      </p:sp>
      <p:graphicFrame>
        <p:nvGraphicFramePr>
          <p:cNvPr id="6" name="Content Placeholder 5"/>
          <p:cNvGraphicFramePr>
            <a:graphicFrameLocks noGrp="1"/>
          </p:cNvGraphicFramePr>
          <p:nvPr>
            <p:ph idx="1"/>
            <p:extLst/>
          </p:nvPr>
        </p:nvGraphicFramePr>
        <p:xfrm>
          <a:off x="838200" y="1825625"/>
          <a:ext cx="10515600" cy="4356733"/>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863077679"/>
                    </a:ext>
                  </a:extLst>
                </a:gridCol>
                <a:gridCol w="5257800">
                  <a:extLst>
                    <a:ext uri="{9D8B030D-6E8A-4147-A177-3AD203B41FA5}">
                      <a16:colId xmlns:a16="http://schemas.microsoft.com/office/drawing/2014/main" val="2466215447"/>
                    </a:ext>
                  </a:extLst>
                </a:gridCol>
              </a:tblGrid>
              <a:tr h="638173">
                <a:tc>
                  <a:txBody>
                    <a:bodyPr/>
                    <a:lstStyle/>
                    <a:p>
                      <a:pPr algn="ctr"/>
                      <a:r>
                        <a:rPr lang="en-IN" sz="2200" dirty="0" smtClean="0"/>
                        <a:t>Advantages</a:t>
                      </a:r>
                      <a:endParaRPr lang="en-IN" sz="2200" dirty="0"/>
                    </a:p>
                  </a:txBody>
                  <a:tcPr/>
                </a:tc>
                <a:tc>
                  <a:txBody>
                    <a:bodyPr/>
                    <a:lstStyle/>
                    <a:p>
                      <a:pPr algn="ctr"/>
                      <a:r>
                        <a:rPr lang="en-IN" sz="2200" dirty="0" smtClean="0"/>
                        <a:t>Disadvantages</a:t>
                      </a:r>
                      <a:endParaRPr lang="en-IN" sz="2200" dirty="0"/>
                    </a:p>
                  </a:txBody>
                  <a:tcPr/>
                </a:tc>
                <a:extLst>
                  <a:ext uri="{0D108BD9-81ED-4DB2-BD59-A6C34878D82A}">
                    <a16:rowId xmlns:a16="http://schemas.microsoft.com/office/drawing/2014/main" val="516165430"/>
                  </a:ext>
                </a:extLst>
              </a:tr>
              <a:tr h="3461873">
                <a:tc>
                  <a:txBody>
                    <a:bodyPr/>
                    <a:lstStyle/>
                    <a:p>
                      <a:pPr marL="342900" indent="-342900">
                        <a:buFont typeface="Arial" panose="020B0604020202020204" pitchFamily="34" charset="0"/>
                        <a:buChar char="•"/>
                      </a:pPr>
                      <a:r>
                        <a:rPr lang="en-US" sz="2400" dirty="0" smtClean="0"/>
                        <a:t>Teams act independently with minimal coordination. </a:t>
                      </a:r>
                    </a:p>
                    <a:p>
                      <a:pPr marL="342900" indent="-342900">
                        <a:buFont typeface="Arial" panose="020B0604020202020204" pitchFamily="34" charset="0"/>
                        <a:buChar char="•"/>
                      </a:pPr>
                      <a:r>
                        <a:rPr lang="en-US" sz="2400" dirty="0" smtClean="0"/>
                        <a:t>Code bases and microservices are not shared by multiple teams. </a:t>
                      </a:r>
                    </a:p>
                    <a:p>
                      <a:pPr marL="342900" indent="-342900">
                        <a:buFont typeface="Arial" panose="020B0604020202020204" pitchFamily="34" charset="0"/>
                        <a:buChar char="•"/>
                      </a:pPr>
                      <a:r>
                        <a:rPr lang="en-US" sz="2400" dirty="0" smtClean="0"/>
                        <a:t>Teams can quickly innovate and iterate on product features.</a:t>
                      </a:r>
                    </a:p>
                    <a:p>
                      <a:pPr marL="342900" indent="-342900">
                        <a:buFont typeface="Arial" panose="020B0604020202020204" pitchFamily="34" charset="0"/>
                        <a:buChar char="•"/>
                      </a:pPr>
                      <a:r>
                        <a:rPr lang="en-US" sz="2400" dirty="0" smtClean="0"/>
                        <a:t>Different teams can use different technologies, frameworks, or programming languages.. </a:t>
                      </a:r>
                    </a:p>
                    <a:p>
                      <a:pPr marL="342900" indent="-342900">
                        <a:buFont typeface="Arial" panose="020B0604020202020204" pitchFamily="34" charset="0"/>
                        <a:buChar char="•"/>
                      </a:pPr>
                      <a:endParaRPr lang="en-IN" sz="2200" dirty="0"/>
                    </a:p>
                  </a:txBody>
                  <a:tcPr/>
                </a:tc>
                <a:tc>
                  <a:txBody>
                    <a:bodyPr/>
                    <a:lstStyle/>
                    <a:p>
                      <a:pPr marL="342900" indent="-342900">
                        <a:buFont typeface="Arial" panose="020B0604020202020204" pitchFamily="34" charset="0"/>
                        <a:buChar char="•"/>
                      </a:pPr>
                      <a:r>
                        <a:rPr lang="en-US" sz="2400" dirty="0" smtClean="0"/>
                        <a:t>It can be difficult to align teams to end-user functionality or business capabilities.</a:t>
                      </a:r>
                    </a:p>
                    <a:p>
                      <a:pPr marL="342900" indent="-342900">
                        <a:buFont typeface="Arial" panose="020B0604020202020204" pitchFamily="34" charset="0"/>
                        <a:buChar char="•"/>
                      </a:pPr>
                      <a:r>
                        <a:rPr lang="en-US" sz="2400" dirty="0" smtClean="0"/>
                        <a:t>Additional effort is required to deliver larger, coordinated application increments, especially if there are circular dependencies between teams. </a:t>
                      </a:r>
                    </a:p>
                    <a:p>
                      <a:pPr marL="285750" indent="-285750">
                        <a:buFont typeface="Arial" panose="020B0604020202020204" pitchFamily="34" charset="0"/>
                        <a:buChar char="•"/>
                      </a:pPr>
                      <a:endParaRPr lang="en-IN" sz="2200" dirty="0"/>
                    </a:p>
                  </a:txBody>
                  <a:tcPr/>
                </a:tc>
                <a:extLst>
                  <a:ext uri="{0D108BD9-81ED-4DB2-BD59-A6C34878D82A}">
                    <a16:rowId xmlns:a16="http://schemas.microsoft.com/office/drawing/2014/main" val="3620436562"/>
                  </a:ext>
                </a:extLst>
              </a:tr>
            </a:tbl>
          </a:graphicData>
        </a:graphic>
      </p:graphicFrame>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42934360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Decompose by Domain-Driven Design</a:t>
            </a:r>
            <a:endParaRPr lang="en-IN" b="1" dirty="0"/>
          </a:p>
        </p:txBody>
      </p:sp>
      <p:sp>
        <p:nvSpPr>
          <p:cNvPr id="3" name="Content Placeholder 2"/>
          <p:cNvSpPr>
            <a:spLocks noGrp="1"/>
          </p:cNvSpPr>
          <p:nvPr>
            <p:ph idx="1"/>
          </p:nvPr>
        </p:nvSpPr>
        <p:spPr/>
        <p:txBody>
          <a:bodyPr>
            <a:normAutofit/>
          </a:bodyPr>
          <a:lstStyle/>
          <a:p>
            <a:pPr algn="just"/>
            <a:r>
              <a:rPr lang="en-US" dirty="0"/>
              <a:t>This task involves defining services that align with the subdomains of Domain-Driven Design (DDD). </a:t>
            </a:r>
            <a:endParaRPr lang="en-US" dirty="0" smtClean="0"/>
          </a:p>
          <a:p>
            <a:pPr algn="just"/>
            <a:r>
              <a:rPr lang="en-US" dirty="0" smtClean="0"/>
              <a:t>Domain-Driven </a:t>
            </a:r>
            <a:r>
              <a:rPr lang="en-US" dirty="0"/>
              <a:t>Design establishes the application's domain or problem space. Domains have subdomains. Each subdomain is associated with a distinct segment of the business. </a:t>
            </a:r>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1063508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Decompose by Domain-Driven Design</a:t>
            </a:r>
            <a:endParaRPr lang="en-IN" b="1" dirty="0"/>
          </a:p>
        </p:txBody>
      </p:sp>
      <p:sp>
        <p:nvSpPr>
          <p:cNvPr id="3" name="Content Placeholder 2"/>
          <p:cNvSpPr>
            <a:spLocks noGrp="1"/>
          </p:cNvSpPr>
          <p:nvPr>
            <p:ph idx="1"/>
          </p:nvPr>
        </p:nvSpPr>
        <p:spPr/>
        <p:txBody>
          <a:bodyPr>
            <a:normAutofit/>
          </a:bodyPr>
          <a:lstStyle/>
          <a:p>
            <a:pPr algn="just"/>
            <a:endParaRPr lang="en-US"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stretch>
            <a:fillRect/>
          </a:stretch>
        </p:blipFill>
        <p:spPr>
          <a:xfrm>
            <a:off x="2712427" y="1327392"/>
            <a:ext cx="5848867" cy="4986028"/>
          </a:xfrm>
          <a:prstGeom prst="rect">
            <a:avLst/>
          </a:prstGeom>
        </p:spPr>
      </p:pic>
    </p:spTree>
    <p:extLst>
      <p:ext uri="{BB962C8B-B14F-4D97-AF65-F5344CB8AC3E}">
        <p14:creationId xmlns:p14="http://schemas.microsoft.com/office/powerpoint/2010/main" val="10839225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Decompose by Domain-Driven Design</a:t>
            </a:r>
            <a:endParaRPr lang="en-IN" b="1" dirty="0"/>
          </a:p>
        </p:txBody>
      </p:sp>
      <p:graphicFrame>
        <p:nvGraphicFramePr>
          <p:cNvPr id="6" name="Content Placeholder 5"/>
          <p:cNvGraphicFramePr>
            <a:graphicFrameLocks noGrp="1"/>
          </p:cNvGraphicFramePr>
          <p:nvPr>
            <p:ph idx="1"/>
            <p:extLst/>
          </p:nvPr>
        </p:nvGraphicFramePr>
        <p:xfrm>
          <a:off x="838200" y="1825625"/>
          <a:ext cx="10515600" cy="410004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863077679"/>
                    </a:ext>
                  </a:extLst>
                </a:gridCol>
                <a:gridCol w="5257800">
                  <a:extLst>
                    <a:ext uri="{9D8B030D-6E8A-4147-A177-3AD203B41FA5}">
                      <a16:colId xmlns:a16="http://schemas.microsoft.com/office/drawing/2014/main" val="2466215447"/>
                    </a:ext>
                  </a:extLst>
                </a:gridCol>
              </a:tblGrid>
              <a:tr h="638173">
                <a:tc>
                  <a:txBody>
                    <a:bodyPr/>
                    <a:lstStyle/>
                    <a:p>
                      <a:pPr algn="ctr"/>
                      <a:r>
                        <a:rPr lang="en-IN" sz="2200" dirty="0" smtClean="0"/>
                        <a:t>Advantages</a:t>
                      </a:r>
                      <a:endParaRPr lang="en-IN" sz="2200" dirty="0"/>
                    </a:p>
                  </a:txBody>
                  <a:tcPr/>
                </a:tc>
                <a:tc>
                  <a:txBody>
                    <a:bodyPr/>
                    <a:lstStyle/>
                    <a:p>
                      <a:pPr algn="ctr"/>
                      <a:r>
                        <a:rPr lang="en-IN" sz="2200" dirty="0" smtClean="0"/>
                        <a:t>Disadvantages</a:t>
                      </a:r>
                      <a:endParaRPr lang="en-IN" sz="2200" dirty="0"/>
                    </a:p>
                  </a:txBody>
                  <a:tcPr/>
                </a:tc>
                <a:extLst>
                  <a:ext uri="{0D108BD9-81ED-4DB2-BD59-A6C34878D82A}">
                    <a16:rowId xmlns:a16="http://schemas.microsoft.com/office/drawing/2014/main" val="516165430"/>
                  </a:ext>
                </a:extLst>
              </a:tr>
              <a:tr h="3461873">
                <a:tc>
                  <a:txBody>
                    <a:bodyPr/>
                    <a:lstStyle/>
                    <a:p>
                      <a:pPr marL="342900" indent="-342900">
                        <a:buFont typeface="Arial" panose="020B0604020202020204" pitchFamily="34" charset="0"/>
                        <a:buChar char="•"/>
                      </a:pPr>
                      <a:r>
                        <a:rPr lang="en-US" sz="2400" dirty="0" smtClean="0"/>
                        <a:t>Loosely coupled architecture provides scalability, resilience, maintainability, extensibility, location transparency, protocol independence, and time independence. </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Systems become more scalable and predictable. </a:t>
                      </a:r>
                    </a:p>
                    <a:p>
                      <a:pPr marL="342900" indent="-342900">
                        <a:buFont typeface="Arial" panose="020B0604020202020204" pitchFamily="34" charset="0"/>
                        <a:buChar char="•"/>
                      </a:pPr>
                      <a:endParaRPr lang="en-IN" sz="2200" dirty="0"/>
                    </a:p>
                  </a:txBody>
                  <a:tcPr/>
                </a:tc>
                <a:tc>
                  <a:txBody>
                    <a:bodyPr/>
                    <a:lstStyle/>
                    <a:p>
                      <a:pPr marL="342900" indent="-342900">
                        <a:buFont typeface="Arial" panose="020B0604020202020204" pitchFamily="34" charset="0"/>
                        <a:buChar char="•"/>
                      </a:pPr>
                      <a:r>
                        <a:rPr lang="en-US" sz="2400" dirty="0" smtClean="0"/>
                        <a:t>Can create too many microservices, which makes service discovery and integration difficult. </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Business subdomains are difficult to identify because they require an in-depth understanding of the overall business.</a:t>
                      </a:r>
                    </a:p>
                    <a:p>
                      <a:pPr marL="285750" indent="-285750">
                        <a:buFont typeface="Arial" panose="020B0604020202020204" pitchFamily="34" charset="0"/>
                        <a:buChar char="•"/>
                      </a:pPr>
                      <a:endParaRPr lang="en-IN" sz="2200" dirty="0"/>
                    </a:p>
                  </a:txBody>
                  <a:tcPr/>
                </a:tc>
                <a:extLst>
                  <a:ext uri="{0D108BD9-81ED-4DB2-BD59-A6C34878D82A}">
                    <a16:rowId xmlns:a16="http://schemas.microsoft.com/office/drawing/2014/main" val="3620436562"/>
                  </a:ext>
                </a:extLst>
              </a:tr>
            </a:tbl>
          </a:graphicData>
        </a:graphic>
      </p:graphicFrame>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5642818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2AD6DED-FC91-E52E-0AA1-BF02619F1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943AC1-14EC-355E-94E0-05994616201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What is DDD and why it matters?</a:t>
            </a:r>
          </a:p>
        </p:txBody>
      </p:sp>
      <p:sp>
        <p:nvSpPr>
          <p:cNvPr id="3" name="Content Placeholder 2">
            <a:extLst>
              <a:ext uri="{FF2B5EF4-FFF2-40B4-BE49-F238E27FC236}">
                <a16:creationId xmlns:a16="http://schemas.microsoft.com/office/drawing/2014/main" id="{8B06ADC9-A03A-1006-8505-2364121B0E4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What is Domain-Driven Design (DDD)?</a:t>
            </a:r>
          </a:p>
          <a:p>
            <a:r>
              <a:rPr lang="en-US" dirty="0"/>
              <a:t>Domain-Driven Design (DDD) is a </a:t>
            </a:r>
            <a:r>
              <a:rPr lang="en-US" b="1" dirty="0"/>
              <a:t>software development approach </a:t>
            </a:r>
            <a:r>
              <a:rPr lang="en-US" dirty="0"/>
              <a:t>that focuses on modeling software based on </a:t>
            </a:r>
            <a:r>
              <a:rPr lang="en-US" b="1" dirty="0"/>
              <a:t>real-world business domains. </a:t>
            </a:r>
          </a:p>
          <a:p>
            <a:r>
              <a:rPr lang="en-US" dirty="0"/>
              <a:t>It emphasizes collaboration between </a:t>
            </a:r>
            <a:r>
              <a:rPr lang="en-US" b="1" dirty="0"/>
              <a:t>developers and domain experts </a:t>
            </a:r>
            <a:r>
              <a:rPr lang="en-US" dirty="0"/>
              <a:t>to create a shared understanding of the </a:t>
            </a:r>
            <a:r>
              <a:rPr lang="en-US" b="1" dirty="0"/>
              <a:t>problem space, </a:t>
            </a:r>
            <a:r>
              <a:rPr lang="en-US" dirty="0"/>
              <a:t>ensuring that </a:t>
            </a:r>
            <a:r>
              <a:rPr lang="en-US" b="1" dirty="0"/>
              <a:t>software solutions </a:t>
            </a:r>
            <a:r>
              <a:rPr lang="en-US" dirty="0"/>
              <a:t>align with </a:t>
            </a:r>
            <a:r>
              <a:rPr lang="en-US" b="1" dirty="0"/>
              <a:t>business goals.</a:t>
            </a:r>
          </a:p>
        </p:txBody>
      </p:sp>
    </p:spTree>
    <p:extLst>
      <p:ext uri="{BB962C8B-B14F-4D97-AF65-F5344CB8AC3E}">
        <p14:creationId xmlns:p14="http://schemas.microsoft.com/office/powerpoint/2010/main" val="4223229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14222C6-0059-EC3C-931E-6CFE4B4A7F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1655D2-73D9-8890-1567-ED767E403A3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What is DDD and why it matters?</a:t>
            </a:r>
          </a:p>
        </p:txBody>
      </p:sp>
      <p:sp>
        <p:nvSpPr>
          <p:cNvPr id="3" name="Content Placeholder 2">
            <a:extLst>
              <a:ext uri="{FF2B5EF4-FFF2-40B4-BE49-F238E27FC236}">
                <a16:creationId xmlns:a16="http://schemas.microsoft.com/office/drawing/2014/main" id="{02347CEE-AF2A-05EB-13FE-8B4C6BD8C22C}"/>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Key Concepts of DDD</a:t>
            </a:r>
          </a:p>
          <a:p>
            <a:pPr lvl="1"/>
            <a:r>
              <a:rPr lang="en-US" b="1" dirty="0"/>
              <a:t>Domain</a:t>
            </a:r>
            <a:r>
              <a:rPr lang="en-US" dirty="0"/>
              <a:t> – The problem space where the business operates.</a:t>
            </a:r>
          </a:p>
          <a:p>
            <a:pPr lvl="1"/>
            <a:r>
              <a:rPr lang="en-US" b="1" dirty="0"/>
              <a:t>Ubiquitous Language </a:t>
            </a:r>
            <a:r>
              <a:rPr lang="en-US" dirty="0"/>
              <a:t>– A common, consistent language used by developers and business experts.</a:t>
            </a:r>
          </a:p>
          <a:p>
            <a:pPr lvl="1"/>
            <a:r>
              <a:rPr lang="en-US" b="1" dirty="0"/>
              <a:t>Bounded Context </a:t>
            </a:r>
            <a:r>
              <a:rPr lang="en-US" dirty="0"/>
              <a:t>– A defined boundary where a specific model applies.</a:t>
            </a:r>
          </a:p>
          <a:p>
            <a:pPr lvl="1"/>
            <a:r>
              <a:rPr lang="en-US" b="1" dirty="0"/>
              <a:t>Entities &amp; Value Objects </a:t>
            </a:r>
            <a:r>
              <a:rPr lang="en-US" dirty="0"/>
              <a:t>– Fundamental building blocks representing business concepts.</a:t>
            </a:r>
          </a:p>
          <a:p>
            <a:pPr lvl="1"/>
            <a:r>
              <a:rPr lang="en-US" b="1" dirty="0"/>
              <a:t>Aggregates</a:t>
            </a:r>
            <a:r>
              <a:rPr lang="en-US" dirty="0"/>
              <a:t> – A cluster of domain objects treated as a single unit.</a:t>
            </a:r>
          </a:p>
          <a:p>
            <a:pPr lvl="1"/>
            <a:r>
              <a:rPr lang="en-US" b="1" dirty="0"/>
              <a:t>Repositories</a:t>
            </a:r>
            <a:r>
              <a:rPr lang="en-US" dirty="0"/>
              <a:t> – Interfaces for accessing domain objects.</a:t>
            </a:r>
          </a:p>
          <a:p>
            <a:pPr lvl="1"/>
            <a:r>
              <a:rPr lang="en-US" b="1" dirty="0"/>
              <a:t>Domain Events </a:t>
            </a:r>
            <a:r>
              <a:rPr lang="en-US" dirty="0"/>
              <a:t>– Notifications indicating changes in the domain state.</a:t>
            </a:r>
          </a:p>
          <a:p>
            <a:pPr lvl="1"/>
            <a:r>
              <a:rPr lang="en-US" b="1" dirty="0"/>
              <a:t>Application Services </a:t>
            </a:r>
            <a:r>
              <a:rPr lang="en-US" dirty="0"/>
              <a:t>– Coordinate domain logic and communication between services.</a:t>
            </a:r>
          </a:p>
        </p:txBody>
      </p:sp>
    </p:spTree>
    <p:extLst>
      <p:ext uri="{BB962C8B-B14F-4D97-AF65-F5344CB8AC3E}">
        <p14:creationId xmlns:p14="http://schemas.microsoft.com/office/powerpoint/2010/main" val="4067121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ABF425E-8B9F-2D16-3D76-30A826F579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954CE5-E836-57D9-B7ED-DF8800B8F9E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What is DDD and why it matters?</a:t>
            </a:r>
          </a:p>
        </p:txBody>
      </p:sp>
      <p:sp>
        <p:nvSpPr>
          <p:cNvPr id="3" name="Content Placeholder 2">
            <a:extLst>
              <a:ext uri="{FF2B5EF4-FFF2-40B4-BE49-F238E27FC236}">
                <a16:creationId xmlns:a16="http://schemas.microsoft.com/office/drawing/2014/main" id="{9BC00757-17B5-0B6F-810E-4BE6190DBE76}"/>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Why DDD Matters?</a:t>
            </a:r>
          </a:p>
          <a:p>
            <a:pPr lvl="1"/>
            <a:r>
              <a:rPr lang="en-US" b="1" dirty="0"/>
              <a:t>Aligns Software with Business Needs </a:t>
            </a:r>
            <a:r>
              <a:rPr lang="en-US" dirty="0"/>
              <a:t>– Ensures software solutions are built around business goals and domain knowledge.</a:t>
            </a:r>
          </a:p>
          <a:p>
            <a:pPr lvl="1"/>
            <a:r>
              <a:rPr lang="en-US" b="1" dirty="0"/>
              <a:t>Improves Communication </a:t>
            </a:r>
            <a:r>
              <a:rPr lang="en-US" dirty="0"/>
              <a:t>– Encourages collaboration between developers and domain experts using a shared language.</a:t>
            </a:r>
          </a:p>
          <a:p>
            <a:pPr lvl="1"/>
            <a:r>
              <a:rPr lang="en-US" b="1" dirty="0"/>
              <a:t>Manages Complexity </a:t>
            </a:r>
            <a:r>
              <a:rPr lang="en-US" dirty="0"/>
              <a:t>– Helps structure complex business logic into modular, maintainable components.</a:t>
            </a:r>
          </a:p>
          <a:p>
            <a:pPr lvl="1"/>
            <a:r>
              <a:rPr lang="en-US" b="1" dirty="0"/>
              <a:t>Enhances Scalability </a:t>
            </a:r>
            <a:r>
              <a:rPr lang="en-US" dirty="0"/>
              <a:t>– Provides a clear separation of concerns, making systems easier to scale and modify.</a:t>
            </a:r>
          </a:p>
          <a:p>
            <a:pPr lvl="1"/>
            <a:r>
              <a:rPr lang="en-US" b="1" dirty="0"/>
              <a:t>Encourages Long-Term Maintainability </a:t>
            </a:r>
            <a:r>
              <a:rPr lang="en-US" dirty="0"/>
              <a:t>– Helps reduce technical debt by focusing on business rules rather than just technology.</a:t>
            </a:r>
          </a:p>
        </p:txBody>
      </p:sp>
    </p:spTree>
    <p:extLst>
      <p:ext uri="{BB962C8B-B14F-4D97-AF65-F5344CB8AC3E}">
        <p14:creationId xmlns:p14="http://schemas.microsoft.com/office/powerpoint/2010/main" val="649563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3161177-24E1-94AC-87DC-616CC5D92A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543E9F-D13D-D90B-87CE-37FDAC01403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Understanding domains, subdomains, and bounded contexts</a:t>
            </a:r>
          </a:p>
        </p:txBody>
      </p:sp>
      <p:sp>
        <p:nvSpPr>
          <p:cNvPr id="3" name="Content Placeholder 2">
            <a:extLst>
              <a:ext uri="{FF2B5EF4-FFF2-40B4-BE49-F238E27FC236}">
                <a16:creationId xmlns:a16="http://schemas.microsoft.com/office/drawing/2014/main" id="{7D1C27E0-69CE-8516-B82D-2223DABCB0F7}"/>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What is a Domain?</a:t>
            </a:r>
          </a:p>
          <a:p>
            <a:pPr lvl="1"/>
            <a:r>
              <a:rPr lang="en-US" dirty="0"/>
              <a:t>A domain is the area of </a:t>
            </a:r>
            <a:r>
              <a:rPr lang="en-US" b="1" dirty="0"/>
              <a:t>knowledge, business, or activity </a:t>
            </a:r>
            <a:r>
              <a:rPr lang="en-US" dirty="0"/>
              <a:t>that your software system is designed to serve. </a:t>
            </a:r>
          </a:p>
          <a:p>
            <a:pPr lvl="1"/>
            <a:r>
              <a:rPr lang="en-US" dirty="0"/>
              <a:t>It represents the </a:t>
            </a:r>
            <a:r>
              <a:rPr lang="en-US" b="1" dirty="0"/>
              <a:t>core problem space of the business</a:t>
            </a:r>
            <a:r>
              <a:rPr lang="en-US" dirty="0"/>
              <a:t>.</a:t>
            </a:r>
          </a:p>
          <a:p>
            <a:r>
              <a:rPr lang="en-US" dirty="0"/>
              <a:t>Example: </a:t>
            </a:r>
          </a:p>
          <a:p>
            <a:pPr lvl="1"/>
            <a:r>
              <a:rPr lang="en-US" dirty="0"/>
              <a:t>In an </a:t>
            </a:r>
            <a:r>
              <a:rPr lang="en-US" b="1" dirty="0"/>
              <a:t>e-commerce application</a:t>
            </a:r>
            <a:r>
              <a:rPr lang="en-US" dirty="0"/>
              <a:t>, the domain is </a:t>
            </a:r>
            <a:r>
              <a:rPr lang="en-US" b="1" dirty="0"/>
              <a:t>online retail</a:t>
            </a:r>
            <a:r>
              <a:rPr lang="en-US" dirty="0"/>
              <a:t>, which includes processes like product management, order processing, and customer interactions.</a:t>
            </a:r>
          </a:p>
          <a:p>
            <a:endParaRPr lang="en-US" dirty="0"/>
          </a:p>
        </p:txBody>
      </p:sp>
    </p:spTree>
    <p:extLst>
      <p:ext uri="{BB962C8B-B14F-4D97-AF65-F5344CB8AC3E}">
        <p14:creationId xmlns:p14="http://schemas.microsoft.com/office/powerpoint/2010/main" val="15621699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C79E86E-8377-7F09-09EE-6D8A3B7CD4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6592A-2410-68E9-08D9-70985B58D22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Understanding domains, subdomains, and bounded contexts</a:t>
            </a:r>
          </a:p>
        </p:txBody>
      </p:sp>
      <p:sp>
        <p:nvSpPr>
          <p:cNvPr id="3" name="Content Placeholder 2">
            <a:extLst>
              <a:ext uri="{FF2B5EF4-FFF2-40B4-BE49-F238E27FC236}">
                <a16:creationId xmlns:a16="http://schemas.microsoft.com/office/drawing/2014/main" id="{D70329A2-9F13-D5B3-1A5A-74A554C3FD2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What are Subdomains?</a:t>
            </a:r>
          </a:p>
          <a:p>
            <a:pPr lvl="1"/>
            <a:r>
              <a:rPr lang="en-US" dirty="0"/>
              <a:t>A subdomain is a </a:t>
            </a:r>
            <a:r>
              <a:rPr lang="en-US" b="1" dirty="0"/>
              <a:t>smaller, specialized part </a:t>
            </a:r>
            <a:r>
              <a:rPr lang="en-US" dirty="0"/>
              <a:t>of the overall domain. </a:t>
            </a:r>
          </a:p>
          <a:p>
            <a:pPr lvl="1"/>
            <a:r>
              <a:rPr lang="en-US" dirty="0"/>
              <a:t>Large domains are divided into multiple subdomains, each responsible for a </a:t>
            </a:r>
            <a:r>
              <a:rPr lang="en-US" b="1" dirty="0"/>
              <a:t>specific business function</a:t>
            </a:r>
            <a:r>
              <a:rPr lang="en-US" dirty="0"/>
              <a:t>.</a:t>
            </a:r>
          </a:p>
          <a:p>
            <a:r>
              <a:rPr lang="en-US" dirty="0"/>
              <a:t>Types of Subdomains in DDD:</a:t>
            </a:r>
          </a:p>
          <a:p>
            <a:pPr lvl="1"/>
            <a:r>
              <a:rPr lang="en-US" dirty="0"/>
              <a:t>Core Domain </a:t>
            </a:r>
          </a:p>
          <a:p>
            <a:pPr lvl="1"/>
            <a:r>
              <a:rPr lang="en-US" dirty="0"/>
              <a:t>Supporting Subdomain</a:t>
            </a:r>
          </a:p>
          <a:p>
            <a:pPr lvl="1"/>
            <a:r>
              <a:rPr lang="en-US" dirty="0"/>
              <a:t>Generic Subdomain</a:t>
            </a:r>
          </a:p>
        </p:txBody>
      </p:sp>
    </p:spTree>
    <p:extLst>
      <p:ext uri="{BB962C8B-B14F-4D97-AF65-F5344CB8AC3E}">
        <p14:creationId xmlns:p14="http://schemas.microsoft.com/office/powerpoint/2010/main" val="31738228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a:extLst>
            <a:ext uri="{FF2B5EF4-FFF2-40B4-BE49-F238E27FC236}">
              <a16:creationId xmlns:a16="http://schemas.microsoft.com/office/drawing/2014/main" id="{C5D686C0-F7F1-4674-2B36-8FEEE00598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C6856E-DA4B-3CA1-D966-B650EE5DB37E}"/>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Understanding domains, subdomains, and bounded contexts</a:t>
            </a:r>
          </a:p>
        </p:txBody>
      </p:sp>
      <p:sp>
        <p:nvSpPr>
          <p:cNvPr id="3" name="Content Placeholder 2">
            <a:extLst>
              <a:ext uri="{FF2B5EF4-FFF2-40B4-BE49-F238E27FC236}">
                <a16:creationId xmlns:a16="http://schemas.microsoft.com/office/drawing/2014/main" id="{1E673963-DB41-A9A7-BAD9-7285DE3AFD9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Types of Subdomains in DDD:</a:t>
            </a:r>
          </a:p>
          <a:p>
            <a:pPr lvl="1"/>
            <a:r>
              <a:rPr lang="en-US" b="1" dirty="0"/>
              <a:t>Core Domain </a:t>
            </a:r>
          </a:p>
          <a:p>
            <a:pPr lvl="2"/>
            <a:r>
              <a:rPr lang="en-US" dirty="0"/>
              <a:t>The most valuable and differentiating part of the system. Requires deep expertise and custom development.</a:t>
            </a:r>
          </a:p>
          <a:p>
            <a:pPr lvl="2"/>
            <a:r>
              <a:rPr lang="en-US" dirty="0"/>
              <a:t>Example: </a:t>
            </a:r>
          </a:p>
          <a:p>
            <a:pPr lvl="3"/>
            <a:r>
              <a:rPr lang="en-US" dirty="0"/>
              <a:t>In e-commerce, the </a:t>
            </a:r>
            <a:r>
              <a:rPr lang="en-US" b="1" dirty="0"/>
              <a:t>pricing and discount engine </a:t>
            </a:r>
            <a:r>
              <a:rPr lang="en-US" dirty="0"/>
              <a:t>could be a core domain.</a:t>
            </a:r>
          </a:p>
          <a:p>
            <a:pPr lvl="1"/>
            <a:r>
              <a:rPr lang="en-US" b="1" dirty="0"/>
              <a:t>Supporting Subdomain </a:t>
            </a:r>
          </a:p>
          <a:p>
            <a:pPr lvl="2"/>
            <a:r>
              <a:rPr lang="en-US" dirty="0"/>
              <a:t>A necessary part of the system but not its main focus.</a:t>
            </a:r>
          </a:p>
          <a:p>
            <a:pPr lvl="2"/>
            <a:r>
              <a:rPr lang="en-US" dirty="0"/>
              <a:t>Example: </a:t>
            </a:r>
          </a:p>
          <a:p>
            <a:pPr lvl="3"/>
            <a:r>
              <a:rPr lang="en-US" b="1" dirty="0"/>
              <a:t>Inventory management </a:t>
            </a:r>
            <a:r>
              <a:rPr lang="en-US" dirty="0"/>
              <a:t>supports an online store but is not unique to the business.</a:t>
            </a:r>
          </a:p>
          <a:p>
            <a:pPr lvl="1"/>
            <a:r>
              <a:rPr lang="en-US" b="1" dirty="0"/>
              <a:t>Generic Subdomain </a:t>
            </a:r>
          </a:p>
          <a:p>
            <a:pPr lvl="2"/>
            <a:r>
              <a:rPr lang="en-US" dirty="0"/>
              <a:t>Common functionalities that can be outsourced or use third-party solutions.</a:t>
            </a:r>
          </a:p>
          <a:p>
            <a:pPr lvl="2"/>
            <a:r>
              <a:rPr lang="en-US" dirty="0"/>
              <a:t>Example: </a:t>
            </a:r>
          </a:p>
          <a:p>
            <a:pPr lvl="3"/>
            <a:r>
              <a:rPr lang="en-US" b="1" dirty="0"/>
              <a:t>Payment processing </a:t>
            </a:r>
            <a:r>
              <a:rPr lang="en-US" dirty="0"/>
              <a:t>(handled by Stripe, PayPal, etc.).</a:t>
            </a:r>
          </a:p>
        </p:txBody>
      </p:sp>
    </p:spTree>
    <p:extLst>
      <p:ext uri="{BB962C8B-B14F-4D97-AF65-F5344CB8AC3E}">
        <p14:creationId xmlns:p14="http://schemas.microsoft.com/office/powerpoint/2010/main" val="3504162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Domain-Driven Design (DDD)</a:t>
            </a:r>
          </a:p>
        </p:txBody>
      </p:sp>
      <p:sp>
        <p:nvSpPr>
          <p:cNvPr id="3"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is DDD and why it matters?</a:t>
            </a:r>
          </a:p>
          <a:p>
            <a:r>
              <a:rPr lang="en-US" dirty="0"/>
              <a:t>Understanding domains, subdomains, and bounded contexts</a:t>
            </a:r>
          </a:p>
        </p:txBody>
      </p:sp>
    </p:spTree>
    <p:extLst>
      <p:ext uri="{BB962C8B-B14F-4D97-AF65-F5344CB8AC3E}">
        <p14:creationId xmlns:p14="http://schemas.microsoft.com/office/powerpoint/2010/main" val="4063982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6B8A13C-998D-7455-614E-9772669857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46F678-A832-B1AB-1390-568EA9CC91B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Understanding domains, subdomains, and bounded contexts</a:t>
            </a:r>
          </a:p>
        </p:txBody>
      </p:sp>
      <p:sp>
        <p:nvSpPr>
          <p:cNvPr id="3" name="Content Placeholder 2">
            <a:extLst>
              <a:ext uri="{FF2B5EF4-FFF2-40B4-BE49-F238E27FC236}">
                <a16:creationId xmlns:a16="http://schemas.microsoft.com/office/drawing/2014/main" id="{14191D8E-5845-660D-A9A0-DC066F95E284}"/>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Bounded Context</a:t>
            </a:r>
            <a:endParaRPr lang="en-US" dirty="0"/>
          </a:p>
          <a:p>
            <a:pPr lvl="1"/>
            <a:r>
              <a:rPr lang="en-US" dirty="0"/>
              <a:t>A </a:t>
            </a:r>
            <a:r>
              <a:rPr lang="en-US" b="1" dirty="0"/>
              <a:t>bounded context </a:t>
            </a:r>
            <a:r>
              <a:rPr lang="en-US" dirty="0"/>
              <a:t>defines a </a:t>
            </a:r>
            <a:r>
              <a:rPr lang="en-US" b="1" dirty="0"/>
              <a:t>clear boundary </a:t>
            </a:r>
            <a:r>
              <a:rPr lang="en-US" dirty="0"/>
              <a:t>within which a particular domain model is consistent and valid. </a:t>
            </a:r>
          </a:p>
          <a:p>
            <a:pPr lvl="1"/>
            <a:r>
              <a:rPr lang="en-US" dirty="0"/>
              <a:t>It ensures that different subdomains do not interfere with each other, reducing complexity and conflicts.</a:t>
            </a:r>
          </a:p>
          <a:p>
            <a:pPr marL="0" indent="0">
              <a:buNone/>
            </a:pPr>
            <a:endParaRPr lang="en-US" dirty="0"/>
          </a:p>
        </p:txBody>
      </p:sp>
    </p:spTree>
    <p:extLst>
      <p:ext uri="{BB962C8B-B14F-4D97-AF65-F5344CB8AC3E}">
        <p14:creationId xmlns:p14="http://schemas.microsoft.com/office/powerpoint/2010/main" val="2054536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a:extLst>
            <a:ext uri="{FF2B5EF4-FFF2-40B4-BE49-F238E27FC236}">
              <a16:creationId xmlns:a16="http://schemas.microsoft.com/office/drawing/2014/main" id="{F9DCB751-52A7-B8B8-436E-4F5AFE4A20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F2E32A-8008-176C-BCF6-D9618449097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Understanding domains, subdomains, and bounded contexts</a:t>
            </a:r>
          </a:p>
        </p:txBody>
      </p:sp>
      <p:sp>
        <p:nvSpPr>
          <p:cNvPr id="3" name="Content Placeholder 2">
            <a:extLst>
              <a:ext uri="{FF2B5EF4-FFF2-40B4-BE49-F238E27FC236}">
                <a16:creationId xmlns:a16="http://schemas.microsoft.com/office/drawing/2014/main" id="{08F61F69-E6EC-3F52-44AD-B9EDEAC41B75}"/>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 </a:t>
            </a:r>
          </a:p>
          <a:p>
            <a:pPr lvl="1"/>
            <a:r>
              <a:rPr lang="en-US" dirty="0"/>
              <a:t>In an </a:t>
            </a:r>
            <a:r>
              <a:rPr lang="en-US" b="1" dirty="0"/>
              <a:t>e-commerce platform</a:t>
            </a:r>
            <a:r>
              <a:rPr lang="en-US" dirty="0"/>
              <a:t>, the following </a:t>
            </a:r>
            <a:r>
              <a:rPr lang="en-US" b="1" dirty="0"/>
              <a:t>bounded contexts </a:t>
            </a:r>
            <a:r>
              <a:rPr lang="en-US" dirty="0"/>
              <a:t>might exist:</a:t>
            </a:r>
          </a:p>
          <a:p>
            <a:pPr lvl="1"/>
            <a:r>
              <a:rPr lang="en-US" b="1" dirty="0"/>
              <a:t>Product Catalog Context </a:t>
            </a:r>
            <a:r>
              <a:rPr lang="en-US" dirty="0"/>
              <a:t>→ Manages products, categories, and descriptions.</a:t>
            </a:r>
          </a:p>
          <a:p>
            <a:pPr lvl="1"/>
            <a:r>
              <a:rPr lang="en-US" b="1" dirty="0"/>
              <a:t>Order Management Context </a:t>
            </a:r>
            <a:r>
              <a:rPr lang="en-US" dirty="0"/>
              <a:t>→ Handles order placement, tracking, and fulfillment.</a:t>
            </a:r>
          </a:p>
          <a:p>
            <a:pPr lvl="1"/>
            <a:r>
              <a:rPr lang="en-US" b="1" dirty="0"/>
              <a:t>Payment Processing Context </a:t>
            </a:r>
            <a:r>
              <a:rPr lang="en-US" dirty="0"/>
              <a:t>→ Processes payments securely using a payment gateway.</a:t>
            </a:r>
          </a:p>
          <a:p>
            <a:r>
              <a:rPr lang="en-US" dirty="0"/>
              <a:t>Each bounded context operates independently and follows its own rules, preventing conflicts in business logic.</a:t>
            </a:r>
          </a:p>
        </p:txBody>
      </p:sp>
    </p:spTree>
    <p:extLst>
      <p:ext uri="{BB962C8B-B14F-4D97-AF65-F5344CB8AC3E}">
        <p14:creationId xmlns:p14="http://schemas.microsoft.com/office/powerpoint/2010/main" val="1099405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D272B3B-8CE2-8A1E-1A8D-A0F3E8A6C96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3BEA638-DA73-BAA5-F6EA-475C144F6688}"/>
              </a:ext>
            </a:extLst>
          </p:cNvPr>
          <p:cNvSpPr txBox="1">
            <a:spLocks/>
          </p:cNvSpPr>
          <p:nvPr/>
        </p:nvSpPr>
        <p:spPr>
          <a:xfrm>
            <a:off x="764943" y="1546188"/>
            <a:ext cx="10515600" cy="966554"/>
          </a:xfrm>
          <a:prstGeom prst="rect">
            <a:avLst/>
          </a:prstGeom>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6000" b="1" dirty="0">
                <a:solidFill>
                  <a:prstClr val="black"/>
                </a:solidFill>
              </a:rPr>
              <a:t>Strategic Design Principles</a:t>
            </a:r>
            <a:endParaRPr lang="en-IN" b="1" dirty="0"/>
          </a:p>
        </p:txBody>
      </p:sp>
    </p:spTree>
    <p:extLst>
      <p:ext uri="{BB962C8B-B14F-4D97-AF65-F5344CB8AC3E}">
        <p14:creationId xmlns:p14="http://schemas.microsoft.com/office/powerpoint/2010/main" val="22011431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042AD99-585F-4655-9CA3-06DDFFDC1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95C44B-0C09-0941-BCC0-7B2540D3605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Strategic Design Principles</a:t>
            </a:r>
          </a:p>
        </p:txBody>
      </p:sp>
      <p:sp>
        <p:nvSpPr>
          <p:cNvPr id="3" name="Content Placeholder 2">
            <a:extLst>
              <a:ext uri="{FF2B5EF4-FFF2-40B4-BE49-F238E27FC236}">
                <a16:creationId xmlns:a16="http://schemas.microsoft.com/office/drawing/2014/main" id="{5A408E26-2D6A-D197-3D5C-7E5F9D105708}"/>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Identifying core, supporting, and generic domains</a:t>
            </a:r>
          </a:p>
          <a:p>
            <a:r>
              <a:rPr lang="en-US" dirty="0"/>
              <a:t>Designing bounded contexts and context mapping</a:t>
            </a:r>
          </a:p>
          <a:p>
            <a:r>
              <a:rPr lang="en-US" dirty="0"/>
              <a:t>Cultivating collaboration between business and technical teams</a:t>
            </a:r>
          </a:p>
        </p:txBody>
      </p:sp>
    </p:spTree>
    <p:extLst>
      <p:ext uri="{BB962C8B-B14F-4D97-AF65-F5344CB8AC3E}">
        <p14:creationId xmlns:p14="http://schemas.microsoft.com/office/powerpoint/2010/main" val="36591984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89C2C0C-5BB1-9F9C-C388-06EF9A4C1F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1DECE2-03ED-2E81-8B39-2BEC047BB22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Identifying core, supporting, and generic domains</a:t>
            </a:r>
          </a:p>
        </p:txBody>
      </p:sp>
      <p:sp>
        <p:nvSpPr>
          <p:cNvPr id="3" name="Content Placeholder 2">
            <a:extLst>
              <a:ext uri="{FF2B5EF4-FFF2-40B4-BE49-F238E27FC236}">
                <a16:creationId xmlns:a16="http://schemas.microsoft.com/office/drawing/2014/main" id="{584574C0-891F-DC26-69A8-0A40D8788870}"/>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a:t>
            </a:r>
            <a:r>
              <a:rPr lang="en-US" b="1" dirty="0"/>
              <a:t>Domain-Driven Design (DDD), </a:t>
            </a:r>
            <a:r>
              <a:rPr lang="en-US" dirty="0"/>
              <a:t>strategic design helps in organizing a complex system by categorizing different parts of the business into </a:t>
            </a:r>
            <a:r>
              <a:rPr lang="en-US" b="1" dirty="0"/>
              <a:t>core, supporting, and generic domains</a:t>
            </a:r>
            <a:r>
              <a:rPr lang="en-US" dirty="0"/>
              <a:t>. </a:t>
            </a:r>
          </a:p>
          <a:p>
            <a:r>
              <a:rPr lang="en-US" dirty="0"/>
              <a:t>This classification helps teams focus their efforts efficiently.</a:t>
            </a:r>
          </a:p>
          <a:p>
            <a:endParaRPr lang="en-US" dirty="0"/>
          </a:p>
        </p:txBody>
      </p:sp>
    </p:spTree>
    <p:extLst>
      <p:ext uri="{BB962C8B-B14F-4D97-AF65-F5344CB8AC3E}">
        <p14:creationId xmlns:p14="http://schemas.microsoft.com/office/powerpoint/2010/main" val="8279399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51BD7DF-6762-4629-81CE-F9CBC9F1C2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838F8A-52E8-7D4B-4370-057BD63E82B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Identifying core, supporting, and generic domains</a:t>
            </a:r>
          </a:p>
        </p:txBody>
      </p:sp>
      <p:sp>
        <p:nvSpPr>
          <p:cNvPr id="3" name="Content Placeholder 2">
            <a:extLst>
              <a:ext uri="{FF2B5EF4-FFF2-40B4-BE49-F238E27FC236}">
                <a16:creationId xmlns:a16="http://schemas.microsoft.com/office/drawing/2014/main" id="{8703AE75-4EC0-8F10-F3F0-885480DD1722}"/>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Core Domain</a:t>
            </a:r>
          </a:p>
          <a:p>
            <a:pPr lvl="1"/>
            <a:r>
              <a:rPr lang="en-US" dirty="0"/>
              <a:t>The most important and valuable part of the business. This is where the </a:t>
            </a:r>
            <a:r>
              <a:rPr lang="en-US" b="1" dirty="0"/>
              <a:t>competitive advantage </a:t>
            </a:r>
            <a:r>
              <a:rPr lang="en-US" dirty="0"/>
              <a:t>lies and requires </a:t>
            </a:r>
            <a:r>
              <a:rPr lang="en-US" b="1" dirty="0"/>
              <a:t>custom development</a:t>
            </a:r>
            <a:r>
              <a:rPr lang="en-US" dirty="0"/>
              <a:t>.</a:t>
            </a:r>
          </a:p>
          <a:p>
            <a:r>
              <a:rPr lang="en-US" dirty="0"/>
              <a:t>Key Characteristics:</a:t>
            </a:r>
          </a:p>
          <a:p>
            <a:pPr lvl="1"/>
            <a:r>
              <a:rPr lang="en-US" dirty="0"/>
              <a:t>Directly impacts the company’s success.</a:t>
            </a:r>
          </a:p>
          <a:p>
            <a:pPr lvl="1"/>
            <a:r>
              <a:rPr lang="en-US" dirty="0"/>
              <a:t>Needs deep domain expertise.</a:t>
            </a:r>
          </a:p>
          <a:p>
            <a:pPr lvl="1"/>
            <a:r>
              <a:rPr lang="en-US" dirty="0"/>
              <a:t>Often complex and evolving.</a:t>
            </a:r>
          </a:p>
          <a:p>
            <a:pPr lvl="1"/>
            <a:r>
              <a:rPr lang="en-US" dirty="0"/>
              <a:t>Must be highly optimized for business needs.</a:t>
            </a:r>
          </a:p>
          <a:p>
            <a:r>
              <a:rPr lang="en-US" dirty="0"/>
              <a:t>Example (E-commerce System):</a:t>
            </a:r>
          </a:p>
          <a:p>
            <a:pPr lvl="1"/>
            <a:r>
              <a:rPr lang="en-US" b="1" dirty="0"/>
              <a:t>Pricing and discount engine </a:t>
            </a:r>
            <a:r>
              <a:rPr lang="en-US" dirty="0"/>
              <a:t>– Determines special discounts, dynamic pricing, and personalized offers, giving the business a competitive edge.</a:t>
            </a:r>
          </a:p>
        </p:txBody>
      </p:sp>
    </p:spTree>
    <p:extLst>
      <p:ext uri="{BB962C8B-B14F-4D97-AF65-F5344CB8AC3E}">
        <p14:creationId xmlns:p14="http://schemas.microsoft.com/office/powerpoint/2010/main" val="37679811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9E7EA7B-53E7-B3BD-B527-DC531A6F1C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2411F4-485F-A4F4-2716-AEC2F10AB3C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Identifying core, supporting, and generic domains</a:t>
            </a:r>
          </a:p>
        </p:txBody>
      </p:sp>
      <p:sp>
        <p:nvSpPr>
          <p:cNvPr id="3" name="Content Placeholder 2">
            <a:extLst>
              <a:ext uri="{FF2B5EF4-FFF2-40B4-BE49-F238E27FC236}">
                <a16:creationId xmlns:a16="http://schemas.microsoft.com/office/drawing/2014/main" id="{613A56B5-3C7D-0A22-2458-2CD09387894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Supporting </a:t>
            </a:r>
            <a:r>
              <a:rPr lang="en-US" b="1" dirty="0" smtClean="0"/>
              <a:t>domain</a:t>
            </a:r>
            <a:endParaRPr lang="en-US" b="1" dirty="0"/>
          </a:p>
          <a:p>
            <a:pPr lvl="1"/>
            <a:r>
              <a:rPr lang="en-US" dirty="0"/>
              <a:t>A domain that is necessary for the business but </a:t>
            </a:r>
            <a:r>
              <a:rPr lang="en-US" b="1" dirty="0"/>
              <a:t>not its main focus. </a:t>
            </a:r>
          </a:p>
          <a:p>
            <a:pPr lvl="1"/>
            <a:r>
              <a:rPr lang="en-US" dirty="0"/>
              <a:t>These can often be implemented with </a:t>
            </a:r>
            <a:r>
              <a:rPr lang="en-US" b="1" dirty="0"/>
              <a:t>standard solutions or customized slightly.</a:t>
            </a:r>
          </a:p>
          <a:p>
            <a:r>
              <a:rPr lang="en-US" dirty="0"/>
              <a:t>Key Characteristics:</a:t>
            </a:r>
          </a:p>
          <a:p>
            <a:pPr lvl="1"/>
            <a:r>
              <a:rPr lang="en-US" dirty="0"/>
              <a:t>Supports the core domain but does not differentiate the business.</a:t>
            </a:r>
          </a:p>
          <a:p>
            <a:pPr lvl="1"/>
            <a:r>
              <a:rPr lang="en-US" dirty="0"/>
              <a:t>Often developed in-house but doesn’t require deep customization.</a:t>
            </a:r>
          </a:p>
          <a:p>
            <a:pPr lvl="1"/>
            <a:r>
              <a:rPr lang="en-US" dirty="0"/>
              <a:t>Can be optimized for efficiency rather than innovation.</a:t>
            </a:r>
          </a:p>
          <a:p>
            <a:r>
              <a:rPr lang="en-US" dirty="0"/>
              <a:t>Example (E-commerce System):</a:t>
            </a:r>
          </a:p>
          <a:p>
            <a:pPr lvl="1"/>
            <a:r>
              <a:rPr lang="en-US" b="1" dirty="0"/>
              <a:t>Inventory management </a:t>
            </a:r>
            <a:r>
              <a:rPr lang="en-US" dirty="0"/>
              <a:t>– Ensures stock availability but doesn’t directly influence the company's uniqueness.</a:t>
            </a:r>
          </a:p>
        </p:txBody>
      </p:sp>
    </p:spTree>
    <p:extLst>
      <p:ext uri="{BB962C8B-B14F-4D97-AF65-F5344CB8AC3E}">
        <p14:creationId xmlns:p14="http://schemas.microsoft.com/office/powerpoint/2010/main" val="27841576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282ECD9-6FF5-FAF8-7B14-22995A299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FD25AB-E470-6350-AC54-D8818EB0648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Identifying core, supporting, and generic domains</a:t>
            </a:r>
          </a:p>
        </p:txBody>
      </p:sp>
      <p:sp>
        <p:nvSpPr>
          <p:cNvPr id="3" name="Content Placeholder 2">
            <a:extLst>
              <a:ext uri="{FF2B5EF4-FFF2-40B4-BE49-F238E27FC236}">
                <a16:creationId xmlns:a16="http://schemas.microsoft.com/office/drawing/2014/main" id="{C1FD64B2-5D8B-4411-D105-09590D32373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Generic </a:t>
            </a:r>
            <a:r>
              <a:rPr lang="en-US" b="1" dirty="0" smtClean="0"/>
              <a:t>domain</a:t>
            </a:r>
            <a:endParaRPr lang="en-US" b="1" dirty="0"/>
          </a:p>
          <a:p>
            <a:pPr lvl="1"/>
            <a:r>
              <a:rPr lang="en-US" dirty="0"/>
              <a:t>A domain that is </a:t>
            </a:r>
            <a:r>
              <a:rPr lang="en-US" b="1" dirty="0"/>
              <a:t>common across industries </a:t>
            </a:r>
            <a:r>
              <a:rPr lang="en-US" dirty="0"/>
              <a:t>and can be handled using </a:t>
            </a:r>
            <a:r>
              <a:rPr lang="en-US" b="1" dirty="0"/>
              <a:t>third-party solutions</a:t>
            </a:r>
            <a:r>
              <a:rPr lang="en-US" dirty="0"/>
              <a:t> or open-source frameworks.</a:t>
            </a:r>
          </a:p>
          <a:p>
            <a:r>
              <a:rPr lang="en-US" dirty="0"/>
              <a:t>Key Characteristics:</a:t>
            </a:r>
          </a:p>
          <a:p>
            <a:pPr lvl="1"/>
            <a:r>
              <a:rPr lang="en-US" dirty="0"/>
              <a:t>Doesn’t require custom development.</a:t>
            </a:r>
          </a:p>
          <a:p>
            <a:pPr lvl="1"/>
            <a:r>
              <a:rPr lang="en-US" dirty="0"/>
              <a:t>Can be outsourced or implemented using off-the-shelf solutions.</a:t>
            </a:r>
          </a:p>
          <a:p>
            <a:pPr lvl="1"/>
            <a:r>
              <a:rPr lang="en-US" dirty="0"/>
              <a:t>Provides a </a:t>
            </a:r>
            <a:r>
              <a:rPr lang="en-US" b="1" dirty="0"/>
              <a:t>non-differentiating</a:t>
            </a:r>
            <a:r>
              <a:rPr lang="en-US" dirty="0"/>
              <a:t> service to the business.</a:t>
            </a:r>
          </a:p>
          <a:p>
            <a:r>
              <a:rPr lang="en-US" dirty="0"/>
              <a:t>Example (E-commerce System):</a:t>
            </a:r>
          </a:p>
          <a:p>
            <a:pPr lvl="1"/>
            <a:r>
              <a:rPr lang="en-US" b="1" dirty="0"/>
              <a:t>Payment processing </a:t>
            </a:r>
            <a:r>
              <a:rPr lang="en-US" dirty="0"/>
              <a:t>– Most businesses integrate </a:t>
            </a:r>
            <a:r>
              <a:rPr lang="en-US" b="1" dirty="0"/>
              <a:t>Stripe, PayPal, or Square </a:t>
            </a:r>
            <a:r>
              <a:rPr lang="en-US" dirty="0"/>
              <a:t>instead of building their own payment system.</a:t>
            </a:r>
          </a:p>
        </p:txBody>
      </p:sp>
    </p:spTree>
    <p:extLst>
      <p:ext uri="{BB962C8B-B14F-4D97-AF65-F5344CB8AC3E}">
        <p14:creationId xmlns:p14="http://schemas.microsoft.com/office/powerpoint/2010/main" val="26871097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282ECD9-6FF5-FAF8-7B14-22995A299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FD25AB-E470-6350-AC54-D8818EB0648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Understanding Domains &amp; Sub-Domains</a:t>
            </a:r>
            <a:endParaRPr lang="en-US" b="1" dirty="0"/>
          </a:p>
        </p:txBody>
      </p:sp>
      <p:sp>
        <p:nvSpPr>
          <p:cNvPr id="3" name="Content Placeholder 2">
            <a:extLst>
              <a:ext uri="{FF2B5EF4-FFF2-40B4-BE49-F238E27FC236}">
                <a16:creationId xmlns:a16="http://schemas.microsoft.com/office/drawing/2014/main" id="{C1FD64B2-5D8B-4411-D105-09590D323739}"/>
              </a:ext>
            </a:extLst>
          </p:cNvPr>
          <p:cNvSpPr txBox="1">
            <a:spLocks/>
          </p:cNvSpPr>
          <p:nvPr/>
        </p:nvSpPr>
        <p:spPr>
          <a:xfrm>
            <a:off x="838200" y="1121434"/>
            <a:ext cx="10515600" cy="50555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Core Domain &amp; Core Subdomain</a:t>
            </a:r>
          </a:p>
          <a:p>
            <a:r>
              <a:rPr lang="en-US" dirty="0" smtClean="0"/>
              <a:t>Supporting Domain &amp; Supporting Subdomain</a:t>
            </a:r>
          </a:p>
          <a:p>
            <a:r>
              <a:rPr lang="en-US" dirty="0" smtClean="0"/>
              <a:t>Generic  Domain &amp; Generic Subdomain</a:t>
            </a:r>
            <a:endParaRPr lang="en-US" dirty="0"/>
          </a:p>
        </p:txBody>
      </p:sp>
      <p:pic>
        <p:nvPicPr>
          <p:cNvPr id="4" name="Picture 3"/>
          <p:cNvPicPr>
            <a:picLocks noChangeAspect="1"/>
          </p:cNvPicPr>
          <p:nvPr/>
        </p:nvPicPr>
        <p:blipFill>
          <a:blip r:embed="rId2"/>
          <a:stretch>
            <a:fillRect/>
          </a:stretch>
        </p:blipFill>
        <p:spPr>
          <a:xfrm>
            <a:off x="1226947" y="2830732"/>
            <a:ext cx="9936784" cy="3552816"/>
          </a:xfrm>
          <a:prstGeom prst="rect">
            <a:avLst/>
          </a:prstGeom>
        </p:spPr>
      </p:pic>
    </p:spTree>
    <p:extLst>
      <p:ext uri="{BB962C8B-B14F-4D97-AF65-F5344CB8AC3E}">
        <p14:creationId xmlns:p14="http://schemas.microsoft.com/office/powerpoint/2010/main" val="30376573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F8D9F68-08F9-5D0D-3121-850805566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B31D63-94B0-97C5-325C-FE189BBDE37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Identifying core, supporting, and generic domains</a:t>
            </a:r>
          </a:p>
        </p:txBody>
      </p:sp>
      <p:sp>
        <p:nvSpPr>
          <p:cNvPr id="3" name="Content Placeholder 2">
            <a:extLst>
              <a:ext uri="{FF2B5EF4-FFF2-40B4-BE49-F238E27FC236}">
                <a16:creationId xmlns:a16="http://schemas.microsoft.com/office/drawing/2014/main" id="{A0A3ED52-DBB7-3103-2E86-23264D22C55F}"/>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Why Does This Classification Matter?</a:t>
            </a:r>
          </a:p>
          <a:p>
            <a:pPr lvl="1"/>
            <a:r>
              <a:rPr lang="en-US" b="1" dirty="0"/>
              <a:t>Optimized Resource Allocation </a:t>
            </a:r>
            <a:r>
              <a:rPr lang="en-US" dirty="0"/>
              <a:t>– Focus development efforts on the core domain.</a:t>
            </a:r>
          </a:p>
          <a:p>
            <a:pPr lvl="1"/>
            <a:r>
              <a:rPr lang="en-US" b="1" dirty="0"/>
              <a:t>Better Scalability </a:t>
            </a:r>
            <a:r>
              <a:rPr lang="en-US" dirty="0"/>
              <a:t>– Supporting and generic domains can use third-party solutions.</a:t>
            </a:r>
          </a:p>
          <a:p>
            <a:pPr lvl="1"/>
            <a:r>
              <a:rPr lang="en-US" b="1" dirty="0"/>
              <a:t>Improved Maintainability </a:t>
            </a:r>
            <a:r>
              <a:rPr lang="en-US" dirty="0"/>
              <a:t>– Separates concerns, making the system more manageable.</a:t>
            </a:r>
          </a:p>
          <a:p>
            <a:pPr lvl="1"/>
            <a:r>
              <a:rPr lang="en-US" b="1" dirty="0"/>
              <a:t>Cost Efficiency </a:t>
            </a:r>
            <a:r>
              <a:rPr lang="en-US" dirty="0"/>
              <a:t>– Reduces unnecessary custom development for generic solutions.</a:t>
            </a:r>
          </a:p>
        </p:txBody>
      </p:sp>
    </p:spTree>
    <p:extLst>
      <p:ext uri="{BB962C8B-B14F-4D97-AF65-F5344CB8AC3E}">
        <p14:creationId xmlns:p14="http://schemas.microsoft.com/office/powerpoint/2010/main" val="350276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Design Patterns for </a:t>
            </a:r>
            <a:r>
              <a:rPr lang="en-IN" b="1" dirty="0" smtClean="0"/>
              <a:t>Microservices</a:t>
            </a:r>
            <a:endParaRPr lang="en-IN" dirty="0"/>
          </a:p>
        </p:txBody>
      </p:sp>
      <p:sp>
        <p:nvSpPr>
          <p:cNvPr id="3" name="Content Placeholder 2"/>
          <p:cNvSpPr>
            <a:spLocks noGrp="1"/>
          </p:cNvSpPr>
          <p:nvPr>
            <p:ph idx="1"/>
          </p:nvPr>
        </p:nvSpPr>
        <p:spPr/>
        <p:txBody>
          <a:bodyPr/>
          <a:lstStyle/>
          <a:p>
            <a:pPr algn="just"/>
            <a:r>
              <a:rPr lang="en-US" dirty="0"/>
              <a:t>Microservices design patterns are fundamental to creating robust, scalable, and easily maintainable microservices-based applications. </a:t>
            </a:r>
            <a:endParaRPr lang="en-US" dirty="0" smtClean="0"/>
          </a:p>
          <a:p>
            <a:pPr algn="just"/>
            <a:r>
              <a:rPr lang="en-US" dirty="0" smtClean="0"/>
              <a:t>The </a:t>
            </a:r>
            <a:r>
              <a:rPr lang="en-US" dirty="0"/>
              <a:t>implementation of these patterns streamlines development and significantly improves the quality and maintainability of the resulting applications. </a:t>
            </a:r>
            <a:endParaRPr lang="en-US" dirty="0" smtClean="0"/>
          </a:p>
          <a:p>
            <a:pPr algn="just"/>
            <a:r>
              <a:rPr lang="en-US" dirty="0" smtClean="0"/>
              <a:t>Recognizing </a:t>
            </a:r>
            <a:r>
              <a:rPr lang="en-US" dirty="0"/>
              <a:t>and applying these patterns effectively can often be the difference between the success and failure of a microservices-based project. However, it's important to remember that each pattern comes with its own benefits and drawbacks.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9200838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A62E0B1-B637-2DC3-CEFD-A35B74A87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82511-AD80-1905-D96F-2D3E66A96C1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Designing bounded contexts and context mapping</a:t>
            </a:r>
          </a:p>
        </p:txBody>
      </p:sp>
      <p:sp>
        <p:nvSpPr>
          <p:cNvPr id="3" name="Content Placeholder 2">
            <a:extLst>
              <a:ext uri="{FF2B5EF4-FFF2-40B4-BE49-F238E27FC236}">
                <a16:creationId xmlns:a16="http://schemas.microsoft.com/office/drawing/2014/main" id="{63879C87-1EF3-12D2-D437-AD10F2FB4C7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building complex systems using </a:t>
            </a:r>
            <a:r>
              <a:rPr lang="en-US" b="1" dirty="0"/>
              <a:t>Domain-Driven Design (DDD), </a:t>
            </a:r>
            <a:r>
              <a:rPr lang="en-US" dirty="0"/>
              <a:t>it's essential to break the domain into manageable </a:t>
            </a:r>
            <a:r>
              <a:rPr lang="en-US" b="1" dirty="0"/>
              <a:t>bounded contexts </a:t>
            </a:r>
            <a:r>
              <a:rPr lang="en-US" dirty="0"/>
              <a:t>and define how they interact. </a:t>
            </a:r>
          </a:p>
          <a:p>
            <a:r>
              <a:rPr lang="en-US" dirty="0"/>
              <a:t>This helps in organizing teams, maintaining clear domain boundaries, and reducing complexity.</a:t>
            </a:r>
          </a:p>
        </p:txBody>
      </p:sp>
    </p:spTree>
    <p:extLst>
      <p:ext uri="{BB962C8B-B14F-4D97-AF65-F5344CB8AC3E}">
        <p14:creationId xmlns:p14="http://schemas.microsoft.com/office/powerpoint/2010/main" val="41293972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A62E0B1-B637-2DC3-CEFD-A35B74A87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82511-AD80-1905-D96F-2D3E66A96C1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Activity – 1 Identifying Domains </a:t>
            </a:r>
            <a:endParaRPr lang="en-US" b="1" dirty="0"/>
          </a:p>
        </p:txBody>
      </p:sp>
      <p:sp>
        <p:nvSpPr>
          <p:cNvPr id="3" name="Content Placeholder 2">
            <a:extLst>
              <a:ext uri="{FF2B5EF4-FFF2-40B4-BE49-F238E27FC236}">
                <a16:creationId xmlns:a16="http://schemas.microsoft.com/office/drawing/2014/main" id="{63879C87-1EF3-12D2-D437-AD10F2FB4C7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2">
            <a:extLst>
              <a:ext uri="{FF2B5EF4-FFF2-40B4-BE49-F238E27FC236}">
                <a16:creationId xmlns:a16="http://schemas.microsoft.com/office/drawing/2014/main" id="{63879C87-1EF3-12D2-D437-AD10F2FB4C7A}"/>
              </a:ext>
            </a:extLst>
          </p:cNvPr>
          <p:cNvSpPr txBox="1">
            <a:spLocks/>
          </p:cNvSpPr>
          <p:nvPr/>
        </p:nvSpPr>
        <p:spPr>
          <a:xfrm>
            <a:off x="990600" y="1190446"/>
            <a:ext cx="10515600" cy="51389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a:t>Gigmaster</a:t>
            </a:r>
            <a:endParaRPr lang="en-US" b="1" dirty="0"/>
          </a:p>
          <a:p>
            <a:pPr algn="just"/>
            <a:r>
              <a:rPr lang="en-US" dirty="0" smtClean="0"/>
              <a:t>Ticket sales </a:t>
            </a:r>
            <a:r>
              <a:rPr lang="en-US" dirty="0"/>
              <a:t>and distribution company. Its mobile app analyzes </a:t>
            </a:r>
            <a:r>
              <a:rPr lang="en-US" dirty="0" smtClean="0"/>
              <a:t>users’ music </a:t>
            </a:r>
            <a:r>
              <a:rPr lang="en-US" dirty="0"/>
              <a:t>libraries, streaming service accounts, and social media profiles to </a:t>
            </a:r>
            <a:r>
              <a:rPr lang="en-US" dirty="0" smtClean="0"/>
              <a:t>identify nearby </a:t>
            </a:r>
            <a:r>
              <a:rPr lang="en-US" dirty="0"/>
              <a:t>shows that its users would be interested in attending.</a:t>
            </a:r>
          </a:p>
          <a:p>
            <a:pPr algn="just"/>
            <a:r>
              <a:rPr lang="en-US" dirty="0" err="1"/>
              <a:t>Gigmaster’s</a:t>
            </a:r>
            <a:r>
              <a:rPr lang="en-US" dirty="0"/>
              <a:t> users are conscious of their privacy. Hence, all users’ personal </a:t>
            </a:r>
            <a:r>
              <a:rPr lang="en-US" dirty="0" smtClean="0"/>
              <a:t>information </a:t>
            </a:r>
            <a:r>
              <a:rPr lang="en-US" dirty="0"/>
              <a:t>is encrypted. Moreover, to ensure that users’ guilty pleasures won’t leak </a:t>
            </a:r>
            <a:r>
              <a:rPr lang="en-US" dirty="0" smtClean="0"/>
              <a:t>out under </a:t>
            </a:r>
            <a:r>
              <a:rPr lang="en-US" dirty="0"/>
              <a:t>any circumstances, the company’s recommendation algorithm works </a:t>
            </a:r>
            <a:r>
              <a:rPr lang="en-US" dirty="0" smtClean="0"/>
              <a:t>exclusively </a:t>
            </a:r>
            <a:r>
              <a:rPr lang="en-US" dirty="0"/>
              <a:t>on anonymized data.</a:t>
            </a:r>
          </a:p>
          <a:p>
            <a:pPr algn="just"/>
            <a:r>
              <a:rPr lang="en-US" dirty="0"/>
              <a:t>To improve the app’s recommendations, a new module was implemented. It </a:t>
            </a:r>
            <a:r>
              <a:rPr lang="en-US" dirty="0" smtClean="0"/>
              <a:t>allows users </a:t>
            </a:r>
            <a:r>
              <a:rPr lang="en-US" dirty="0"/>
              <a:t>to log gigs they attended in the past, even if the tickets weren’t </a:t>
            </a:r>
            <a:r>
              <a:rPr lang="en-US" dirty="0" smtClean="0"/>
              <a:t>purchased through </a:t>
            </a:r>
            <a:r>
              <a:rPr lang="en-US" dirty="0" err="1"/>
              <a:t>Gigmaster</a:t>
            </a:r>
            <a:r>
              <a:rPr lang="en-US" dirty="0"/>
              <a:t>.</a:t>
            </a:r>
          </a:p>
        </p:txBody>
      </p:sp>
    </p:spTree>
    <p:extLst>
      <p:ext uri="{BB962C8B-B14F-4D97-AF65-F5344CB8AC3E}">
        <p14:creationId xmlns:p14="http://schemas.microsoft.com/office/powerpoint/2010/main" val="13212210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A62E0B1-B637-2DC3-CEFD-A35B74A87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82511-AD80-1905-D96F-2D3E66A96C1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Activity – 1 Identifying Domains </a:t>
            </a:r>
            <a:endParaRPr lang="en-US" b="1" dirty="0"/>
          </a:p>
        </p:txBody>
      </p:sp>
      <p:sp>
        <p:nvSpPr>
          <p:cNvPr id="3" name="Content Placeholder 2">
            <a:extLst>
              <a:ext uri="{FF2B5EF4-FFF2-40B4-BE49-F238E27FC236}">
                <a16:creationId xmlns:a16="http://schemas.microsoft.com/office/drawing/2014/main" id="{63879C87-1EF3-12D2-D437-AD10F2FB4C7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2">
            <a:extLst>
              <a:ext uri="{FF2B5EF4-FFF2-40B4-BE49-F238E27FC236}">
                <a16:creationId xmlns:a16="http://schemas.microsoft.com/office/drawing/2014/main" id="{63879C87-1EF3-12D2-D437-AD10F2FB4C7A}"/>
              </a:ext>
            </a:extLst>
          </p:cNvPr>
          <p:cNvSpPr txBox="1">
            <a:spLocks/>
          </p:cNvSpPr>
          <p:nvPr/>
        </p:nvSpPr>
        <p:spPr>
          <a:xfrm>
            <a:off x="990600" y="1190446"/>
            <a:ext cx="10515600" cy="56675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Business domain and subdomains</a:t>
            </a:r>
          </a:p>
          <a:p>
            <a:pPr marL="0" indent="0">
              <a:buNone/>
            </a:pPr>
            <a:r>
              <a:rPr lang="en-US" dirty="0" err="1"/>
              <a:t>Gigmaster’s</a:t>
            </a:r>
            <a:r>
              <a:rPr lang="en-US" dirty="0"/>
              <a:t> business domain is ticket sales. That’s the service it provides to </a:t>
            </a:r>
            <a:r>
              <a:rPr lang="en-US" dirty="0" smtClean="0"/>
              <a:t>its customers.</a:t>
            </a:r>
          </a:p>
          <a:p>
            <a:pPr marL="0" indent="0">
              <a:buNone/>
            </a:pPr>
            <a:r>
              <a:rPr lang="en-US" b="1" dirty="0" smtClean="0"/>
              <a:t>Core subdomains: </a:t>
            </a:r>
            <a:r>
              <a:rPr lang="en-US" dirty="0" err="1"/>
              <a:t>Gigmaster’s</a:t>
            </a:r>
            <a:r>
              <a:rPr lang="en-US" dirty="0"/>
              <a:t> main competitive advantage is its </a:t>
            </a:r>
            <a:r>
              <a:rPr lang="en-US" dirty="0" smtClean="0"/>
              <a:t>recommendation engine</a:t>
            </a:r>
            <a:r>
              <a:rPr lang="en-US" dirty="0"/>
              <a:t>. The company also takes its users’ privacy seriously and works only on </a:t>
            </a:r>
            <a:r>
              <a:rPr lang="en-US" dirty="0" smtClean="0"/>
              <a:t>anonymized </a:t>
            </a:r>
            <a:r>
              <a:rPr lang="en-US" dirty="0"/>
              <a:t>data. </a:t>
            </a:r>
            <a:endParaRPr lang="en-US" dirty="0" smtClean="0"/>
          </a:p>
          <a:p>
            <a:pPr marL="0" indent="0">
              <a:buNone/>
            </a:pPr>
            <a:r>
              <a:rPr lang="en-US" dirty="0" smtClean="0"/>
              <a:t>Finally</a:t>
            </a:r>
            <a:r>
              <a:rPr lang="en-US" dirty="0"/>
              <a:t>, although not mentioned explicitly, we can infer that the </a:t>
            </a:r>
            <a:r>
              <a:rPr lang="en-US" dirty="0" smtClean="0"/>
              <a:t>mobile app’s </a:t>
            </a:r>
            <a:r>
              <a:rPr lang="en-US" dirty="0"/>
              <a:t>user experience is crucial as well. As such, </a:t>
            </a:r>
            <a:r>
              <a:rPr lang="en-US" dirty="0" err="1"/>
              <a:t>Gigmaster’s</a:t>
            </a:r>
            <a:r>
              <a:rPr lang="en-US" dirty="0"/>
              <a:t> core subdomains are:</a:t>
            </a:r>
          </a:p>
          <a:p>
            <a:pPr marL="457200" lvl="1" indent="0">
              <a:buNone/>
            </a:pPr>
            <a:r>
              <a:rPr lang="en-US" dirty="0"/>
              <a:t>• Recommendation engine</a:t>
            </a:r>
          </a:p>
          <a:p>
            <a:pPr marL="457200" lvl="1" indent="0">
              <a:buNone/>
            </a:pPr>
            <a:r>
              <a:rPr lang="en-US" dirty="0"/>
              <a:t>• Data anonymization</a:t>
            </a:r>
          </a:p>
          <a:p>
            <a:pPr marL="457200" lvl="1" indent="0">
              <a:buNone/>
            </a:pPr>
            <a:r>
              <a:rPr lang="en-US" dirty="0"/>
              <a:t>• Mobile app</a:t>
            </a:r>
          </a:p>
        </p:txBody>
      </p:sp>
    </p:spTree>
    <p:extLst>
      <p:ext uri="{BB962C8B-B14F-4D97-AF65-F5344CB8AC3E}">
        <p14:creationId xmlns:p14="http://schemas.microsoft.com/office/powerpoint/2010/main" val="34906930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A62E0B1-B637-2DC3-CEFD-A35B74A87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82511-AD80-1905-D96F-2D3E66A96C1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Activity – 1 Identifying Domains </a:t>
            </a:r>
            <a:endParaRPr lang="en-US" b="1" dirty="0"/>
          </a:p>
        </p:txBody>
      </p:sp>
      <p:sp>
        <p:nvSpPr>
          <p:cNvPr id="3" name="Content Placeholder 2">
            <a:extLst>
              <a:ext uri="{FF2B5EF4-FFF2-40B4-BE49-F238E27FC236}">
                <a16:creationId xmlns:a16="http://schemas.microsoft.com/office/drawing/2014/main" id="{63879C87-1EF3-12D2-D437-AD10F2FB4C7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Content Placeholder 2">
            <a:extLst>
              <a:ext uri="{FF2B5EF4-FFF2-40B4-BE49-F238E27FC236}">
                <a16:creationId xmlns:a16="http://schemas.microsoft.com/office/drawing/2014/main" id="{63879C87-1EF3-12D2-D437-AD10F2FB4C7A}"/>
              </a:ext>
            </a:extLst>
          </p:cNvPr>
          <p:cNvSpPr txBox="1">
            <a:spLocks/>
          </p:cNvSpPr>
          <p:nvPr/>
        </p:nvSpPr>
        <p:spPr>
          <a:xfrm>
            <a:off x="990600" y="1190446"/>
            <a:ext cx="10515600" cy="56675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Generic subdomains. </a:t>
            </a:r>
            <a:r>
              <a:rPr lang="en-US" dirty="0"/>
              <a:t>We can identify and infer the following generic subdomains:</a:t>
            </a:r>
          </a:p>
          <a:p>
            <a:pPr marL="457200" lvl="1" indent="0">
              <a:buNone/>
            </a:pPr>
            <a:r>
              <a:rPr lang="en-US" b="1" dirty="0"/>
              <a:t>• </a:t>
            </a:r>
            <a:r>
              <a:rPr lang="en-US" dirty="0"/>
              <a:t>Encryption, for encrypting all data</a:t>
            </a:r>
          </a:p>
          <a:p>
            <a:pPr marL="457200" lvl="1" indent="0">
              <a:buNone/>
            </a:pPr>
            <a:r>
              <a:rPr lang="en-US" dirty="0"/>
              <a:t>• Accounting, since the company is in the sales business</a:t>
            </a:r>
          </a:p>
          <a:p>
            <a:pPr marL="457200" lvl="1" indent="0">
              <a:buNone/>
            </a:pPr>
            <a:r>
              <a:rPr lang="en-US" dirty="0"/>
              <a:t>• Clearing, for charging its customers</a:t>
            </a:r>
          </a:p>
          <a:p>
            <a:pPr marL="457200" lvl="1" indent="0">
              <a:buNone/>
            </a:pPr>
            <a:r>
              <a:rPr lang="en-US" dirty="0"/>
              <a:t>• Authentication and authorization, for identifying its users</a:t>
            </a:r>
          </a:p>
          <a:p>
            <a:pPr marL="0" indent="0">
              <a:buNone/>
            </a:pPr>
            <a:r>
              <a:rPr lang="en-US" b="1" dirty="0"/>
              <a:t>Supporting subdomains. </a:t>
            </a:r>
            <a:r>
              <a:rPr lang="en-US" dirty="0"/>
              <a:t>Finally, the following are the supporting subdomains. </a:t>
            </a:r>
            <a:r>
              <a:rPr lang="en-US" dirty="0" smtClean="0"/>
              <a:t>Here the </a:t>
            </a:r>
            <a:r>
              <a:rPr lang="en-US" dirty="0"/>
              <a:t>business logic is simple and resembles ETL processes or CRUD interfaces:</a:t>
            </a:r>
          </a:p>
          <a:p>
            <a:pPr marL="457200" lvl="1" indent="0">
              <a:buNone/>
            </a:pPr>
            <a:r>
              <a:rPr lang="en-US" b="1" dirty="0"/>
              <a:t>• </a:t>
            </a:r>
            <a:r>
              <a:rPr lang="en-US" dirty="0"/>
              <a:t>Integration with music streaming services</a:t>
            </a:r>
          </a:p>
          <a:p>
            <a:pPr marL="457200" lvl="1" indent="0">
              <a:buNone/>
            </a:pPr>
            <a:r>
              <a:rPr lang="en-US" dirty="0"/>
              <a:t>• Integration with social networks</a:t>
            </a:r>
          </a:p>
          <a:p>
            <a:pPr marL="457200" lvl="1" indent="0">
              <a:buNone/>
            </a:pPr>
            <a:r>
              <a:rPr lang="en-US" dirty="0"/>
              <a:t>• Attended-gigs module</a:t>
            </a:r>
          </a:p>
        </p:txBody>
      </p:sp>
    </p:spTree>
    <p:extLst>
      <p:ext uri="{BB962C8B-B14F-4D97-AF65-F5344CB8AC3E}">
        <p14:creationId xmlns:p14="http://schemas.microsoft.com/office/powerpoint/2010/main" val="6072009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E02457-E6C5-6976-A049-D8DB0B8AD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B7C1B-7129-3779-0963-59D08E08AC0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Designing bounded contexts and context mapping</a:t>
            </a:r>
          </a:p>
        </p:txBody>
      </p:sp>
      <p:sp>
        <p:nvSpPr>
          <p:cNvPr id="3" name="Content Placeholder 2">
            <a:extLst>
              <a:ext uri="{FF2B5EF4-FFF2-40B4-BE49-F238E27FC236}">
                <a16:creationId xmlns:a16="http://schemas.microsoft.com/office/drawing/2014/main" id="{54399B4A-24F5-0F46-1AAF-3AFDA5ECFDD4}"/>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is a Bounded Context?</a:t>
            </a:r>
          </a:p>
          <a:p>
            <a:pPr lvl="1"/>
            <a:r>
              <a:rPr lang="en-US" dirty="0"/>
              <a:t>A </a:t>
            </a:r>
            <a:r>
              <a:rPr lang="en-US" b="1" dirty="0"/>
              <a:t>bounded context </a:t>
            </a:r>
            <a:r>
              <a:rPr lang="en-US" dirty="0"/>
              <a:t>is a well-defined boundary within which a particular domain model is consistent and applicable. Each bounded context has:</a:t>
            </a:r>
          </a:p>
          <a:p>
            <a:pPr lvl="2"/>
            <a:r>
              <a:rPr lang="en-US" dirty="0"/>
              <a:t>Its own </a:t>
            </a:r>
            <a:r>
              <a:rPr lang="en-US" b="1" dirty="0"/>
              <a:t>domain logic </a:t>
            </a:r>
            <a:r>
              <a:rPr lang="en-US" dirty="0"/>
              <a:t>and </a:t>
            </a:r>
            <a:r>
              <a:rPr lang="en-US" b="1" dirty="0"/>
              <a:t>data model</a:t>
            </a:r>
          </a:p>
          <a:p>
            <a:pPr lvl="2"/>
            <a:r>
              <a:rPr lang="en-US" dirty="0"/>
              <a:t>A </a:t>
            </a:r>
            <a:r>
              <a:rPr lang="en-US" b="1" dirty="0"/>
              <a:t>Ubiquitous Language </a:t>
            </a:r>
            <a:r>
              <a:rPr lang="en-US" dirty="0"/>
              <a:t>(common terminology used by developers and domain experts)</a:t>
            </a:r>
          </a:p>
          <a:p>
            <a:pPr lvl="2"/>
            <a:r>
              <a:rPr lang="en-US" dirty="0"/>
              <a:t>Clear </a:t>
            </a:r>
            <a:r>
              <a:rPr lang="en-US" b="1" dirty="0"/>
              <a:t>interfaces</a:t>
            </a:r>
            <a:r>
              <a:rPr lang="en-US" dirty="0"/>
              <a:t> for communication with other bounded contexts</a:t>
            </a:r>
          </a:p>
          <a:p>
            <a:r>
              <a:rPr lang="en-US" dirty="0"/>
              <a:t>Example (E-Commerce System):</a:t>
            </a:r>
          </a:p>
          <a:p>
            <a:pPr lvl="1"/>
            <a:r>
              <a:rPr lang="en-US" b="1" dirty="0"/>
              <a:t>Product Catalog Context </a:t>
            </a:r>
            <a:r>
              <a:rPr lang="en-US" dirty="0"/>
              <a:t>→ Manages product details and descriptions.</a:t>
            </a:r>
          </a:p>
          <a:p>
            <a:pPr lvl="1"/>
            <a:r>
              <a:rPr lang="en-US" b="1" dirty="0"/>
              <a:t>Order Management Context </a:t>
            </a:r>
            <a:r>
              <a:rPr lang="en-US" dirty="0"/>
              <a:t>→ Handles order placement, tracking, and fulfillment.</a:t>
            </a:r>
          </a:p>
          <a:p>
            <a:pPr lvl="1"/>
            <a:r>
              <a:rPr lang="en-US" b="1" dirty="0"/>
              <a:t>Payment Processing Context </a:t>
            </a:r>
            <a:r>
              <a:rPr lang="en-US" dirty="0"/>
              <a:t>→ Processes payments and transactions.</a:t>
            </a:r>
          </a:p>
          <a:p>
            <a:r>
              <a:rPr lang="en-US" dirty="0"/>
              <a:t>Each context has its own database, models, and services.</a:t>
            </a:r>
          </a:p>
        </p:txBody>
      </p:sp>
    </p:spTree>
    <p:extLst>
      <p:ext uri="{BB962C8B-B14F-4D97-AF65-F5344CB8AC3E}">
        <p14:creationId xmlns:p14="http://schemas.microsoft.com/office/powerpoint/2010/main" val="10862549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E02457-E6C5-6976-A049-D8DB0B8AD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B7C1B-7129-3779-0963-59D08E08AC0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Designing bounded contexts and context mapping</a:t>
            </a:r>
          </a:p>
        </p:txBody>
      </p:sp>
      <p:sp>
        <p:nvSpPr>
          <p:cNvPr id="3" name="Content Placeholder 2">
            <a:extLst>
              <a:ext uri="{FF2B5EF4-FFF2-40B4-BE49-F238E27FC236}">
                <a16:creationId xmlns:a16="http://schemas.microsoft.com/office/drawing/2014/main" id="{54399B4A-24F5-0F46-1AAF-3AFDA5ECFDD4}"/>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stretch>
            <a:fillRect/>
          </a:stretch>
        </p:blipFill>
        <p:spPr>
          <a:xfrm>
            <a:off x="2466468" y="2227982"/>
            <a:ext cx="7259063" cy="3419952"/>
          </a:xfrm>
          <a:prstGeom prst="rect">
            <a:avLst/>
          </a:prstGeom>
        </p:spPr>
      </p:pic>
    </p:spTree>
    <p:extLst>
      <p:ext uri="{BB962C8B-B14F-4D97-AF65-F5344CB8AC3E}">
        <p14:creationId xmlns:p14="http://schemas.microsoft.com/office/powerpoint/2010/main" val="33026729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E02457-E6C5-6976-A049-D8DB0B8AD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B7C1B-7129-3779-0963-59D08E08AC0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Designing bounded contexts and context mapping</a:t>
            </a:r>
          </a:p>
        </p:txBody>
      </p:sp>
      <p:sp>
        <p:nvSpPr>
          <p:cNvPr id="3" name="Content Placeholder 2">
            <a:extLst>
              <a:ext uri="{FF2B5EF4-FFF2-40B4-BE49-F238E27FC236}">
                <a16:creationId xmlns:a16="http://schemas.microsoft.com/office/drawing/2014/main" id="{54399B4A-24F5-0F46-1AAF-3AFDA5ECFDD4}"/>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5" name="Picture 4"/>
          <p:cNvPicPr>
            <a:picLocks noChangeAspect="1"/>
          </p:cNvPicPr>
          <p:nvPr/>
        </p:nvPicPr>
        <p:blipFill>
          <a:blip r:embed="rId2"/>
          <a:stretch>
            <a:fillRect/>
          </a:stretch>
        </p:blipFill>
        <p:spPr>
          <a:xfrm>
            <a:off x="2475995" y="1897722"/>
            <a:ext cx="7240010" cy="3648584"/>
          </a:xfrm>
          <a:prstGeom prst="rect">
            <a:avLst/>
          </a:prstGeom>
        </p:spPr>
      </p:pic>
    </p:spTree>
    <p:extLst>
      <p:ext uri="{BB962C8B-B14F-4D97-AF65-F5344CB8AC3E}">
        <p14:creationId xmlns:p14="http://schemas.microsoft.com/office/powerpoint/2010/main" val="3724553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E02457-E6C5-6976-A049-D8DB0B8AD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B7C1B-7129-3779-0963-59D08E08AC0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Designing bounded contexts and context mapping</a:t>
            </a:r>
          </a:p>
        </p:txBody>
      </p:sp>
      <p:sp>
        <p:nvSpPr>
          <p:cNvPr id="3" name="Content Placeholder 2">
            <a:extLst>
              <a:ext uri="{FF2B5EF4-FFF2-40B4-BE49-F238E27FC236}">
                <a16:creationId xmlns:a16="http://schemas.microsoft.com/office/drawing/2014/main" id="{54399B4A-24F5-0F46-1AAF-3AFDA5ECFDD4}"/>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52C13A25-9536-4410-56BE-2051DB68EC6B}"/>
              </a:ext>
            </a:extLst>
          </p:cNvPr>
          <p:cNvSpPr txBox="1">
            <a:spLocks/>
          </p:cNvSpPr>
          <p:nvPr/>
        </p:nvSpPr>
        <p:spPr>
          <a:xfrm>
            <a:off x="990600" y="19780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Having a one-to-one relationship between contexts and subdomains can be perfectly reasonable in some scenarios. In others, however, different decomposition strategies can be more suitable.</a:t>
            </a:r>
          </a:p>
          <a:p>
            <a:endParaRPr lang="en-US" b="1" dirty="0"/>
          </a:p>
        </p:txBody>
      </p:sp>
      <p:pic>
        <p:nvPicPr>
          <p:cNvPr id="8" name="Picture 7"/>
          <p:cNvPicPr>
            <a:picLocks noChangeAspect="1"/>
          </p:cNvPicPr>
          <p:nvPr/>
        </p:nvPicPr>
        <p:blipFill>
          <a:blip r:embed="rId2"/>
          <a:stretch>
            <a:fillRect/>
          </a:stretch>
        </p:blipFill>
        <p:spPr>
          <a:xfrm>
            <a:off x="1719130" y="3544770"/>
            <a:ext cx="9058539" cy="2632193"/>
          </a:xfrm>
          <a:prstGeom prst="rect">
            <a:avLst/>
          </a:prstGeom>
        </p:spPr>
      </p:pic>
    </p:spTree>
    <p:extLst>
      <p:ext uri="{BB962C8B-B14F-4D97-AF65-F5344CB8AC3E}">
        <p14:creationId xmlns:p14="http://schemas.microsoft.com/office/powerpoint/2010/main" val="13627534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E02457-E6C5-6976-A049-D8DB0B8AD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B7C1B-7129-3779-0963-59D08E08AC01}"/>
              </a:ext>
            </a:extLst>
          </p:cNvPr>
          <p:cNvSpPr txBox="1">
            <a:spLocks/>
          </p:cNvSpPr>
          <p:nvPr/>
        </p:nvSpPr>
        <p:spPr>
          <a:xfrm>
            <a:off x="767751" y="365125"/>
            <a:ext cx="10877909"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Integrating Bounded Contexts [Communication]</a:t>
            </a:r>
            <a:endParaRPr lang="en-US" b="1" dirty="0"/>
          </a:p>
        </p:txBody>
      </p:sp>
      <p:sp>
        <p:nvSpPr>
          <p:cNvPr id="3" name="Content Placeholder 2">
            <a:extLst>
              <a:ext uri="{FF2B5EF4-FFF2-40B4-BE49-F238E27FC236}">
                <a16:creationId xmlns:a16="http://schemas.microsoft.com/office/drawing/2014/main" id="{54399B4A-24F5-0F46-1AAF-3AFDA5ECFDD4}"/>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52C13A25-9536-4410-56BE-2051DB68EC6B}"/>
              </a:ext>
            </a:extLst>
          </p:cNvPr>
          <p:cNvSpPr txBox="1">
            <a:spLocks/>
          </p:cNvSpPr>
          <p:nvPr/>
        </p:nvSpPr>
        <p:spPr>
          <a:xfrm>
            <a:off x="990600" y="19780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Domain-driven </a:t>
            </a:r>
            <a:r>
              <a:rPr lang="en-US" dirty="0"/>
              <a:t>design patterns for defining </a:t>
            </a:r>
            <a:r>
              <a:rPr lang="en-US" dirty="0" smtClean="0"/>
              <a:t>relationships </a:t>
            </a:r>
            <a:r>
              <a:rPr lang="en-US" dirty="0"/>
              <a:t>and integrations between bounded contexts. </a:t>
            </a:r>
            <a:endParaRPr lang="en-US" dirty="0" smtClean="0"/>
          </a:p>
          <a:p>
            <a:pPr algn="just"/>
            <a:r>
              <a:rPr lang="en-US" dirty="0" smtClean="0"/>
              <a:t>These </a:t>
            </a:r>
            <a:r>
              <a:rPr lang="en-US" dirty="0"/>
              <a:t>patterns are driven </a:t>
            </a:r>
            <a:r>
              <a:rPr lang="en-US" dirty="0" smtClean="0"/>
              <a:t>by the </a:t>
            </a:r>
            <a:r>
              <a:rPr lang="en-US" dirty="0"/>
              <a:t>nature of collaboration between teams working on bounded contexts. </a:t>
            </a:r>
            <a:endParaRPr lang="en-US" dirty="0" smtClean="0"/>
          </a:p>
          <a:p>
            <a:pPr algn="just"/>
            <a:r>
              <a:rPr lang="en-US" dirty="0" smtClean="0"/>
              <a:t>It is to divide </a:t>
            </a:r>
            <a:r>
              <a:rPr lang="en-US" dirty="0"/>
              <a:t>the patterns into three groups, each representing a type of team collaboration:</a:t>
            </a:r>
          </a:p>
          <a:p>
            <a:pPr lvl="1"/>
            <a:r>
              <a:rPr lang="en-US" b="1" dirty="0" smtClean="0"/>
              <a:t>Cooperation </a:t>
            </a:r>
            <a:r>
              <a:rPr lang="en-US" dirty="0" smtClean="0"/>
              <a:t>[Partnership, Shared Kernel]</a:t>
            </a:r>
          </a:p>
          <a:p>
            <a:pPr lvl="1"/>
            <a:r>
              <a:rPr lang="en-US" b="1" dirty="0" smtClean="0"/>
              <a:t>Customer–supplier </a:t>
            </a:r>
            <a:r>
              <a:rPr lang="en-US" dirty="0" smtClean="0"/>
              <a:t>[Conformist, Anti-Corruption Layer, Open-Host Service]</a:t>
            </a:r>
            <a:endParaRPr lang="en-US" dirty="0"/>
          </a:p>
          <a:p>
            <a:pPr lvl="1"/>
            <a:r>
              <a:rPr lang="en-US" b="1" dirty="0" smtClean="0"/>
              <a:t>Separate ways </a:t>
            </a:r>
            <a:endParaRPr lang="en-US" b="1" dirty="0"/>
          </a:p>
        </p:txBody>
      </p:sp>
    </p:spTree>
    <p:extLst>
      <p:ext uri="{BB962C8B-B14F-4D97-AF65-F5344CB8AC3E}">
        <p14:creationId xmlns:p14="http://schemas.microsoft.com/office/powerpoint/2010/main" val="14201008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E02457-E6C5-6976-A049-D8DB0B8AD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B7C1B-7129-3779-0963-59D08E08AC01}"/>
              </a:ext>
            </a:extLst>
          </p:cNvPr>
          <p:cNvSpPr txBox="1">
            <a:spLocks/>
          </p:cNvSpPr>
          <p:nvPr/>
        </p:nvSpPr>
        <p:spPr>
          <a:xfrm>
            <a:off x="767751" y="365125"/>
            <a:ext cx="10877909"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Integrating Bounded Contexts [Communication]</a:t>
            </a:r>
            <a:endParaRPr lang="en-US" b="1" dirty="0"/>
          </a:p>
        </p:txBody>
      </p:sp>
      <p:sp>
        <p:nvSpPr>
          <p:cNvPr id="3" name="Content Placeholder 2">
            <a:extLst>
              <a:ext uri="{FF2B5EF4-FFF2-40B4-BE49-F238E27FC236}">
                <a16:creationId xmlns:a16="http://schemas.microsoft.com/office/drawing/2014/main" id="{54399B4A-24F5-0F46-1AAF-3AFDA5ECFDD4}"/>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52C13A25-9536-4410-56BE-2051DB68EC6B}"/>
              </a:ext>
            </a:extLst>
          </p:cNvPr>
          <p:cNvSpPr txBox="1">
            <a:spLocks/>
          </p:cNvSpPr>
          <p:nvPr/>
        </p:nvSpPr>
        <p:spPr>
          <a:xfrm>
            <a:off x="990600" y="1570008"/>
            <a:ext cx="10515600" cy="47593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smtClean="0"/>
              <a:t>Cooperation: Partnerships</a:t>
            </a:r>
          </a:p>
          <a:p>
            <a:pPr algn="just"/>
            <a:r>
              <a:rPr lang="en-US" dirty="0"/>
              <a:t>In the partnership model, the integration between bounded contexts is coordinated </a:t>
            </a:r>
            <a:r>
              <a:rPr lang="en-US" dirty="0" smtClean="0"/>
              <a:t>in an </a:t>
            </a:r>
            <a:r>
              <a:rPr lang="en-US" dirty="0"/>
              <a:t>ad hoc manner. One team can notify a second team about a change in the </a:t>
            </a:r>
            <a:r>
              <a:rPr lang="en-US" dirty="0" smtClean="0"/>
              <a:t>API, and </a:t>
            </a:r>
            <a:r>
              <a:rPr lang="en-US" dirty="0"/>
              <a:t>the second team will cooperate and adapt—no drama or conflicts </a:t>
            </a:r>
          </a:p>
        </p:txBody>
      </p:sp>
      <p:pic>
        <p:nvPicPr>
          <p:cNvPr id="4" name="Picture 3"/>
          <p:cNvPicPr>
            <a:picLocks noChangeAspect="1"/>
          </p:cNvPicPr>
          <p:nvPr/>
        </p:nvPicPr>
        <p:blipFill>
          <a:blip r:embed="rId2"/>
          <a:stretch>
            <a:fillRect/>
          </a:stretch>
        </p:blipFill>
        <p:spPr>
          <a:xfrm>
            <a:off x="1832792" y="3788748"/>
            <a:ext cx="8831215" cy="1824412"/>
          </a:xfrm>
          <a:prstGeom prst="rect">
            <a:avLst/>
          </a:prstGeom>
        </p:spPr>
      </p:pic>
    </p:spTree>
    <p:extLst>
      <p:ext uri="{BB962C8B-B14F-4D97-AF65-F5344CB8AC3E}">
        <p14:creationId xmlns:p14="http://schemas.microsoft.com/office/powerpoint/2010/main" val="143743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Decomposing Monolith into Microservices</a:t>
            </a:r>
            <a:endParaRPr lang="en-IN" b="1" dirty="0"/>
          </a:p>
        </p:txBody>
      </p:sp>
      <p:sp>
        <p:nvSpPr>
          <p:cNvPr id="3" name="Content Placeholder 2"/>
          <p:cNvSpPr>
            <a:spLocks noGrp="1"/>
          </p:cNvSpPr>
          <p:nvPr>
            <p:ph idx="1"/>
          </p:nvPr>
        </p:nvSpPr>
        <p:spPr/>
        <p:txBody>
          <a:bodyPr/>
          <a:lstStyle/>
          <a:p>
            <a:pPr algn="just"/>
            <a:r>
              <a:rPr lang="en-US" dirty="0"/>
              <a:t>The process of decomposition entails the partitioning of a monolithic application into microservices that are organized according to functional boundaries. </a:t>
            </a:r>
            <a:endParaRPr lang="en-US" dirty="0" smtClean="0"/>
          </a:p>
          <a:p>
            <a:pPr algn="just"/>
            <a:r>
              <a:rPr lang="en-US" dirty="0" smtClean="0"/>
              <a:t>The </a:t>
            </a:r>
            <a:r>
              <a:rPr lang="en-US" dirty="0"/>
              <a:t>objective of this pattern is to enhance maintainability and resilience by enabling each microservice to operate </a:t>
            </a:r>
            <a:r>
              <a:rPr lang="en-US" dirty="0" smtClean="0"/>
              <a:t>autonomously.</a:t>
            </a:r>
          </a:p>
          <a:p>
            <a:pPr lvl="1" algn="just"/>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410175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E02457-E6C5-6976-A049-D8DB0B8AD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B7C1B-7129-3779-0963-59D08E08AC01}"/>
              </a:ext>
            </a:extLst>
          </p:cNvPr>
          <p:cNvSpPr txBox="1">
            <a:spLocks/>
          </p:cNvSpPr>
          <p:nvPr/>
        </p:nvSpPr>
        <p:spPr>
          <a:xfrm>
            <a:off x="767751" y="365125"/>
            <a:ext cx="10877909"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Integrating Bounded Contexts [Communication]</a:t>
            </a:r>
            <a:endParaRPr lang="en-US" b="1" dirty="0"/>
          </a:p>
        </p:txBody>
      </p:sp>
      <p:sp>
        <p:nvSpPr>
          <p:cNvPr id="3" name="Content Placeholder 2">
            <a:extLst>
              <a:ext uri="{FF2B5EF4-FFF2-40B4-BE49-F238E27FC236}">
                <a16:creationId xmlns:a16="http://schemas.microsoft.com/office/drawing/2014/main" id="{54399B4A-24F5-0F46-1AAF-3AFDA5ECFDD4}"/>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52C13A25-9536-4410-56BE-2051DB68EC6B}"/>
              </a:ext>
            </a:extLst>
          </p:cNvPr>
          <p:cNvSpPr txBox="1">
            <a:spLocks/>
          </p:cNvSpPr>
          <p:nvPr/>
        </p:nvSpPr>
        <p:spPr>
          <a:xfrm>
            <a:off x="990600" y="1250830"/>
            <a:ext cx="10515600" cy="50785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smtClean="0"/>
              <a:t>Cooperation: Shared Kernel Module</a:t>
            </a:r>
          </a:p>
          <a:p>
            <a:pPr algn="just"/>
            <a:r>
              <a:rPr lang="en-US" dirty="0"/>
              <a:t>Despite bounded contexts being model boundaries, there still can be cases when </a:t>
            </a:r>
            <a:r>
              <a:rPr lang="en-US" dirty="0" smtClean="0"/>
              <a:t>the same </a:t>
            </a:r>
            <a:r>
              <a:rPr lang="en-US" dirty="0"/>
              <a:t>model of a subdomain, or a part of it, will be implemented in multiple </a:t>
            </a:r>
            <a:r>
              <a:rPr lang="en-US" dirty="0" smtClean="0"/>
              <a:t>bounded contexts</a:t>
            </a:r>
            <a:r>
              <a:rPr lang="en-US" dirty="0"/>
              <a:t>. </a:t>
            </a:r>
            <a:endParaRPr lang="en-US" dirty="0" smtClean="0"/>
          </a:p>
          <a:p>
            <a:pPr algn="just"/>
            <a:r>
              <a:rPr lang="en-US" dirty="0" smtClean="0"/>
              <a:t>It’s </a:t>
            </a:r>
            <a:r>
              <a:rPr lang="en-US" dirty="0"/>
              <a:t>crucial to stress that the shared model is designed according to the </a:t>
            </a:r>
            <a:r>
              <a:rPr lang="en-US" dirty="0" smtClean="0"/>
              <a:t>needs of </a:t>
            </a:r>
            <a:r>
              <a:rPr lang="en-US" dirty="0"/>
              <a:t>all of the bounded contexts. Moreover, the shared model has to be </a:t>
            </a:r>
            <a:r>
              <a:rPr lang="en-US" dirty="0" smtClean="0"/>
              <a:t>consistent across </a:t>
            </a:r>
            <a:r>
              <a:rPr lang="en-US" dirty="0"/>
              <a:t>all of the bounded contexts that are using it.</a:t>
            </a:r>
          </a:p>
        </p:txBody>
      </p:sp>
      <p:pic>
        <p:nvPicPr>
          <p:cNvPr id="5" name="Picture 4"/>
          <p:cNvPicPr>
            <a:picLocks noChangeAspect="1"/>
          </p:cNvPicPr>
          <p:nvPr/>
        </p:nvPicPr>
        <p:blipFill>
          <a:blip r:embed="rId2"/>
          <a:stretch>
            <a:fillRect/>
          </a:stretch>
        </p:blipFill>
        <p:spPr>
          <a:xfrm>
            <a:off x="3256563" y="4319875"/>
            <a:ext cx="6420746" cy="2324424"/>
          </a:xfrm>
          <a:prstGeom prst="rect">
            <a:avLst/>
          </a:prstGeom>
        </p:spPr>
      </p:pic>
    </p:spTree>
    <p:extLst>
      <p:ext uri="{BB962C8B-B14F-4D97-AF65-F5344CB8AC3E}">
        <p14:creationId xmlns:p14="http://schemas.microsoft.com/office/powerpoint/2010/main" val="35466457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E02457-E6C5-6976-A049-D8DB0B8AD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B7C1B-7129-3779-0963-59D08E08AC01}"/>
              </a:ext>
            </a:extLst>
          </p:cNvPr>
          <p:cNvSpPr txBox="1">
            <a:spLocks/>
          </p:cNvSpPr>
          <p:nvPr/>
        </p:nvSpPr>
        <p:spPr>
          <a:xfrm>
            <a:off x="767751" y="365125"/>
            <a:ext cx="10877909"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Integrating Bounded Contexts [Communication]</a:t>
            </a:r>
            <a:endParaRPr lang="en-US" b="1" dirty="0"/>
          </a:p>
        </p:txBody>
      </p:sp>
      <p:sp>
        <p:nvSpPr>
          <p:cNvPr id="3" name="Content Placeholder 2">
            <a:extLst>
              <a:ext uri="{FF2B5EF4-FFF2-40B4-BE49-F238E27FC236}">
                <a16:creationId xmlns:a16="http://schemas.microsoft.com/office/drawing/2014/main" id="{54399B4A-24F5-0F46-1AAF-3AFDA5ECFDD4}"/>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52C13A25-9536-4410-56BE-2051DB68EC6B}"/>
              </a:ext>
            </a:extLst>
          </p:cNvPr>
          <p:cNvSpPr txBox="1">
            <a:spLocks/>
          </p:cNvSpPr>
          <p:nvPr/>
        </p:nvSpPr>
        <p:spPr>
          <a:xfrm>
            <a:off x="990600" y="1250830"/>
            <a:ext cx="10515600" cy="50785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smtClean="0"/>
              <a:t>Customer(U)-Supplier(D): Conformist</a:t>
            </a:r>
          </a:p>
          <a:p>
            <a:pPr algn="just"/>
            <a:r>
              <a:rPr lang="en-US" dirty="0"/>
              <a:t>In some cases, the balance of power favors the upstream team, which has no </a:t>
            </a:r>
            <a:r>
              <a:rPr lang="en-US" dirty="0" smtClean="0"/>
              <a:t>real motivation </a:t>
            </a:r>
            <a:r>
              <a:rPr lang="en-US" dirty="0"/>
              <a:t>to support its clients’ needs. Instead, it just provides the integration </a:t>
            </a:r>
            <a:r>
              <a:rPr lang="en-US" dirty="0" smtClean="0"/>
              <a:t>contract</a:t>
            </a:r>
            <a:r>
              <a:rPr lang="en-US" dirty="0"/>
              <a:t>, defined according to its own model—take it or leave it. </a:t>
            </a:r>
            <a:endParaRPr lang="en-US" dirty="0" smtClean="0"/>
          </a:p>
          <a:p>
            <a:pPr algn="just"/>
            <a:r>
              <a:rPr lang="en-US" dirty="0" smtClean="0"/>
              <a:t>If </a:t>
            </a:r>
            <a:r>
              <a:rPr lang="en-US" dirty="0"/>
              <a:t>the downstream team can accept the upstream team’s model, the bounded </a:t>
            </a:r>
            <a:r>
              <a:rPr lang="en-US" dirty="0" smtClean="0"/>
              <a:t>contexts’ relationship </a:t>
            </a:r>
            <a:r>
              <a:rPr lang="en-US" dirty="0"/>
              <a:t>is called conformist. </a:t>
            </a:r>
          </a:p>
        </p:txBody>
      </p:sp>
      <p:pic>
        <p:nvPicPr>
          <p:cNvPr id="4" name="Picture 3"/>
          <p:cNvPicPr>
            <a:picLocks noChangeAspect="1"/>
          </p:cNvPicPr>
          <p:nvPr/>
        </p:nvPicPr>
        <p:blipFill>
          <a:blip r:embed="rId2"/>
          <a:stretch>
            <a:fillRect/>
          </a:stretch>
        </p:blipFill>
        <p:spPr>
          <a:xfrm>
            <a:off x="1487154" y="4322847"/>
            <a:ext cx="9439102" cy="2006516"/>
          </a:xfrm>
          <a:prstGeom prst="rect">
            <a:avLst/>
          </a:prstGeom>
        </p:spPr>
      </p:pic>
    </p:spTree>
    <p:extLst>
      <p:ext uri="{BB962C8B-B14F-4D97-AF65-F5344CB8AC3E}">
        <p14:creationId xmlns:p14="http://schemas.microsoft.com/office/powerpoint/2010/main" val="5023442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E02457-E6C5-6976-A049-D8DB0B8AD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B7C1B-7129-3779-0963-59D08E08AC01}"/>
              </a:ext>
            </a:extLst>
          </p:cNvPr>
          <p:cNvSpPr txBox="1">
            <a:spLocks/>
          </p:cNvSpPr>
          <p:nvPr/>
        </p:nvSpPr>
        <p:spPr>
          <a:xfrm>
            <a:off x="767751" y="365125"/>
            <a:ext cx="10877909"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Integrating Bounded Contexts [Communication]</a:t>
            </a:r>
            <a:endParaRPr lang="en-US" b="1" dirty="0"/>
          </a:p>
        </p:txBody>
      </p:sp>
      <p:sp>
        <p:nvSpPr>
          <p:cNvPr id="3" name="Content Placeholder 2">
            <a:extLst>
              <a:ext uri="{FF2B5EF4-FFF2-40B4-BE49-F238E27FC236}">
                <a16:creationId xmlns:a16="http://schemas.microsoft.com/office/drawing/2014/main" id="{54399B4A-24F5-0F46-1AAF-3AFDA5ECFDD4}"/>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52C13A25-9536-4410-56BE-2051DB68EC6B}"/>
              </a:ext>
            </a:extLst>
          </p:cNvPr>
          <p:cNvSpPr txBox="1">
            <a:spLocks/>
          </p:cNvSpPr>
          <p:nvPr/>
        </p:nvSpPr>
        <p:spPr>
          <a:xfrm>
            <a:off x="990600" y="1250830"/>
            <a:ext cx="10515600" cy="50785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smtClean="0"/>
              <a:t>Customer(U)-Supplier(D): Anti-Corruption Layer</a:t>
            </a:r>
          </a:p>
          <a:p>
            <a:pPr algn="just"/>
            <a:r>
              <a:rPr lang="en-US" dirty="0"/>
              <a:t>As in the conformist pattern, the balance of power in this relationship is still </a:t>
            </a:r>
            <a:r>
              <a:rPr lang="en-US" dirty="0" smtClean="0"/>
              <a:t>skewed toward </a:t>
            </a:r>
            <a:r>
              <a:rPr lang="en-US" dirty="0"/>
              <a:t>the upstream service. However, in this case, the downstream bounded </a:t>
            </a:r>
            <a:r>
              <a:rPr lang="en-US" dirty="0" smtClean="0"/>
              <a:t>context is </a:t>
            </a:r>
            <a:r>
              <a:rPr lang="en-US" dirty="0"/>
              <a:t>not willing to conform. </a:t>
            </a:r>
            <a:endParaRPr lang="en-US" dirty="0" smtClean="0"/>
          </a:p>
          <a:p>
            <a:pPr algn="just"/>
            <a:r>
              <a:rPr lang="en-US" dirty="0" smtClean="0"/>
              <a:t>Instead</a:t>
            </a:r>
            <a:r>
              <a:rPr lang="en-US" dirty="0"/>
              <a:t>, it can translate the upstream bounded </a:t>
            </a:r>
            <a:r>
              <a:rPr lang="en-US" dirty="0" smtClean="0"/>
              <a:t>context’s model </a:t>
            </a:r>
            <a:r>
              <a:rPr lang="en-US" dirty="0"/>
              <a:t>into a model tailored to its own needs via an anticorruption </a:t>
            </a:r>
            <a:r>
              <a:rPr lang="en-US" dirty="0" smtClean="0"/>
              <a:t>layer.</a:t>
            </a:r>
            <a:endParaRPr lang="en-US" dirty="0"/>
          </a:p>
        </p:txBody>
      </p:sp>
      <p:pic>
        <p:nvPicPr>
          <p:cNvPr id="5" name="Picture 4"/>
          <p:cNvPicPr>
            <a:picLocks noChangeAspect="1"/>
          </p:cNvPicPr>
          <p:nvPr/>
        </p:nvPicPr>
        <p:blipFill>
          <a:blip r:embed="rId2"/>
          <a:stretch>
            <a:fillRect/>
          </a:stretch>
        </p:blipFill>
        <p:spPr>
          <a:xfrm>
            <a:off x="1725823" y="3992668"/>
            <a:ext cx="8729391" cy="2542290"/>
          </a:xfrm>
          <a:prstGeom prst="rect">
            <a:avLst/>
          </a:prstGeom>
        </p:spPr>
      </p:pic>
    </p:spTree>
    <p:extLst>
      <p:ext uri="{BB962C8B-B14F-4D97-AF65-F5344CB8AC3E}">
        <p14:creationId xmlns:p14="http://schemas.microsoft.com/office/powerpoint/2010/main" val="28449129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E02457-E6C5-6976-A049-D8DB0B8AD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B7C1B-7129-3779-0963-59D08E08AC01}"/>
              </a:ext>
            </a:extLst>
          </p:cNvPr>
          <p:cNvSpPr txBox="1">
            <a:spLocks/>
          </p:cNvSpPr>
          <p:nvPr/>
        </p:nvSpPr>
        <p:spPr>
          <a:xfrm>
            <a:off x="767751" y="365125"/>
            <a:ext cx="10877909"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Integrating Bounded Contexts [Communication]</a:t>
            </a:r>
            <a:endParaRPr lang="en-US" b="1" dirty="0"/>
          </a:p>
        </p:txBody>
      </p:sp>
      <p:sp>
        <p:nvSpPr>
          <p:cNvPr id="3" name="Content Placeholder 2">
            <a:extLst>
              <a:ext uri="{FF2B5EF4-FFF2-40B4-BE49-F238E27FC236}">
                <a16:creationId xmlns:a16="http://schemas.microsoft.com/office/drawing/2014/main" id="{54399B4A-24F5-0F46-1AAF-3AFDA5ECFDD4}"/>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52C13A25-9536-4410-56BE-2051DB68EC6B}"/>
              </a:ext>
            </a:extLst>
          </p:cNvPr>
          <p:cNvSpPr txBox="1">
            <a:spLocks/>
          </p:cNvSpPr>
          <p:nvPr/>
        </p:nvSpPr>
        <p:spPr>
          <a:xfrm>
            <a:off x="990600" y="1250830"/>
            <a:ext cx="10515600" cy="50785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smtClean="0"/>
              <a:t>Customer(U)-Supplier(D): Open-Host Service</a:t>
            </a:r>
          </a:p>
          <a:p>
            <a:pPr algn="just"/>
            <a:r>
              <a:rPr lang="en-US" dirty="0"/>
              <a:t>This pattern addresses cases in which the power is skewed toward the </a:t>
            </a:r>
            <a:r>
              <a:rPr lang="en-US" dirty="0" smtClean="0"/>
              <a:t>consumers. The </a:t>
            </a:r>
            <a:r>
              <a:rPr lang="en-US" dirty="0"/>
              <a:t>supplier is interested in protecting its consumers and providing </a:t>
            </a:r>
            <a:r>
              <a:rPr lang="en-US" dirty="0" smtClean="0"/>
              <a:t>the </a:t>
            </a:r>
            <a:r>
              <a:rPr lang="en-US" dirty="0"/>
              <a:t>best </a:t>
            </a:r>
            <a:r>
              <a:rPr lang="en-US" dirty="0" smtClean="0"/>
              <a:t>service possible</a:t>
            </a:r>
            <a:r>
              <a:rPr lang="en-US" dirty="0"/>
              <a:t>.</a:t>
            </a:r>
          </a:p>
          <a:p>
            <a:pPr algn="just"/>
            <a:r>
              <a:rPr lang="en-US" dirty="0"/>
              <a:t>To protect the consumers from changes in its implementation model, the </a:t>
            </a:r>
            <a:r>
              <a:rPr lang="en-US" dirty="0" smtClean="0"/>
              <a:t>upstream supplier </a:t>
            </a:r>
            <a:r>
              <a:rPr lang="en-US" dirty="0"/>
              <a:t>decouples the implementation model from the public interface. This </a:t>
            </a:r>
            <a:r>
              <a:rPr lang="en-US" dirty="0" smtClean="0"/>
              <a:t>decoupling </a:t>
            </a:r>
            <a:r>
              <a:rPr lang="en-US" dirty="0"/>
              <a:t>allows the supplier to evolve its implementation and public models at </a:t>
            </a:r>
            <a:r>
              <a:rPr lang="en-US" dirty="0" smtClean="0"/>
              <a:t>different rates</a:t>
            </a:r>
            <a:r>
              <a:rPr lang="en-US" dirty="0"/>
              <a:t>, </a:t>
            </a:r>
          </a:p>
        </p:txBody>
      </p:sp>
      <p:pic>
        <p:nvPicPr>
          <p:cNvPr id="4" name="Picture 3"/>
          <p:cNvPicPr>
            <a:picLocks noChangeAspect="1"/>
          </p:cNvPicPr>
          <p:nvPr/>
        </p:nvPicPr>
        <p:blipFill>
          <a:blip r:embed="rId2"/>
          <a:stretch>
            <a:fillRect/>
          </a:stretch>
        </p:blipFill>
        <p:spPr>
          <a:xfrm>
            <a:off x="2861811" y="4749614"/>
            <a:ext cx="6468378" cy="1810003"/>
          </a:xfrm>
          <a:prstGeom prst="rect">
            <a:avLst/>
          </a:prstGeom>
        </p:spPr>
      </p:pic>
    </p:spTree>
    <p:extLst>
      <p:ext uri="{BB962C8B-B14F-4D97-AF65-F5344CB8AC3E}">
        <p14:creationId xmlns:p14="http://schemas.microsoft.com/office/powerpoint/2010/main" val="32996893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97B7627-B08E-6F05-6035-CD06F8195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6CF878-CDED-2AAA-E96D-6BB15722B24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Summary: Designing </a:t>
            </a:r>
            <a:r>
              <a:rPr lang="en-US" b="1" dirty="0"/>
              <a:t>bounded contexts and context mapping</a:t>
            </a:r>
          </a:p>
        </p:txBody>
      </p:sp>
      <p:sp>
        <p:nvSpPr>
          <p:cNvPr id="3" name="Content Placeholder 2">
            <a:extLst>
              <a:ext uri="{FF2B5EF4-FFF2-40B4-BE49-F238E27FC236}">
                <a16:creationId xmlns:a16="http://schemas.microsoft.com/office/drawing/2014/main" id="{52C13A25-9536-4410-56BE-2051DB68EC6B}"/>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to Design Bounded Contexts?</a:t>
            </a:r>
          </a:p>
          <a:p>
            <a:r>
              <a:rPr lang="en-US" b="1" dirty="0"/>
              <a:t>Step 1: Identify Business Subdomains</a:t>
            </a:r>
          </a:p>
          <a:p>
            <a:pPr lvl="1"/>
            <a:r>
              <a:rPr lang="en-US" dirty="0"/>
              <a:t>Analyze the business and break it into </a:t>
            </a:r>
            <a:r>
              <a:rPr lang="en-US" b="1" dirty="0"/>
              <a:t>core, supporting, and generic subdomains.</a:t>
            </a:r>
          </a:p>
          <a:p>
            <a:pPr lvl="1"/>
            <a:r>
              <a:rPr lang="en-US" dirty="0"/>
              <a:t>Example: In an e-commerce system, the </a:t>
            </a:r>
            <a:r>
              <a:rPr lang="en-US" b="1" dirty="0"/>
              <a:t>order management </a:t>
            </a:r>
            <a:r>
              <a:rPr lang="en-US" dirty="0"/>
              <a:t>and </a:t>
            </a:r>
            <a:r>
              <a:rPr lang="en-US" b="1" dirty="0"/>
              <a:t>payment processing</a:t>
            </a:r>
            <a:r>
              <a:rPr lang="en-US" dirty="0"/>
              <a:t> subdomains have different rules and must be separate.</a:t>
            </a:r>
          </a:p>
          <a:p>
            <a:r>
              <a:rPr lang="en-US" b="1" dirty="0"/>
              <a:t>Step 2: Define Context Boundaries</a:t>
            </a:r>
          </a:p>
          <a:p>
            <a:pPr lvl="1"/>
            <a:r>
              <a:rPr lang="en-US" dirty="0"/>
              <a:t>Ensure that </a:t>
            </a:r>
            <a:r>
              <a:rPr lang="en-US" b="1" dirty="0"/>
              <a:t>each context has a clear purpose </a:t>
            </a:r>
            <a:r>
              <a:rPr lang="en-US" dirty="0"/>
              <a:t>and does not overlap with others.</a:t>
            </a:r>
          </a:p>
          <a:p>
            <a:pPr lvl="1"/>
            <a:r>
              <a:rPr lang="en-US" dirty="0"/>
              <a:t>Use </a:t>
            </a:r>
            <a:r>
              <a:rPr lang="en-US" b="1" dirty="0"/>
              <a:t>Ubiquitous Language </a:t>
            </a:r>
            <a:r>
              <a:rPr lang="en-US" dirty="0"/>
              <a:t>specific to each bounded context.</a:t>
            </a:r>
          </a:p>
          <a:p>
            <a:pPr lvl="1"/>
            <a:r>
              <a:rPr lang="en-US" dirty="0"/>
              <a:t>Example: “Order” might mean </a:t>
            </a:r>
            <a:r>
              <a:rPr lang="en-US" b="1" dirty="0"/>
              <a:t>a customer purchase </a:t>
            </a:r>
            <a:r>
              <a:rPr lang="en-US" dirty="0"/>
              <a:t>in </a:t>
            </a:r>
            <a:r>
              <a:rPr lang="en-US" b="1" dirty="0"/>
              <a:t>Order Management </a:t>
            </a:r>
            <a:r>
              <a:rPr lang="en-US" dirty="0"/>
              <a:t>but </a:t>
            </a:r>
            <a:r>
              <a:rPr lang="en-US" b="1" dirty="0"/>
              <a:t>a financial transaction </a:t>
            </a:r>
            <a:r>
              <a:rPr lang="en-US" dirty="0"/>
              <a:t>in </a:t>
            </a:r>
            <a:r>
              <a:rPr lang="en-US" b="1" dirty="0"/>
              <a:t>Payment Processing.</a:t>
            </a:r>
          </a:p>
        </p:txBody>
      </p:sp>
    </p:spTree>
    <p:extLst>
      <p:ext uri="{BB962C8B-B14F-4D97-AF65-F5344CB8AC3E}">
        <p14:creationId xmlns:p14="http://schemas.microsoft.com/office/powerpoint/2010/main" val="17539215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740563B-05FF-0F30-B116-011C4C5352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B4B91-ED61-E1A0-930F-BE0B5DDCE92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Summary: Designing </a:t>
            </a:r>
            <a:r>
              <a:rPr lang="en-US" b="1" dirty="0"/>
              <a:t>bounded contexts and context mapping</a:t>
            </a:r>
          </a:p>
        </p:txBody>
      </p:sp>
      <p:sp>
        <p:nvSpPr>
          <p:cNvPr id="3" name="Content Placeholder 2">
            <a:extLst>
              <a:ext uri="{FF2B5EF4-FFF2-40B4-BE49-F238E27FC236}">
                <a16:creationId xmlns:a16="http://schemas.microsoft.com/office/drawing/2014/main" id="{690BAB98-3C4E-9571-B12C-B4BAC0C52C8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Step 3: Establish Communication Between Contexts</a:t>
            </a:r>
          </a:p>
          <a:p>
            <a:pPr lvl="1"/>
            <a:r>
              <a:rPr lang="en-US" dirty="0"/>
              <a:t>Use APIs, messaging, or events for communication between contexts.</a:t>
            </a:r>
          </a:p>
          <a:p>
            <a:pPr lvl="1"/>
            <a:r>
              <a:rPr lang="en-US" b="1" dirty="0"/>
              <a:t>Anti-Corruption Layer (ACL): </a:t>
            </a:r>
            <a:r>
              <a:rPr lang="en-US" dirty="0"/>
              <a:t>A pattern that translates between two models to avoid direct dependencies.</a:t>
            </a:r>
          </a:p>
          <a:p>
            <a:pPr lvl="1"/>
            <a:r>
              <a:rPr lang="en-US" dirty="0"/>
              <a:t>Example: </a:t>
            </a:r>
            <a:r>
              <a:rPr lang="en-US" b="1" dirty="0"/>
              <a:t>Order Management </a:t>
            </a:r>
            <a:r>
              <a:rPr lang="en-US" dirty="0"/>
              <a:t>requests </a:t>
            </a:r>
            <a:r>
              <a:rPr lang="en-US" b="1" dirty="0"/>
              <a:t>Payment Processing </a:t>
            </a:r>
            <a:r>
              <a:rPr lang="en-US" dirty="0"/>
              <a:t>to charge a customer using an event-driven architecture.</a:t>
            </a:r>
          </a:p>
        </p:txBody>
      </p:sp>
    </p:spTree>
    <p:extLst>
      <p:ext uri="{BB962C8B-B14F-4D97-AF65-F5344CB8AC3E}">
        <p14:creationId xmlns:p14="http://schemas.microsoft.com/office/powerpoint/2010/main" val="33721103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9DA0A5E-B5EF-1A62-958B-82313CB1A9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74CA6A-E131-A339-D451-53AE05999D94}"/>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Summary: Designing </a:t>
            </a:r>
            <a:r>
              <a:rPr lang="en-US" b="1" dirty="0"/>
              <a:t>bounded contexts and context mapping</a:t>
            </a:r>
          </a:p>
        </p:txBody>
      </p:sp>
      <p:sp>
        <p:nvSpPr>
          <p:cNvPr id="3" name="Content Placeholder 2">
            <a:extLst>
              <a:ext uri="{FF2B5EF4-FFF2-40B4-BE49-F238E27FC236}">
                <a16:creationId xmlns:a16="http://schemas.microsoft.com/office/drawing/2014/main" id="{24112418-AA15-F08C-A96C-B60CA74A7D7D}"/>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is Context Mapping?</a:t>
            </a:r>
          </a:p>
          <a:p>
            <a:pPr lvl="1"/>
            <a:r>
              <a:rPr lang="en-US" dirty="0"/>
              <a:t>Context Mapping defines how multiple bounded contexts interact within a system. It visualizes dependencies and relationships between different parts of the domain.</a:t>
            </a:r>
          </a:p>
          <a:p>
            <a:r>
              <a:rPr lang="en-US" dirty="0"/>
              <a:t>Common Context Mapping Patterns:</a:t>
            </a:r>
          </a:p>
          <a:p>
            <a:pPr lvl="1"/>
            <a:r>
              <a:rPr lang="en-US" b="1" dirty="0"/>
              <a:t>Shared Kernel </a:t>
            </a:r>
            <a:r>
              <a:rPr lang="en-US" dirty="0"/>
              <a:t>– Two contexts share a common part of the model but evolve independently.</a:t>
            </a:r>
          </a:p>
          <a:p>
            <a:pPr lvl="1"/>
            <a:r>
              <a:rPr lang="en-US" b="1" dirty="0"/>
              <a:t>Customer-Supplier</a:t>
            </a:r>
            <a:r>
              <a:rPr lang="en-US" dirty="0"/>
              <a:t> – One context depends on another (e.g., </a:t>
            </a:r>
            <a:r>
              <a:rPr lang="en-US" b="1" dirty="0"/>
              <a:t>Order Management</a:t>
            </a:r>
            <a:r>
              <a:rPr lang="en-US" dirty="0"/>
              <a:t> depends on </a:t>
            </a:r>
            <a:r>
              <a:rPr lang="en-US" b="1" dirty="0"/>
              <a:t>Product Catalog</a:t>
            </a:r>
            <a:r>
              <a:rPr lang="en-US" dirty="0"/>
              <a:t>).</a:t>
            </a:r>
          </a:p>
          <a:p>
            <a:pPr lvl="1"/>
            <a:r>
              <a:rPr lang="en-US" b="1" dirty="0"/>
              <a:t>Anti-Corruption Layer (ACL) </a:t>
            </a:r>
            <a:r>
              <a:rPr lang="en-US" dirty="0"/>
              <a:t>– Translates models between contexts to prevent dependencies.</a:t>
            </a:r>
          </a:p>
          <a:p>
            <a:pPr lvl="1"/>
            <a:r>
              <a:rPr lang="en-US" b="1" dirty="0"/>
              <a:t>Separate Ways </a:t>
            </a:r>
            <a:r>
              <a:rPr lang="en-US" dirty="0"/>
              <a:t>– Two contexts are independent and do not share data directly.</a:t>
            </a:r>
          </a:p>
        </p:txBody>
      </p:sp>
    </p:spTree>
    <p:extLst>
      <p:ext uri="{BB962C8B-B14F-4D97-AF65-F5344CB8AC3E}">
        <p14:creationId xmlns:p14="http://schemas.microsoft.com/office/powerpoint/2010/main" val="41759434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E3961F8-F592-DC25-B473-337D0D33F9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BBBF6D-49F4-753A-B1AC-13F61157D63E}"/>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Designing bounded contexts and context mapping</a:t>
            </a:r>
          </a:p>
        </p:txBody>
      </p:sp>
      <p:sp>
        <p:nvSpPr>
          <p:cNvPr id="3" name="Content Placeholder 2">
            <a:extLst>
              <a:ext uri="{FF2B5EF4-FFF2-40B4-BE49-F238E27FC236}">
                <a16:creationId xmlns:a16="http://schemas.microsoft.com/office/drawing/2014/main" id="{ACBCCA8A-E6A6-248D-D8A8-747723792CED}"/>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 (E-Commerce System Context Map):</a:t>
            </a:r>
          </a:p>
          <a:p>
            <a:pPr lvl="1"/>
            <a:r>
              <a:rPr lang="en-US" b="1" dirty="0"/>
              <a:t>Product Catalog Context </a:t>
            </a:r>
            <a:r>
              <a:rPr lang="en-US" dirty="0"/>
              <a:t>provides data to </a:t>
            </a:r>
            <a:r>
              <a:rPr lang="en-US" b="1" dirty="0"/>
              <a:t>Order Management </a:t>
            </a:r>
            <a:r>
              <a:rPr lang="en-US" dirty="0"/>
              <a:t>(Customer-Supplier).</a:t>
            </a:r>
          </a:p>
          <a:p>
            <a:pPr lvl="1"/>
            <a:r>
              <a:rPr lang="en-US" b="1" dirty="0"/>
              <a:t>Order Management Context </a:t>
            </a:r>
            <a:r>
              <a:rPr lang="en-US" dirty="0"/>
              <a:t>interacts with </a:t>
            </a:r>
            <a:r>
              <a:rPr lang="en-US" b="1" dirty="0"/>
              <a:t>Payment Processing </a:t>
            </a:r>
            <a:r>
              <a:rPr lang="en-US" dirty="0"/>
              <a:t>using an </a:t>
            </a:r>
            <a:r>
              <a:rPr lang="en-US" b="1" dirty="0"/>
              <a:t>Anti-Corruption Layer (ACL).</a:t>
            </a:r>
          </a:p>
          <a:p>
            <a:r>
              <a:rPr lang="en-US" b="1" dirty="0"/>
              <a:t>Why is This Important?</a:t>
            </a:r>
          </a:p>
          <a:p>
            <a:pPr lvl="1"/>
            <a:r>
              <a:rPr lang="en-US" b="1" dirty="0"/>
              <a:t>Reduces Complexity – </a:t>
            </a:r>
            <a:r>
              <a:rPr lang="en-US" dirty="0"/>
              <a:t>Clear boundaries prevent overlapping responsibilities.</a:t>
            </a:r>
          </a:p>
          <a:p>
            <a:pPr lvl="1"/>
            <a:r>
              <a:rPr lang="en-US" b="1" dirty="0"/>
              <a:t>Improves Maintainability – </a:t>
            </a:r>
            <a:r>
              <a:rPr lang="en-US" dirty="0"/>
              <a:t>Changes in one context don’t break the entire system.</a:t>
            </a:r>
          </a:p>
          <a:p>
            <a:pPr lvl="1"/>
            <a:r>
              <a:rPr lang="en-US" b="1" dirty="0"/>
              <a:t>Enhances Scalability – </a:t>
            </a:r>
            <a:r>
              <a:rPr lang="en-US" dirty="0"/>
              <a:t>Different teams can manage their own bounded contexts independently.</a:t>
            </a:r>
          </a:p>
          <a:p>
            <a:pPr lvl="1"/>
            <a:r>
              <a:rPr lang="en-US" b="1" dirty="0"/>
              <a:t>Enables Distributed Architecture – </a:t>
            </a:r>
            <a:r>
              <a:rPr lang="en-US" dirty="0"/>
              <a:t>Microservices can be built based on bounded contexts.</a:t>
            </a:r>
          </a:p>
          <a:p>
            <a:endParaRPr lang="en-US" b="1" dirty="0"/>
          </a:p>
        </p:txBody>
      </p:sp>
    </p:spTree>
    <p:extLst>
      <p:ext uri="{BB962C8B-B14F-4D97-AF65-F5344CB8AC3E}">
        <p14:creationId xmlns:p14="http://schemas.microsoft.com/office/powerpoint/2010/main" val="7100912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E02457-E6C5-6976-A049-D8DB0B8AD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B7C1B-7129-3779-0963-59D08E08AC01}"/>
              </a:ext>
            </a:extLst>
          </p:cNvPr>
          <p:cNvSpPr txBox="1">
            <a:spLocks/>
          </p:cNvSpPr>
          <p:nvPr/>
        </p:nvSpPr>
        <p:spPr>
          <a:xfrm>
            <a:off x="767751" y="365125"/>
            <a:ext cx="10877909"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Activity 2: Context Map for Bounded Context with Integration Patterns</a:t>
            </a:r>
            <a:endParaRPr lang="en-US" b="1" dirty="0"/>
          </a:p>
        </p:txBody>
      </p:sp>
      <p:sp>
        <p:nvSpPr>
          <p:cNvPr id="3" name="Content Placeholder 2">
            <a:extLst>
              <a:ext uri="{FF2B5EF4-FFF2-40B4-BE49-F238E27FC236}">
                <a16:creationId xmlns:a16="http://schemas.microsoft.com/office/drawing/2014/main" id="{54399B4A-24F5-0F46-1AAF-3AFDA5ECFDD4}"/>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52C13A25-9536-4410-56BE-2051DB68EC6B}"/>
              </a:ext>
            </a:extLst>
          </p:cNvPr>
          <p:cNvSpPr txBox="1">
            <a:spLocks/>
          </p:cNvSpPr>
          <p:nvPr/>
        </p:nvSpPr>
        <p:spPr>
          <a:xfrm>
            <a:off x="990600" y="1825625"/>
            <a:ext cx="10515600" cy="45037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b="1" dirty="0" smtClean="0"/>
          </a:p>
        </p:txBody>
      </p:sp>
      <p:pic>
        <p:nvPicPr>
          <p:cNvPr id="5" name="Picture 4"/>
          <p:cNvPicPr>
            <a:picLocks noChangeAspect="1"/>
          </p:cNvPicPr>
          <p:nvPr/>
        </p:nvPicPr>
        <p:blipFill>
          <a:blip r:embed="rId2"/>
          <a:stretch>
            <a:fillRect/>
          </a:stretch>
        </p:blipFill>
        <p:spPr>
          <a:xfrm>
            <a:off x="1564854" y="2487693"/>
            <a:ext cx="9062292" cy="3824207"/>
          </a:xfrm>
          <a:prstGeom prst="rect">
            <a:avLst/>
          </a:prstGeom>
        </p:spPr>
      </p:pic>
    </p:spTree>
    <p:extLst>
      <p:ext uri="{BB962C8B-B14F-4D97-AF65-F5344CB8AC3E}">
        <p14:creationId xmlns:p14="http://schemas.microsoft.com/office/powerpoint/2010/main" val="26663809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0712CCC-507B-02F3-5DA9-D19AE2CF89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B63F76-556C-767F-6BAA-DD4F27EF6EB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Cultivating collaboration between business and technical teams</a:t>
            </a:r>
          </a:p>
        </p:txBody>
      </p:sp>
      <p:sp>
        <p:nvSpPr>
          <p:cNvPr id="3" name="Content Placeholder 2">
            <a:extLst>
              <a:ext uri="{FF2B5EF4-FFF2-40B4-BE49-F238E27FC236}">
                <a16:creationId xmlns:a16="http://schemas.microsoft.com/office/drawing/2014/main" id="{47A5215C-DA2B-9ACB-23F4-A2175FA4BED5}"/>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a:t>
            </a:r>
            <a:r>
              <a:rPr lang="en-US" b="1" dirty="0"/>
              <a:t>Domain-Driven Design (DDD), </a:t>
            </a:r>
            <a:r>
              <a:rPr lang="en-US" dirty="0"/>
              <a:t>successful software development depends on </a:t>
            </a:r>
            <a:r>
              <a:rPr lang="en-US" b="1" dirty="0"/>
              <a:t>strong collaboration </a:t>
            </a:r>
            <a:r>
              <a:rPr lang="en-US" dirty="0"/>
              <a:t>between </a:t>
            </a:r>
            <a:r>
              <a:rPr lang="en-US" b="1" dirty="0"/>
              <a:t>business experts </a:t>
            </a:r>
            <a:r>
              <a:rPr lang="en-US" dirty="0"/>
              <a:t>and </a:t>
            </a:r>
            <a:r>
              <a:rPr lang="en-US" b="1" dirty="0"/>
              <a:t>technical teams.</a:t>
            </a:r>
            <a:r>
              <a:rPr lang="en-US" dirty="0"/>
              <a:t> </a:t>
            </a:r>
          </a:p>
          <a:p>
            <a:r>
              <a:rPr lang="en-US" dirty="0"/>
              <a:t>Bridging the gap ensures that the software aligns with real-world business needs and is built with a deep understanding of the domain.</a:t>
            </a:r>
          </a:p>
        </p:txBody>
      </p:sp>
    </p:spTree>
    <p:extLst>
      <p:ext uri="{BB962C8B-B14F-4D97-AF65-F5344CB8AC3E}">
        <p14:creationId xmlns:p14="http://schemas.microsoft.com/office/powerpoint/2010/main" val="3885301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Decomposing Monolith into Microservices</a:t>
            </a:r>
            <a:endParaRPr lang="en-IN" b="1" dirty="0"/>
          </a:p>
        </p:txBody>
      </p:sp>
      <p:sp>
        <p:nvSpPr>
          <p:cNvPr id="3" name="Content Placeholder 2"/>
          <p:cNvSpPr>
            <a:spLocks noGrp="1"/>
          </p:cNvSpPr>
          <p:nvPr>
            <p:ph idx="1"/>
          </p:nvPr>
        </p:nvSpPr>
        <p:spPr/>
        <p:txBody>
          <a:bodyPr/>
          <a:lstStyle/>
          <a:p>
            <a:pPr algn="just"/>
            <a:r>
              <a:rPr lang="en-US" dirty="0"/>
              <a:t>There are some patterns for decomposing the monolith to microservices</a:t>
            </a:r>
            <a:r>
              <a:rPr lang="en-US" dirty="0" smtClean="0"/>
              <a:t>:</a:t>
            </a:r>
          </a:p>
          <a:p>
            <a:pPr lvl="1" algn="just"/>
            <a:r>
              <a:rPr lang="en-US" dirty="0" smtClean="0"/>
              <a:t>Decompose by Business Capability</a:t>
            </a:r>
          </a:p>
          <a:p>
            <a:pPr lvl="1" algn="just"/>
            <a:r>
              <a:rPr lang="en-US" dirty="0" smtClean="0"/>
              <a:t>Decompose by Transactions</a:t>
            </a:r>
          </a:p>
          <a:p>
            <a:pPr lvl="1" algn="just"/>
            <a:r>
              <a:rPr lang="en-US" dirty="0" smtClean="0"/>
              <a:t>Strangler fig Pattern</a:t>
            </a:r>
          </a:p>
          <a:p>
            <a:pPr lvl="1" algn="just"/>
            <a:r>
              <a:rPr lang="en-US" dirty="0" smtClean="0"/>
              <a:t>Service per team pattern</a:t>
            </a:r>
          </a:p>
          <a:p>
            <a:pPr lvl="1" algn="just"/>
            <a:r>
              <a:rPr lang="en-US" dirty="0" smtClean="0"/>
              <a:t>Decompose </a:t>
            </a:r>
            <a:r>
              <a:rPr lang="en-US" dirty="0"/>
              <a:t>by Domain-Driven Design</a:t>
            </a:r>
          </a:p>
          <a:p>
            <a:pPr lvl="1" algn="just"/>
            <a:endParaRPr lang="en-US"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0147757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104CFAF-FE16-E355-7C15-855A4913D5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76384F-0C8C-46E3-B0FB-C9553BBAFD6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Cultivating collaboration between business and technical teams</a:t>
            </a:r>
          </a:p>
        </p:txBody>
      </p:sp>
      <p:sp>
        <p:nvSpPr>
          <p:cNvPr id="3" name="Content Placeholder 2">
            <a:extLst>
              <a:ext uri="{FF2B5EF4-FFF2-40B4-BE49-F238E27FC236}">
                <a16:creationId xmlns:a16="http://schemas.microsoft.com/office/drawing/2014/main" id="{78145A67-1F99-A20B-8D68-BEC05D92597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Why Collaboration is Critical?</a:t>
            </a:r>
          </a:p>
          <a:p>
            <a:pPr lvl="1"/>
            <a:r>
              <a:rPr lang="en-US" b="1" dirty="0"/>
              <a:t>Reduces Miscommunication </a:t>
            </a:r>
            <a:r>
              <a:rPr lang="en-US" dirty="0"/>
              <a:t>– Ensures both teams speak the same language.</a:t>
            </a:r>
          </a:p>
          <a:p>
            <a:pPr lvl="1"/>
            <a:r>
              <a:rPr lang="en-US" b="1" dirty="0"/>
              <a:t>Aligns Software with Business Goals </a:t>
            </a:r>
            <a:r>
              <a:rPr lang="en-US" dirty="0"/>
              <a:t>– Helps developers build features that truly matter.</a:t>
            </a:r>
          </a:p>
          <a:p>
            <a:pPr lvl="1"/>
            <a:r>
              <a:rPr lang="en-US" b="1" dirty="0"/>
              <a:t>Improves Domain Knowledge </a:t>
            </a:r>
            <a:r>
              <a:rPr lang="en-US" dirty="0"/>
              <a:t>– Developers gain insights from business experts.</a:t>
            </a:r>
          </a:p>
          <a:p>
            <a:pPr lvl="1"/>
            <a:r>
              <a:rPr lang="en-US" b="1" dirty="0"/>
              <a:t>Accelerates Decision-Making </a:t>
            </a:r>
            <a:r>
              <a:rPr lang="en-US" dirty="0"/>
              <a:t>– Faster problem-solving through shared understanding.</a:t>
            </a:r>
          </a:p>
        </p:txBody>
      </p:sp>
    </p:spTree>
    <p:extLst>
      <p:ext uri="{BB962C8B-B14F-4D97-AF65-F5344CB8AC3E}">
        <p14:creationId xmlns:p14="http://schemas.microsoft.com/office/powerpoint/2010/main" val="1716105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BEAFD01-C443-9FCF-37D1-8CE9B8AC2D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A78B8B-46B5-1D17-CD88-04DF4780F27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Cultivating collaboration between business and technical teams</a:t>
            </a:r>
          </a:p>
        </p:txBody>
      </p:sp>
      <p:sp>
        <p:nvSpPr>
          <p:cNvPr id="3" name="Content Placeholder 2">
            <a:extLst>
              <a:ext uri="{FF2B5EF4-FFF2-40B4-BE49-F238E27FC236}">
                <a16:creationId xmlns:a16="http://schemas.microsoft.com/office/drawing/2014/main" id="{4CA68531-100A-EC5D-B239-1D9FCF67C430}"/>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Strategies to Enhance Collaboration</a:t>
            </a:r>
          </a:p>
          <a:p>
            <a:pPr marL="0" indent="0">
              <a:buNone/>
            </a:pPr>
            <a:r>
              <a:rPr lang="en-US" dirty="0"/>
              <a:t>1. Establish a Ubiquitous Language</a:t>
            </a:r>
          </a:p>
          <a:p>
            <a:pPr lvl="1"/>
            <a:r>
              <a:rPr lang="en-US" dirty="0"/>
              <a:t>A shared language that both business and technical teams understand and use.</a:t>
            </a:r>
          </a:p>
          <a:p>
            <a:pPr lvl="1"/>
            <a:r>
              <a:rPr lang="en-US" dirty="0"/>
              <a:t>Helps avoid misunderstandings and misinterpretations.</a:t>
            </a:r>
          </a:p>
          <a:p>
            <a:pPr lvl="1"/>
            <a:r>
              <a:rPr lang="en-US" dirty="0"/>
              <a:t>Defines </a:t>
            </a:r>
            <a:r>
              <a:rPr lang="en-US" b="1" dirty="0"/>
              <a:t>key business terms </a:t>
            </a:r>
            <a:r>
              <a:rPr lang="en-US" dirty="0"/>
              <a:t>clearly and consistently.</a:t>
            </a:r>
          </a:p>
          <a:p>
            <a:r>
              <a:rPr lang="en-US" dirty="0"/>
              <a:t>Example:</a:t>
            </a:r>
          </a:p>
          <a:p>
            <a:pPr lvl="1"/>
            <a:r>
              <a:rPr lang="en-US" dirty="0"/>
              <a:t>Instead of calling it a "Purchase Order" in one part of the system and an "Invoice" in another, both teams agree to use "</a:t>
            </a:r>
            <a:r>
              <a:rPr lang="en-US" b="1" dirty="0"/>
              <a:t>Order</a:t>
            </a:r>
            <a:r>
              <a:rPr lang="en-US" dirty="0"/>
              <a:t>."</a:t>
            </a:r>
          </a:p>
          <a:p>
            <a:r>
              <a:rPr lang="en-US" dirty="0"/>
              <a:t>Action Step: Maintain a </a:t>
            </a:r>
            <a:r>
              <a:rPr lang="en-US" b="1" dirty="0"/>
              <a:t>glossary</a:t>
            </a:r>
            <a:r>
              <a:rPr lang="en-US" dirty="0"/>
              <a:t> of domain terms and ensure they are used in code, discussions, and documentation.</a:t>
            </a:r>
          </a:p>
        </p:txBody>
      </p:sp>
    </p:spTree>
    <p:extLst>
      <p:ext uri="{BB962C8B-B14F-4D97-AF65-F5344CB8AC3E}">
        <p14:creationId xmlns:p14="http://schemas.microsoft.com/office/powerpoint/2010/main" val="19917853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028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1B22E81-D7E5-46CC-0415-AF7200F0B6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B0D103-5015-F97F-6403-1420337BBCE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Cultivating collaboration between business and technical teams</a:t>
            </a:r>
          </a:p>
        </p:txBody>
      </p:sp>
      <p:sp>
        <p:nvSpPr>
          <p:cNvPr id="3" name="Content Placeholder 2">
            <a:extLst>
              <a:ext uri="{FF2B5EF4-FFF2-40B4-BE49-F238E27FC236}">
                <a16:creationId xmlns:a16="http://schemas.microsoft.com/office/drawing/2014/main" id="{E8E5981F-5EF0-AF7D-E35B-F295300C3495}"/>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2. Engage Business Experts in Modeling Sessions</a:t>
            </a:r>
          </a:p>
          <a:p>
            <a:pPr lvl="1"/>
            <a:r>
              <a:rPr lang="en-US" dirty="0"/>
              <a:t>Regular </a:t>
            </a:r>
            <a:r>
              <a:rPr lang="en-US" b="1" dirty="0"/>
              <a:t>collaborative modeling </a:t>
            </a:r>
            <a:r>
              <a:rPr lang="en-US" dirty="0"/>
              <a:t>sessions where both teams shape the domain model together.</a:t>
            </a:r>
          </a:p>
          <a:p>
            <a:pPr lvl="1"/>
            <a:r>
              <a:rPr lang="en-US" dirty="0"/>
              <a:t>Use </a:t>
            </a:r>
            <a:r>
              <a:rPr lang="en-US" b="1" dirty="0"/>
              <a:t>Event Storming, Domain Storytelling, or Context Mapping </a:t>
            </a:r>
            <a:r>
              <a:rPr lang="en-US" dirty="0"/>
              <a:t>to visualize business processes.</a:t>
            </a:r>
          </a:p>
          <a:p>
            <a:pPr lvl="1"/>
            <a:r>
              <a:rPr lang="en-US" dirty="0"/>
              <a:t>Business experts provide real-world insights; developers translate them into domain models.</a:t>
            </a:r>
          </a:p>
          <a:p>
            <a:r>
              <a:rPr lang="en-US" dirty="0"/>
              <a:t>Action Step: Schedule </a:t>
            </a:r>
            <a:r>
              <a:rPr lang="en-US" b="1" dirty="0"/>
              <a:t>frequent domain workshops </a:t>
            </a:r>
            <a:r>
              <a:rPr lang="en-US" dirty="0"/>
              <a:t>where business users explain real-world scenarios while developers translate them into software models.</a:t>
            </a:r>
          </a:p>
        </p:txBody>
      </p:sp>
    </p:spTree>
    <p:extLst>
      <p:ext uri="{BB962C8B-B14F-4D97-AF65-F5344CB8AC3E}">
        <p14:creationId xmlns:p14="http://schemas.microsoft.com/office/powerpoint/2010/main" val="16187024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6DF198D-B01C-651F-ECC0-1E12902C1B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EA859B-4110-4DCA-63F2-93289FC24B4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Cultivating collaboration between business and technical teams</a:t>
            </a:r>
          </a:p>
        </p:txBody>
      </p:sp>
      <p:sp>
        <p:nvSpPr>
          <p:cNvPr id="3" name="Content Placeholder 2">
            <a:extLst>
              <a:ext uri="{FF2B5EF4-FFF2-40B4-BE49-F238E27FC236}">
                <a16:creationId xmlns:a16="http://schemas.microsoft.com/office/drawing/2014/main" id="{04C305F4-225F-CF1F-6F35-B550B51E6064}"/>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3. Involve Developers in Business Discussions</a:t>
            </a:r>
          </a:p>
          <a:p>
            <a:pPr lvl="1"/>
            <a:r>
              <a:rPr lang="en-US" dirty="0"/>
              <a:t>Developers participate in business meetings to understand real business challenges.</a:t>
            </a:r>
          </a:p>
          <a:p>
            <a:pPr lvl="1"/>
            <a:r>
              <a:rPr lang="en-US" dirty="0"/>
              <a:t>Helps them design better models and make informed technical decisions.</a:t>
            </a:r>
          </a:p>
          <a:p>
            <a:r>
              <a:rPr lang="en-US" dirty="0"/>
              <a:t>Action Step: Invite engineers to </a:t>
            </a:r>
            <a:r>
              <a:rPr lang="en-US" b="1" dirty="0"/>
              <a:t>product strategy meetings</a:t>
            </a:r>
            <a:r>
              <a:rPr lang="en-US" dirty="0"/>
              <a:t>, so they can contribute ideas early and align technical feasibility with business goals.</a:t>
            </a:r>
          </a:p>
        </p:txBody>
      </p:sp>
    </p:spTree>
    <p:extLst>
      <p:ext uri="{BB962C8B-B14F-4D97-AF65-F5344CB8AC3E}">
        <p14:creationId xmlns:p14="http://schemas.microsoft.com/office/powerpoint/2010/main" val="36460585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36F8AB5-404A-01C9-8EC4-20327A78E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D1061-3BD0-33AA-D721-4216B9E6587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Cultivating collaboration between business and technical teams</a:t>
            </a:r>
          </a:p>
        </p:txBody>
      </p:sp>
      <p:sp>
        <p:nvSpPr>
          <p:cNvPr id="3" name="Content Placeholder 2">
            <a:extLst>
              <a:ext uri="{FF2B5EF4-FFF2-40B4-BE49-F238E27FC236}">
                <a16:creationId xmlns:a16="http://schemas.microsoft.com/office/drawing/2014/main" id="{5D1AFED1-4D87-33AB-043D-F4C1487B21B5}"/>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4. Use Bounded Contexts to Define Clear Responsibilities</a:t>
            </a:r>
          </a:p>
          <a:p>
            <a:pPr lvl="1"/>
            <a:r>
              <a:rPr lang="en-US" dirty="0"/>
              <a:t>Splitting a large system into </a:t>
            </a:r>
            <a:r>
              <a:rPr lang="en-US" b="1" dirty="0"/>
              <a:t>bounded contexts </a:t>
            </a:r>
            <a:r>
              <a:rPr lang="en-US" dirty="0"/>
              <a:t>helps each team focus on a specific business area.</a:t>
            </a:r>
          </a:p>
          <a:p>
            <a:pPr lvl="1"/>
            <a:r>
              <a:rPr lang="en-US" dirty="0"/>
              <a:t>Encourages </a:t>
            </a:r>
            <a:r>
              <a:rPr lang="en-US" b="1" dirty="0"/>
              <a:t>domain-driven team structures</a:t>
            </a:r>
            <a:r>
              <a:rPr lang="en-US" dirty="0"/>
              <a:t>, making it easier for teams to own and understand their areas.</a:t>
            </a:r>
          </a:p>
          <a:p>
            <a:r>
              <a:rPr lang="en-US" dirty="0"/>
              <a:t>Action Step: Assign </a:t>
            </a:r>
            <a:r>
              <a:rPr lang="en-US" b="1" dirty="0"/>
              <a:t>cross-functional teams </a:t>
            </a:r>
            <a:r>
              <a:rPr lang="en-US" dirty="0"/>
              <a:t>to different </a:t>
            </a:r>
            <a:r>
              <a:rPr lang="en-US" b="1" dirty="0"/>
              <a:t>bounded contexts</a:t>
            </a:r>
            <a:r>
              <a:rPr lang="en-US" dirty="0"/>
              <a:t> to ensure each domain gets the right expertise.</a:t>
            </a:r>
          </a:p>
        </p:txBody>
      </p:sp>
    </p:spTree>
    <p:extLst>
      <p:ext uri="{BB962C8B-B14F-4D97-AF65-F5344CB8AC3E}">
        <p14:creationId xmlns:p14="http://schemas.microsoft.com/office/powerpoint/2010/main" val="32592297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4D078A0-3C72-4B83-506D-76E6601B79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0E8E69-BF38-C170-6926-F04987F7915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Cultivating collaboration between business and technical teams</a:t>
            </a:r>
          </a:p>
        </p:txBody>
      </p:sp>
      <p:sp>
        <p:nvSpPr>
          <p:cNvPr id="3" name="Content Placeholder 2">
            <a:extLst>
              <a:ext uri="{FF2B5EF4-FFF2-40B4-BE49-F238E27FC236}">
                <a16:creationId xmlns:a16="http://schemas.microsoft.com/office/drawing/2014/main" id="{53E0D331-0751-4D79-7F85-A83797B94116}"/>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5. Implement Continuous Feedback Loops</a:t>
            </a:r>
          </a:p>
          <a:p>
            <a:pPr lvl="1"/>
            <a:r>
              <a:rPr lang="en-US" b="1" dirty="0"/>
              <a:t>Regular check-ins </a:t>
            </a:r>
            <a:r>
              <a:rPr lang="en-US" dirty="0"/>
              <a:t>between business and development teams to refine the domain model.</a:t>
            </a:r>
          </a:p>
          <a:p>
            <a:pPr lvl="1"/>
            <a:r>
              <a:rPr lang="en-US" dirty="0"/>
              <a:t>Helps in </a:t>
            </a:r>
            <a:r>
              <a:rPr lang="en-US" b="1" dirty="0"/>
              <a:t>adjusting requirements </a:t>
            </a:r>
            <a:r>
              <a:rPr lang="en-US" dirty="0"/>
              <a:t>and ensuring the software stays aligned with business needs.</a:t>
            </a:r>
          </a:p>
          <a:p>
            <a:pPr lvl="1"/>
            <a:r>
              <a:rPr lang="en-US" dirty="0"/>
              <a:t>Encourages early issue detection before they become costly.</a:t>
            </a:r>
          </a:p>
          <a:p>
            <a:r>
              <a:rPr lang="en-US" dirty="0"/>
              <a:t>Action Step: Set up </a:t>
            </a:r>
            <a:r>
              <a:rPr lang="en-US" b="1" dirty="0"/>
              <a:t>weekly sync meetings </a:t>
            </a:r>
            <a:r>
              <a:rPr lang="en-US" dirty="0"/>
              <a:t>and use </a:t>
            </a:r>
            <a:r>
              <a:rPr lang="en-US" b="1" dirty="0"/>
              <a:t>feedback tools </a:t>
            </a:r>
            <a:r>
              <a:rPr lang="en-US" dirty="0"/>
              <a:t>like Slack channels or internal forums for ongoing discussions.</a:t>
            </a:r>
          </a:p>
        </p:txBody>
      </p:sp>
    </p:spTree>
    <p:extLst>
      <p:ext uri="{BB962C8B-B14F-4D97-AF65-F5344CB8AC3E}">
        <p14:creationId xmlns:p14="http://schemas.microsoft.com/office/powerpoint/2010/main" val="10207527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9C34A8B-7559-09FF-5DF8-D043A90314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103AA9-DF6F-6CAD-757C-3061C7E72F3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Cultivating collaboration between business and technical teams</a:t>
            </a:r>
          </a:p>
        </p:txBody>
      </p:sp>
      <p:sp>
        <p:nvSpPr>
          <p:cNvPr id="3" name="Content Placeholder 2">
            <a:extLst>
              <a:ext uri="{FF2B5EF4-FFF2-40B4-BE49-F238E27FC236}">
                <a16:creationId xmlns:a16="http://schemas.microsoft.com/office/drawing/2014/main" id="{6842D95C-3CD0-B68B-E0BD-2591ED752592}"/>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6. Tools to Facilitate Collaboration</a:t>
            </a:r>
          </a:p>
          <a:p>
            <a:pPr lvl="1"/>
            <a:r>
              <a:rPr lang="en-US" b="1" dirty="0"/>
              <a:t>Event Storming </a:t>
            </a:r>
            <a:r>
              <a:rPr lang="en-US" dirty="0"/>
              <a:t>– A visual technique to map out business processes.</a:t>
            </a:r>
          </a:p>
          <a:p>
            <a:pPr lvl="1"/>
            <a:r>
              <a:rPr lang="en-US" b="1" dirty="0"/>
              <a:t>Domain Storytelling </a:t>
            </a:r>
            <a:r>
              <a:rPr lang="en-US" dirty="0"/>
              <a:t>– A method to describe domain scenarios in a simple way.</a:t>
            </a:r>
          </a:p>
          <a:p>
            <a:pPr lvl="1"/>
            <a:r>
              <a:rPr lang="en-US" b="1" dirty="0"/>
              <a:t>Collaboration Boards (Miro, MURAL) </a:t>
            </a:r>
            <a:r>
              <a:rPr lang="en-US" dirty="0"/>
              <a:t>– To visualize workflows and relationships.</a:t>
            </a:r>
          </a:p>
          <a:p>
            <a:pPr lvl="1"/>
            <a:r>
              <a:rPr lang="en-US" b="1" dirty="0"/>
              <a:t>API Documentation &amp; Contracts </a:t>
            </a:r>
            <a:r>
              <a:rPr lang="en-US" dirty="0"/>
              <a:t>– Ensures clarity between business logic and technical implementation.</a:t>
            </a:r>
          </a:p>
        </p:txBody>
      </p:sp>
    </p:spTree>
    <p:extLst>
      <p:ext uri="{BB962C8B-B14F-4D97-AF65-F5344CB8AC3E}">
        <p14:creationId xmlns:p14="http://schemas.microsoft.com/office/powerpoint/2010/main" val="22804407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2FF8A59-DAE1-3622-3E66-CF1EE10A7C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C55BE7-1F63-914F-6ADF-9BA308AAC2F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Cultivating collaboration between business and technical teams</a:t>
            </a:r>
          </a:p>
        </p:txBody>
      </p:sp>
      <p:sp>
        <p:nvSpPr>
          <p:cNvPr id="3" name="Content Placeholder 2">
            <a:extLst>
              <a:ext uri="{FF2B5EF4-FFF2-40B4-BE49-F238E27FC236}">
                <a16:creationId xmlns:a16="http://schemas.microsoft.com/office/drawing/2014/main" id="{51305083-010C-A82B-62AA-107A83634352}"/>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Final Takeaways</a:t>
            </a:r>
          </a:p>
          <a:p>
            <a:pPr lvl="1"/>
            <a:r>
              <a:rPr lang="en-US" dirty="0"/>
              <a:t>DDD is not just a technical approach—it requires strong business involvement.</a:t>
            </a:r>
          </a:p>
          <a:p>
            <a:pPr lvl="1"/>
            <a:r>
              <a:rPr lang="en-US" b="1" dirty="0"/>
              <a:t>Ubiquitous Language </a:t>
            </a:r>
            <a:r>
              <a:rPr lang="en-US" dirty="0"/>
              <a:t>ensures a shared understanding of domain concepts.</a:t>
            </a:r>
          </a:p>
          <a:p>
            <a:pPr lvl="1"/>
            <a:r>
              <a:rPr lang="en-US" b="1" dirty="0"/>
              <a:t>Regular workshops </a:t>
            </a:r>
            <a:r>
              <a:rPr lang="en-US" dirty="0"/>
              <a:t>and feedback loops keep development aligned with business needs.</a:t>
            </a:r>
          </a:p>
          <a:p>
            <a:pPr lvl="1"/>
            <a:r>
              <a:rPr lang="en-US" b="1" dirty="0"/>
              <a:t>Bounded Contexts </a:t>
            </a:r>
            <a:r>
              <a:rPr lang="en-US" dirty="0"/>
              <a:t>help create focused teams with clear responsibilities.</a:t>
            </a:r>
          </a:p>
        </p:txBody>
      </p:sp>
    </p:spTree>
    <p:extLst>
      <p:ext uri="{BB962C8B-B14F-4D97-AF65-F5344CB8AC3E}">
        <p14:creationId xmlns:p14="http://schemas.microsoft.com/office/powerpoint/2010/main" val="36180844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7F69DB9-8EFF-840E-4CB9-CD1ABCC3F22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6435B04-EAB7-4AFA-900D-2B522C3A0C45}"/>
              </a:ext>
            </a:extLst>
          </p:cNvPr>
          <p:cNvSpPr txBox="1">
            <a:spLocks/>
          </p:cNvSpPr>
          <p:nvPr/>
        </p:nvSpPr>
        <p:spPr>
          <a:xfrm>
            <a:off x="831850" y="1709739"/>
            <a:ext cx="10515600" cy="1616936"/>
          </a:xfrm>
          <a:prstGeom prst="rect">
            <a:avLst/>
          </a:prstGeom>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6000" b="1" dirty="0">
                <a:solidFill>
                  <a:prstClr val="black"/>
                </a:solidFill>
              </a:rPr>
              <a:t>Tactical Design and Practical Applications</a:t>
            </a:r>
            <a:endParaRPr lang="en-IN" b="1" dirty="0"/>
          </a:p>
        </p:txBody>
      </p:sp>
    </p:spTree>
    <p:extLst>
      <p:ext uri="{BB962C8B-B14F-4D97-AF65-F5344CB8AC3E}">
        <p14:creationId xmlns:p14="http://schemas.microsoft.com/office/powerpoint/2010/main" val="2198300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Decompose by Business Capability</a:t>
            </a:r>
            <a:endParaRPr lang="en-IN" b="1" dirty="0"/>
          </a:p>
        </p:txBody>
      </p:sp>
      <p:sp>
        <p:nvSpPr>
          <p:cNvPr id="3" name="Content Placeholder 2"/>
          <p:cNvSpPr>
            <a:spLocks noGrp="1"/>
          </p:cNvSpPr>
          <p:nvPr>
            <p:ph idx="1"/>
          </p:nvPr>
        </p:nvSpPr>
        <p:spPr/>
        <p:txBody>
          <a:bodyPr/>
          <a:lstStyle/>
          <a:p>
            <a:pPr algn="just"/>
            <a:r>
              <a:rPr lang="en-US" dirty="0"/>
              <a:t>The term "business capability" is a fundamental concept utilized in business architecture modeling. </a:t>
            </a:r>
            <a:endParaRPr lang="en-US" dirty="0" smtClean="0"/>
          </a:p>
          <a:p>
            <a:pPr algn="just"/>
            <a:r>
              <a:rPr lang="en-US" dirty="0"/>
              <a:t>A business capability is what a business does to generate value (for example, sales, customer service, or marketing). Typically, an organization has multiple business capabilities and these vary by sector or industry. Use this pattern if your team has enough insight into your organization's business units and you have subject matter experts (SMEs) for each business unit.</a:t>
            </a:r>
            <a:endParaRPr lang="en-US" dirty="0" smtClean="0"/>
          </a:p>
          <a:p>
            <a:pPr algn="just"/>
            <a:r>
              <a:rPr lang="en-US" dirty="0" smtClean="0"/>
              <a:t>Value </a:t>
            </a:r>
            <a:r>
              <a:rPr lang="en-US" dirty="0"/>
              <a:t>generation is a fundamental objective of business operations. A business capability typically aligns with a business object.</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7723188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7E82609-508D-920D-4932-7FC1457F438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1D31F16-4989-23D3-C894-5AA1BD380E2F}"/>
              </a:ext>
            </a:extLst>
          </p:cNvPr>
          <p:cNvSpPr txBox="1">
            <a:spLocks/>
          </p:cNvSpPr>
          <p:nvPr/>
        </p:nvSpPr>
        <p:spPr>
          <a:xfrm>
            <a:off x="831850" y="1709739"/>
            <a:ext cx="10515600" cy="947198"/>
          </a:xfrm>
          <a:prstGeom prst="rect">
            <a:avLst/>
          </a:prstGeom>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6000" b="1" dirty="0">
                <a:solidFill>
                  <a:prstClr val="black"/>
                </a:solidFill>
              </a:rPr>
              <a:t>Tactical Design Principles</a:t>
            </a:r>
            <a:endParaRPr lang="en-IN" b="1" dirty="0"/>
          </a:p>
        </p:txBody>
      </p:sp>
    </p:spTree>
    <p:extLst>
      <p:ext uri="{BB962C8B-B14F-4D97-AF65-F5344CB8AC3E}">
        <p14:creationId xmlns:p14="http://schemas.microsoft.com/office/powerpoint/2010/main" val="28535388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86F7CC0-38CD-10FD-C98B-99C08B97D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CCF7D-A6BB-4EEA-E9F1-732D611E1E3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Tactical Design Principles</a:t>
            </a:r>
          </a:p>
        </p:txBody>
      </p:sp>
      <p:sp>
        <p:nvSpPr>
          <p:cNvPr id="3" name="Content Placeholder 2">
            <a:extLst>
              <a:ext uri="{FF2B5EF4-FFF2-40B4-BE49-F238E27FC236}">
                <a16:creationId xmlns:a16="http://schemas.microsoft.com/office/drawing/2014/main" id="{8A5D6E02-88D6-0549-93AE-78117C27B972}"/>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Entities, Value Objects, and Aggregates</a:t>
            </a:r>
          </a:p>
          <a:p>
            <a:r>
              <a:rPr lang="en-US" dirty="0"/>
              <a:t>Domain Events and Repositories</a:t>
            </a:r>
          </a:p>
          <a:p>
            <a:r>
              <a:rPr lang="en-US" dirty="0"/>
              <a:t>Leveraging factories and application services</a:t>
            </a:r>
          </a:p>
        </p:txBody>
      </p:sp>
    </p:spTree>
    <p:extLst>
      <p:ext uri="{BB962C8B-B14F-4D97-AF65-F5344CB8AC3E}">
        <p14:creationId xmlns:p14="http://schemas.microsoft.com/office/powerpoint/2010/main" val="33692693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720E22A-674E-D81E-0D6A-9E75765A95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E9F02C-54AA-B981-A2EA-BF11482DC35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Entities, Value Objects, and Aggregates</a:t>
            </a:r>
          </a:p>
        </p:txBody>
      </p:sp>
      <p:sp>
        <p:nvSpPr>
          <p:cNvPr id="3" name="Content Placeholder 2">
            <a:extLst>
              <a:ext uri="{FF2B5EF4-FFF2-40B4-BE49-F238E27FC236}">
                <a16:creationId xmlns:a16="http://schemas.microsoft.com/office/drawing/2014/main" id="{CA750824-14A2-7FA4-6D9D-6832DAECD91C}"/>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Tactical design in </a:t>
            </a:r>
            <a:r>
              <a:rPr lang="en-US" b="1" dirty="0"/>
              <a:t>Domain-Driven Design (DDD) </a:t>
            </a:r>
            <a:r>
              <a:rPr lang="en-US" dirty="0"/>
              <a:t>provides </a:t>
            </a:r>
            <a:r>
              <a:rPr lang="en-US" b="1" dirty="0"/>
              <a:t>practical building blocks</a:t>
            </a:r>
            <a:r>
              <a:rPr lang="en-US" dirty="0"/>
              <a:t> to implement domain models effectively. </a:t>
            </a:r>
          </a:p>
          <a:p>
            <a:r>
              <a:rPr lang="en-US" dirty="0"/>
              <a:t>The key elements include </a:t>
            </a:r>
            <a:r>
              <a:rPr lang="en-US" b="1" dirty="0"/>
              <a:t>Entities, Value Objects, and Aggregates</a:t>
            </a:r>
            <a:r>
              <a:rPr lang="en-US" dirty="0"/>
              <a:t>, which help in structuring complex business logic while maintaining consistency.</a:t>
            </a:r>
          </a:p>
        </p:txBody>
      </p:sp>
    </p:spTree>
    <p:extLst>
      <p:ext uri="{BB962C8B-B14F-4D97-AF65-F5344CB8AC3E}">
        <p14:creationId xmlns:p14="http://schemas.microsoft.com/office/powerpoint/2010/main" val="17023226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054953E-E598-3A46-D6C6-9D56D3F200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22AB74-45DC-D950-3042-ED515AA1E0A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Entities, Value Objects, and Aggregates</a:t>
            </a:r>
          </a:p>
        </p:txBody>
      </p:sp>
      <p:sp>
        <p:nvSpPr>
          <p:cNvPr id="3" name="Content Placeholder 2">
            <a:extLst>
              <a:ext uri="{FF2B5EF4-FFF2-40B4-BE49-F238E27FC236}">
                <a16:creationId xmlns:a16="http://schemas.microsoft.com/office/drawing/2014/main" id="{9265364A-9647-59CC-77AC-4228BB328661}"/>
              </a:ext>
            </a:extLst>
          </p:cNvPr>
          <p:cNvSpPr txBox="1">
            <a:spLocks/>
          </p:cNvSpPr>
          <p:nvPr/>
        </p:nvSpPr>
        <p:spPr>
          <a:xfrm>
            <a:off x="838200" y="125333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Entities</a:t>
            </a:r>
          </a:p>
          <a:p>
            <a:pPr lvl="1"/>
            <a:r>
              <a:rPr lang="en-US" dirty="0"/>
              <a:t>An </a:t>
            </a:r>
            <a:r>
              <a:rPr lang="en-US" b="1" dirty="0"/>
              <a:t>Entity</a:t>
            </a:r>
            <a:r>
              <a:rPr lang="en-US" dirty="0"/>
              <a:t> is a domain object that has a distinct </a:t>
            </a:r>
            <a:r>
              <a:rPr lang="en-US" b="1" dirty="0"/>
              <a:t>identity</a:t>
            </a:r>
            <a:r>
              <a:rPr lang="en-US" dirty="0"/>
              <a:t> and </a:t>
            </a:r>
            <a:r>
              <a:rPr lang="en-US" b="1" dirty="0"/>
              <a:t>persists over time.</a:t>
            </a:r>
          </a:p>
          <a:p>
            <a:pPr lvl="1"/>
            <a:r>
              <a:rPr lang="en-US" dirty="0"/>
              <a:t>Identified by a </a:t>
            </a:r>
            <a:r>
              <a:rPr lang="en-US" b="1" dirty="0"/>
              <a:t>unique identifier (ID) </a:t>
            </a:r>
            <a:r>
              <a:rPr lang="en-US" dirty="0"/>
              <a:t>rather than just its attributes.</a:t>
            </a:r>
          </a:p>
          <a:p>
            <a:pPr lvl="1"/>
            <a:r>
              <a:rPr lang="en-US" dirty="0"/>
              <a:t>Can change over time while maintaining the same identity.</a:t>
            </a:r>
          </a:p>
          <a:p>
            <a:r>
              <a:rPr lang="en-US" dirty="0"/>
              <a:t>Key Characteristics:</a:t>
            </a:r>
          </a:p>
          <a:p>
            <a:pPr lvl="1"/>
            <a:r>
              <a:rPr lang="en-US" dirty="0"/>
              <a:t>Has a unique identity that remains consistent.</a:t>
            </a:r>
          </a:p>
          <a:p>
            <a:pPr lvl="1"/>
            <a:r>
              <a:rPr lang="en-US" dirty="0"/>
              <a:t>Encapsulates business logic and state changes.</a:t>
            </a:r>
          </a:p>
          <a:p>
            <a:pPr lvl="1"/>
            <a:r>
              <a:rPr lang="en-US" dirty="0"/>
              <a:t>Mutability is allowed, as entities evolve.</a:t>
            </a:r>
          </a:p>
          <a:p>
            <a:r>
              <a:rPr lang="en-US" dirty="0"/>
              <a:t>Example</a:t>
            </a:r>
          </a:p>
          <a:p>
            <a:pPr lvl="1"/>
            <a:r>
              <a:rPr lang="en-US" b="1" dirty="0"/>
              <a:t>Orders, Customers, and Employees </a:t>
            </a:r>
            <a:r>
              <a:rPr lang="en-US" dirty="0"/>
              <a:t>are typical </a:t>
            </a:r>
            <a:r>
              <a:rPr lang="en-US" b="1" dirty="0"/>
              <a:t>Entities</a:t>
            </a:r>
            <a:r>
              <a:rPr lang="en-US" dirty="0"/>
              <a:t> because they must be </a:t>
            </a:r>
            <a:r>
              <a:rPr lang="en-US" b="1" dirty="0"/>
              <a:t>uniquely identified</a:t>
            </a:r>
            <a:r>
              <a:rPr lang="en-US" dirty="0"/>
              <a:t>.</a:t>
            </a:r>
          </a:p>
        </p:txBody>
      </p:sp>
    </p:spTree>
    <p:extLst>
      <p:ext uri="{BB962C8B-B14F-4D97-AF65-F5344CB8AC3E}">
        <p14:creationId xmlns:p14="http://schemas.microsoft.com/office/powerpoint/2010/main" val="15028755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25D5569-581B-8BF4-8F2D-03A83EF47A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5B8436-2CAE-7731-F957-6EAA9D0E9D0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Entities, Value Objects, and Aggregates</a:t>
            </a:r>
          </a:p>
        </p:txBody>
      </p:sp>
      <p:sp>
        <p:nvSpPr>
          <p:cNvPr id="3" name="Content Placeholder 2">
            <a:extLst>
              <a:ext uri="{FF2B5EF4-FFF2-40B4-BE49-F238E27FC236}">
                <a16:creationId xmlns:a16="http://schemas.microsoft.com/office/drawing/2014/main" id="{52E4E367-CC3E-CA13-577D-D09296ED90E6}"/>
              </a:ext>
            </a:extLst>
          </p:cNvPr>
          <p:cNvSpPr txBox="1">
            <a:spLocks/>
          </p:cNvSpPr>
          <p:nvPr/>
        </p:nvSpPr>
        <p:spPr>
          <a:xfrm>
            <a:off x="754224" y="110404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Value Objects</a:t>
            </a:r>
          </a:p>
          <a:p>
            <a:pPr lvl="1"/>
            <a:r>
              <a:rPr lang="en-US" dirty="0"/>
              <a:t>A </a:t>
            </a:r>
            <a:r>
              <a:rPr lang="en-US" b="1" dirty="0"/>
              <a:t>Value Object </a:t>
            </a:r>
            <a:r>
              <a:rPr lang="en-US" dirty="0"/>
              <a:t>represents </a:t>
            </a:r>
            <a:r>
              <a:rPr lang="en-US" b="1" dirty="0"/>
              <a:t>a descriptive characteristic </a:t>
            </a:r>
            <a:r>
              <a:rPr lang="en-US" dirty="0"/>
              <a:t>of a domain without a unique identity.</a:t>
            </a:r>
          </a:p>
          <a:p>
            <a:pPr lvl="1"/>
            <a:r>
              <a:rPr lang="en-US" b="1" dirty="0"/>
              <a:t>Immutable</a:t>
            </a:r>
            <a:r>
              <a:rPr lang="en-US" dirty="0"/>
              <a:t> – Once created, its state cannot change.</a:t>
            </a:r>
          </a:p>
          <a:p>
            <a:pPr lvl="1"/>
            <a:r>
              <a:rPr lang="en-US" dirty="0"/>
              <a:t>Used for modeling </a:t>
            </a:r>
            <a:r>
              <a:rPr lang="en-US" b="1" dirty="0"/>
              <a:t>concepts like addresses, money, and measurements</a:t>
            </a:r>
            <a:r>
              <a:rPr lang="en-US" dirty="0"/>
              <a:t>.</a:t>
            </a:r>
          </a:p>
          <a:p>
            <a:r>
              <a:rPr lang="en-US" dirty="0"/>
              <a:t>Key Characteristics:</a:t>
            </a:r>
          </a:p>
          <a:p>
            <a:pPr lvl="1"/>
            <a:r>
              <a:rPr lang="en-US" b="1" dirty="0"/>
              <a:t>No identity </a:t>
            </a:r>
            <a:r>
              <a:rPr lang="en-US" dirty="0"/>
              <a:t>– Two value objects with the same attributes are considered </a:t>
            </a:r>
            <a:r>
              <a:rPr lang="en-US" b="1" dirty="0"/>
              <a:t>equal</a:t>
            </a:r>
            <a:r>
              <a:rPr lang="en-US" dirty="0"/>
              <a:t>.</a:t>
            </a:r>
          </a:p>
          <a:p>
            <a:pPr lvl="1"/>
            <a:r>
              <a:rPr lang="en-US" b="1" dirty="0"/>
              <a:t>Immutable</a:t>
            </a:r>
            <a:r>
              <a:rPr lang="en-US" dirty="0"/>
              <a:t> – Cannot be modified after creation.</a:t>
            </a:r>
          </a:p>
          <a:p>
            <a:pPr lvl="1"/>
            <a:r>
              <a:rPr lang="en-US" b="1" dirty="0"/>
              <a:t>Reusable</a:t>
            </a:r>
            <a:r>
              <a:rPr lang="en-US" dirty="0"/>
              <a:t> – Used across multiple entities.</a:t>
            </a:r>
          </a:p>
          <a:p>
            <a:r>
              <a:rPr lang="en-US" dirty="0"/>
              <a:t>Example</a:t>
            </a:r>
          </a:p>
          <a:p>
            <a:pPr lvl="1"/>
            <a:r>
              <a:rPr lang="en-US" dirty="0"/>
              <a:t>Address, Money, and Dimensions are perfect </a:t>
            </a:r>
            <a:r>
              <a:rPr lang="en-US" b="1" dirty="0"/>
              <a:t>Value Objects </a:t>
            </a:r>
            <a:r>
              <a:rPr lang="en-US" dirty="0"/>
              <a:t>because they </a:t>
            </a:r>
            <a:r>
              <a:rPr lang="en-US" b="1" dirty="0"/>
              <a:t>only store data and don’t require an identity.</a:t>
            </a:r>
          </a:p>
        </p:txBody>
      </p:sp>
    </p:spTree>
    <p:extLst>
      <p:ext uri="{BB962C8B-B14F-4D97-AF65-F5344CB8AC3E}">
        <p14:creationId xmlns:p14="http://schemas.microsoft.com/office/powerpoint/2010/main" val="39884560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F901882-2B42-883C-9C5C-04E261EF86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4D49D7-528D-2615-2FD3-64FF4EB8808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Entities, Value Objects, and Aggregates</a:t>
            </a:r>
          </a:p>
        </p:txBody>
      </p:sp>
      <p:sp>
        <p:nvSpPr>
          <p:cNvPr id="3" name="Content Placeholder 2">
            <a:extLst>
              <a:ext uri="{FF2B5EF4-FFF2-40B4-BE49-F238E27FC236}">
                <a16:creationId xmlns:a16="http://schemas.microsoft.com/office/drawing/2014/main" id="{C4D8EF1C-239B-F7FE-B92B-0C2A94BDD1E0}"/>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Aggregates</a:t>
            </a:r>
          </a:p>
          <a:p>
            <a:pPr lvl="1"/>
            <a:r>
              <a:rPr lang="en-US" dirty="0"/>
              <a:t>An </a:t>
            </a:r>
            <a:r>
              <a:rPr lang="en-US" b="1" dirty="0"/>
              <a:t>Aggregate</a:t>
            </a:r>
            <a:r>
              <a:rPr lang="en-US" dirty="0"/>
              <a:t> is a cluster of related domain objects (Entities + Value Objects) that should be treated as </a:t>
            </a:r>
            <a:r>
              <a:rPr lang="en-US" b="1" dirty="0"/>
              <a:t>a single unit.</a:t>
            </a:r>
          </a:p>
          <a:p>
            <a:pPr lvl="1"/>
            <a:r>
              <a:rPr lang="en-US" dirty="0"/>
              <a:t>Defines a </a:t>
            </a:r>
            <a:r>
              <a:rPr lang="en-US" b="1" dirty="0"/>
              <a:t>root entity (Aggregate Root) </a:t>
            </a:r>
            <a:r>
              <a:rPr lang="en-US" dirty="0"/>
              <a:t>that ensures data consistency within the boundary.</a:t>
            </a:r>
          </a:p>
          <a:p>
            <a:pPr lvl="1"/>
            <a:r>
              <a:rPr lang="en-US" dirty="0"/>
              <a:t>Other objects within the aggregate can only be accessed via the </a:t>
            </a:r>
            <a:r>
              <a:rPr lang="en-US" b="1" dirty="0"/>
              <a:t>aggregate root.</a:t>
            </a:r>
          </a:p>
          <a:p>
            <a:r>
              <a:rPr lang="en-US" dirty="0"/>
              <a:t>Key Characteristics:</a:t>
            </a:r>
          </a:p>
          <a:p>
            <a:pPr lvl="1"/>
            <a:r>
              <a:rPr lang="en-US" b="1" dirty="0"/>
              <a:t>Ensures data consistency </a:t>
            </a:r>
            <a:endParaRPr lang="en-US" b="1" dirty="0" smtClean="0"/>
          </a:p>
          <a:p>
            <a:pPr lvl="1"/>
            <a:r>
              <a:rPr lang="en-US" b="1" dirty="0" smtClean="0"/>
              <a:t>Encapsulates </a:t>
            </a:r>
            <a:r>
              <a:rPr lang="en-US" b="1" dirty="0"/>
              <a:t>business </a:t>
            </a:r>
            <a:r>
              <a:rPr lang="en-US" b="1" dirty="0" smtClean="0"/>
              <a:t>rules</a:t>
            </a:r>
            <a:r>
              <a:rPr lang="en-US" dirty="0" smtClean="0"/>
              <a:t>.</a:t>
            </a:r>
            <a:endParaRPr lang="en-US" dirty="0"/>
          </a:p>
          <a:p>
            <a:pPr lvl="1"/>
            <a:r>
              <a:rPr lang="en-US" b="1" dirty="0"/>
              <a:t>Restricts direct </a:t>
            </a:r>
            <a:r>
              <a:rPr lang="en-US" b="1" dirty="0" smtClean="0"/>
              <a:t>access</a:t>
            </a:r>
            <a:r>
              <a:rPr lang="en-US" dirty="0" smtClean="0"/>
              <a:t>.</a:t>
            </a:r>
            <a:endParaRPr lang="en-US" dirty="0"/>
          </a:p>
        </p:txBody>
      </p:sp>
    </p:spTree>
    <p:extLst>
      <p:ext uri="{BB962C8B-B14F-4D97-AF65-F5344CB8AC3E}">
        <p14:creationId xmlns:p14="http://schemas.microsoft.com/office/powerpoint/2010/main" val="12423465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9795E15-1720-A2C0-9A3F-67D0596A4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1D5D6E-8273-1978-EB53-B2B751E8A98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Entities, Value Objects, and Aggregates</a:t>
            </a:r>
          </a:p>
        </p:txBody>
      </p:sp>
      <p:sp>
        <p:nvSpPr>
          <p:cNvPr id="3" name="Content Placeholder 2">
            <a:extLst>
              <a:ext uri="{FF2B5EF4-FFF2-40B4-BE49-F238E27FC236}">
                <a16:creationId xmlns:a16="http://schemas.microsoft.com/office/drawing/2014/main" id="{7502A221-D5ED-FDBA-FFEC-5B51BC6F161C}"/>
              </a:ext>
            </a:extLst>
          </p:cNvPr>
          <p:cNvSpPr txBox="1">
            <a:spLocks/>
          </p:cNvSpPr>
          <p:nvPr/>
        </p:nvSpPr>
        <p:spPr>
          <a:xfrm>
            <a:off x="838200" y="1253330"/>
            <a:ext cx="10515600" cy="5440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Why Use Aggregates?</a:t>
            </a:r>
          </a:p>
          <a:p>
            <a:pPr lvl="1"/>
            <a:r>
              <a:rPr lang="en-US" dirty="0"/>
              <a:t>Protects </a:t>
            </a:r>
            <a:r>
              <a:rPr lang="en-US" b="1" dirty="0"/>
              <a:t>data integrity </a:t>
            </a:r>
            <a:r>
              <a:rPr lang="en-US" dirty="0"/>
              <a:t>by ensuring all related objects are modified together.</a:t>
            </a:r>
          </a:p>
          <a:p>
            <a:pPr lvl="1"/>
            <a:r>
              <a:rPr lang="en-US" dirty="0"/>
              <a:t>Prevents </a:t>
            </a:r>
            <a:r>
              <a:rPr lang="en-US" b="1" dirty="0"/>
              <a:t>direct access </a:t>
            </a:r>
            <a:r>
              <a:rPr lang="en-US" dirty="0"/>
              <a:t>to nested entities (e.g., </a:t>
            </a:r>
            <a:r>
              <a:rPr lang="en-US" b="1" dirty="0" err="1"/>
              <a:t>OrderItem</a:t>
            </a:r>
            <a:r>
              <a:rPr lang="en-US" b="1" dirty="0"/>
              <a:t> cannot be modified outside Order</a:t>
            </a:r>
            <a:r>
              <a:rPr lang="en-US" dirty="0"/>
              <a:t>).</a:t>
            </a:r>
          </a:p>
          <a:p>
            <a:pPr lvl="1"/>
            <a:r>
              <a:rPr lang="en-US" dirty="0"/>
              <a:t>Helps manage </a:t>
            </a:r>
            <a:r>
              <a:rPr lang="en-US" b="1" dirty="0"/>
              <a:t>transaction boundaries </a:t>
            </a:r>
            <a:r>
              <a:rPr lang="en-US" dirty="0"/>
              <a:t>efficiently.</a:t>
            </a:r>
          </a:p>
          <a:p>
            <a:r>
              <a:rPr lang="en-US" b="1" dirty="0"/>
              <a:t>Best Practices for Using Tactical Design in DDD</a:t>
            </a:r>
          </a:p>
          <a:p>
            <a:pPr lvl="1"/>
            <a:r>
              <a:rPr lang="en-US" dirty="0"/>
              <a:t>Keep Entities </a:t>
            </a:r>
            <a:r>
              <a:rPr lang="en-US" dirty="0" smtClean="0"/>
              <a:t>Small</a:t>
            </a:r>
            <a:endParaRPr lang="en-US" dirty="0"/>
          </a:p>
          <a:p>
            <a:pPr lvl="1"/>
            <a:r>
              <a:rPr lang="en-US" dirty="0"/>
              <a:t>Prefer Value Objects When </a:t>
            </a:r>
            <a:r>
              <a:rPr lang="en-US" dirty="0" smtClean="0"/>
              <a:t>Possible</a:t>
            </a:r>
            <a:endParaRPr lang="en-US" dirty="0"/>
          </a:p>
          <a:p>
            <a:pPr lvl="1"/>
            <a:r>
              <a:rPr lang="en-US" dirty="0"/>
              <a:t>Design Aggregates </a:t>
            </a:r>
            <a:r>
              <a:rPr lang="en-US" dirty="0" smtClean="0"/>
              <a:t>Carefully</a:t>
            </a:r>
            <a:endParaRPr lang="en-US" dirty="0"/>
          </a:p>
          <a:p>
            <a:pPr lvl="1"/>
            <a:r>
              <a:rPr lang="en-US" dirty="0"/>
              <a:t>Avoid Large </a:t>
            </a:r>
            <a:r>
              <a:rPr lang="en-US" dirty="0" smtClean="0"/>
              <a:t>Aggregates</a:t>
            </a:r>
            <a:endParaRPr lang="en-US" dirty="0"/>
          </a:p>
        </p:txBody>
      </p:sp>
    </p:spTree>
    <p:extLst>
      <p:ext uri="{BB962C8B-B14F-4D97-AF65-F5344CB8AC3E}">
        <p14:creationId xmlns:p14="http://schemas.microsoft.com/office/powerpoint/2010/main" val="40973188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89C24A3-F63F-5DA0-5D8E-A6CC77031A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959E6D-9004-DD33-9801-39FA2ACE275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Domain Events and Repositories</a:t>
            </a:r>
          </a:p>
        </p:txBody>
      </p:sp>
      <p:sp>
        <p:nvSpPr>
          <p:cNvPr id="3" name="Content Placeholder 2">
            <a:extLst>
              <a:ext uri="{FF2B5EF4-FFF2-40B4-BE49-F238E27FC236}">
                <a16:creationId xmlns:a16="http://schemas.microsoft.com/office/drawing/2014/main" id="{1A8DB967-049A-3867-A24A-218EB4C8D7F3}"/>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Domain Events</a:t>
            </a:r>
          </a:p>
          <a:p>
            <a:pPr lvl="1"/>
            <a:r>
              <a:rPr lang="en-US" dirty="0"/>
              <a:t>A </a:t>
            </a:r>
            <a:r>
              <a:rPr lang="en-US" b="1" dirty="0"/>
              <a:t>Domain Event </a:t>
            </a:r>
            <a:r>
              <a:rPr lang="en-US" dirty="0"/>
              <a:t>represents something </a:t>
            </a:r>
            <a:r>
              <a:rPr lang="en-US" b="1" dirty="0"/>
              <a:t>important that happened </a:t>
            </a:r>
            <a:r>
              <a:rPr lang="en-US" dirty="0"/>
              <a:t>in the domain that business stakeholders care about. </a:t>
            </a:r>
          </a:p>
          <a:p>
            <a:pPr lvl="1"/>
            <a:r>
              <a:rPr lang="en-US" dirty="0"/>
              <a:t>Events capture </a:t>
            </a:r>
            <a:r>
              <a:rPr lang="en-US" b="1" dirty="0"/>
              <a:t>changes in state </a:t>
            </a:r>
            <a:r>
              <a:rPr lang="en-US" dirty="0"/>
              <a:t>and help </a:t>
            </a:r>
            <a:r>
              <a:rPr lang="en-US" b="1" dirty="0"/>
              <a:t>decouple business logic </a:t>
            </a:r>
            <a:r>
              <a:rPr lang="en-US" dirty="0"/>
              <a:t>from the rest of the system.</a:t>
            </a:r>
          </a:p>
          <a:p>
            <a:r>
              <a:rPr lang="en-US" dirty="0"/>
              <a:t>Why Use Domain Events?</a:t>
            </a:r>
          </a:p>
          <a:p>
            <a:pPr lvl="1"/>
            <a:r>
              <a:rPr lang="en-US" b="1" dirty="0"/>
              <a:t>Decouples different parts of the system </a:t>
            </a:r>
            <a:r>
              <a:rPr lang="en-US" dirty="0"/>
              <a:t>(e.g., notifying users when an order is placed).</a:t>
            </a:r>
          </a:p>
          <a:p>
            <a:pPr lvl="1"/>
            <a:r>
              <a:rPr lang="en-US" b="1" dirty="0"/>
              <a:t>Improves scalability </a:t>
            </a:r>
            <a:r>
              <a:rPr lang="en-US" dirty="0"/>
              <a:t>by enabling </a:t>
            </a:r>
            <a:r>
              <a:rPr lang="en-US" b="1" dirty="0"/>
              <a:t>event-driven architectures</a:t>
            </a:r>
            <a:r>
              <a:rPr lang="en-US" dirty="0"/>
              <a:t>.</a:t>
            </a:r>
          </a:p>
          <a:p>
            <a:pPr lvl="1"/>
            <a:r>
              <a:rPr lang="en-US" b="1" dirty="0"/>
              <a:t>Ensures business rules are followed </a:t>
            </a:r>
            <a:r>
              <a:rPr lang="en-US" dirty="0"/>
              <a:t>by broadcasting events.</a:t>
            </a:r>
          </a:p>
          <a:p>
            <a:endParaRPr lang="en-US" dirty="0"/>
          </a:p>
        </p:txBody>
      </p:sp>
    </p:spTree>
    <p:extLst>
      <p:ext uri="{BB962C8B-B14F-4D97-AF65-F5344CB8AC3E}">
        <p14:creationId xmlns:p14="http://schemas.microsoft.com/office/powerpoint/2010/main" val="10151353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1624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BC89056-FA0A-8C2E-006F-4201FB7739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814D1E-12B0-D773-3FF7-D053E0190AD7}"/>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Domain Events and Repositories</a:t>
            </a:r>
          </a:p>
        </p:txBody>
      </p:sp>
      <p:sp>
        <p:nvSpPr>
          <p:cNvPr id="3" name="Content Placeholder 2">
            <a:extLst>
              <a:ext uri="{FF2B5EF4-FFF2-40B4-BE49-F238E27FC236}">
                <a16:creationId xmlns:a16="http://schemas.microsoft.com/office/drawing/2014/main" id="{908A87C3-3ED3-509A-41E0-C08BD7DA96DD}"/>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to Handle Domain Events?</a:t>
            </a:r>
          </a:p>
          <a:p>
            <a:pPr lvl="1"/>
            <a:r>
              <a:rPr lang="en-US" b="1" dirty="0"/>
              <a:t>Publish Event </a:t>
            </a:r>
            <a:r>
              <a:rPr lang="en-US" dirty="0"/>
              <a:t>– When an order is placed, trigger </a:t>
            </a:r>
            <a:r>
              <a:rPr lang="en-US" b="1" dirty="0" err="1"/>
              <a:t>OrderPlacedEvent</a:t>
            </a:r>
            <a:r>
              <a:rPr lang="en-US" dirty="0"/>
              <a:t>.</a:t>
            </a:r>
          </a:p>
          <a:p>
            <a:pPr lvl="1"/>
            <a:r>
              <a:rPr lang="en-US" b="1" dirty="0"/>
              <a:t>Listen to Event </a:t>
            </a:r>
            <a:r>
              <a:rPr lang="en-US" dirty="0"/>
              <a:t>– The </a:t>
            </a:r>
            <a:r>
              <a:rPr lang="en-US" b="1" dirty="0" err="1"/>
              <a:t>OrderPlacedEventHandler</a:t>
            </a:r>
            <a:r>
              <a:rPr lang="en-US" dirty="0"/>
              <a:t> listens and performs actions (e.g., send an email).</a:t>
            </a:r>
          </a:p>
          <a:p>
            <a:r>
              <a:rPr lang="en-US" dirty="0"/>
              <a:t>Best Practices for Domain Events:</a:t>
            </a:r>
          </a:p>
          <a:p>
            <a:pPr lvl="1"/>
            <a:r>
              <a:rPr lang="en-US" b="1" dirty="0"/>
              <a:t>Use immutable event objects </a:t>
            </a:r>
            <a:r>
              <a:rPr lang="en-US" dirty="0"/>
              <a:t>to ensure consistency.</a:t>
            </a:r>
          </a:p>
          <a:p>
            <a:pPr lvl="1"/>
            <a:r>
              <a:rPr lang="en-US" b="1" dirty="0"/>
              <a:t>Keep event handling logic separate </a:t>
            </a:r>
            <a:r>
              <a:rPr lang="en-US" dirty="0"/>
              <a:t>from the main business logic.</a:t>
            </a:r>
          </a:p>
          <a:p>
            <a:pPr lvl="1"/>
            <a:r>
              <a:rPr lang="en-US" b="1" dirty="0"/>
              <a:t>Use an event bus (like Spring Events or Kafka) </a:t>
            </a:r>
            <a:r>
              <a:rPr lang="en-US" dirty="0"/>
              <a:t>for real-world applications.</a:t>
            </a:r>
          </a:p>
          <a:p>
            <a:endParaRPr lang="en-US" dirty="0"/>
          </a:p>
        </p:txBody>
      </p:sp>
    </p:spTree>
    <p:extLst>
      <p:ext uri="{BB962C8B-B14F-4D97-AF65-F5344CB8AC3E}">
        <p14:creationId xmlns:p14="http://schemas.microsoft.com/office/powerpoint/2010/main" val="1620794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Decompose by Business Capability</a:t>
            </a:r>
            <a:endParaRPr lang="en-IN" b="1" dirty="0"/>
          </a:p>
        </p:txBody>
      </p:sp>
      <p:pic>
        <p:nvPicPr>
          <p:cNvPr id="5" name="Content Placeholder 4"/>
          <p:cNvPicPr>
            <a:picLocks noGrp="1" noChangeAspect="1"/>
          </p:cNvPicPr>
          <p:nvPr>
            <p:ph idx="1"/>
          </p:nvPr>
        </p:nvPicPr>
        <p:blipFill>
          <a:blip r:embed="rId2"/>
          <a:stretch>
            <a:fillRect/>
          </a:stretch>
        </p:blipFill>
        <p:spPr>
          <a:xfrm>
            <a:off x="3643734" y="1825625"/>
            <a:ext cx="4904531" cy="4351338"/>
          </a:xfrm>
          <a:prstGeom prst="rect">
            <a:avLst/>
          </a:prstGeom>
        </p:spPr>
      </p:pic>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4386904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D414984-15AC-5083-B5C7-63824200B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56EC43-7279-CA40-E968-22A50298B23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Domain Events and Repositories</a:t>
            </a:r>
          </a:p>
        </p:txBody>
      </p:sp>
      <p:sp>
        <p:nvSpPr>
          <p:cNvPr id="3" name="Content Placeholder 2">
            <a:extLst>
              <a:ext uri="{FF2B5EF4-FFF2-40B4-BE49-F238E27FC236}">
                <a16:creationId xmlns:a16="http://schemas.microsoft.com/office/drawing/2014/main" id="{8C3ADCF3-01C3-4BAC-2A5E-96BA0BB3CDBF}"/>
              </a:ext>
            </a:extLst>
          </p:cNvPr>
          <p:cNvSpPr txBox="1">
            <a:spLocks/>
          </p:cNvSpPr>
          <p:nvPr/>
        </p:nvSpPr>
        <p:spPr>
          <a:xfrm>
            <a:off x="838200" y="125333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Repositories</a:t>
            </a:r>
          </a:p>
          <a:p>
            <a:pPr lvl="1"/>
            <a:r>
              <a:rPr lang="en-US" dirty="0"/>
              <a:t>A </a:t>
            </a:r>
            <a:r>
              <a:rPr lang="en-US" b="1" dirty="0"/>
              <a:t>Repository</a:t>
            </a:r>
            <a:r>
              <a:rPr lang="en-US" dirty="0"/>
              <a:t> provides an </a:t>
            </a:r>
            <a:r>
              <a:rPr lang="en-US" b="1" dirty="0"/>
              <a:t>interface</a:t>
            </a:r>
            <a:r>
              <a:rPr lang="en-US" dirty="0"/>
              <a:t> for accessing domain objects, abstracting away database interactions.</a:t>
            </a:r>
          </a:p>
          <a:p>
            <a:r>
              <a:rPr lang="en-US" dirty="0"/>
              <a:t>Why Use Repositories?</a:t>
            </a:r>
          </a:p>
          <a:p>
            <a:pPr lvl="1"/>
            <a:r>
              <a:rPr lang="en-US" b="1" dirty="0"/>
              <a:t>Separates database logic from business logic.</a:t>
            </a:r>
          </a:p>
          <a:p>
            <a:pPr lvl="1"/>
            <a:r>
              <a:rPr lang="en-US" b="1" dirty="0"/>
              <a:t>Encapsulates queries and persistence logic </a:t>
            </a:r>
            <a:r>
              <a:rPr lang="en-US" dirty="0"/>
              <a:t>for domain objects.</a:t>
            </a:r>
          </a:p>
          <a:p>
            <a:pPr lvl="1"/>
            <a:r>
              <a:rPr lang="en-US" b="1" dirty="0"/>
              <a:t>Simplifies testing </a:t>
            </a:r>
            <a:r>
              <a:rPr lang="en-US" dirty="0"/>
              <a:t>by allowing </a:t>
            </a:r>
            <a:r>
              <a:rPr lang="en-US" b="1" dirty="0"/>
              <a:t>mocking</a:t>
            </a:r>
            <a:r>
              <a:rPr lang="en-US" dirty="0"/>
              <a:t> of database calls.</a:t>
            </a:r>
          </a:p>
          <a:p>
            <a:r>
              <a:rPr lang="en-US" dirty="0"/>
              <a:t>Best Practices for Repositories:</a:t>
            </a:r>
          </a:p>
          <a:p>
            <a:pPr lvl="1"/>
            <a:r>
              <a:rPr lang="en-US" b="1" dirty="0"/>
              <a:t>Expose only necessary methods </a:t>
            </a:r>
            <a:r>
              <a:rPr lang="en-US" dirty="0"/>
              <a:t>(avoid generic CRUD methods).</a:t>
            </a:r>
          </a:p>
          <a:p>
            <a:pPr lvl="1"/>
            <a:r>
              <a:rPr lang="en-US" b="1" dirty="0"/>
              <a:t>Keep repositories focused on aggregates </a:t>
            </a:r>
            <a:r>
              <a:rPr lang="en-US" dirty="0"/>
              <a:t>(handle one aggregate per repository).</a:t>
            </a:r>
          </a:p>
          <a:p>
            <a:pPr lvl="1"/>
            <a:r>
              <a:rPr lang="en-US" b="1" dirty="0"/>
              <a:t>Use Specification Pattern </a:t>
            </a:r>
            <a:r>
              <a:rPr lang="en-US" dirty="0"/>
              <a:t>for complex queries instead of bloating repositories.</a:t>
            </a:r>
          </a:p>
          <a:p>
            <a:endParaRPr lang="en-US" dirty="0"/>
          </a:p>
        </p:txBody>
      </p:sp>
    </p:spTree>
    <p:extLst>
      <p:ext uri="{BB962C8B-B14F-4D97-AF65-F5344CB8AC3E}">
        <p14:creationId xmlns:p14="http://schemas.microsoft.com/office/powerpoint/2010/main" val="16288996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77DF3E2-9DC8-F11D-B73C-D0918688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702802-A295-E92F-532B-EA1D59AEFB0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Leveraging factories and application services</a:t>
            </a:r>
          </a:p>
        </p:txBody>
      </p:sp>
      <p:sp>
        <p:nvSpPr>
          <p:cNvPr id="3" name="Content Placeholder 2">
            <a:extLst>
              <a:ext uri="{FF2B5EF4-FFF2-40B4-BE49-F238E27FC236}">
                <a16:creationId xmlns:a16="http://schemas.microsoft.com/office/drawing/2014/main" id="{398EA454-4A25-1B16-8EAE-EC0639EFCEF5}"/>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Factories in DDD</a:t>
            </a:r>
          </a:p>
          <a:p>
            <a:pPr lvl="1"/>
            <a:r>
              <a:rPr lang="en-US" dirty="0"/>
              <a:t>A </a:t>
            </a:r>
            <a:r>
              <a:rPr lang="en-US" b="1" dirty="0"/>
              <a:t>Factory</a:t>
            </a:r>
            <a:r>
              <a:rPr lang="en-US" dirty="0"/>
              <a:t> is a design pattern used to </a:t>
            </a:r>
            <a:r>
              <a:rPr lang="en-US" b="1" dirty="0"/>
              <a:t>create complex domain objects </a:t>
            </a:r>
            <a:r>
              <a:rPr lang="en-US" dirty="0"/>
              <a:t>while hiding the construction logic.</a:t>
            </a:r>
          </a:p>
          <a:p>
            <a:r>
              <a:rPr lang="en-US" dirty="0"/>
              <a:t>Why Use Factories?</a:t>
            </a:r>
          </a:p>
          <a:p>
            <a:pPr lvl="1"/>
            <a:r>
              <a:rPr lang="en-US" b="1" dirty="0"/>
              <a:t>Encapsulates complex creation logic </a:t>
            </a:r>
            <a:r>
              <a:rPr lang="en-US" dirty="0"/>
              <a:t>in one place.</a:t>
            </a:r>
          </a:p>
          <a:p>
            <a:pPr lvl="1"/>
            <a:r>
              <a:rPr lang="en-US" b="1" dirty="0"/>
              <a:t>Ensures object consistency </a:t>
            </a:r>
            <a:r>
              <a:rPr lang="en-US" dirty="0"/>
              <a:t>by applying business rules at creation time.</a:t>
            </a:r>
          </a:p>
          <a:p>
            <a:pPr lvl="1"/>
            <a:r>
              <a:rPr lang="en-US" b="1" dirty="0"/>
              <a:t>Simplifies object creation </a:t>
            </a:r>
            <a:r>
              <a:rPr lang="en-US" dirty="0"/>
              <a:t>by avoiding large constructors in entities.</a:t>
            </a:r>
          </a:p>
          <a:p>
            <a:r>
              <a:rPr lang="en-US" dirty="0"/>
              <a:t>Factory Benefits:</a:t>
            </a:r>
          </a:p>
          <a:p>
            <a:pPr lvl="1"/>
            <a:r>
              <a:rPr lang="en-US" b="1" dirty="0"/>
              <a:t>Keeps services clean </a:t>
            </a:r>
            <a:r>
              <a:rPr lang="en-US" dirty="0"/>
              <a:t>by offloading creation logic.</a:t>
            </a:r>
          </a:p>
          <a:p>
            <a:pPr lvl="1"/>
            <a:r>
              <a:rPr lang="en-US" b="1" dirty="0"/>
              <a:t>Ensures domain rules </a:t>
            </a:r>
            <a:r>
              <a:rPr lang="en-US" dirty="0"/>
              <a:t>are applied before object creation.</a:t>
            </a:r>
          </a:p>
          <a:p>
            <a:pPr lvl="1"/>
            <a:r>
              <a:rPr lang="en-US" b="1" dirty="0"/>
              <a:t>Improves maintainability </a:t>
            </a:r>
            <a:r>
              <a:rPr lang="en-US" dirty="0"/>
              <a:t>by centralizing object construction.</a:t>
            </a:r>
          </a:p>
        </p:txBody>
      </p:sp>
    </p:spTree>
    <p:extLst>
      <p:ext uri="{BB962C8B-B14F-4D97-AF65-F5344CB8AC3E}">
        <p14:creationId xmlns:p14="http://schemas.microsoft.com/office/powerpoint/2010/main" val="156565777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2856681-35EF-76B0-9CE8-5DB36D8E43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AA62CB-4F87-5B05-90F6-0ECCC0FFAAD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Leveraging factories and application services</a:t>
            </a:r>
          </a:p>
        </p:txBody>
      </p:sp>
      <p:sp>
        <p:nvSpPr>
          <p:cNvPr id="3" name="Content Placeholder 2">
            <a:extLst>
              <a:ext uri="{FF2B5EF4-FFF2-40B4-BE49-F238E27FC236}">
                <a16:creationId xmlns:a16="http://schemas.microsoft.com/office/drawing/2014/main" id="{FBBEA2A9-FFF6-39D7-0654-5ECEB541056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Application Services in DDD</a:t>
            </a:r>
          </a:p>
          <a:p>
            <a:pPr lvl="1"/>
            <a:r>
              <a:rPr lang="en-US" b="1" dirty="0"/>
              <a:t>Application Services </a:t>
            </a:r>
            <a:r>
              <a:rPr lang="en-US" dirty="0"/>
              <a:t>handle use cases by coordinating domain logic, repositories, and domain events.</a:t>
            </a:r>
          </a:p>
          <a:p>
            <a:r>
              <a:rPr lang="en-US" dirty="0"/>
              <a:t>Why Use Application Services?</a:t>
            </a:r>
          </a:p>
          <a:p>
            <a:pPr lvl="1"/>
            <a:r>
              <a:rPr lang="en-US" b="1" dirty="0"/>
              <a:t>Separates application logic from domain logic.</a:t>
            </a:r>
          </a:p>
          <a:p>
            <a:pPr lvl="1"/>
            <a:r>
              <a:rPr lang="en-US" b="1" dirty="0"/>
              <a:t>Manages transactions and security.</a:t>
            </a:r>
          </a:p>
          <a:p>
            <a:pPr lvl="1"/>
            <a:r>
              <a:rPr lang="en-US" b="1" dirty="0"/>
              <a:t>Orchestrates multiple domain objects and repositories.</a:t>
            </a:r>
          </a:p>
          <a:p>
            <a:r>
              <a:rPr lang="en-US" dirty="0"/>
              <a:t>Application Service Benefits:</a:t>
            </a:r>
          </a:p>
          <a:p>
            <a:pPr lvl="1"/>
            <a:r>
              <a:rPr lang="en-US" b="1" dirty="0"/>
              <a:t>Keeps domain models clean </a:t>
            </a:r>
            <a:r>
              <a:rPr lang="en-US" dirty="0"/>
              <a:t>by handling external concerns.</a:t>
            </a:r>
          </a:p>
          <a:p>
            <a:pPr lvl="1"/>
            <a:r>
              <a:rPr lang="en-US" b="1" dirty="0"/>
              <a:t>Encapsulates transactions and event publishing</a:t>
            </a:r>
            <a:r>
              <a:rPr lang="en-US" dirty="0"/>
              <a:t>.</a:t>
            </a:r>
          </a:p>
          <a:p>
            <a:pPr lvl="1"/>
            <a:r>
              <a:rPr lang="en-US" b="1" dirty="0"/>
              <a:t>Simplifies testing </a:t>
            </a:r>
            <a:r>
              <a:rPr lang="en-US" dirty="0"/>
              <a:t>by isolating business logic from infrastructure.</a:t>
            </a:r>
          </a:p>
          <a:p>
            <a:endParaRPr lang="en-US" dirty="0"/>
          </a:p>
        </p:txBody>
      </p:sp>
    </p:spTree>
    <p:extLst>
      <p:ext uri="{BB962C8B-B14F-4D97-AF65-F5344CB8AC3E}">
        <p14:creationId xmlns:p14="http://schemas.microsoft.com/office/powerpoint/2010/main" val="21252731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D83D9A7-809B-17D3-9C08-A70AB2505E7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65DC940-91E4-B516-5005-3860D9F9FA2A}"/>
              </a:ext>
            </a:extLst>
          </p:cNvPr>
          <p:cNvSpPr txBox="1">
            <a:spLocks/>
          </p:cNvSpPr>
          <p:nvPr/>
        </p:nvSpPr>
        <p:spPr>
          <a:xfrm>
            <a:off x="831850" y="1709738"/>
            <a:ext cx="10515600" cy="2852737"/>
          </a:xfrm>
          <a:prstGeom prst="rect">
            <a:avLst/>
          </a:prstGeom>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prstClr val="black"/>
                </a:solidFill>
              </a:rPr>
              <a:t>Implementing DDD</a:t>
            </a:r>
            <a:endParaRPr lang="en-IN" b="1" dirty="0"/>
          </a:p>
        </p:txBody>
      </p:sp>
    </p:spTree>
    <p:extLst>
      <p:ext uri="{BB962C8B-B14F-4D97-AF65-F5344CB8AC3E}">
        <p14:creationId xmlns:p14="http://schemas.microsoft.com/office/powerpoint/2010/main" val="34003852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CB8DBAC-864E-3043-B7FD-B5A577CB01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5A6629-3E26-53C4-6DE4-863743C65642}"/>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Implementing DDD</a:t>
            </a:r>
          </a:p>
        </p:txBody>
      </p:sp>
      <p:sp>
        <p:nvSpPr>
          <p:cNvPr id="3" name="Content Placeholder 2">
            <a:extLst>
              <a:ext uri="{FF2B5EF4-FFF2-40B4-BE49-F238E27FC236}">
                <a16:creationId xmlns:a16="http://schemas.microsoft.com/office/drawing/2014/main" id="{9DEAA401-FF70-3CBD-52B4-F51D66528385}"/>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Real-world examples of DDD in action</a:t>
            </a:r>
          </a:p>
          <a:p>
            <a:r>
              <a:rPr lang="en-US" dirty="0"/>
              <a:t>Transitioning from a legacy system to a DDD approach</a:t>
            </a:r>
          </a:p>
          <a:p>
            <a:r>
              <a:rPr lang="en-US" dirty="0"/>
              <a:t>Common pitfalls and how to avoid them</a:t>
            </a:r>
          </a:p>
        </p:txBody>
      </p:sp>
    </p:spTree>
    <p:extLst>
      <p:ext uri="{BB962C8B-B14F-4D97-AF65-F5344CB8AC3E}">
        <p14:creationId xmlns:p14="http://schemas.microsoft.com/office/powerpoint/2010/main" val="27767958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48ED2AB-7D21-BA07-A40A-EFF08D3173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7E303D-0B3A-8A1F-960F-84E205C74BC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Real-world examples of DDD in action</a:t>
            </a:r>
          </a:p>
        </p:txBody>
      </p:sp>
      <p:sp>
        <p:nvSpPr>
          <p:cNvPr id="3" name="Content Placeholder 2">
            <a:extLst>
              <a:ext uri="{FF2B5EF4-FFF2-40B4-BE49-F238E27FC236}">
                <a16:creationId xmlns:a16="http://schemas.microsoft.com/office/drawing/2014/main" id="{D8CCB000-408A-C529-996C-689923A562AD}"/>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Scenario: </a:t>
            </a:r>
            <a:r>
              <a:rPr lang="en-US" b="1" dirty="0"/>
              <a:t>Order Fulfillment System in a Supply Chain</a:t>
            </a:r>
          </a:p>
          <a:p>
            <a:pPr marL="0" indent="0">
              <a:buNone/>
            </a:pPr>
            <a:r>
              <a:rPr lang="en-US" b="1" dirty="0"/>
              <a:t>Define the Business Problem</a:t>
            </a:r>
          </a:p>
          <a:p>
            <a:r>
              <a:rPr lang="en-US" dirty="0"/>
              <a:t>A supply chain company needs an efficient order fulfillment system that ensures:</a:t>
            </a:r>
          </a:p>
          <a:p>
            <a:pPr lvl="1"/>
            <a:r>
              <a:rPr lang="en-US" dirty="0"/>
              <a:t>Customers place orders for products.</a:t>
            </a:r>
          </a:p>
          <a:p>
            <a:pPr lvl="1"/>
            <a:r>
              <a:rPr lang="en-US" dirty="0"/>
              <a:t>Inventory is checked for availability.</a:t>
            </a:r>
          </a:p>
          <a:p>
            <a:pPr lvl="1"/>
            <a:r>
              <a:rPr lang="en-US" dirty="0"/>
              <a:t>Orders are packed and shipped.</a:t>
            </a:r>
          </a:p>
          <a:p>
            <a:pPr lvl="1"/>
            <a:r>
              <a:rPr lang="en-US" dirty="0"/>
              <a:t>Customers receive tracking updates.</a:t>
            </a:r>
          </a:p>
          <a:p>
            <a:endParaRPr lang="en-US" dirty="0"/>
          </a:p>
        </p:txBody>
      </p:sp>
    </p:spTree>
    <p:extLst>
      <p:ext uri="{BB962C8B-B14F-4D97-AF65-F5344CB8AC3E}">
        <p14:creationId xmlns:p14="http://schemas.microsoft.com/office/powerpoint/2010/main" val="13711501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0DE786A-12E9-0C98-7354-FA840B340A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68060B-F3BF-65F9-FB26-080B3C9AC2A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Real-world examples of DDD in action</a:t>
            </a:r>
          </a:p>
        </p:txBody>
      </p:sp>
      <p:sp>
        <p:nvSpPr>
          <p:cNvPr id="3" name="Content Placeholder 2">
            <a:extLst>
              <a:ext uri="{FF2B5EF4-FFF2-40B4-BE49-F238E27FC236}">
                <a16:creationId xmlns:a16="http://schemas.microsoft.com/office/drawing/2014/main" id="{F4450822-FA75-A3B3-1A35-0552158C6721}"/>
              </a:ext>
            </a:extLst>
          </p:cNvPr>
          <p:cNvSpPr txBox="1">
            <a:spLocks/>
          </p:cNvSpPr>
          <p:nvPr/>
        </p:nvSpPr>
        <p:spPr>
          <a:xfrm>
            <a:off x="838200" y="1116499"/>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Business Goal: Food Delivery System</a:t>
            </a:r>
          </a:p>
          <a:p>
            <a:pPr lvl="1"/>
            <a:r>
              <a:rPr lang="en-US" dirty="0"/>
              <a:t>To enhance operational efficiency, the company aims to redesign the food delivery system using Domain-Driven Design (DDD) principles. The objective is to:</a:t>
            </a:r>
          </a:p>
          <a:p>
            <a:pPr lvl="1"/>
            <a:r>
              <a:rPr lang="en-US" b="1" dirty="0"/>
              <a:t>Streamline Order Processing </a:t>
            </a:r>
            <a:r>
              <a:rPr lang="en-US" dirty="0"/>
              <a:t>– Reduce delays in order confirmation and preparation.</a:t>
            </a:r>
          </a:p>
          <a:p>
            <a:pPr lvl="1"/>
            <a:r>
              <a:rPr lang="en-US" b="1" dirty="0"/>
              <a:t>Improve Payment Reliability </a:t>
            </a:r>
            <a:r>
              <a:rPr lang="en-US" dirty="0"/>
              <a:t>– Ensure smooth transactions and order validation.</a:t>
            </a:r>
          </a:p>
          <a:p>
            <a:pPr lvl="1"/>
            <a:r>
              <a:rPr lang="en-US" b="1" dirty="0"/>
              <a:t>Optimize Delivery Assignment </a:t>
            </a:r>
            <a:r>
              <a:rPr lang="en-US" dirty="0"/>
              <a:t>– Assign drivers based on availability and proximity.</a:t>
            </a:r>
          </a:p>
          <a:p>
            <a:pPr lvl="1"/>
            <a:r>
              <a:rPr lang="en-US" b="1" dirty="0"/>
              <a:t>Enhance Customer Experience </a:t>
            </a:r>
            <a:r>
              <a:rPr lang="en-US" dirty="0"/>
              <a:t>– Provide real-time order tracking and notifications.</a:t>
            </a:r>
          </a:p>
          <a:p>
            <a:pPr lvl="1"/>
            <a:r>
              <a:rPr lang="en-US" b="1" dirty="0"/>
              <a:t>Improve Communication Between Teams </a:t>
            </a:r>
            <a:r>
              <a:rPr lang="en-US" dirty="0"/>
              <a:t>– Integrate restaurant, delivery, and payment workflows efficiently.</a:t>
            </a:r>
          </a:p>
          <a:p>
            <a:endParaRPr lang="en-US" dirty="0"/>
          </a:p>
        </p:txBody>
      </p:sp>
    </p:spTree>
    <p:extLst>
      <p:ext uri="{BB962C8B-B14F-4D97-AF65-F5344CB8AC3E}">
        <p14:creationId xmlns:p14="http://schemas.microsoft.com/office/powerpoint/2010/main" val="157290935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7CA9E72-3FA1-BAB5-D116-0907E7466C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E51610-5AAD-2FCB-9312-D790AD58279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Transitioning from a legacy system to a DDD approach</a:t>
            </a:r>
          </a:p>
        </p:txBody>
      </p:sp>
      <p:sp>
        <p:nvSpPr>
          <p:cNvPr id="3" name="Content Placeholder 2">
            <a:extLst>
              <a:ext uri="{FF2B5EF4-FFF2-40B4-BE49-F238E27FC236}">
                <a16:creationId xmlns:a16="http://schemas.microsoft.com/office/drawing/2014/main" id="{C609D36D-3A3D-8FB1-14CE-4C7C415093D8}"/>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Migrating from a </a:t>
            </a:r>
            <a:r>
              <a:rPr lang="en-US" b="1" dirty="0"/>
              <a:t>monolithic, tightly coupled legacy system </a:t>
            </a:r>
            <a:r>
              <a:rPr lang="en-US" dirty="0"/>
              <a:t>to a </a:t>
            </a:r>
            <a:r>
              <a:rPr lang="en-US" b="1" dirty="0"/>
              <a:t>DDD-based architecture </a:t>
            </a:r>
            <a:r>
              <a:rPr lang="en-US" dirty="0"/>
              <a:t>is challenging but rewarding. </a:t>
            </a:r>
          </a:p>
          <a:p>
            <a:r>
              <a:rPr lang="en-US" dirty="0"/>
              <a:t>The goal is to </a:t>
            </a:r>
            <a:r>
              <a:rPr lang="en-US" b="1" dirty="0"/>
              <a:t>incrementally</a:t>
            </a:r>
            <a:r>
              <a:rPr lang="en-US" dirty="0"/>
              <a:t> refactor and </a:t>
            </a:r>
            <a:r>
              <a:rPr lang="en-US" b="1" dirty="0"/>
              <a:t>modernize</a:t>
            </a:r>
            <a:r>
              <a:rPr lang="en-US" dirty="0"/>
              <a:t> the system while ensuring business continuity.</a:t>
            </a:r>
          </a:p>
          <a:p>
            <a:endParaRPr lang="en-US" dirty="0"/>
          </a:p>
        </p:txBody>
      </p:sp>
    </p:spTree>
    <p:extLst>
      <p:ext uri="{BB962C8B-B14F-4D97-AF65-F5344CB8AC3E}">
        <p14:creationId xmlns:p14="http://schemas.microsoft.com/office/powerpoint/2010/main" val="26408289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961E1D4-9CEA-70A8-07A4-798556E3BD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CB5EC7-38B9-5844-CC22-AFFBC510BDB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Transitioning from a legacy system to a DDD approach</a:t>
            </a:r>
          </a:p>
        </p:txBody>
      </p:sp>
      <p:sp>
        <p:nvSpPr>
          <p:cNvPr id="3" name="Content Placeholder 2">
            <a:extLst>
              <a:ext uri="{FF2B5EF4-FFF2-40B4-BE49-F238E27FC236}">
                <a16:creationId xmlns:a16="http://schemas.microsoft.com/office/drawing/2014/main" id="{F107EEB7-4BB2-C9B2-B315-73869D351D33}"/>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Key Steps for Transitioning to DDD</a:t>
            </a:r>
          </a:p>
          <a:p>
            <a:r>
              <a:rPr lang="en-US" b="1" dirty="0"/>
              <a:t>Understanding the Legacy System</a:t>
            </a:r>
          </a:p>
          <a:p>
            <a:pPr lvl="1"/>
            <a:r>
              <a:rPr lang="en-US" dirty="0"/>
              <a:t>Identify </a:t>
            </a:r>
            <a:r>
              <a:rPr lang="en-US" b="1" dirty="0"/>
              <a:t>core business processes </a:t>
            </a:r>
            <a:r>
              <a:rPr lang="en-US" dirty="0"/>
              <a:t>and their dependencies.</a:t>
            </a:r>
          </a:p>
          <a:p>
            <a:pPr lvl="1"/>
            <a:r>
              <a:rPr lang="en-US" dirty="0"/>
              <a:t>Analyze </a:t>
            </a:r>
            <a:r>
              <a:rPr lang="en-US" b="1" dirty="0"/>
              <a:t>existing domain models </a:t>
            </a:r>
            <a:r>
              <a:rPr lang="en-US" dirty="0"/>
              <a:t>(if any).</a:t>
            </a:r>
          </a:p>
          <a:p>
            <a:pPr lvl="1"/>
            <a:r>
              <a:rPr lang="en-US" dirty="0"/>
              <a:t>Recognize </a:t>
            </a:r>
            <a:r>
              <a:rPr lang="en-US" b="1" dirty="0"/>
              <a:t>pain points </a:t>
            </a:r>
            <a:r>
              <a:rPr lang="en-US" dirty="0"/>
              <a:t>(e.g., high coupling, scalability issues, slow changes).</a:t>
            </a:r>
          </a:p>
          <a:p>
            <a:pPr lvl="1"/>
            <a:r>
              <a:rPr lang="en-US" dirty="0"/>
              <a:t>Document </a:t>
            </a:r>
            <a:r>
              <a:rPr lang="en-US" b="1" dirty="0"/>
              <a:t>business rules </a:t>
            </a:r>
            <a:r>
              <a:rPr lang="en-US" dirty="0"/>
              <a:t>and workflows.</a:t>
            </a:r>
          </a:p>
          <a:p>
            <a:r>
              <a:rPr lang="en-US" dirty="0"/>
              <a:t>Example:</a:t>
            </a:r>
          </a:p>
          <a:p>
            <a:pPr lvl="1"/>
            <a:r>
              <a:rPr lang="en-US" dirty="0"/>
              <a:t>A legacy </a:t>
            </a:r>
            <a:r>
              <a:rPr lang="en-US" b="1" dirty="0"/>
              <a:t>E-commerce Monolith </a:t>
            </a:r>
            <a:r>
              <a:rPr lang="en-US" dirty="0"/>
              <a:t>has the following tightly coupled modules:</a:t>
            </a:r>
          </a:p>
          <a:p>
            <a:pPr lvl="2"/>
            <a:r>
              <a:rPr lang="en-US" dirty="0"/>
              <a:t>Order Management</a:t>
            </a:r>
          </a:p>
          <a:p>
            <a:pPr lvl="2"/>
            <a:r>
              <a:rPr lang="en-US" dirty="0"/>
              <a:t>Payment Processing</a:t>
            </a:r>
          </a:p>
          <a:p>
            <a:pPr lvl="2"/>
            <a:r>
              <a:rPr lang="en-US" dirty="0"/>
              <a:t>Inventory Management</a:t>
            </a:r>
          </a:p>
          <a:p>
            <a:pPr lvl="2"/>
            <a:r>
              <a:rPr lang="en-US" dirty="0"/>
              <a:t>Customer Service</a:t>
            </a:r>
          </a:p>
          <a:p>
            <a:pPr lvl="1"/>
            <a:endParaRPr lang="en-US" dirty="0"/>
          </a:p>
          <a:p>
            <a:endParaRPr lang="en-US" dirty="0"/>
          </a:p>
        </p:txBody>
      </p:sp>
    </p:spTree>
    <p:extLst>
      <p:ext uri="{BB962C8B-B14F-4D97-AF65-F5344CB8AC3E}">
        <p14:creationId xmlns:p14="http://schemas.microsoft.com/office/powerpoint/2010/main" val="67790952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0D98EC0-728E-4F68-7495-5CBA6727A3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E5E877-55B8-8203-F180-98560B11054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Transitioning from a legacy system to a DDD approach</a:t>
            </a:r>
          </a:p>
        </p:txBody>
      </p:sp>
      <p:sp>
        <p:nvSpPr>
          <p:cNvPr id="3" name="Content Placeholder 2">
            <a:extLst>
              <a:ext uri="{FF2B5EF4-FFF2-40B4-BE49-F238E27FC236}">
                <a16:creationId xmlns:a16="http://schemas.microsoft.com/office/drawing/2014/main" id="{E64DF9C7-E038-10CD-6EAF-6CC4A148A5A6}"/>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Define Bounded Contexts </a:t>
            </a:r>
          </a:p>
          <a:p>
            <a:pPr lvl="1"/>
            <a:r>
              <a:rPr lang="en-US" b="1" dirty="0"/>
              <a:t>Bounded Contexts </a:t>
            </a:r>
            <a:r>
              <a:rPr lang="en-US" dirty="0"/>
              <a:t>define the </a:t>
            </a:r>
            <a:r>
              <a:rPr lang="en-US" b="1" dirty="0"/>
              <a:t>scope</a:t>
            </a:r>
            <a:r>
              <a:rPr lang="en-US" dirty="0"/>
              <a:t> of each business domain to reduce complexity and dependency issues.</a:t>
            </a:r>
          </a:p>
          <a:p>
            <a:pPr lvl="1"/>
            <a:r>
              <a:rPr lang="en-US" dirty="0"/>
              <a:t>Identify </a:t>
            </a:r>
            <a:r>
              <a:rPr lang="en-US" b="1" dirty="0"/>
              <a:t>subdomains</a:t>
            </a:r>
            <a:r>
              <a:rPr lang="en-US" dirty="0"/>
              <a:t> (Core, Supporting, Generic).</a:t>
            </a:r>
          </a:p>
          <a:p>
            <a:pPr lvl="1"/>
            <a:r>
              <a:rPr lang="en-US" dirty="0"/>
              <a:t>Define </a:t>
            </a:r>
            <a:r>
              <a:rPr lang="en-US" b="1" dirty="0"/>
              <a:t>clear boundaries </a:t>
            </a:r>
            <a:r>
              <a:rPr lang="en-US" dirty="0"/>
              <a:t>where business logic applies.</a:t>
            </a:r>
          </a:p>
          <a:p>
            <a:pPr lvl="1"/>
            <a:r>
              <a:rPr lang="en-US" dirty="0"/>
              <a:t>Establish </a:t>
            </a:r>
            <a:r>
              <a:rPr lang="en-US" b="1" dirty="0"/>
              <a:t>ubiquitous language </a:t>
            </a:r>
            <a:r>
              <a:rPr lang="en-US" dirty="0"/>
              <a:t>for each context.</a:t>
            </a:r>
          </a:p>
          <a:p>
            <a:r>
              <a:rPr lang="en-US" dirty="0"/>
              <a:t>Example:</a:t>
            </a:r>
          </a:p>
          <a:p>
            <a:pPr lvl="1"/>
            <a:r>
              <a:rPr lang="en-US" b="1" dirty="0"/>
              <a:t>Order Context </a:t>
            </a:r>
            <a:r>
              <a:rPr lang="en-US" dirty="0"/>
              <a:t>→ Manages orders, order statuses, and customer purchases.</a:t>
            </a:r>
          </a:p>
          <a:p>
            <a:pPr lvl="1"/>
            <a:r>
              <a:rPr lang="en-US" b="1" dirty="0"/>
              <a:t>Payment Context </a:t>
            </a:r>
            <a:r>
              <a:rPr lang="en-US" dirty="0"/>
              <a:t>→ Handles transactions, refunds, and invoicing.</a:t>
            </a:r>
          </a:p>
          <a:p>
            <a:pPr lvl="1"/>
            <a:r>
              <a:rPr lang="en-US" b="1" dirty="0"/>
              <a:t>Inventory Context </a:t>
            </a:r>
            <a:r>
              <a:rPr lang="en-US" dirty="0"/>
              <a:t>→ Tracks product stock levels.</a:t>
            </a:r>
          </a:p>
        </p:txBody>
      </p:sp>
    </p:spTree>
    <p:extLst>
      <p:ext uri="{BB962C8B-B14F-4D97-AF65-F5344CB8AC3E}">
        <p14:creationId xmlns:p14="http://schemas.microsoft.com/office/powerpoint/2010/main" val="1433858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Decompose by Business Capability</a:t>
            </a:r>
            <a:endParaRPr lang="en-IN" b="1" dirty="0"/>
          </a:p>
        </p:txBody>
      </p:sp>
      <p:graphicFrame>
        <p:nvGraphicFramePr>
          <p:cNvPr id="6" name="Content Placeholder 5"/>
          <p:cNvGraphicFramePr>
            <a:graphicFrameLocks noGrp="1"/>
          </p:cNvGraphicFramePr>
          <p:nvPr>
            <p:ph idx="1"/>
            <p:extLst/>
          </p:nvPr>
        </p:nvGraphicFramePr>
        <p:xfrm>
          <a:off x="838200" y="1825625"/>
          <a:ext cx="10515600" cy="410004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863077679"/>
                    </a:ext>
                  </a:extLst>
                </a:gridCol>
                <a:gridCol w="5257800">
                  <a:extLst>
                    <a:ext uri="{9D8B030D-6E8A-4147-A177-3AD203B41FA5}">
                      <a16:colId xmlns:a16="http://schemas.microsoft.com/office/drawing/2014/main" val="2466215447"/>
                    </a:ext>
                  </a:extLst>
                </a:gridCol>
              </a:tblGrid>
              <a:tr h="638173">
                <a:tc>
                  <a:txBody>
                    <a:bodyPr/>
                    <a:lstStyle/>
                    <a:p>
                      <a:pPr algn="ctr"/>
                      <a:r>
                        <a:rPr lang="en-IN" sz="2200" dirty="0" smtClean="0"/>
                        <a:t>Advantages</a:t>
                      </a:r>
                      <a:endParaRPr lang="en-IN" sz="2200" dirty="0"/>
                    </a:p>
                  </a:txBody>
                  <a:tcPr/>
                </a:tc>
                <a:tc>
                  <a:txBody>
                    <a:bodyPr/>
                    <a:lstStyle/>
                    <a:p>
                      <a:pPr algn="ctr"/>
                      <a:r>
                        <a:rPr lang="en-IN" sz="2200" dirty="0" smtClean="0"/>
                        <a:t>Disadvantages</a:t>
                      </a:r>
                      <a:endParaRPr lang="en-IN" sz="2200" dirty="0"/>
                    </a:p>
                  </a:txBody>
                  <a:tcPr/>
                </a:tc>
                <a:extLst>
                  <a:ext uri="{0D108BD9-81ED-4DB2-BD59-A6C34878D82A}">
                    <a16:rowId xmlns:a16="http://schemas.microsoft.com/office/drawing/2014/main" val="516165430"/>
                  </a:ext>
                </a:extLst>
              </a:tr>
              <a:tr h="3461873">
                <a:tc>
                  <a:txBody>
                    <a:bodyPr/>
                    <a:lstStyle/>
                    <a:p>
                      <a:pPr marL="285750" indent="-285750">
                        <a:buFont typeface="Arial" panose="020B0604020202020204" pitchFamily="34" charset="0"/>
                        <a:buChar char="•"/>
                      </a:pPr>
                      <a:r>
                        <a:rPr lang="en-US" sz="2200" dirty="0" smtClean="0"/>
                        <a:t>Generates a stable microservices architecture if the business capabilities are relatively stable. </a:t>
                      </a:r>
                    </a:p>
                    <a:p>
                      <a:pPr marL="285750" indent="-285750">
                        <a:buFont typeface="Arial" panose="020B0604020202020204" pitchFamily="34" charset="0"/>
                        <a:buChar char="•"/>
                      </a:pPr>
                      <a:endParaRPr lang="en-US" sz="2200" dirty="0" smtClean="0"/>
                    </a:p>
                    <a:p>
                      <a:pPr marL="285750" indent="-285750">
                        <a:buFont typeface="Arial" panose="020B0604020202020204" pitchFamily="34" charset="0"/>
                        <a:buChar char="•"/>
                      </a:pPr>
                      <a:r>
                        <a:rPr lang="en-US" sz="2200" dirty="0" smtClean="0"/>
                        <a:t>Development teams are cross-functional and organized around delivering business value instead of technical features. </a:t>
                      </a:r>
                    </a:p>
                    <a:p>
                      <a:pPr marL="285750" indent="-285750">
                        <a:buFont typeface="Arial" panose="020B0604020202020204" pitchFamily="34" charset="0"/>
                        <a:buChar char="•"/>
                      </a:pPr>
                      <a:endParaRPr lang="en-US" sz="2200" dirty="0" smtClean="0"/>
                    </a:p>
                    <a:p>
                      <a:pPr marL="285750" indent="-285750">
                        <a:buFont typeface="Arial" panose="020B0604020202020204" pitchFamily="34" charset="0"/>
                        <a:buChar char="•"/>
                      </a:pPr>
                      <a:r>
                        <a:rPr lang="en-US" sz="2200" dirty="0" smtClean="0"/>
                        <a:t>Services are loosely coupled.</a:t>
                      </a:r>
                    </a:p>
                    <a:p>
                      <a:endParaRPr lang="en-IN" sz="2200" dirty="0"/>
                    </a:p>
                  </a:txBody>
                  <a:tcPr/>
                </a:tc>
                <a:tc>
                  <a:txBody>
                    <a:bodyPr/>
                    <a:lstStyle/>
                    <a:p>
                      <a:pPr marL="285750" indent="-285750">
                        <a:buFont typeface="Arial" panose="020B0604020202020204" pitchFamily="34" charset="0"/>
                        <a:buChar char="•"/>
                      </a:pPr>
                      <a:r>
                        <a:rPr lang="en-US" sz="2200" dirty="0" smtClean="0"/>
                        <a:t>Application design is tightly coupled with the business model. </a:t>
                      </a:r>
                    </a:p>
                    <a:p>
                      <a:pPr marL="285750" indent="-285750">
                        <a:buFont typeface="Arial" panose="020B0604020202020204" pitchFamily="34" charset="0"/>
                        <a:buChar char="•"/>
                      </a:pPr>
                      <a:endParaRPr lang="en-US" sz="2200" dirty="0" smtClean="0"/>
                    </a:p>
                    <a:p>
                      <a:pPr marL="285750" indent="-285750">
                        <a:buFont typeface="Arial" panose="020B0604020202020204" pitchFamily="34" charset="0"/>
                        <a:buChar char="•"/>
                      </a:pPr>
                      <a:r>
                        <a:rPr lang="en-US" sz="2200" dirty="0" smtClean="0"/>
                        <a:t>Requires an in-depth understanding of the overall business, because it can be difficult to identify business capabilities and services. </a:t>
                      </a:r>
                    </a:p>
                    <a:p>
                      <a:pPr marL="285750" indent="-285750">
                        <a:buFont typeface="Arial" panose="020B0604020202020204" pitchFamily="34" charset="0"/>
                        <a:buChar char="•"/>
                      </a:pPr>
                      <a:endParaRPr lang="en-IN" sz="2200" dirty="0"/>
                    </a:p>
                  </a:txBody>
                  <a:tcPr/>
                </a:tc>
                <a:extLst>
                  <a:ext uri="{0D108BD9-81ED-4DB2-BD59-A6C34878D82A}">
                    <a16:rowId xmlns:a16="http://schemas.microsoft.com/office/drawing/2014/main" val="3620436562"/>
                  </a:ext>
                </a:extLst>
              </a:tr>
            </a:tbl>
          </a:graphicData>
        </a:graphic>
      </p:graphicFrame>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9956393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444D77D-96FF-609B-E8E8-52C7522B4F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2576C7-6F50-9695-F327-6C0EA260188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Transitioning from a legacy system to a DDD approach</a:t>
            </a:r>
          </a:p>
        </p:txBody>
      </p:sp>
      <p:sp>
        <p:nvSpPr>
          <p:cNvPr id="3" name="Content Placeholder 2">
            <a:extLst>
              <a:ext uri="{FF2B5EF4-FFF2-40B4-BE49-F238E27FC236}">
                <a16:creationId xmlns:a16="http://schemas.microsoft.com/office/drawing/2014/main" id="{2CAC32FC-7DF7-1E76-3B50-88BDC0212938}"/>
              </a:ext>
            </a:extLst>
          </p:cNvPr>
          <p:cNvSpPr txBox="1">
            <a:spLocks/>
          </p:cNvSpPr>
          <p:nvPr/>
        </p:nvSpPr>
        <p:spPr>
          <a:xfrm>
            <a:off x="838200" y="1564367"/>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Gradual Refactoring Using the Strangler Pattern </a:t>
            </a:r>
          </a:p>
          <a:p>
            <a:pPr lvl="1"/>
            <a:r>
              <a:rPr lang="en-US" b="1" dirty="0"/>
              <a:t>The Strangler Pattern </a:t>
            </a:r>
            <a:r>
              <a:rPr lang="en-US" dirty="0"/>
              <a:t>allows </a:t>
            </a:r>
            <a:r>
              <a:rPr lang="en-US" b="1" dirty="0"/>
              <a:t>incremental migration </a:t>
            </a:r>
            <a:r>
              <a:rPr lang="en-US" dirty="0"/>
              <a:t>by replacing legacy components </a:t>
            </a:r>
            <a:r>
              <a:rPr lang="en-US" b="1" dirty="0"/>
              <a:t>one by one.</a:t>
            </a:r>
          </a:p>
          <a:p>
            <a:pPr lvl="2"/>
            <a:r>
              <a:rPr lang="en-US" dirty="0"/>
              <a:t>Start </a:t>
            </a:r>
            <a:r>
              <a:rPr lang="en-US" b="1" dirty="0"/>
              <a:t>small</a:t>
            </a:r>
            <a:r>
              <a:rPr lang="en-US" dirty="0"/>
              <a:t> with a non-critical service.</a:t>
            </a:r>
          </a:p>
          <a:p>
            <a:pPr lvl="2"/>
            <a:r>
              <a:rPr lang="en-US" dirty="0"/>
              <a:t>Introduce a </a:t>
            </a:r>
            <a:r>
              <a:rPr lang="en-US" b="1" dirty="0"/>
              <a:t>new microservice </a:t>
            </a:r>
            <a:r>
              <a:rPr lang="en-US" dirty="0"/>
              <a:t>implementing DDD principles.</a:t>
            </a:r>
          </a:p>
          <a:p>
            <a:pPr lvl="2"/>
            <a:r>
              <a:rPr lang="en-US" dirty="0"/>
              <a:t>Route new functionality </a:t>
            </a:r>
            <a:r>
              <a:rPr lang="en-US" b="1" dirty="0"/>
              <a:t>to the modern service </a:t>
            </a:r>
            <a:r>
              <a:rPr lang="en-US" dirty="0"/>
              <a:t>while keeping the old system running.</a:t>
            </a:r>
          </a:p>
          <a:p>
            <a:pPr lvl="2"/>
            <a:r>
              <a:rPr lang="en-US" dirty="0"/>
              <a:t>Decommission the </a:t>
            </a:r>
            <a:r>
              <a:rPr lang="en-US" b="1" dirty="0"/>
              <a:t>legacy module </a:t>
            </a:r>
            <a:r>
              <a:rPr lang="en-US" dirty="0"/>
              <a:t>after a full transition.</a:t>
            </a:r>
          </a:p>
          <a:p>
            <a:r>
              <a:rPr lang="en-US" dirty="0"/>
              <a:t>Example:</a:t>
            </a:r>
          </a:p>
          <a:p>
            <a:pPr lvl="1"/>
            <a:r>
              <a:rPr lang="en-US" dirty="0"/>
              <a:t>Phase 1: Introduce a new </a:t>
            </a:r>
            <a:r>
              <a:rPr lang="en-US" b="1" dirty="0" err="1"/>
              <a:t>OrderService</a:t>
            </a:r>
            <a:r>
              <a:rPr lang="en-US" dirty="0"/>
              <a:t> using DDD principles alongside the legacy system.</a:t>
            </a:r>
          </a:p>
          <a:p>
            <a:pPr lvl="1"/>
            <a:r>
              <a:rPr lang="en-US" dirty="0"/>
              <a:t>Phase 2: Move </a:t>
            </a:r>
            <a:r>
              <a:rPr lang="en-US" b="1" dirty="0"/>
              <a:t>Payments</a:t>
            </a:r>
            <a:r>
              <a:rPr lang="en-US" dirty="0"/>
              <a:t> to a new service, integrating with Orders.</a:t>
            </a:r>
          </a:p>
          <a:p>
            <a:pPr lvl="1"/>
            <a:r>
              <a:rPr lang="en-US" dirty="0"/>
              <a:t>Phase 3: Migrate </a:t>
            </a:r>
            <a:r>
              <a:rPr lang="en-US" b="1" dirty="0"/>
              <a:t>Inventory Management</a:t>
            </a:r>
            <a:r>
              <a:rPr lang="en-US" dirty="0"/>
              <a:t>, finally deprecating the monolith.</a:t>
            </a:r>
          </a:p>
        </p:txBody>
      </p:sp>
    </p:spTree>
    <p:extLst>
      <p:ext uri="{BB962C8B-B14F-4D97-AF65-F5344CB8AC3E}">
        <p14:creationId xmlns:p14="http://schemas.microsoft.com/office/powerpoint/2010/main" val="11304163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A868609-85EE-9683-85B0-8BA9AFAC30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D3745-250B-91F3-B63C-6701B777489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Transitioning from a legacy system to a DDD approach</a:t>
            </a:r>
          </a:p>
        </p:txBody>
      </p:sp>
      <p:sp>
        <p:nvSpPr>
          <p:cNvPr id="3" name="Content Placeholder 2">
            <a:extLst>
              <a:ext uri="{FF2B5EF4-FFF2-40B4-BE49-F238E27FC236}">
                <a16:creationId xmlns:a16="http://schemas.microsoft.com/office/drawing/2014/main" id="{799063A5-7E7B-AD39-1771-739E828FC75A}"/>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Implement Tactical Design Patterns </a:t>
            </a:r>
          </a:p>
          <a:p>
            <a:pPr lvl="1"/>
            <a:r>
              <a:rPr lang="en-US" dirty="0"/>
              <a:t>Use </a:t>
            </a:r>
            <a:r>
              <a:rPr lang="en-US" b="1" dirty="0"/>
              <a:t>Entities &amp; Value Objects </a:t>
            </a:r>
            <a:r>
              <a:rPr lang="en-US" dirty="0"/>
              <a:t>to model domain concepts.</a:t>
            </a:r>
          </a:p>
          <a:p>
            <a:pPr lvl="1"/>
            <a:r>
              <a:rPr lang="en-US" dirty="0"/>
              <a:t>Define </a:t>
            </a:r>
            <a:r>
              <a:rPr lang="en-US" b="1" dirty="0"/>
              <a:t>Aggregates</a:t>
            </a:r>
            <a:r>
              <a:rPr lang="en-US" dirty="0"/>
              <a:t> to maintain data integrity.</a:t>
            </a:r>
          </a:p>
          <a:p>
            <a:pPr lvl="1"/>
            <a:r>
              <a:rPr lang="en-US" dirty="0"/>
              <a:t>Introduce </a:t>
            </a:r>
            <a:r>
              <a:rPr lang="en-US" b="1" dirty="0"/>
              <a:t>Repositories</a:t>
            </a:r>
            <a:r>
              <a:rPr lang="en-US" dirty="0"/>
              <a:t> to abstract database access.</a:t>
            </a:r>
          </a:p>
          <a:p>
            <a:pPr lvl="1"/>
            <a:r>
              <a:rPr lang="en-US" dirty="0"/>
              <a:t>Implement </a:t>
            </a:r>
            <a:r>
              <a:rPr lang="en-US" b="1" dirty="0"/>
              <a:t>Domain Events </a:t>
            </a:r>
            <a:r>
              <a:rPr lang="en-US" dirty="0"/>
              <a:t>for decoupled communication.</a:t>
            </a:r>
          </a:p>
          <a:p>
            <a:r>
              <a:rPr lang="en-US" dirty="0"/>
              <a:t>Example: </a:t>
            </a:r>
          </a:p>
          <a:p>
            <a:pPr lvl="1"/>
            <a:r>
              <a:rPr lang="en-US" dirty="0"/>
              <a:t>Migrating </a:t>
            </a:r>
            <a:r>
              <a:rPr lang="en-US" b="1" dirty="0"/>
              <a:t>Orders</a:t>
            </a:r>
            <a:r>
              <a:rPr lang="en-US" dirty="0"/>
              <a:t> from the monolith to a DDD-based service.</a:t>
            </a:r>
          </a:p>
        </p:txBody>
      </p:sp>
    </p:spTree>
    <p:extLst>
      <p:ext uri="{BB962C8B-B14F-4D97-AF65-F5344CB8AC3E}">
        <p14:creationId xmlns:p14="http://schemas.microsoft.com/office/powerpoint/2010/main" val="425696565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24B34F5-287F-6C4C-F53E-E4373AB932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FEDC34-10F6-403C-8559-DD6DA816A22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Transitioning from a legacy system to a DDD approach</a:t>
            </a:r>
          </a:p>
        </p:txBody>
      </p:sp>
      <p:sp>
        <p:nvSpPr>
          <p:cNvPr id="3" name="Content Placeholder 2">
            <a:extLst>
              <a:ext uri="{FF2B5EF4-FFF2-40B4-BE49-F238E27FC236}">
                <a16:creationId xmlns:a16="http://schemas.microsoft.com/office/drawing/2014/main" id="{495D2C58-197B-B860-CABD-FB8BE9C795FB}"/>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Introduce Application Services</a:t>
            </a:r>
          </a:p>
          <a:p>
            <a:pPr lvl="1"/>
            <a:r>
              <a:rPr lang="en-US" dirty="0"/>
              <a:t>Application Services help orchestrate domain logic while keeping the domain layer clean.</a:t>
            </a:r>
          </a:p>
          <a:p>
            <a:r>
              <a:rPr lang="en-US" b="1" dirty="0"/>
              <a:t>Integrate with the Legacy System</a:t>
            </a:r>
          </a:p>
          <a:p>
            <a:pPr lvl="1"/>
            <a:r>
              <a:rPr lang="en-US" dirty="0"/>
              <a:t>During the transition, </a:t>
            </a:r>
            <a:r>
              <a:rPr lang="en-US" b="1" dirty="0"/>
              <a:t>legacy and DDD services must co-exist</a:t>
            </a:r>
            <a:r>
              <a:rPr lang="en-US" dirty="0"/>
              <a:t>.</a:t>
            </a:r>
          </a:p>
          <a:p>
            <a:pPr lvl="1"/>
            <a:r>
              <a:rPr lang="en-US" dirty="0"/>
              <a:t>Use </a:t>
            </a:r>
            <a:r>
              <a:rPr lang="en-US" b="1" dirty="0"/>
              <a:t>Event Sourcing </a:t>
            </a:r>
            <a:r>
              <a:rPr lang="en-US" dirty="0"/>
              <a:t>to track domain changes.</a:t>
            </a:r>
          </a:p>
          <a:p>
            <a:pPr lvl="1"/>
            <a:r>
              <a:rPr lang="en-US" dirty="0"/>
              <a:t>Implement </a:t>
            </a:r>
            <a:r>
              <a:rPr lang="en-US" b="1" dirty="0"/>
              <a:t>Anti-Corruption Layer (ACL) </a:t>
            </a:r>
            <a:r>
              <a:rPr lang="en-US" dirty="0"/>
              <a:t>to prevent legacy pollution in new services.</a:t>
            </a:r>
          </a:p>
          <a:p>
            <a:pPr lvl="1"/>
            <a:r>
              <a:rPr lang="en-US" dirty="0"/>
              <a:t>Leverage </a:t>
            </a:r>
            <a:r>
              <a:rPr lang="en-US" b="1" dirty="0"/>
              <a:t>Message Queues (Kafka, RabbitMQ) </a:t>
            </a:r>
            <a:r>
              <a:rPr lang="en-US" dirty="0"/>
              <a:t>for communication between services.</a:t>
            </a:r>
          </a:p>
          <a:p>
            <a:pPr lvl="1"/>
            <a:r>
              <a:rPr lang="en-US" dirty="0"/>
              <a:t>Example: Implementing </a:t>
            </a:r>
            <a:r>
              <a:rPr lang="en-US" b="1" dirty="0"/>
              <a:t>Anti-Corruption Layer</a:t>
            </a:r>
          </a:p>
          <a:p>
            <a:endParaRPr lang="en-US" dirty="0"/>
          </a:p>
        </p:txBody>
      </p:sp>
    </p:spTree>
    <p:extLst>
      <p:ext uri="{BB962C8B-B14F-4D97-AF65-F5344CB8AC3E}">
        <p14:creationId xmlns:p14="http://schemas.microsoft.com/office/powerpoint/2010/main" val="50840329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3BEC47B-9532-C5C4-23AA-0B2DC9D012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BFD1F4-3B60-A97E-FDBE-998E003F3F49}"/>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Transitioning from a legacy system to a DDD approach</a:t>
            </a:r>
          </a:p>
        </p:txBody>
      </p:sp>
      <p:sp>
        <p:nvSpPr>
          <p:cNvPr id="3" name="Content Placeholder 2">
            <a:extLst>
              <a:ext uri="{FF2B5EF4-FFF2-40B4-BE49-F238E27FC236}">
                <a16:creationId xmlns:a16="http://schemas.microsoft.com/office/drawing/2014/main" id="{11E28618-8086-F6DC-3634-97CBDDE828AF}"/>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Modernize Data Access with Repositories</a:t>
            </a:r>
          </a:p>
          <a:p>
            <a:pPr lvl="1"/>
            <a:r>
              <a:rPr lang="en-US" dirty="0"/>
              <a:t>Legacy systems often have </a:t>
            </a:r>
            <a:r>
              <a:rPr lang="en-US" b="1" dirty="0"/>
              <a:t>direct database access </a:t>
            </a:r>
            <a:r>
              <a:rPr lang="en-US" dirty="0"/>
              <a:t>across modules. Use </a:t>
            </a:r>
            <a:r>
              <a:rPr lang="en-US" b="1" dirty="0"/>
              <a:t>repositories</a:t>
            </a:r>
            <a:r>
              <a:rPr lang="en-US" dirty="0"/>
              <a:t> to </a:t>
            </a:r>
            <a:r>
              <a:rPr lang="en-US" b="1" dirty="0"/>
              <a:t>abstract</a:t>
            </a:r>
            <a:r>
              <a:rPr lang="en-US" dirty="0"/>
              <a:t> database interactions.</a:t>
            </a:r>
          </a:p>
          <a:p>
            <a:pPr lvl="1"/>
            <a:r>
              <a:rPr lang="en-US" dirty="0"/>
              <a:t>Introduce </a:t>
            </a:r>
            <a:r>
              <a:rPr lang="en-US" b="1" dirty="0"/>
              <a:t>Repository Pattern </a:t>
            </a:r>
            <a:r>
              <a:rPr lang="en-US" dirty="0"/>
              <a:t>to handle persistence.</a:t>
            </a:r>
          </a:p>
          <a:p>
            <a:pPr lvl="1"/>
            <a:r>
              <a:rPr lang="en-US" dirty="0"/>
              <a:t>Use </a:t>
            </a:r>
            <a:r>
              <a:rPr lang="en-US" b="1" dirty="0"/>
              <a:t>CQRS (Command Query Responsibility Segregation) </a:t>
            </a:r>
            <a:r>
              <a:rPr lang="en-US" dirty="0"/>
              <a:t>to separate read and write operations.</a:t>
            </a:r>
          </a:p>
          <a:p>
            <a:pPr lvl="1"/>
            <a:r>
              <a:rPr lang="en-US" dirty="0"/>
              <a:t>Example: Separate Read and Write Repositories</a:t>
            </a:r>
          </a:p>
        </p:txBody>
      </p:sp>
    </p:spTree>
    <p:extLst>
      <p:ext uri="{BB962C8B-B14F-4D97-AF65-F5344CB8AC3E}">
        <p14:creationId xmlns:p14="http://schemas.microsoft.com/office/powerpoint/2010/main" val="81618628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86F6CA5-9B96-50D2-ECA5-91887FE88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43515-2BD6-D1A0-16EA-DFA4057B4C7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Transitioning from a legacy system to a DDD approach</a:t>
            </a:r>
          </a:p>
        </p:txBody>
      </p:sp>
      <p:sp>
        <p:nvSpPr>
          <p:cNvPr id="3" name="Content Placeholder 2">
            <a:extLst>
              <a:ext uri="{FF2B5EF4-FFF2-40B4-BE49-F238E27FC236}">
                <a16:creationId xmlns:a16="http://schemas.microsoft.com/office/drawing/2014/main" id="{C9597CFA-20DB-D240-D6D8-A63783172D52}"/>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Fully Transition to a DDD-Based Architecture </a:t>
            </a:r>
          </a:p>
          <a:p>
            <a:pPr lvl="1"/>
            <a:r>
              <a:rPr lang="en-US" dirty="0"/>
              <a:t>Gradually </a:t>
            </a:r>
            <a:r>
              <a:rPr lang="en-US" b="1" dirty="0"/>
              <a:t>decommission</a:t>
            </a:r>
            <a:r>
              <a:rPr lang="en-US" dirty="0"/>
              <a:t> the legacy monolith.</a:t>
            </a:r>
          </a:p>
          <a:p>
            <a:pPr lvl="1"/>
            <a:r>
              <a:rPr lang="en-US" dirty="0"/>
              <a:t>Ensure </a:t>
            </a:r>
            <a:r>
              <a:rPr lang="en-US" b="1" dirty="0"/>
              <a:t>all services </a:t>
            </a:r>
            <a:r>
              <a:rPr lang="en-US" dirty="0"/>
              <a:t>follow DDD principles.</a:t>
            </a:r>
          </a:p>
          <a:p>
            <a:pPr lvl="1"/>
            <a:r>
              <a:rPr lang="en-US" dirty="0"/>
              <a:t>Implement </a:t>
            </a:r>
            <a:r>
              <a:rPr lang="en-US" b="1" dirty="0"/>
              <a:t>CI/CD pipelines </a:t>
            </a:r>
            <a:r>
              <a:rPr lang="en-US" dirty="0"/>
              <a:t>for efficient deployments.</a:t>
            </a:r>
          </a:p>
          <a:p>
            <a:pPr lvl="1"/>
            <a:r>
              <a:rPr lang="en-US" dirty="0"/>
              <a:t>Conduct </a:t>
            </a:r>
            <a:r>
              <a:rPr lang="en-US" b="1" dirty="0"/>
              <a:t>domain-driven refactoring </a:t>
            </a:r>
            <a:r>
              <a:rPr lang="en-US" dirty="0"/>
              <a:t>as the business evolves.</a:t>
            </a:r>
          </a:p>
        </p:txBody>
      </p:sp>
    </p:spTree>
    <p:extLst>
      <p:ext uri="{BB962C8B-B14F-4D97-AF65-F5344CB8AC3E}">
        <p14:creationId xmlns:p14="http://schemas.microsoft.com/office/powerpoint/2010/main" val="32331888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A9583A5-11BF-A970-6BA7-9C1CECA2DA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ADB266-C332-5BAC-CC51-CAE221E4097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Transitioning from a legacy system to a DDD approach</a:t>
            </a:r>
          </a:p>
        </p:txBody>
      </p:sp>
      <p:graphicFrame>
        <p:nvGraphicFramePr>
          <p:cNvPr id="4" name="Table 3">
            <a:extLst>
              <a:ext uri="{FF2B5EF4-FFF2-40B4-BE49-F238E27FC236}">
                <a16:creationId xmlns:a16="http://schemas.microsoft.com/office/drawing/2014/main" id="{43B11DAF-E615-F134-E4BB-B83DBB824451}"/>
              </a:ext>
            </a:extLst>
          </p:cNvPr>
          <p:cNvGraphicFramePr>
            <a:graphicFrameLocks noGrp="1"/>
          </p:cNvGraphicFramePr>
          <p:nvPr>
            <p:extLst>
              <p:ext uri="{D42A27DB-BD31-4B8C-83A1-F6EECF244321}">
                <p14:modId xmlns:p14="http://schemas.microsoft.com/office/powerpoint/2010/main" val="1157787523"/>
              </p:ext>
            </p:extLst>
          </p:nvPr>
        </p:nvGraphicFramePr>
        <p:xfrm>
          <a:off x="838200" y="2336800"/>
          <a:ext cx="10515600" cy="4117975"/>
        </p:xfrm>
        <a:graphic>
          <a:graphicData uri="http://schemas.openxmlformats.org/drawingml/2006/table">
            <a:tbl>
              <a:tblPr firstRow="1" firstCol="1" bandRow="1">
                <a:tableStyleId>{69012ECD-51FC-41F1-AA8D-1B2483CD663E}</a:tableStyleId>
              </a:tblPr>
              <a:tblGrid>
                <a:gridCol w="3705808">
                  <a:extLst>
                    <a:ext uri="{9D8B030D-6E8A-4147-A177-3AD203B41FA5}">
                      <a16:colId xmlns:a16="http://schemas.microsoft.com/office/drawing/2014/main" val="624687556"/>
                    </a:ext>
                  </a:extLst>
                </a:gridCol>
                <a:gridCol w="6809792">
                  <a:extLst>
                    <a:ext uri="{9D8B030D-6E8A-4147-A177-3AD203B41FA5}">
                      <a16:colId xmlns:a16="http://schemas.microsoft.com/office/drawing/2014/main" val="2248324729"/>
                    </a:ext>
                  </a:extLst>
                </a:gridCol>
              </a:tblGrid>
              <a:tr h="0">
                <a:tc>
                  <a:txBody>
                    <a:bodyPr/>
                    <a:lstStyle/>
                    <a:p>
                      <a:pPr algn="ctr">
                        <a:lnSpc>
                          <a:spcPct val="107000"/>
                        </a:lnSpc>
                        <a:spcAft>
                          <a:spcPts val="800"/>
                        </a:spcAft>
                        <a:buNone/>
                      </a:pPr>
                      <a:r>
                        <a:rPr lang="en-IN" sz="2200" kern="100">
                          <a:effectLst/>
                        </a:rPr>
                        <a:t>Step</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buNone/>
                      </a:pPr>
                      <a:r>
                        <a:rPr lang="en-IN" sz="2200" kern="100" dirty="0">
                          <a:effectLst/>
                        </a:rPr>
                        <a:t>Action</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47737645"/>
                  </a:ext>
                </a:extLst>
              </a:tr>
              <a:tr h="0">
                <a:tc>
                  <a:txBody>
                    <a:bodyPr/>
                    <a:lstStyle/>
                    <a:p>
                      <a:pPr>
                        <a:lnSpc>
                          <a:spcPct val="107000"/>
                        </a:lnSpc>
                        <a:spcAft>
                          <a:spcPts val="800"/>
                        </a:spcAft>
                        <a:buNone/>
                      </a:pPr>
                      <a:r>
                        <a:rPr lang="en-IN" sz="2200" kern="100" dirty="0" err="1">
                          <a:effectLst/>
                        </a:rPr>
                        <a:t>Analyze</a:t>
                      </a:r>
                      <a:r>
                        <a:rPr lang="en-IN" sz="2200" kern="100" dirty="0">
                          <a:effectLst/>
                        </a:rPr>
                        <a:t> Legacy System</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200" kern="100">
                          <a:effectLst/>
                        </a:rPr>
                        <a:t>Identify pain points, business rules, and dependencies.</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50287363"/>
                  </a:ext>
                </a:extLst>
              </a:tr>
              <a:tr h="0">
                <a:tc>
                  <a:txBody>
                    <a:bodyPr/>
                    <a:lstStyle/>
                    <a:p>
                      <a:pPr>
                        <a:lnSpc>
                          <a:spcPct val="107000"/>
                        </a:lnSpc>
                        <a:spcAft>
                          <a:spcPts val="800"/>
                        </a:spcAft>
                        <a:buNone/>
                      </a:pPr>
                      <a:r>
                        <a:rPr lang="en-IN" sz="2200" kern="100" dirty="0">
                          <a:effectLst/>
                        </a:rPr>
                        <a:t>Define Bounded Contexts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200" kern="100">
                          <a:effectLst/>
                        </a:rPr>
                        <a:t>Separate domain models and align with business.</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20289008"/>
                  </a:ext>
                </a:extLst>
              </a:tr>
              <a:tr h="0">
                <a:tc>
                  <a:txBody>
                    <a:bodyPr/>
                    <a:lstStyle/>
                    <a:p>
                      <a:pPr>
                        <a:lnSpc>
                          <a:spcPct val="107000"/>
                        </a:lnSpc>
                        <a:spcAft>
                          <a:spcPts val="800"/>
                        </a:spcAft>
                        <a:buNone/>
                      </a:pPr>
                      <a:r>
                        <a:rPr lang="en-IN" sz="2200" kern="100" dirty="0">
                          <a:effectLst/>
                        </a:rPr>
                        <a:t>Apply Strangler Pattern</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200" kern="100">
                          <a:effectLst/>
                        </a:rPr>
                        <a:t>Incrementally replace monolith modules with microservices.</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32075148"/>
                  </a:ext>
                </a:extLst>
              </a:tr>
              <a:tr h="0">
                <a:tc>
                  <a:txBody>
                    <a:bodyPr/>
                    <a:lstStyle/>
                    <a:p>
                      <a:pPr>
                        <a:lnSpc>
                          <a:spcPct val="107000"/>
                        </a:lnSpc>
                        <a:spcAft>
                          <a:spcPts val="800"/>
                        </a:spcAft>
                        <a:buNone/>
                      </a:pPr>
                      <a:r>
                        <a:rPr lang="en-IN" sz="2200" kern="100" dirty="0">
                          <a:effectLst/>
                        </a:rPr>
                        <a:t>Implement Tactical DDD</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200" kern="100">
                          <a:effectLst/>
                        </a:rPr>
                        <a:t>Use Aggregates, Entities, Repositories, and Domain Events.</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104995"/>
                  </a:ext>
                </a:extLst>
              </a:tr>
              <a:tr h="0">
                <a:tc>
                  <a:txBody>
                    <a:bodyPr/>
                    <a:lstStyle/>
                    <a:p>
                      <a:pPr>
                        <a:lnSpc>
                          <a:spcPct val="107000"/>
                        </a:lnSpc>
                        <a:spcAft>
                          <a:spcPts val="800"/>
                        </a:spcAft>
                        <a:buNone/>
                      </a:pPr>
                      <a:r>
                        <a:rPr lang="en-IN" sz="2200" kern="100" dirty="0">
                          <a:effectLst/>
                        </a:rPr>
                        <a:t>Introduce Application Services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200" kern="100">
                          <a:effectLst/>
                        </a:rPr>
                        <a:t>Separate domain logic from infrastructure concerns.</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52493308"/>
                  </a:ext>
                </a:extLst>
              </a:tr>
              <a:tr h="0">
                <a:tc>
                  <a:txBody>
                    <a:bodyPr/>
                    <a:lstStyle/>
                    <a:p>
                      <a:pPr>
                        <a:lnSpc>
                          <a:spcPct val="107000"/>
                        </a:lnSpc>
                        <a:spcAft>
                          <a:spcPts val="800"/>
                        </a:spcAft>
                        <a:buNone/>
                      </a:pPr>
                      <a:r>
                        <a:rPr lang="en-IN" sz="2200" kern="100" dirty="0">
                          <a:effectLst/>
                        </a:rPr>
                        <a:t>Integrate with Legacy System</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200" kern="100">
                          <a:effectLst/>
                        </a:rPr>
                        <a:t>Use Event Sourcing, ACL, and message queues.</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34078122"/>
                  </a:ext>
                </a:extLst>
              </a:tr>
              <a:tr h="0">
                <a:tc>
                  <a:txBody>
                    <a:bodyPr/>
                    <a:lstStyle/>
                    <a:p>
                      <a:pPr>
                        <a:lnSpc>
                          <a:spcPct val="107000"/>
                        </a:lnSpc>
                        <a:spcAft>
                          <a:spcPts val="800"/>
                        </a:spcAft>
                        <a:buNone/>
                      </a:pPr>
                      <a:r>
                        <a:rPr lang="en-IN" sz="2200" kern="100" dirty="0">
                          <a:effectLst/>
                        </a:rPr>
                        <a:t>Modernize Data Access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200" kern="100">
                          <a:effectLst/>
                        </a:rPr>
                        <a:t>Implement Repository and CQRS patterns.</a:t>
                      </a:r>
                      <a:endParaRPr lang="en-IN"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72208440"/>
                  </a:ext>
                </a:extLst>
              </a:tr>
              <a:tr h="0">
                <a:tc>
                  <a:txBody>
                    <a:bodyPr/>
                    <a:lstStyle/>
                    <a:p>
                      <a:pPr>
                        <a:lnSpc>
                          <a:spcPct val="107000"/>
                        </a:lnSpc>
                        <a:spcAft>
                          <a:spcPts val="800"/>
                        </a:spcAft>
                        <a:buNone/>
                      </a:pPr>
                      <a:r>
                        <a:rPr lang="en-IN" sz="2200" kern="100" dirty="0">
                          <a:effectLst/>
                        </a:rPr>
                        <a:t>Fully Transition to DDD</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200" kern="100" dirty="0">
                          <a:effectLst/>
                        </a:rPr>
                        <a:t>Decommission monolith and embrace modular architecture.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29671708"/>
                  </a:ext>
                </a:extLst>
              </a:tr>
            </a:tbl>
          </a:graphicData>
        </a:graphic>
      </p:graphicFrame>
      <p:sp>
        <p:nvSpPr>
          <p:cNvPr id="5" name="Content Placeholder 2">
            <a:extLst>
              <a:ext uri="{FF2B5EF4-FFF2-40B4-BE49-F238E27FC236}">
                <a16:creationId xmlns:a16="http://schemas.microsoft.com/office/drawing/2014/main" id="{B33E436B-4EE9-AA97-1DDA-2E826648BC46}"/>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Summary of Transition Approach</a:t>
            </a:r>
          </a:p>
        </p:txBody>
      </p:sp>
    </p:spTree>
    <p:extLst>
      <p:ext uri="{BB962C8B-B14F-4D97-AF65-F5344CB8AC3E}">
        <p14:creationId xmlns:p14="http://schemas.microsoft.com/office/powerpoint/2010/main" val="20636630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89DDD5C-C62A-E9FD-2A39-2AC9F692E9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73FF7D-586D-F77F-DFD7-09157BFFC0BE}"/>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Common pitfalls and how to avoid them</a:t>
            </a:r>
          </a:p>
        </p:txBody>
      </p:sp>
      <p:sp>
        <p:nvSpPr>
          <p:cNvPr id="3" name="Content Placeholder 2">
            <a:extLst>
              <a:ext uri="{FF2B5EF4-FFF2-40B4-BE49-F238E27FC236}">
                <a16:creationId xmlns:a16="http://schemas.microsoft.com/office/drawing/2014/main" id="{C0100B9C-EC05-6E17-2A42-C5E97183B825}"/>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1. Treating DDD as Just Another Technical Framework</a:t>
            </a:r>
          </a:p>
          <a:p>
            <a:r>
              <a:rPr lang="en-US" dirty="0"/>
              <a:t>Pitfall:</a:t>
            </a:r>
          </a:p>
          <a:p>
            <a:pPr lvl="1"/>
            <a:r>
              <a:rPr lang="en-US" dirty="0"/>
              <a:t>Many teams </a:t>
            </a:r>
            <a:r>
              <a:rPr lang="en-US" b="1" dirty="0"/>
              <a:t>adopt DDD purely as a technical approach </a:t>
            </a:r>
            <a:r>
              <a:rPr lang="en-US" dirty="0"/>
              <a:t>without focusing on its real purpose—</a:t>
            </a:r>
            <a:r>
              <a:rPr lang="en-US" b="1" dirty="0"/>
              <a:t>aligning software design with business needs.</a:t>
            </a:r>
          </a:p>
          <a:p>
            <a:r>
              <a:rPr lang="en-US" dirty="0"/>
              <a:t>How to Avoid:</a:t>
            </a:r>
          </a:p>
          <a:p>
            <a:pPr lvl="1"/>
            <a:r>
              <a:rPr lang="en-US" b="1" dirty="0"/>
              <a:t>Understand the Business First </a:t>
            </a:r>
            <a:r>
              <a:rPr lang="en-US" dirty="0"/>
              <a:t>– Engage domain experts before writing code.</a:t>
            </a:r>
          </a:p>
          <a:p>
            <a:pPr lvl="1"/>
            <a:r>
              <a:rPr lang="en-US" b="1" dirty="0"/>
              <a:t>Focus on Ubiquitous Language </a:t>
            </a:r>
            <a:r>
              <a:rPr lang="en-US" dirty="0"/>
              <a:t>– Ensure both </a:t>
            </a:r>
            <a:r>
              <a:rPr lang="en-US" b="1" dirty="0"/>
              <a:t>business and technical teams </a:t>
            </a:r>
            <a:r>
              <a:rPr lang="en-US" dirty="0"/>
              <a:t>use the same terms.</a:t>
            </a:r>
          </a:p>
          <a:p>
            <a:pPr lvl="1"/>
            <a:r>
              <a:rPr lang="en-US" b="1" dirty="0"/>
              <a:t>DDD is a Mindset, Not a Framework </a:t>
            </a:r>
            <a:r>
              <a:rPr lang="en-US" dirty="0"/>
              <a:t>– Use it for problem-solving, not just coding patterns.</a:t>
            </a:r>
          </a:p>
          <a:p>
            <a:endParaRPr lang="en-US" dirty="0"/>
          </a:p>
        </p:txBody>
      </p:sp>
    </p:spTree>
    <p:extLst>
      <p:ext uri="{BB962C8B-B14F-4D97-AF65-F5344CB8AC3E}">
        <p14:creationId xmlns:p14="http://schemas.microsoft.com/office/powerpoint/2010/main" val="8178026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8C52B38-ED44-0E3D-4A8B-88C92A5EDC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2F585F-6ECA-1B61-A732-EE804B8E6697}"/>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Common pitfalls and how to avoid them</a:t>
            </a:r>
          </a:p>
        </p:txBody>
      </p:sp>
      <p:sp>
        <p:nvSpPr>
          <p:cNvPr id="3" name="Content Placeholder 2">
            <a:extLst>
              <a:ext uri="{FF2B5EF4-FFF2-40B4-BE49-F238E27FC236}">
                <a16:creationId xmlns:a16="http://schemas.microsoft.com/office/drawing/2014/main" id="{34B2A008-117A-FF42-903E-CA720213DF62}"/>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2. Ignoring Ubiquitous Language</a:t>
            </a:r>
          </a:p>
          <a:p>
            <a:r>
              <a:rPr lang="en-US" dirty="0"/>
              <a:t>Pitfall:</a:t>
            </a:r>
          </a:p>
          <a:p>
            <a:pPr lvl="1"/>
            <a:r>
              <a:rPr lang="en-US" dirty="0"/>
              <a:t>Developers and business experts use different terminologies, leading to misunderstandings and inconsistent models.</a:t>
            </a:r>
          </a:p>
          <a:p>
            <a:r>
              <a:rPr lang="en-US" dirty="0"/>
              <a:t>How to Avoid:</a:t>
            </a:r>
          </a:p>
          <a:p>
            <a:pPr lvl="1"/>
            <a:r>
              <a:rPr lang="en-US" b="1" dirty="0"/>
              <a:t>Develop a shared glossary </a:t>
            </a:r>
            <a:r>
              <a:rPr lang="en-US" dirty="0"/>
              <a:t>– Ensure </a:t>
            </a:r>
            <a:r>
              <a:rPr lang="en-US" b="1" dirty="0"/>
              <a:t>everyone</a:t>
            </a:r>
            <a:r>
              <a:rPr lang="en-US" dirty="0"/>
              <a:t> speaks the same language.</a:t>
            </a:r>
          </a:p>
          <a:p>
            <a:pPr lvl="1"/>
            <a:r>
              <a:rPr lang="en-US" b="1" dirty="0"/>
              <a:t>Use the Ubiquitous Language in Code </a:t>
            </a:r>
            <a:r>
              <a:rPr lang="en-US" dirty="0"/>
              <a:t>– Class and method names should reflect real-world domain terms.</a:t>
            </a:r>
          </a:p>
          <a:p>
            <a:pPr lvl="1"/>
            <a:r>
              <a:rPr lang="en-US" b="1" dirty="0"/>
              <a:t>Hold regular meetings </a:t>
            </a:r>
            <a:r>
              <a:rPr lang="en-US" dirty="0"/>
              <a:t>between developers and domain experts to refine the model.</a:t>
            </a:r>
          </a:p>
        </p:txBody>
      </p:sp>
    </p:spTree>
    <p:extLst>
      <p:ext uri="{BB962C8B-B14F-4D97-AF65-F5344CB8AC3E}">
        <p14:creationId xmlns:p14="http://schemas.microsoft.com/office/powerpoint/2010/main" val="369352149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48C8764-3C1B-5CA7-7DD4-D6B2FBF66B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D913B3-5232-6537-FC36-7E817094990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Common pitfalls and how to avoid them</a:t>
            </a:r>
          </a:p>
        </p:txBody>
      </p:sp>
      <p:sp>
        <p:nvSpPr>
          <p:cNvPr id="3" name="Content Placeholder 2">
            <a:extLst>
              <a:ext uri="{FF2B5EF4-FFF2-40B4-BE49-F238E27FC236}">
                <a16:creationId xmlns:a16="http://schemas.microsoft.com/office/drawing/2014/main" id="{47C93EDE-2080-1CEE-2244-C4B1C5266E7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3. Poorly Defined Bounded Contexts</a:t>
            </a:r>
          </a:p>
          <a:p>
            <a:r>
              <a:rPr lang="en-US" dirty="0"/>
              <a:t>Pitfall:</a:t>
            </a:r>
          </a:p>
          <a:p>
            <a:pPr lvl="1"/>
            <a:r>
              <a:rPr lang="en-US" dirty="0"/>
              <a:t>Teams either </a:t>
            </a:r>
            <a:r>
              <a:rPr lang="en-US" b="1" dirty="0"/>
              <a:t>create too many small contexts </a:t>
            </a:r>
            <a:r>
              <a:rPr lang="en-US" dirty="0"/>
              <a:t>or </a:t>
            </a:r>
            <a:r>
              <a:rPr lang="en-US" b="1" dirty="0"/>
              <a:t>one giant context</a:t>
            </a:r>
            <a:r>
              <a:rPr lang="en-US" dirty="0"/>
              <a:t>.</a:t>
            </a:r>
          </a:p>
          <a:p>
            <a:r>
              <a:rPr lang="en-US" dirty="0"/>
              <a:t>How to Avoid:</a:t>
            </a:r>
          </a:p>
          <a:p>
            <a:pPr lvl="1"/>
            <a:r>
              <a:rPr lang="en-US" b="1" dirty="0"/>
              <a:t>Identify Core, Supporting, and Generic Domains </a:t>
            </a:r>
            <a:r>
              <a:rPr lang="en-US" dirty="0"/>
              <a:t>before defining contexts.</a:t>
            </a:r>
          </a:p>
          <a:p>
            <a:pPr lvl="1"/>
            <a:r>
              <a:rPr lang="en-US" b="1" dirty="0"/>
              <a:t>Use Context Mapping </a:t>
            </a:r>
            <a:r>
              <a:rPr lang="en-US" dirty="0"/>
              <a:t>to visualize relationships between services.</a:t>
            </a:r>
          </a:p>
          <a:p>
            <a:pPr lvl="1"/>
            <a:r>
              <a:rPr lang="en-US" b="1" dirty="0"/>
              <a:t>Apply Anti-Corruption Layer (ACL) </a:t>
            </a:r>
            <a:r>
              <a:rPr lang="en-US" dirty="0"/>
              <a:t>when integrating legacy systems to prevent contamination.</a:t>
            </a:r>
          </a:p>
        </p:txBody>
      </p:sp>
    </p:spTree>
    <p:extLst>
      <p:ext uri="{BB962C8B-B14F-4D97-AF65-F5344CB8AC3E}">
        <p14:creationId xmlns:p14="http://schemas.microsoft.com/office/powerpoint/2010/main" val="126409376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22600EE-1D57-575F-58B9-CA5587EE86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6FD9DB-5B6F-552F-5C19-640825A4E8F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Common pitfalls and how to avoid them</a:t>
            </a:r>
          </a:p>
        </p:txBody>
      </p:sp>
      <p:sp>
        <p:nvSpPr>
          <p:cNvPr id="3" name="Content Placeholder 2">
            <a:extLst>
              <a:ext uri="{FF2B5EF4-FFF2-40B4-BE49-F238E27FC236}">
                <a16:creationId xmlns:a16="http://schemas.microsoft.com/office/drawing/2014/main" id="{1EFF3551-6412-B478-BCCD-C621226B09CB}"/>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4. Overusing Entities Instead of Value Objects</a:t>
            </a:r>
          </a:p>
          <a:p>
            <a:r>
              <a:rPr lang="en-US" dirty="0"/>
              <a:t>Pitfall:</a:t>
            </a:r>
          </a:p>
          <a:p>
            <a:pPr lvl="1"/>
            <a:r>
              <a:rPr lang="en-US" dirty="0"/>
              <a:t>Developers treat </a:t>
            </a:r>
            <a:r>
              <a:rPr lang="en-US" b="1" dirty="0"/>
              <a:t>every object as an Entity</a:t>
            </a:r>
            <a:r>
              <a:rPr lang="en-US" dirty="0"/>
              <a:t>, leading to </a:t>
            </a:r>
            <a:r>
              <a:rPr lang="en-US" b="1" dirty="0"/>
              <a:t>unnecessary complexity and bloated databases.</a:t>
            </a:r>
          </a:p>
          <a:p>
            <a:r>
              <a:rPr lang="en-US" dirty="0"/>
              <a:t>How to Avoid:</a:t>
            </a:r>
          </a:p>
          <a:p>
            <a:pPr lvl="1"/>
            <a:r>
              <a:rPr lang="en-US" b="1" dirty="0"/>
              <a:t>Use Value Objects for immutable data </a:t>
            </a:r>
            <a:r>
              <a:rPr lang="en-US" dirty="0"/>
              <a:t>(e.g., Money, Address, Coordinates).</a:t>
            </a:r>
          </a:p>
          <a:p>
            <a:pPr lvl="1"/>
            <a:r>
              <a:rPr lang="en-US" b="1" dirty="0"/>
              <a:t>Reserve Entities for objects with unique identity </a:t>
            </a:r>
            <a:r>
              <a:rPr lang="en-US" dirty="0"/>
              <a:t>(e.g., User, Order).</a:t>
            </a:r>
          </a:p>
        </p:txBody>
      </p:sp>
    </p:spTree>
    <p:extLst>
      <p:ext uri="{BB962C8B-B14F-4D97-AF65-F5344CB8AC3E}">
        <p14:creationId xmlns:p14="http://schemas.microsoft.com/office/powerpoint/2010/main" val="3362512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5820</TotalTime>
  <Words>6885</Words>
  <Application>Microsoft Office PowerPoint</Application>
  <PresentationFormat>Widescreen</PresentationFormat>
  <Paragraphs>671</Paragraphs>
  <Slides>105</Slides>
  <Notes>5</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105</vt:i4>
      </vt:variant>
    </vt:vector>
  </HeadingPairs>
  <TitlesOfParts>
    <vt:vector size="111" baseType="lpstr">
      <vt:lpstr>Arial</vt:lpstr>
      <vt:lpstr>Calibri</vt:lpstr>
      <vt:lpstr>Calibri Light</vt:lpstr>
      <vt:lpstr>Gisha</vt:lpstr>
      <vt:lpstr>Times New Roman</vt:lpstr>
      <vt:lpstr>Office Theme</vt:lpstr>
      <vt:lpstr>PowerPoint Presentation</vt:lpstr>
      <vt:lpstr>PowerPoint Presentation</vt:lpstr>
      <vt:lpstr>PowerPoint Presentation</vt:lpstr>
      <vt:lpstr>Design Patterns for Microservices</vt:lpstr>
      <vt:lpstr>Decomposing Monolith into Microservices</vt:lpstr>
      <vt:lpstr>Decomposing Monolith into Microservices</vt:lpstr>
      <vt:lpstr>Decompose by Business Capability</vt:lpstr>
      <vt:lpstr>Decompose by Business Capability</vt:lpstr>
      <vt:lpstr>Decompose by Business Capability</vt:lpstr>
      <vt:lpstr>Decompose by Transactions</vt:lpstr>
      <vt:lpstr>Decompose by Transactions</vt:lpstr>
      <vt:lpstr>Decompose by Transactions</vt:lpstr>
      <vt:lpstr>Decompose by Transactions</vt:lpstr>
      <vt:lpstr>Strangler fig Pattern</vt:lpstr>
      <vt:lpstr>Strangler fig Pattern</vt:lpstr>
      <vt:lpstr>Strangler fig Pattern</vt:lpstr>
      <vt:lpstr>Strangler fig Pattern</vt:lpstr>
      <vt:lpstr>Service per Team Pattern</vt:lpstr>
      <vt:lpstr>Service per Team Pattern</vt:lpstr>
      <vt:lpstr>Service per Team Pattern</vt:lpstr>
      <vt:lpstr>Decompose by Domain-Driven Design</vt:lpstr>
      <vt:lpstr>Decompose by Domain-Driven Design</vt:lpstr>
      <vt:lpstr>Decompose by Domain-Driven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S</dc:creator>
  <cp:lastModifiedBy>Kannan Manoharan</cp:lastModifiedBy>
  <cp:revision>43</cp:revision>
  <dcterms:created xsi:type="dcterms:W3CDTF">2023-09-22T03:17:25Z</dcterms:created>
  <dcterms:modified xsi:type="dcterms:W3CDTF">2025-04-08T17:21:58Z</dcterms:modified>
</cp:coreProperties>
</file>