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30" r:id="rId3"/>
    <p:sldId id="258" r:id="rId4"/>
    <p:sldId id="263" r:id="rId5"/>
    <p:sldId id="264" r:id="rId6"/>
    <p:sldId id="259" r:id="rId7"/>
    <p:sldId id="260" r:id="rId8"/>
    <p:sldId id="261" r:id="rId9"/>
    <p:sldId id="276" r:id="rId10"/>
    <p:sldId id="270" r:id="rId11"/>
    <p:sldId id="271" r:id="rId12"/>
    <p:sldId id="275" r:id="rId13"/>
    <p:sldId id="277" r:id="rId14"/>
    <p:sldId id="273" r:id="rId15"/>
    <p:sldId id="262" r:id="rId16"/>
    <p:sldId id="265" r:id="rId17"/>
    <p:sldId id="268" r:id="rId18"/>
    <p:sldId id="278" r:id="rId19"/>
    <p:sldId id="267" r:id="rId20"/>
    <p:sldId id="266" r:id="rId21"/>
    <p:sldId id="279" r:id="rId22"/>
    <p:sldId id="331" r:id="rId23"/>
    <p:sldId id="280" r:id="rId24"/>
    <p:sldId id="286" r:id="rId25"/>
    <p:sldId id="287" r:id="rId26"/>
    <p:sldId id="288" r:id="rId27"/>
    <p:sldId id="289" r:id="rId28"/>
    <p:sldId id="290" r:id="rId29"/>
    <p:sldId id="311" r:id="rId30"/>
    <p:sldId id="312" r:id="rId31"/>
    <p:sldId id="313" r:id="rId32"/>
    <p:sldId id="315" r:id="rId33"/>
    <p:sldId id="316" r:id="rId34"/>
    <p:sldId id="317" r:id="rId35"/>
    <p:sldId id="291" r:id="rId36"/>
    <p:sldId id="292" r:id="rId37"/>
    <p:sldId id="293" r:id="rId38"/>
    <p:sldId id="294" r:id="rId39"/>
    <p:sldId id="295" r:id="rId40"/>
    <p:sldId id="296" r:id="rId41"/>
    <p:sldId id="297" r:id="rId42"/>
    <p:sldId id="298" r:id="rId43"/>
    <p:sldId id="299" r:id="rId44"/>
    <p:sldId id="300" r:id="rId45"/>
    <p:sldId id="301"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7349" autoAdjust="0"/>
  </p:normalViewPr>
  <p:slideViewPr>
    <p:cSldViewPr snapToGrid="0">
      <p:cViewPr varScale="1">
        <p:scale>
          <a:sx n="72" d="100"/>
          <a:sy n="72" d="100"/>
        </p:scale>
        <p:origin x="9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ED935-9137-47F1-8B0B-8D461F1D651D}" type="datetimeFigureOut">
              <a:rPr lang="en-IN" smtClean="0"/>
              <a:t>29-09-2025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29E74-E41F-4DB2-AFBD-A6322B99CDE3}" type="slidenum">
              <a:rPr lang="en-IN" smtClean="0"/>
              <a:t>‹#›</a:t>
            </a:fld>
            <a:endParaRPr lang="en-IN"/>
          </a:p>
        </p:txBody>
      </p:sp>
    </p:spTree>
    <p:extLst>
      <p:ext uri="{BB962C8B-B14F-4D97-AF65-F5344CB8AC3E}">
        <p14:creationId xmlns:p14="http://schemas.microsoft.com/office/powerpoint/2010/main" val="171908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cket.io/"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cket.io/"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topmost layer of the three-tier architecture is known as the </a:t>
            </a:r>
            <a:r>
              <a:rPr lang="en-US" b="1" dirty="0" smtClean="0"/>
              <a:t>presentation layer</a:t>
            </a:r>
            <a:r>
              <a:rPr lang="en-US" dirty="0" smtClean="0"/>
              <a:t>, which users directly interact with. This can be designed as a desktop application, a mobile application, or a web application. With the recent advancement of technology, desktop applications have been replaced with cloud applications. Computational power has moved from consumer devices onto the cloud platform with the recent growth of mobile and web technologies.</a:t>
            </a:r>
          </a:p>
          <a:p>
            <a:r>
              <a:rPr lang="en-US" dirty="0" smtClean="0"/>
              <a:t>The three-tier architecture's middle layer is known as the </a:t>
            </a:r>
            <a:r>
              <a:rPr lang="en-US" b="1" dirty="0" smtClean="0"/>
              <a:t>application layer</a:t>
            </a:r>
            <a:r>
              <a:rPr lang="en-US" dirty="0" smtClean="0"/>
              <a:t>, in which all business logic falls. To implement this layer, general-purpose programming languages, along with supporting tools, are used. There are several programming languages with which you can implement business logic, such as Node.js, Java, and Python, along with several different libraries. These programming languages might be general-purpose programming languages such as Node.js and Java or domain-specific languages such as HTML, Apache Groovy, and Apache Synapse. Developers can use built-in tools such as API gateways, load balancers, and messaging brokers to develop an application, in addition to general-purpose programming languages.</a:t>
            </a:r>
          </a:p>
          <a:p>
            <a:r>
              <a:rPr lang="en-US" dirty="0" smtClean="0"/>
              <a:t>The bottom layer is the </a:t>
            </a:r>
            <a:r>
              <a:rPr lang="en-US" b="1" dirty="0" smtClean="0"/>
              <a:t>data layer</a:t>
            </a:r>
            <a:r>
              <a:rPr lang="en-US" dirty="0" smtClean="0"/>
              <a:t>, which stores data that needs to be accessed by the application layer. This layer consists of databases, files, and third-party data storage services to read and write data. Databases usually consist of relational databases, which are used to store different entities in applications. There are multiple databases, such as MySQL, Oracle, MSSQL, and many more, used to build different applications. Other than using those databases, developers can select file-based and third-party storage services as well.</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8</a:t>
            </a:fld>
            <a:endParaRPr lang="en-IN"/>
          </a:p>
        </p:txBody>
      </p:sp>
    </p:spTree>
    <p:extLst>
      <p:ext uri="{BB962C8B-B14F-4D97-AF65-F5344CB8AC3E}">
        <p14:creationId xmlns:p14="http://schemas.microsoft.com/office/powerpoint/2010/main" val="19645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pattern usually requires a message broker to be added into the mix, thus bringing a bit of extra complexity to the table. However, the benefits gained more than makeup for that.</a:t>
            </a:r>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50</a:t>
            </a:fld>
            <a:endParaRPr lang="en-IN"/>
          </a:p>
        </p:txBody>
      </p:sp>
    </p:spTree>
    <p:extLst>
      <p:ext uri="{BB962C8B-B14F-4D97-AF65-F5344CB8AC3E}">
        <p14:creationId xmlns:p14="http://schemas.microsoft.com/office/powerpoint/2010/main" val="939288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Pros</a:t>
            </a:r>
            <a:endParaRPr lang="en-US" dirty="0" smtClean="0"/>
          </a:p>
          <a:p>
            <a:r>
              <a:rPr lang="en-US" b="1" dirty="0" smtClean="0"/>
              <a:t>Easy to scale</a:t>
            </a:r>
            <a:r>
              <a:rPr lang="en-US" dirty="0" smtClean="0"/>
              <a:t>. One of the major problems of direct communication between client and server is that for the client to be able to send messages the server needs to have free processing power. But that’s limited by the amount of parallel processing a single service can perform. If the client requires more data to be sent then the service needs to grow and have more processing power. This sometimes is solved by scaling the infrastructure where the service is deployed, giving it a better processor or more memory, however this also has a limitation, since there is so much you can pay for before it becomes unreasonable. Instead, you can keep using lower specs infra and have multiples copies working in parallel. The message broker can distribute the received messages to more than one target service. Thus your copies can either all receive the same data or different messages depending on your particular needs.</a:t>
            </a:r>
          </a:p>
          <a:p>
            <a:r>
              <a:rPr lang="en-US" b="1" dirty="0" smtClean="0"/>
              <a:t>Easy to add new services</a:t>
            </a:r>
            <a:r>
              <a:rPr lang="en-US" dirty="0" smtClean="0"/>
              <a:t>. Hooking up new services to this workflow is as simple as creating a new service and subscribing to the type of message you’d like to receive. The producer doesn’t need to be aware of it, it just needs to understand what kind of message it needs to send. That’s all.</a:t>
            </a:r>
          </a:p>
          <a:p>
            <a:r>
              <a:rPr lang="en-US" b="1" dirty="0" smtClean="0"/>
              <a:t>Easier retry mechanics</a:t>
            </a:r>
            <a:r>
              <a:rPr lang="en-US" dirty="0" smtClean="0"/>
              <a:t>. When the message broker allows for it, if the delivery of the message fails due to the server worker being down, the broker can keep trying automatically without us having to write special logic.</a:t>
            </a:r>
          </a:p>
          <a:p>
            <a:r>
              <a:rPr lang="en-US" b="1" dirty="0" smtClean="0"/>
              <a:t>Event-driven</a:t>
            </a:r>
            <a:r>
              <a:rPr lang="en-US" dirty="0" smtClean="0"/>
              <a:t>. This pattern allows you to create event-driven architectures, which can be some of the most efficient ways of having microservices interact with each other. Instead of having a single service blocked because it’s waiting for a synchronous response, or even worse, having it constantly poll a storage medium waiting for its response, you can code your services so that they get notified once their data is ready. While that happens, they can be working on something else (like the next incoming request). This architecture allows for faster data processing, more efficient use of resources and overall better communication experience.</a:t>
            </a:r>
          </a:p>
          <a:p>
            <a:r>
              <a:rPr lang="en-US" b="1" dirty="0" smtClean="0"/>
              <a:t>Cons</a:t>
            </a:r>
            <a:endParaRPr lang="en-US" dirty="0" smtClean="0"/>
          </a:p>
          <a:p>
            <a:r>
              <a:rPr lang="en-US" b="1" dirty="0" smtClean="0"/>
              <a:t>Debugging gets a bit harder</a:t>
            </a:r>
            <a:r>
              <a:rPr lang="en-US" dirty="0" smtClean="0"/>
              <a:t>. Since there is no clear data flow now and messages get processed as soon as they can, debugging the data flow and the path your payload takes can become a nightmare. This is why it’s usually a good idea to generate a unique ID when the message is received, so that you can track the path it takes inside your internal architecture through the logs.</a:t>
            </a:r>
          </a:p>
          <a:p>
            <a:r>
              <a:rPr lang="en-US" b="1" dirty="0" smtClean="0"/>
              <a:t>There is no clear direct response. </a:t>
            </a:r>
            <a:r>
              <a:rPr lang="en-US" dirty="0" smtClean="0"/>
              <a:t>Given the asynchronous nature of this pattern, once a request is received from a client, the only potential response is “OK, received, I’ll let you know once it’s ready”. You could also validate the schema of the request sending a 400 error (if it’s an invalid request). The point being, the output returned by the logic you’re executing is not directly accessible to the client, instead it needs to be requested separately. As an alternative, the client can also subscribe to the message broker waiting for response-type messages. This way it gets notified immediately once the response message arrives.</a:t>
            </a:r>
          </a:p>
          <a:p>
            <a:r>
              <a:rPr lang="en-US" b="1" dirty="0" smtClean="0"/>
              <a:t>The broker becomes a single point of failure</a:t>
            </a:r>
            <a:r>
              <a:rPr lang="en-US" dirty="0" smtClean="0"/>
              <a:t>. If you don’t configure the message broker properly, it can become a problem for your architecture. Instead of suffering from unstable services that you wrote, you’re forced to maintain a message broker you barely know how to use.</a:t>
            </a:r>
            <a:endParaRPr lang="en-US" dirty="0"/>
          </a:p>
        </p:txBody>
      </p:sp>
      <p:sp>
        <p:nvSpPr>
          <p:cNvPr id="4" name="Slide Number Placeholder 3"/>
          <p:cNvSpPr>
            <a:spLocks noGrp="1"/>
          </p:cNvSpPr>
          <p:nvPr>
            <p:ph type="sldNum" sz="quarter" idx="10"/>
          </p:nvPr>
        </p:nvSpPr>
        <p:spPr/>
        <p:txBody>
          <a:bodyPr/>
          <a:lstStyle/>
          <a:p>
            <a:fld id="{DF329E74-E41F-4DB2-AFBD-A6322B99CDE3}" type="slidenum">
              <a:rPr lang="en-IN" smtClean="0"/>
              <a:t>51</a:t>
            </a:fld>
            <a:endParaRPr lang="en-IN"/>
          </a:p>
        </p:txBody>
      </p:sp>
    </p:spTree>
    <p:extLst>
      <p:ext uri="{BB962C8B-B14F-4D97-AF65-F5344CB8AC3E}">
        <p14:creationId xmlns:p14="http://schemas.microsoft.com/office/powerpoint/2010/main" val="2144001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Socket-based communication is a very efficient way of having your services talk to each other. For instance, </a:t>
            </a:r>
            <a:r>
              <a:rPr lang="en-US" dirty="0" err="1" smtClean="0"/>
              <a:t>Redis</a:t>
            </a:r>
            <a:r>
              <a:rPr lang="en-US" dirty="0" smtClean="0"/>
              <a:t> uses this method when deployed in a cluster configuration to automatically detect failing nodes and remove them from the cluster. This can be done because the communication is fast and cheap (meaning there is barely any extra latency involved and uses very little network resources).</a:t>
            </a:r>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52</a:t>
            </a:fld>
            <a:endParaRPr lang="en-IN"/>
          </a:p>
        </p:txBody>
      </p:sp>
    </p:spTree>
    <p:extLst>
      <p:ext uri="{BB962C8B-B14F-4D97-AF65-F5344CB8AC3E}">
        <p14:creationId xmlns:p14="http://schemas.microsoft.com/office/powerpoint/2010/main" val="583092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Cons</a:t>
            </a:r>
            <a:endParaRPr lang="en-US" dirty="0" smtClean="0"/>
          </a:p>
          <a:p>
            <a:r>
              <a:rPr lang="en-US" b="1" dirty="0" smtClean="0"/>
              <a:t>No real standards in place</a:t>
            </a:r>
            <a:r>
              <a:rPr lang="en-US" dirty="0" smtClean="0"/>
              <a:t>. When compared with HTTP, the socket-based communication seems a bit messy because there aren’t any structured standards such as SOAP &amp; REST for HTTP. So it’s really up for the implementing party to define how that structure looks like. This in turn makes it a bit harder for new clients to be created and implemented. However, if you’re doing this so that only your own services can interact with each other, you’re essentially implementing the protocol you defined.</a:t>
            </a:r>
          </a:p>
          <a:p>
            <a:r>
              <a:rPr lang="en-US" b="1" dirty="0" smtClean="0"/>
              <a:t>Easy to overload the receiving end.</a:t>
            </a:r>
            <a:r>
              <a:rPr lang="en-US" dirty="0" smtClean="0"/>
              <a:t> If one of the services starts producing too many messages for the other to process, you might end up overwhelming the second process and crashing it. This is what the previous pattern solved, by the way. Here you have a very small delay between sending and receiving the message, which means the throughput can be higher, but that also means the receiving service will have to process everything fast enough.</a:t>
            </a:r>
          </a:p>
          <a:p>
            <a:r>
              <a:rPr lang="en-US" b="1" dirty="0" smtClean="0"/>
              <a:t>Pros</a:t>
            </a:r>
            <a:endParaRPr lang="en-US" dirty="0" smtClean="0"/>
          </a:p>
          <a:p>
            <a:r>
              <a:rPr lang="en-US" b="1" dirty="0" smtClean="0"/>
              <a:t>It’s very lightweight</a:t>
            </a:r>
            <a:r>
              <a:rPr lang="en-US" dirty="0" smtClean="0"/>
              <a:t>. Implementing basic socket communication requires very little effort and setup. This, of course, depends on the language you’re using, but some of them, such as Node.js with </a:t>
            </a:r>
            <a:r>
              <a:rPr lang="en-US" dirty="0" smtClean="0">
                <a:hlinkClick r:id="rId3"/>
              </a:rPr>
              <a:t>Socket.io </a:t>
            </a:r>
            <a:r>
              <a:rPr lang="en-US" dirty="0" smtClean="0"/>
              <a:t>allow you to communicate 2 services with but a few lines of code.</a:t>
            </a:r>
          </a:p>
          <a:p>
            <a:r>
              <a:rPr lang="en-US" b="1" dirty="0" smtClean="0"/>
              <a:t>Allows for a very optimized communication process</a:t>
            </a:r>
            <a:r>
              <a:rPr lang="en-US" dirty="0" smtClean="0"/>
              <a:t>. Since you have a constant open channel between the two services, they’re both able to react to incoming messages the moment they arrive. It’s not like you’re pooling a database asking for new messages, this is a reactive approach, which means you can’t really get faster than this.</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54</a:t>
            </a:fld>
            <a:endParaRPr lang="en-IN"/>
          </a:p>
        </p:txBody>
      </p:sp>
    </p:spTree>
    <p:extLst>
      <p:ext uri="{BB962C8B-B14F-4D97-AF65-F5344CB8AC3E}">
        <p14:creationId xmlns:p14="http://schemas.microsoft.com/office/powerpoint/2010/main" val="3823501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communication pattern can come very handy when you’re aiming to have the network traffic kept under control as much as possible, or when the message queue has packet-size limitations. In those cases, it’s best to keep things as simple as possible and then request the extra information only when required.</a:t>
            </a:r>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55</a:t>
            </a:fld>
            <a:endParaRPr lang="en-IN"/>
          </a:p>
        </p:txBody>
      </p:sp>
    </p:spTree>
    <p:extLst>
      <p:ext uri="{BB962C8B-B14F-4D97-AF65-F5344CB8AC3E}">
        <p14:creationId xmlns:p14="http://schemas.microsoft.com/office/powerpoint/2010/main" val="2432923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communication pattern can come very handy when you’re aiming to have the network traffic kept under control as much as possible, or when the message queue has packet-size limitations. In those cases, it’s best to keep things as simple as possible and then request the extra information only when required.</a:t>
            </a:r>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56</a:t>
            </a:fld>
            <a:endParaRPr lang="en-IN"/>
          </a:p>
        </p:txBody>
      </p:sp>
    </p:spTree>
    <p:extLst>
      <p:ext uri="{BB962C8B-B14F-4D97-AF65-F5344CB8AC3E}">
        <p14:creationId xmlns:p14="http://schemas.microsoft.com/office/powerpoint/2010/main" val="187588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Cons</a:t>
            </a:r>
            <a:endParaRPr lang="en-US" dirty="0" smtClean="0"/>
          </a:p>
          <a:p>
            <a:r>
              <a:rPr lang="en-US" b="1" dirty="0" smtClean="0"/>
              <a:t>No real standards in place</a:t>
            </a:r>
            <a:r>
              <a:rPr lang="en-US" dirty="0" smtClean="0"/>
              <a:t>. When compared with HTTP, the socket-based communication seems a bit messy because there aren’t any structured standards such as SOAP &amp; REST for HTTP. So it’s really up for the implementing party to define how that structure looks like. This in turn makes it a bit harder for new clients to be created and implemented. However, if you’re doing this so that only your own services can interact with each other, you’re essentially implementing the protocol you defined.</a:t>
            </a:r>
          </a:p>
          <a:p>
            <a:r>
              <a:rPr lang="en-US" b="1" dirty="0" smtClean="0"/>
              <a:t>Easy to overload the receiving end.</a:t>
            </a:r>
            <a:r>
              <a:rPr lang="en-US" dirty="0" smtClean="0"/>
              <a:t> If one of the services starts producing too many messages for the other to process, you might end up overwhelming the second process and crashing it. This is what the previous pattern solved, by the way. Here you have a very small delay between sending and receiving the message, which means the throughput can be higher, but that also means the receiving service will have to process everything fast enough.</a:t>
            </a:r>
          </a:p>
          <a:p>
            <a:r>
              <a:rPr lang="en-US" b="1" dirty="0" smtClean="0"/>
              <a:t>Pros</a:t>
            </a:r>
            <a:endParaRPr lang="en-US" dirty="0" smtClean="0"/>
          </a:p>
          <a:p>
            <a:r>
              <a:rPr lang="en-US" b="1" dirty="0" smtClean="0"/>
              <a:t>It’s very lightweight</a:t>
            </a:r>
            <a:r>
              <a:rPr lang="en-US" dirty="0" smtClean="0"/>
              <a:t>. Implementing basic socket communication requires very little effort and setup. This, of course, depends on the language you’re using, but some of them, such as Node.js with </a:t>
            </a:r>
            <a:r>
              <a:rPr lang="en-US" dirty="0" smtClean="0">
                <a:hlinkClick r:id="rId3"/>
              </a:rPr>
              <a:t>Socket.io </a:t>
            </a:r>
            <a:r>
              <a:rPr lang="en-US" dirty="0" smtClean="0"/>
              <a:t>allow you to communicate 2 services with but a few lines of code.</a:t>
            </a:r>
          </a:p>
          <a:p>
            <a:r>
              <a:rPr lang="en-US" b="1" dirty="0" smtClean="0"/>
              <a:t>Allows for a very optimized communication process</a:t>
            </a:r>
            <a:r>
              <a:rPr lang="en-US" dirty="0" smtClean="0"/>
              <a:t>. Since you have a constant open channel between the two services, they’re both able to react to incoming messages the moment they arrive. It’s not like you’re pooling a database asking for new messages, this is a reactive approach, which means you can’t really get faster than this.</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57</a:t>
            </a:fld>
            <a:endParaRPr lang="en-IN"/>
          </a:p>
        </p:txBody>
      </p:sp>
    </p:spTree>
    <p:extLst>
      <p:ext uri="{BB962C8B-B14F-4D97-AF65-F5344CB8AC3E}">
        <p14:creationId xmlns:p14="http://schemas.microsoft.com/office/powerpoint/2010/main" val="424752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10</a:t>
            </a:fld>
            <a:endParaRPr lang="en-IN"/>
          </a:p>
        </p:txBody>
      </p:sp>
    </p:spTree>
    <p:extLst>
      <p:ext uri="{BB962C8B-B14F-4D97-AF65-F5344CB8AC3E}">
        <p14:creationId xmlns:p14="http://schemas.microsoft.com/office/powerpoint/2010/main" val="997729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14</a:t>
            </a:fld>
            <a:endParaRPr lang="en-IN"/>
          </a:p>
        </p:txBody>
      </p:sp>
    </p:spTree>
    <p:extLst>
      <p:ext uri="{BB962C8B-B14F-4D97-AF65-F5344CB8AC3E}">
        <p14:creationId xmlns:p14="http://schemas.microsoft.com/office/powerpoint/2010/main" val="496064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15</a:t>
            </a:fld>
            <a:endParaRPr lang="en-IN"/>
          </a:p>
        </p:txBody>
      </p:sp>
    </p:spTree>
    <p:extLst>
      <p:ext uri="{BB962C8B-B14F-4D97-AF65-F5344CB8AC3E}">
        <p14:creationId xmlns:p14="http://schemas.microsoft.com/office/powerpoint/2010/main" val="257660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chemeClr val="tx1"/>
                </a:solidFill>
                <a:effectLst/>
                <a:latin typeface="Arial" panose="020B0604020202020204" pitchFamily="34" charset="0"/>
              </a:rPr>
              <a:t>Improved scalability: Microservices can be scaled individually, making it easier to handle changes in demand.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chemeClr val="tx1"/>
                </a:solidFill>
                <a:effectLst/>
                <a:latin typeface="Arial" panose="020B0604020202020204" pitchFamily="34" charset="0"/>
              </a:rPr>
              <a:t>Increased flexibility: Microservices allow for a more flexible development process, as developers can work on individual components in parallel.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smtClean="0">
                <a:ln>
                  <a:noFill/>
                </a:ln>
                <a:solidFill>
                  <a:schemeClr val="tx1"/>
                </a:solidFill>
                <a:effectLst/>
                <a:latin typeface="Arial" panose="020B0604020202020204" pitchFamily="34" charset="0"/>
              </a:rPr>
              <a:t>Faster delivery time: Microservices can be deployed faster as they are smaller and less complex than monolithic applications.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smtClean="0">
                <a:ln>
                  <a:noFill/>
                </a:ln>
                <a:solidFill>
                  <a:schemeClr val="tx1"/>
                </a:solidFill>
                <a:effectLst/>
                <a:latin typeface="Arial" panose="020B0604020202020204" pitchFamily="34" charset="0"/>
              </a:rPr>
              <a:t>Better resource utilization: Microservices can be deployed on different infrastructure, leading to better resource utilization.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smtClean="0">
                <a:ln>
                  <a:noFill/>
                </a:ln>
                <a:solidFill>
                  <a:schemeClr val="tx1"/>
                </a:solidFill>
                <a:effectLst/>
                <a:latin typeface="Arial" panose="020B0604020202020204" pitchFamily="34" charset="0"/>
              </a:rPr>
              <a:t>Technology diversity: Microservices can be built using different technologies and programming languages, allowing teams to choose the best tool for the job.</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19</a:t>
            </a:fld>
            <a:endParaRPr lang="en-IN"/>
          </a:p>
        </p:txBody>
      </p:sp>
    </p:spTree>
    <p:extLst>
      <p:ext uri="{BB962C8B-B14F-4D97-AF65-F5344CB8AC3E}">
        <p14:creationId xmlns:p14="http://schemas.microsoft.com/office/powerpoint/2010/main" val="154082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pattern is commonly used to incrementally transform a monolithic application into microservices by replacing a particular functionality with a new service. The goal is for the legacy and new, modernized versions to coexist. The new system is initially supported by, and wraps, the existing system. This support gives the new system time to grow and to potentially replace the old system entirely.</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42</a:t>
            </a:fld>
            <a:endParaRPr lang="en-IN"/>
          </a:p>
        </p:txBody>
      </p:sp>
    </p:spTree>
    <p:extLst>
      <p:ext uri="{BB962C8B-B14F-4D97-AF65-F5344CB8AC3E}">
        <p14:creationId xmlns:p14="http://schemas.microsoft.com/office/powerpoint/2010/main" val="3023748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pattern is commonly used to incrementally transform a monolithic application into microservices by replacing a particular functionality with a new service. The goal is for the legacy and new, modernized versions to coexist. The new system is initially supported by, and wraps, the existing system. This support gives the new system time to grow and to potentially replace the old system entirely.</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43</a:t>
            </a:fld>
            <a:endParaRPr lang="en-IN"/>
          </a:p>
        </p:txBody>
      </p:sp>
    </p:spTree>
    <p:extLst>
      <p:ext uri="{BB962C8B-B14F-4D97-AF65-F5344CB8AC3E}">
        <p14:creationId xmlns:p14="http://schemas.microsoft.com/office/powerpoint/2010/main" val="3523497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Synchronous protocol. HTTP is a synchronous protocol. The client sends a request and waits for a response from the service. That's independent of the client code execution that could be synchronous (thread is blocked) or asynchronous (thread isn't blocked, and the response will reach a callback eventually). The important point here is that the protocol (HTTP/HTTPS) is synchronous and the client code can only continue its task when it receives the HTTP server response.</a:t>
            </a:r>
          </a:p>
          <a:p>
            <a:endParaRPr lang="en-US" dirty="0" smtClean="0"/>
          </a:p>
          <a:p>
            <a:r>
              <a:rPr lang="en-US" dirty="0" smtClean="0"/>
              <a:t>Asynchronous protocol. Other protocols like AMQP (a protocol supported by many operating systems and cloud environments) use asynchronous messages. The client code or message sender usually doesn't wait for a response. It just sends the message as when sending a message to a </a:t>
            </a:r>
            <a:r>
              <a:rPr lang="en-US" dirty="0" err="1" smtClean="0"/>
              <a:t>RabbitMQ</a:t>
            </a:r>
            <a:r>
              <a:rPr lang="en-US" dirty="0" smtClean="0"/>
              <a:t> queue or any other message broker.</a:t>
            </a:r>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47</a:t>
            </a:fld>
            <a:endParaRPr lang="en-IN"/>
          </a:p>
        </p:txBody>
      </p:sp>
    </p:spTree>
    <p:extLst>
      <p:ext uri="{BB962C8B-B14F-4D97-AF65-F5344CB8AC3E}">
        <p14:creationId xmlns:p14="http://schemas.microsoft.com/office/powerpoint/2010/main" val="3346696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Pros</a:t>
            </a:r>
            <a:endParaRPr lang="en-US" dirty="0" smtClean="0"/>
          </a:p>
          <a:p>
            <a:r>
              <a:rPr lang="en-US" b="1" dirty="0" smtClean="0"/>
              <a:t>Easy to implement. </a:t>
            </a:r>
            <a:r>
              <a:rPr lang="en-US" dirty="0" smtClean="0"/>
              <a:t>The HTTP protocol is not hard to implement and given all major programming languages already have native support for it, developers hardly need to worry about how it works internally. Its complexity is hidden and abstracted away by the libraries they use.</a:t>
            </a:r>
          </a:p>
          <a:p>
            <a:r>
              <a:rPr lang="en-US" b="1" dirty="0" smtClean="0"/>
              <a:t>It can be quite standard. </a:t>
            </a:r>
            <a:r>
              <a:rPr lang="en-US" dirty="0" smtClean="0"/>
              <a:t>If on top of HTTP you add something like REST (properly implemented that is), then you’ve created a standard API that allows for any client to quickly learn how to communicate with your business logic.</a:t>
            </a:r>
          </a:p>
          <a:p>
            <a:r>
              <a:rPr lang="en-US" b="1" dirty="0" smtClean="0"/>
              <a:t>Technology agnostic</a:t>
            </a:r>
            <a:r>
              <a:rPr lang="en-US" dirty="0" smtClean="0"/>
              <a:t>. Since HTTP acts as the data-transfer channel between client and server, the technology used to create either of them is irrelevant. You can code your server in Node.js and have the client (or the other services) coded in JAVA or C# for all they care. As long as they follow the same HTTP protocol they’ll be able to communicate with each other.</a:t>
            </a:r>
          </a:p>
          <a:p>
            <a:r>
              <a:rPr lang="en-US" b="1" dirty="0" smtClean="0"/>
              <a:t>Cons</a:t>
            </a:r>
            <a:endParaRPr lang="en-US" dirty="0" smtClean="0"/>
          </a:p>
          <a:p>
            <a:r>
              <a:rPr lang="en-US" b="1" dirty="0" smtClean="0"/>
              <a:t>The channel adds a delay to the business logic. </a:t>
            </a:r>
            <a:r>
              <a:rPr lang="en-US" dirty="0" smtClean="0"/>
              <a:t>HTTP it very reliable, but that’s because as part of the protocol, there are a few steps that make sure data is correctly sent through the channel. However, this protocol also adds latency to the communication (extra steps mean extra time). So consider a scenario where 3 or more microservices need to send data between each other until the last one finishes. In other words, having A send data to B so it can send data to C, to only then start sending the responses back. On top of each service’s time, you have to add the latency added by the 3 client-server channels opened between them.</a:t>
            </a:r>
          </a:p>
          <a:p>
            <a:r>
              <a:rPr lang="en-US" b="1" dirty="0" smtClean="0"/>
              <a:t>Timeouts</a:t>
            </a:r>
            <a:r>
              <a:rPr lang="en-US" dirty="0" smtClean="0"/>
              <a:t>. Although you can configure the timeout time in most scenarios, HTTP by default will cause the client to close the connection if the server is taking too long. How long is “too long”? That depends on the configuration and the service you’re using, however it’ll be there. This adds an extra constraint to your logic: it needs to be fast, otherwise it will fail.</a:t>
            </a:r>
          </a:p>
          <a:p>
            <a:r>
              <a:rPr lang="en-US" b="1" dirty="0" smtClean="0"/>
              <a:t>Failures aren’t easy to solve</a:t>
            </a:r>
            <a:r>
              <a:rPr lang="en-US" dirty="0" smtClean="0"/>
              <a:t>. It’s not impossible to work around a server failure, but you need to have extra infrastructure in place to solve it. By default the client-server paradigm will not notify the client if the server is down. The client will realize that too late: when they try to reach the server. As I said, there are ways to mitigate this, for example, by using load balancers or API gateways, but that’s extra work that needs to go on top of the client-server communication to make it reliable.</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49</a:t>
            </a:fld>
            <a:endParaRPr lang="en-IN"/>
          </a:p>
        </p:txBody>
      </p:sp>
    </p:spTree>
    <p:extLst>
      <p:ext uri="{BB962C8B-B14F-4D97-AF65-F5344CB8AC3E}">
        <p14:creationId xmlns:p14="http://schemas.microsoft.com/office/powerpoint/2010/main" val="3194186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15122E-2D7B-48EA-AEFA-80E3CDEB4EA1}"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301937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26BFFD-2AEF-4B7E-B7D2-DDF3EFE0FD62}"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23555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B6C50-6D62-4541-9830-4FAB6DD3DAA8}"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158954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8DD8AE-78A1-4FF1-9AF1-6653E0026527}"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79900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CAD14D-41E1-4274-AE4D-580BFF9BD927}"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96098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B7E6C5-B8DE-49D7-B0D5-98F4175207FF}" type="datetime1">
              <a:rPr lang="en-IN" smtClean="0"/>
              <a:t>29-09-2025</a:t>
            </a:fld>
            <a:endParaRPr lang="en-IN"/>
          </a:p>
        </p:txBody>
      </p:sp>
      <p:sp>
        <p:nvSpPr>
          <p:cNvPr id="6" name="Footer Placeholder 5"/>
          <p:cNvSpPr>
            <a:spLocks noGrp="1"/>
          </p:cNvSpPr>
          <p:nvPr>
            <p:ph type="ftr" sz="quarter" idx="11"/>
          </p:nvPr>
        </p:nvSpPr>
        <p:spPr/>
        <p:txBody>
          <a:bodyPr/>
          <a:lstStyle/>
          <a:p>
            <a:r>
              <a:rPr lang="en-IN" smtClean="0"/>
              <a:t>Koenig-Solutions Pvt. Ltd. </a:t>
            </a:r>
            <a:endParaRPr lang="en-IN"/>
          </a:p>
        </p:txBody>
      </p:sp>
      <p:sp>
        <p:nvSpPr>
          <p:cNvPr id="7" name="Slide Number Placeholder 6"/>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329739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C9F71F-BC11-4D25-B039-64CE0262D2CE}" type="datetime1">
              <a:rPr lang="en-IN" smtClean="0"/>
              <a:t>29-09-2025</a:t>
            </a:fld>
            <a:endParaRPr lang="en-IN"/>
          </a:p>
        </p:txBody>
      </p:sp>
      <p:sp>
        <p:nvSpPr>
          <p:cNvPr id="8" name="Footer Placeholder 7"/>
          <p:cNvSpPr>
            <a:spLocks noGrp="1"/>
          </p:cNvSpPr>
          <p:nvPr>
            <p:ph type="ftr" sz="quarter" idx="11"/>
          </p:nvPr>
        </p:nvSpPr>
        <p:spPr/>
        <p:txBody>
          <a:bodyPr/>
          <a:lstStyle/>
          <a:p>
            <a:r>
              <a:rPr lang="en-IN" smtClean="0"/>
              <a:t>Koenig-Solutions Pvt. Ltd. </a:t>
            </a:r>
            <a:endParaRPr lang="en-IN"/>
          </a:p>
        </p:txBody>
      </p:sp>
      <p:sp>
        <p:nvSpPr>
          <p:cNvPr id="9" name="Slide Number Placeholder 8"/>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159357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654FED-372A-452A-9DEA-074C41B913C5}" type="datetime1">
              <a:rPr lang="en-IN" smtClean="0"/>
              <a:t>29-09-2025</a:t>
            </a:fld>
            <a:endParaRPr lang="en-IN"/>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5" name="Slide Number Placeholder 4"/>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53963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76DD3-A5F8-492A-85F3-E3122F10E78E}" type="datetime1">
              <a:rPr lang="en-IN" smtClean="0"/>
              <a:t>29-09-2025</a:t>
            </a:fld>
            <a:endParaRPr lang="en-IN"/>
          </a:p>
        </p:txBody>
      </p:sp>
      <p:sp>
        <p:nvSpPr>
          <p:cNvPr id="3" name="Footer Placeholder 2"/>
          <p:cNvSpPr>
            <a:spLocks noGrp="1"/>
          </p:cNvSpPr>
          <p:nvPr>
            <p:ph type="ftr" sz="quarter" idx="11"/>
          </p:nvPr>
        </p:nvSpPr>
        <p:spPr/>
        <p:txBody>
          <a:bodyPr/>
          <a:lstStyle/>
          <a:p>
            <a:r>
              <a:rPr lang="en-IN" smtClean="0"/>
              <a:t>Koenig-Solutions Pvt. Ltd. </a:t>
            </a:r>
            <a:endParaRPr lang="en-IN"/>
          </a:p>
        </p:txBody>
      </p:sp>
      <p:sp>
        <p:nvSpPr>
          <p:cNvPr id="4" name="Slide Number Placeholder 3"/>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305223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919E3C-01C0-4534-A1F9-28F5F0113613}" type="datetime1">
              <a:rPr lang="en-IN" smtClean="0"/>
              <a:t>29-09-2025</a:t>
            </a:fld>
            <a:endParaRPr lang="en-IN"/>
          </a:p>
        </p:txBody>
      </p:sp>
      <p:sp>
        <p:nvSpPr>
          <p:cNvPr id="6" name="Footer Placeholder 5"/>
          <p:cNvSpPr>
            <a:spLocks noGrp="1"/>
          </p:cNvSpPr>
          <p:nvPr>
            <p:ph type="ftr" sz="quarter" idx="11"/>
          </p:nvPr>
        </p:nvSpPr>
        <p:spPr/>
        <p:txBody>
          <a:bodyPr/>
          <a:lstStyle/>
          <a:p>
            <a:r>
              <a:rPr lang="en-IN" smtClean="0"/>
              <a:t>Koenig-Solutions Pvt. Ltd. </a:t>
            </a:r>
            <a:endParaRPr lang="en-IN"/>
          </a:p>
        </p:txBody>
      </p:sp>
      <p:sp>
        <p:nvSpPr>
          <p:cNvPr id="7" name="Slide Number Placeholder 6"/>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253527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5A9FC-C8BE-430B-86F0-ADF79B2820C5}" type="datetime1">
              <a:rPr lang="en-IN" smtClean="0"/>
              <a:t>29-09-2025</a:t>
            </a:fld>
            <a:endParaRPr lang="en-IN"/>
          </a:p>
        </p:txBody>
      </p:sp>
      <p:sp>
        <p:nvSpPr>
          <p:cNvPr id="6" name="Footer Placeholder 5"/>
          <p:cNvSpPr>
            <a:spLocks noGrp="1"/>
          </p:cNvSpPr>
          <p:nvPr>
            <p:ph type="ftr" sz="quarter" idx="11"/>
          </p:nvPr>
        </p:nvSpPr>
        <p:spPr/>
        <p:txBody>
          <a:bodyPr/>
          <a:lstStyle/>
          <a:p>
            <a:r>
              <a:rPr lang="en-IN" smtClean="0"/>
              <a:t>Koenig-Solutions Pvt. Ltd. </a:t>
            </a:r>
            <a:endParaRPr lang="en-IN"/>
          </a:p>
        </p:txBody>
      </p:sp>
      <p:sp>
        <p:nvSpPr>
          <p:cNvPr id="7" name="Slide Number Placeholder 6"/>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95816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DF671-8DC2-46D7-8159-3F712488BDFD}" type="datetime1">
              <a:rPr lang="en-IN" smtClean="0"/>
              <a:t>29-09-2025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Koenig-Solutions Pvt. Ltd.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BBC2C-5ACA-4C91-9A68-4972F84360F2}" type="slidenum">
              <a:rPr lang="en-IN" smtClean="0"/>
              <a:t>‹#›</a:t>
            </a:fld>
            <a:endParaRPr lang="en-IN"/>
          </a:p>
        </p:txBody>
      </p:sp>
    </p:spTree>
    <p:extLst>
      <p:ext uri="{BB962C8B-B14F-4D97-AF65-F5344CB8AC3E}">
        <p14:creationId xmlns:p14="http://schemas.microsoft.com/office/powerpoint/2010/main" val="1487556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83573"/>
          </a:xfrm>
          <a:prstGeom prst="rect">
            <a:avLst/>
          </a:prstGeom>
        </p:spPr>
      </p:pic>
      <p:sp>
        <p:nvSpPr>
          <p:cNvPr id="2" name="Title 1"/>
          <p:cNvSpPr>
            <a:spLocks noGrp="1"/>
          </p:cNvSpPr>
          <p:nvPr>
            <p:ph type="ctrTitle"/>
          </p:nvPr>
        </p:nvSpPr>
        <p:spPr/>
        <p:txBody>
          <a:bodyPr>
            <a:normAutofit/>
          </a:bodyPr>
          <a:lstStyle/>
          <a:p>
            <a:r>
              <a:rPr lang="en-IN" b="1" dirty="0" smtClean="0"/>
              <a:t>Microservices</a:t>
            </a:r>
            <a:endParaRPr lang="en-IN" b="1" dirty="0"/>
          </a:p>
        </p:txBody>
      </p:sp>
      <p:sp>
        <p:nvSpPr>
          <p:cNvPr id="3" name="Subtitle 2"/>
          <p:cNvSpPr>
            <a:spLocks noGrp="1"/>
          </p:cNvSpPr>
          <p:nvPr>
            <p:ph type="subTitle" idx="1"/>
          </p:nvPr>
        </p:nvSpPr>
        <p:spPr/>
        <p:txBody>
          <a:bodyPr/>
          <a:lstStyle/>
          <a:p>
            <a:r>
              <a:rPr lang="en-IN" dirty="0" smtClean="0"/>
              <a:t>Introduction</a:t>
            </a:r>
          </a:p>
          <a:p>
            <a:r>
              <a:rPr lang="en-IN" dirty="0" smtClean="0"/>
              <a:t>Design Principles and Design Patterns</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22" y="5889523"/>
            <a:ext cx="1887794" cy="968477"/>
          </a:xfrm>
          <a:prstGeom prst="rect">
            <a:avLst/>
          </a:prstGeom>
        </p:spPr>
      </p:pic>
      <p:sp>
        <p:nvSpPr>
          <p:cNvPr id="7" name="Footer Placeholder 6"/>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6344221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Oriented Architecture</a:t>
            </a:r>
            <a:endParaRPr lang="en-IN" dirty="0"/>
          </a:p>
        </p:txBody>
      </p:sp>
      <p:sp>
        <p:nvSpPr>
          <p:cNvPr id="3" name="Content Placeholder 2"/>
          <p:cNvSpPr>
            <a:spLocks noGrp="1"/>
          </p:cNvSpPr>
          <p:nvPr>
            <p:ph idx="1"/>
          </p:nvPr>
        </p:nvSpPr>
        <p:spPr/>
        <p:txBody>
          <a:bodyPr>
            <a:normAutofit/>
          </a:bodyPr>
          <a:lstStyle/>
          <a:p>
            <a:pPr algn="just"/>
            <a:r>
              <a:rPr lang="en-US" dirty="0"/>
              <a:t>Service-oriented architecture was largely created as a response to traditional, monolithic approaches to building applications. </a:t>
            </a:r>
            <a:endParaRPr lang="en-US" dirty="0" smtClean="0"/>
          </a:p>
          <a:p>
            <a:pPr algn="just"/>
            <a:r>
              <a:rPr lang="en-US" dirty="0" smtClean="0"/>
              <a:t>SOA </a:t>
            </a:r>
            <a:r>
              <a:rPr lang="en-US" dirty="0"/>
              <a:t>breaks up the components required for applications into separate service modules that communicate with one another to meet specific business objectives. </a:t>
            </a:r>
            <a:endParaRPr lang="en-US" dirty="0" smtClean="0"/>
          </a:p>
          <a:p>
            <a:pPr algn="just"/>
            <a:r>
              <a:rPr lang="en-US" dirty="0" smtClean="0"/>
              <a:t>Each </a:t>
            </a:r>
            <a:r>
              <a:rPr lang="en-US" dirty="0"/>
              <a:t>module is considerably smaller than a monolithic application, and can be deployed to serve different purposes in an enterprise. Additionally, SOA is delivered via the cloud and can include services for infrastructure, platforms, and applications.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512527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Oriented Architecture</a:t>
            </a:r>
            <a:endParaRPr lang="en-IN" dirty="0"/>
          </a:p>
        </p:txBody>
      </p:sp>
      <p:sp>
        <p:nvSpPr>
          <p:cNvPr id="3" name="Content Placeholder 2"/>
          <p:cNvSpPr>
            <a:spLocks noGrp="1"/>
          </p:cNvSpPr>
          <p:nvPr>
            <p:ph idx="1"/>
          </p:nvPr>
        </p:nvSpPr>
        <p:spPr/>
        <p:txBody>
          <a:bodyPr>
            <a:normAutofit/>
          </a:bodyPr>
          <a:lstStyle/>
          <a:p>
            <a:pPr algn="just"/>
            <a:r>
              <a:rPr lang="en-US" dirty="0" smtClean="0"/>
              <a:t>Each </a:t>
            </a:r>
            <a:r>
              <a:rPr lang="en-US" dirty="0"/>
              <a:t>service in an SOA embodies the code and </a:t>
            </a:r>
            <a:r>
              <a:rPr lang="en-US" i="1" dirty="0"/>
              <a:t>data </a:t>
            </a:r>
            <a:r>
              <a:rPr lang="en-US" dirty="0"/>
              <a:t>required to execute a complete, discrete business function (e.g. checking a customer’s credit, calculating a monthly loan payment, or processing a mortgage application). </a:t>
            </a:r>
            <a:endParaRPr lang="en-US" dirty="0" smtClean="0"/>
          </a:p>
          <a:p>
            <a:pPr algn="just"/>
            <a:r>
              <a:rPr lang="en-US" dirty="0" smtClean="0"/>
              <a:t>The</a:t>
            </a:r>
            <a:r>
              <a:rPr lang="en-US" dirty="0"/>
              <a:t> service interfaces provide loose coupling, meaning they can be called with little or no knowledge of how the </a:t>
            </a:r>
            <a:r>
              <a:rPr lang="en-US" i="1" dirty="0"/>
              <a:t>service </a:t>
            </a:r>
            <a:r>
              <a:rPr lang="en-US" dirty="0"/>
              <a:t>is implemented underneath, reducing the dependencies between applications. </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4166203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Service Oriented Architecture</a:t>
            </a:r>
            <a:endParaRPr lang="en-IN" dirty="0"/>
          </a:p>
        </p:txBody>
      </p:sp>
      <p:sp>
        <p:nvSpPr>
          <p:cNvPr id="3" name="Content Placeholder 2"/>
          <p:cNvSpPr>
            <a:spLocks noGrp="1"/>
          </p:cNvSpPr>
          <p:nvPr>
            <p:ph idx="1"/>
          </p:nvPr>
        </p:nvSpPr>
        <p:spPr/>
        <p:txBody>
          <a:bodyPr>
            <a:normAutofit/>
          </a:bodyPr>
          <a:lstStyle/>
          <a:p>
            <a:pPr algn="just"/>
            <a:r>
              <a:rPr lang="en-US" dirty="0"/>
              <a:t>SOA’s two main roles are as a service provider and a service consumer. Its service provider layer includes the different services involved in SOA, while the consumer layer operates as the user interface. </a:t>
            </a:r>
          </a:p>
          <a:p>
            <a:pPr algn="just"/>
            <a:r>
              <a:rPr lang="en-US" dirty="0"/>
              <a:t>SOA delivers four different types of services:</a:t>
            </a:r>
          </a:p>
          <a:p>
            <a:pPr lvl="1" algn="just"/>
            <a:r>
              <a:rPr lang="en-US" b="1" dirty="0"/>
              <a:t>Functional services </a:t>
            </a:r>
            <a:r>
              <a:rPr lang="en-US" dirty="0"/>
              <a:t>are used for business operations</a:t>
            </a:r>
          </a:p>
          <a:p>
            <a:pPr lvl="1" algn="just"/>
            <a:r>
              <a:rPr lang="en-US" b="1" dirty="0"/>
              <a:t>Enterprise services</a:t>
            </a:r>
            <a:r>
              <a:rPr lang="en-US" dirty="0"/>
              <a:t> implement the functionality</a:t>
            </a:r>
          </a:p>
          <a:p>
            <a:pPr lvl="1"/>
            <a:r>
              <a:rPr lang="en-US" b="1" dirty="0"/>
              <a:t>Application services</a:t>
            </a:r>
            <a:r>
              <a:rPr lang="en-US" dirty="0"/>
              <a:t> are specific for developing and deploying apps </a:t>
            </a:r>
          </a:p>
          <a:p>
            <a:pPr lvl="1"/>
            <a:r>
              <a:rPr lang="en-US" b="1" dirty="0"/>
              <a:t>Infrastructure services</a:t>
            </a:r>
            <a:r>
              <a:rPr lang="en-US" dirty="0"/>
              <a:t> are for non-functional processes such as security and authentication</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50974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755456"/>
            <a:ext cx="9074781" cy="404060"/>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Enterprise Service Bus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192857"/>
            <a:ext cx="9133501" cy="1506255"/>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dirty="0">
                <a:solidFill>
                  <a:schemeClr val="tx1">
                    <a:lumMod val="85000"/>
                    <a:lumOff val="15000"/>
                  </a:schemeClr>
                </a:solidFill>
              </a:rPr>
              <a:t>Application software 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770485" cy="646331"/>
          </a:xfrm>
          <a:prstGeom prst="rect">
            <a:avLst/>
          </a:prstGeom>
          <a:noFill/>
        </p:spPr>
        <p:txBody>
          <a:bodyPr wrap="none" rtlCol="0">
            <a:spAutoFit/>
          </a:bodyPr>
          <a:lstStyle/>
          <a:p>
            <a:r>
              <a:rPr lang="en-US" b="1" dirty="0"/>
              <a:t>Database Engine</a:t>
            </a:r>
          </a:p>
          <a:p>
            <a:endParaRPr lang="en-US" dirty="0"/>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5593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64595" y="700612"/>
            <a:ext cx="1111715" cy="646331"/>
          </a:xfrm>
          <a:prstGeom prst="rect">
            <a:avLst/>
          </a:prstGeom>
          <a:noFill/>
        </p:spPr>
        <p:txBody>
          <a:bodyPr wrap="none" rtlCol="0">
            <a:spAutoFit/>
          </a:bodyPr>
          <a:lstStyle/>
          <a:p>
            <a:pPr algn="ctr"/>
            <a:r>
              <a:rPr lang="en-US" dirty="0"/>
              <a:t>User </a:t>
            </a:r>
            <a:br>
              <a:rPr lang="en-US" dirty="0"/>
            </a:br>
            <a:r>
              <a:rPr lang="en-US" dirty="0"/>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63144" y="368625"/>
            <a:ext cx="2018053" cy="646331"/>
          </a:xfrm>
          <a:prstGeom prst="rect">
            <a:avLst/>
          </a:prstGeom>
          <a:noFill/>
        </p:spPr>
        <p:txBody>
          <a:bodyPr wrap="none" rtlCol="0">
            <a:spAutoFit/>
          </a:bodyPr>
          <a:lstStyle/>
          <a:p>
            <a:pPr algn="ctr"/>
            <a:r>
              <a:rPr lang="en-US" dirty="0"/>
              <a:t>Scripts/</a:t>
            </a:r>
            <a:br>
              <a:rPr lang="en-US" dirty="0"/>
            </a:br>
            <a:r>
              <a:rPr lang="en-US" dirty="0"/>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78527" y="1092478"/>
            <a:ext cx="1341714" cy="338554"/>
          </a:xfrm>
          <a:prstGeom prst="rect">
            <a:avLst/>
          </a:prstGeom>
          <a:noFill/>
        </p:spPr>
        <p:txBody>
          <a:bodyPr wrap="none" rtlCol="0">
            <a:spAutoFit/>
          </a:bodyPr>
          <a:lstStyle/>
          <a:p>
            <a:pPr algn="ctr"/>
            <a:r>
              <a:rPr lang="en-US" sz="1600" dirty="0"/>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flipH="1">
            <a:off x="7109800" y="2107598"/>
            <a:ext cx="1315743" cy="1635067"/>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flipH="1">
            <a:off x="7834540" y="2107598"/>
            <a:ext cx="865962"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flipH="1">
            <a:off x="8497590" y="2107598"/>
            <a:ext cx="483904"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6885346" cy="523220"/>
          </a:xfrm>
          <a:prstGeom prst="rect">
            <a:avLst/>
          </a:prstGeom>
          <a:noFill/>
        </p:spPr>
        <p:txBody>
          <a:bodyPr wrap="none" rtlCol="0">
            <a:spAutoFit/>
          </a:bodyPr>
          <a:lstStyle/>
          <a:p>
            <a:r>
              <a:rPr lang="en-US" sz="2800" dirty="0"/>
              <a:t>Monolithic Application: Enterprise SOA Model</a:t>
            </a:r>
          </a:p>
        </p:txBody>
      </p:sp>
      <p:sp>
        <p:nvSpPr>
          <p:cNvPr id="2" name="Rectangle: Rounded Corners 1">
            <a:extLst>
              <a:ext uri="{FF2B5EF4-FFF2-40B4-BE49-F238E27FC236}">
                <a16:creationId xmlns:a16="http://schemas.microsoft.com/office/drawing/2014/main" id="{51B9EF54-BA6E-4EE8-A163-03BE36C1A231}"/>
              </a:ext>
            </a:extLst>
          </p:cNvPr>
          <p:cNvSpPr/>
          <p:nvPr/>
        </p:nvSpPr>
        <p:spPr>
          <a:xfrm>
            <a:off x="1034143" y="379102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4E6B5AD-9B87-47C8-9A76-FF0252D99DD0}"/>
              </a:ext>
            </a:extLst>
          </p:cNvPr>
          <p:cNvSpPr/>
          <p:nvPr/>
        </p:nvSpPr>
        <p:spPr>
          <a:xfrm>
            <a:off x="1034143" y="423899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79CAD441-6A37-463A-82F8-25163862CE16}"/>
              </a:ext>
            </a:extLst>
          </p:cNvPr>
          <p:cNvSpPr/>
          <p:nvPr/>
        </p:nvSpPr>
        <p:spPr>
          <a:xfrm>
            <a:off x="1817915" y="377463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39E79D0D-7BFD-45E4-9657-D70E250778C5}"/>
              </a:ext>
            </a:extLst>
          </p:cNvPr>
          <p:cNvSpPr/>
          <p:nvPr/>
        </p:nvSpPr>
        <p:spPr>
          <a:xfrm>
            <a:off x="1817915" y="422259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4E9BB9D6-78AF-4BA1-B34E-C216BA426F1E}"/>
              </a:ext>
            </a:extLst>
          </p:cNvPr>
          <p:cNvSpPr/>
          <p:nvPr/>
        </p:nvSpPr>
        <p:spPr>
          <a:xfrm>
            <a:off x="256879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8FFCD205-9D07-4DD5-85A1-E1EA78770700}"/>
              </a:ext>
            </a:extLst>
          </p:cNvPr>
          <p:cNvSpPr/>
          <p:nvPr/>
        </p:nvSpPr>
        <p:spPr>
          <a:xfrm>
            <a:off x="256879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F410F1B1-96C6-4F36-8A7B-4DDB620AD5FB}"/>
              </a:ext>
            </a:extLst>
          </p:cNvPr>
          <p:cNvSpPr/>
          <p:nvPr/>
        </p:nvSpPr>
        <p:spPr>
          <a:xfrm>
            <a:off x="3382718"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64081F67-9E32-4D19-B073-7C72FC988186}"/>
              </a:ext>
            </a:extLst>
          </p:cNvPr>
          <p:cNvSpPr/>
          <p:nvPr/>
        </p:nvSpPr>
        <p:spPr>
          <a:xfrm>
            <a:off x="3382718"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05385B54-9B78-470E-BE02-CDEFF5F777D2}"/>
              </a:ext>
            </a:extLst>
          </p:cNvPr>
          <p:cNvSpPr/>
          <p:nvPr/>
        </p:nvSpPr>
        <p:spPr>
          <a:xfrm>
            <a:off x="421822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D8349B2B-E8B2-4B6B-892B-89963D42EDD6}"/>
              </a:ext>
            </a:extLst>
          </p:cNvPr>
          <p:cNvSpPr/>
          <p:nvPr/>
        </p:nvSpPr>
        <p:spPr>
          <a:xfrm>
            <a:off x="421822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123EB617-FE2F-48AC-82D9-2F06AB5D6303}"/>
              </a:ext>
            </a:extLst>
          </p:cNvPr>
          <p:cNvSpPr/>
          <p:nvPr/>
        </p:nvSpPr>
        <p:spPr>
          <a:xfrm>
            <a:off x="5040887" y="3769626"/>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0070AC5A-4AF5-41BE-8AF4-9EDFF83373F8}"/>
              </a:ext>
            </a:extLst>
          </p:cNvPr>
          <p:cNvSpPr/>
          <p:nvPr/>
        </p:nvSpPr>
        <p:spPr>
          <a:xfrm>
            <a:off x="5040887" y="4217591"/>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74A5708E-85BC-43B3-ABA5-5FABB6CB3055}"/>
              </a:ext>
            </a:extLst>
          </p:cNvPr>
          <p:cNvSpPr/>
          <p:nvPr/>
        </p:nvSpPr>
        <p:spPr>
          <a:xfrm>
            <a:off x="5772532"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B113C01F-B58D-4814-ABD1-71776A48C314}"/>
              </a:ext>
            </a:extLst>
          </p:cNvPr>
          <p:cNvSpPr/>
          <p:nvPr/>
        </p:nvSpPr>
        <p:spPr>
          <a:xfrm>
            <a:off x="5772532"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E0991DA8-E91D-418A-8B3A-1E725A4F47DA}"/>
              </a:ext>
            </a:extLst>
          </p:cNvPr>
          <p:cNvSpPr/>
          <p:nvPr/>
        </p:nvSpPr>
        <p:spPr>
          <a:xfrm>
            <a:off x="6586455" y="37825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63D64A8E-13CA-46ED-80CC-F3B29839FEE0}"/>
              </a:ext>
            </a:extLst>
          </p:cNvPr>
          <p:cNvSpPr/>
          <p:nvPr/>
        </p:nvSpPr>
        <p:spPr>
          <a:xfrm>
            <a:off x="6586455" y="4230518"/>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643C2FF3-880C-434A-AF16-126D3A5D6711}"/>
              </a:ext>
            </a:extLst>
          </p:cNvPr>
          <p:cNvSpPr/>
          <p:nvPr/>
        </p:nvSpPr>
        <p:spPr>
          <a:xfrm>
            <a:off x="7421964" y="3804289"/>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A47EF62D-9050-463B-AA00-25C3F767948D}"/>
              </a:ext>
            </a:extLst>
          </p:cNvPr>
          <p:cNvSpPr/>
          <p:nvPr/>
        </p:nvSpPr>
        <p:spPr>
          <a:xfrm>
            <a:off x="7421964"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97CC1BE6-C886-4D1B-8127-D0E9451693AC}"/>
              </a:ext>
            </a:extLst>
          </p:cNvPr>
          <p:cNvSpPr/>
          <p:nvPr/>
        </p:nvSpPr>
        <p:spPr>
          <a:xfrm>
            <a:off x="8162346" y="3761453"/>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2FA3AC3F-4D3E-408E-BA27-CE143F88EF2C}"/>
              </a:ext>
            </a:extLst>
          </p:cNvPr>
          <p:cNvSpPr/>
          <p:nvPr/>
        </p:nvSpPr>
        <p:spPr>
          <a:xfrm>
            <a:off x="8171019" y="4252254"/>
            <a:ext cx="653143" cy="37473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89430C7F-BE70-49AA-8F25-A8BB4CA3C88B}"/>
              </a:ext>
            </a:extLst>
          </p:cNvPr>
          <p:cNvSpPr txBox="1"/>
          <p:nvPr/>
        </p:nvSpPr>
        <p:spPr>
          <a:xfrm>
            <a:off x="8904716" y="3741784"/>
            <a:ext cx="1090362" cy="738664"/>
          </a:xfrm>
          <a:prstGeom prst="rect">
            <a:avLst/>
          </a:prstGeom>
          <a:noFill/>
        </p:spPr>
        <p:txBody>
          <a:bodyPr wrap="none" rtlCol="0">
            <a:spAutoFit/>
          </a:bodyPr>
          <a:lstStyle/>
          <a:p>
            <a:pPr algn="ctr"/>
            <a:r>
              <a:rPr lang="en-US" sz="1400" dirty="0"/>
              <a:t>Reusable</a:t>
            </a:r>
          </a:p>
          <a:p>
            <a:pPr algn="ctr"/>
            <a:r>
              <a:rPr lang="en-US" sz="1400" dirty="0"/>
              <a:t>Composable</a:t>
            </a:r>
            <a:br>
              <a:rPr lang="en-US" sz="1400" dirty="0"/>
            </a:br>
            <a:r>
              <a:rPr lang="en-US" sz="1400" dirty="0"/>
              <a:t>Services</a:t>
            </a:r>
          </a:p>
        </p:txBody>
      </p:sp>
      <p:sp>
        <p:nvSpPr>
          <p:cNvPr id="6" name="TextBox 5">
            <a:extLst>
              <a:ext uri="{FF2B5EF4-FFF2-40B4-BE49-F238E27FC236}">
                <a16:creationId xmlns:a16="http://schemas.microsoft.com/office/drawing/2014/main" id="{41065CDE-70A5-40E6-A7EB-4409833047C4}"/>
              </a:ext>
            </a:extLst>
          </p:cNvPr>
          <p:cNvSpPr txBox="1"/>
          <p:nvPr/>
        </p:nvSpPr>
        <p:spPr>
          <a:xfrm>
            <a:off x="8730101" y="3730687"/>
            <a:ext cx="362600" cy="769441"/>
          </a:xfrm>
          <a:prstGeom prst="rect">
            <a:avLst/>
          </a:prstGeom>
          <a:noFill/>
        </p:spPr>
        <p:txBody>
          <a:bodyPr wrap="none" rtlCol="0">
            <a:spAutoFit/>
          </a:bodyPr>
          <a:lstStyle/>
          <a:p>
            <a:r>
              <a:rPr lang="en-US" sz="4400" dirty="0"/>
              <a:t>}</a:t>
            </a:r>
          </a:p>
        </p:txBody>
      </p:sp>
    </p:spTree>
    <p:extLst>
      <p:ext uri="{BB962C8B-B14F-4D97-AF65-F5344CB8AC3E}">
        <p14:creationId xmlns:p14="http://schemas.microsoft.com/office/powerpoint/2010/main" val="3872715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Enterprise Service Bus (ESB)</a:t>
            </a:r>
            <a:endParaRPr lang="en-IN" dirty="0"/>
          </a:p>
        </p:txBody>
      </p:sp>
      <p:sp>
        <p:nvSpPr>
          <p:cNvPr id="3" name="Content Placeholder 2"/>
          <p:cNvSpPr>
            <a:spLocks noGrp="1"/>
          </p:cNvSpPr>
          <p:nvPr>
            <p:ph idx="1"/>
          </p:nvPr>
        </p:nvSpPr>
        <p:spPr/>
        <p:txBody>
          <a:bodyPr>
            <a:normAutofit/>
          </a:bodyPr>
          <a:lstStyle/>
          <a:p>
            <a:pPr algn="just"/>
            <a:r>
              <a:rPr lang="en-US" dirty="0"/>
              <a:t>It is possible to implement an SOA without an ESB, but this would be equivalent to just having a bunch of services.  </a:t>
            </a:r>
            <a:endParaRPr lang="en-US" dirty="0" smtClean="0"/>
          </a:p>
          <a:p>
            <a:pPr algn="just"/>
            <a:r>
              <a:rPr lang="en-US" dirty="0" smtClean="0"/>
              <a:t>Each </a:t>
            </a:r>
            <a:r>
              <a:rPr lang="en-US" dirty="0"/>
              <a:t>application owner would need to directly connect to any service it needs and perform the necessary data transformations to meet each of the service interfaces. </a:t>
            </a:r>
            <a:endParaRPr lang="en-US" dirty="0" smtClean="0"/>
          </a:p>
          <a:p>
            <a:pPr algn="just"/>
            <a:r>
              <a:rPr lang="en-US" dirty="0" smtClean="0"/>
              <a:t>This </a:t>
            </a:r>
            <a:r>
              <a:rPr lang="en-US" dirty="0"/>
              <a:t>is a lot of work (even if the interfaces are reusable) and creates a significant maintenance challenges in the future as each connection is point to point.  </a:t>
            </a:r>
            <a:endParaRPr lang="en-IN" dirty="0"/>
          </a:p>
        </p:txBody>
      </p:sp>
      <p:sp>
        <p:nvSpPr>
          <p:cNvPr id="4" name="Footer Placeholder 3"/>
          <p:cNvSpPr>
            <a:spLocks noGrp="1"/>
          </p:cNvSpPr>
          <p:nvPr>
            <p:ph type="ftr" sz="quarter" idx="11"/>
          </p:nvPr>
        </p:nvSpPr>
        <p:spPr/>
        <p:txBody>
          <a:bodyPr/>
          <a:lstStyle/>
          <a:p>
            <a:r>
              <a:rPr lang="en-IN" dirty="0" smtClean="0"/>
              <a:t>Koenig-Solutions </a:t>
            </a:r>
            <a:r>
              <a:rPr lang="en-IN" dirty="0" err="1" smtClean="0"/>
              <a:t>Pvt.</a:t>
            </a:r>
            <a:r>
              <a:rPr lang="en-IN" dirty="0" smtClean="0"/>
              <a:t> Ltd. </a:t>
            </a:r>
            <a:endParaRPr lang="en-IN" dirty="0"/>
          </a:p>
        </p:txBody>
      </p:sp>
    </p:spTree>
    <p:extLst>
      <p:ext uri="{BB962C8B-B14F-4D97-AF65-F5344CB8AC3E}">
        <p14:creationId xmlns:p14="http://schemas.microsoft.com/office/powerpoint/2010/main" val="2316426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Microservices</a:t>
            </a:r>
            <a:endParaRPr lang="en-IN" dirty="0"/>
          </a:p>
        </p:txBody>
      </p:sp>
      <p:sp>
        <p:nvSpPr>
          <p:cNvPr id="3" name="Content Placeholder 2"/>
          <p:cNvSpPr>
            <a:spLocks noGrp="1"/>
          </p:cNvSpPr>
          <p:nvPr>
            <p:ph idx="1"/>
          </p:nvPr>
        </p:nvSpPr>
        <p:spPr/>
        <p:txBody>
          <a:bodyPr/>
          <a:lstStyle/>
          <a:p>
            <a:pPr algn="just"/>
            <a:r>
              <a:rPr lang="en-US" dirty="0"/>
              <a:t>Microservices is an architecture style, in which large complex software applications </a:t>
            </a:r>
            <a:r>
              <a:rPr lang="en-US" dirty="0" smtClean="0"/>
              <a:t>are composed </a:t>
            </a:r>
            <a:r>
              <a:rPr lang="en-US" dirty="0"/>
              <a:t>of one or more services. </a:t>
            </a:r>
            <a:endParaRPr lang="en-US" dirty="0" smtClean="0"/>
          </a:p>
          <a:p>
            <a:pPr algn="just"/>
            <a:r>
              <a:rPr lang="en-US" dirty="0" smtClean="0"/>
              <a:t>Microservice </a:t>
            </a:r>
            <a:r>
              <a:rPr lang="en-US" dirty="0"/>
              <a:t>can be deployed independently of </a:t>
            </a:r>
            <a:r>
              <a:rPr lang="en-US" dirty="0" smtClean="0"/>
              <a:t>one another </a:t>
            </a:r>
            <a:r>
              <a:rPr lang="en-US" dirty="0"/>
              <a:t>and are loosely coupled. </a:t>
            </a:r>
            <a:endParaRPr lang="en-US" dirty="0" smtClean="0"/>
          </a:p>
          <a:p>
            <a:pPr algn="just"/>
            <a:r>
              <a:rPr lang="en-US" dirty="0" smtClean="0"/>
              <a:t>Each </a:t>
            </a:r>
            <a:r>
              <a:rPr lang="en-US" dirty="0"/>
              <a:t>of these microservices focuses on completing </a:t>
            </a:r>
            <a:r>
              <a:rPr lang="en-US" dirty="0" smtClean="0"/>
              <a:t>one task </a:t>
            </a:r>
            <a:r>
              <a:rPr lang="en-US" dirty="0"/>
              <a:t>only and does that one task really well. In all cases, that one task represents a </a:t>
            </a:r>
            <a:r>
              <a:rPr lang="en-US" dirty="0" smtClean="0"/>
              <a:t>small business </a:t>
            </a:r>
            <a:r>
              <a:rPr lang="en-US" dirty="0"/>
              <a:t>capability.</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956592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Microservices</a:t>
            </a:r>
            <a:endParaRPr lang="en-IN" dirty="0"/>
          </a:p>
        </p:txBody>
      </p:sp>
      <p:sp>
        <p:nvSpPr>
          <p:cNvPr id="3" name="Content Placeholder 2"/>
          <p:cNvSpPr>
            <a:spLocks noGrp="1"/>
          </p:cNvSpPr>
          <p:nvPr>
            <p:ph idx="1"/>
          </p:nvPr>
        </p:nvSpPr>
        <p:spPr/>
        <p:txBody>
          <a:bodyPr/>
          <a:lstStyle/>
          <a:p>
            <a:pPr algn="just"/>
            <a:r>
              <a:rPr lang="en-US" dirty="0" smtClean="0"/>
              <a:t>Microservices </a:t>
            </a:r>
            <a:r>
              <a:rPr lang="en-US" dirty="0"/>
              <a:t>can be developed in any programming language. They communicate </a:t>
            </a:r>
            <a:r>
              <a:rPr lang="en-US" dirty="0" smtClean="0"/>
              <a:t>with each </a:t>
            </a:r>
            <a:r>
              <a:rPr lang="en-US" dirty="0"/>
              <a:t>other using language-neutral application programming interfaces (APIs) such </a:t>
            </a:r>
            <a:r>
              <a:rPr lang="en-US" dirty="0" smtClean="0"/>
              <a:t>as Representational </a:t>
            </a:r>
            <a:r>
              <a:rPr lang="en-US" dirty="0"/>
              <a:t>State Transfer (REST). </a:t>
            </a:r>
            <a:endParaRPr lang="en-US" dirty="0" smtClean="0"/>
          </a:p>
          <a:p>
            <a:pPr algn="just"/>
            <a:r>
              <a:rPr lang="en-US" dirty="0" smtClean="0"/>
              <a:t>Microservices </a:t>
            </a:r>
            <a:r>
              <a:rPr lang="en-US" dirty="0"/>
              <a:t>also have a bounded context. </a:t>
            </a:r>
            <a:r>
              <a:rPr lang="en-US" dirty="0" smtClean="0"/>
              <a:t>They don’t </a:t>
            </a:r>
            <a:r>
              <a:rPr lang="en-US" dirty="0"/>
              <a:t>need to know anything about underlying implementation or architecture of </a:t>
            </a:r>
            <a:r>
              <a:rPr lang="en-US" dirty="0" smtClean="0"/>
              <a:t>other microservices</a:t>
            </a:r>
            <a:r>
              <a:rPr lang="en-US" dirty="0"/>
              <a:t>.</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333833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Microservices Architecture</a:t>
            </a:r>
            <a:endParaRPr lang="en-IN" dirty="0"/>
          </a:p>
        </p:txBody>
      </p:sp>
      <p:sp>
        <p:nvSpPr>
          <p:cNvPr id="3" name="Content Placeholder 2"/>
          <p:cNvSpPr>
            <a:spLocks noGrp="1"/>
          </p:cNvSpPr>
          <p:nvPr>
            <p:ph idx="1"/>
          </p:nvPr>
        </p:nvSpPr>
        <p:spPr/>
        <p:txBody>
          <a:bodyPr>
            <a:normAutofit/>
          </a:bodyPr>
          <a:lstStyle/>
          <a:p>
            <a:pPr algn="just"/>
            <a:r>
              <a:rPr lang="en-US" dirty="0"/>
              <a:t>Microservice architecture (MSA) is an approach to building </a:t>
            </a:r>
            <a:r>
              <a:rPr lang="en-US" dirty="0" smtClean="0"/>
              <a:t>software </a:t>
            </a:r>
            <a:r>
              <a:rPr lang="en-US" dirty="0"/>
              <a:t>systems that decomposes business domain models into </a:t>
            </a:r>
            <a:r>
              <a:rPr lang="en-US" dirty="0" smtClean="0"/>
              <a:t>smaller, consistent</a:t>
            </a:r>
            <a:r>
              <a:rPr lang="en-US" dirty="0"/>
              <a:t>, bounded-contexts implemented by services. </a:t>
            </a:r>
            <a:endParaRPr lang="en-US" dirty="0" smtClean="0"/>
          </a:p>
          <a:p>
            <a:pPr algn="just"/>
            <a:r>
              <a:rPr lang="en-US" dirty="0" smtClean="0"/>
              <a:t>These services </a:t>
            </a:r>
            <a:r>
              <a:rPr lang="en-US" dirty="0"/>
              <a:t>are isolated and autonomous yet communicate to provide </a:t>
            </a:r>
            <a:r>
              <a:rPr lang="en-US" dirty="0" smtClean="0"/>
              <a:t>some piece </a:t>
            </a:r>
            <a:r>
              <a:rPr lang="en-US" dirty="0"/>
              <a:t>of business functionality. </a:t>
            </a:r>
            <a:endParaRPr lang="en-US" dirty="0" smtClean="0"/>
          </a:p>
          <a:p>
            <a:pPr algn="just"/>
            <a:r>
              <a:rPr lang="en-US" dirty="0" smtClean="0"/>
              <a:t>Microservices </a:t>
            </a:r>
            <a:r>
              <a:rPr lang="en-US" dirty="0"/>
              <a:t>are typically </a:t>
            </a:r>
            <a:r>
              <a:rPr lang="en-US" dirty="0" smtClean="0"/>
              <a:t>implemented </a:t>
            </a:r>
            <a:r>
              <a:rPr lang="en-US" dirty="0"/>
              <a:t>and operated by small teams with enough autonomy </a:t>
            </a:r>
            <a:r>
              <a:rPr lang="en-US" dirty="0" smtClean="0"/>
              <a:t>that each </a:t>
            </a:r>
            <a:r>
              <a:rPr lang="en-US" dirty="0"/>
              <a:t>team and service can change its internal </a:t>
            </a:r>
            <a:r>
              <a:rPr lang="en-US" dirty="0" smtClean="0"/>
              <a:t>implementation details </a:t>
            </a:r>
            <a:r>
              <a:rPr lang="en-US" dirty="0"/>
              <a:t>(including replacing it outright!) with minimal impact </a:t>
            </a:r>
            <a:r>
              <a:rPr lang="en-US" dirty="0" smtClean="0"/>
              <a:t>across the </a:t>
            </a:r>
            <a:r>
              <a:rPr lang="en-US" dirty="0"/>
              <a:t>rest of the system.</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9859836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ctangle: Rounded Corners 10">
            <a:extLst>
              <a:ext uri="{FF2B5EF4-FFF2-40B4-BE49-F238E27FC236}">
                <a16:creationId xmlns:a16="http://schemas.microsoft.com/office/drawing/2014/main" id="{8CB7F16B-B7E8-4755-BADF-C97A4EE600EF}"/>
              </a:ext>
            </a:extLst>
          </p:cNvPr>
          <p:cNvSpPr/>
          <p:nvPr/>
        </p:nvSpPr>
        <p:spPr>
          <a:xfrm>
            <a:off x="143672" y="1487709"/>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64595" y="700612"/>
            <a:ext cx="1111715" cy="646331"/>
          </a:xfrm>
          <a:prstGeom prst="rect">
            <a:avLst/>
          </a:prstGeom>
          <a:noFill/>
        </p:spPr>
        <p:txBody>
          <a:bodyPr wrap="none" rtlCol="0">
            <a:spAutoFit/>
          </a:bodyPr>
          <a:lstStyle/>
          <a:p>
            <a:pPr algn="ctr"/>
            <a:r>
              <a:rPr lang="en-US" dirty="0"/>
              <a:t>User </a:t>
            </a:r>
            <a:br>
              <a:rPr lang="en-US" dirty="0"/>
            </a:br>
            <a:r>
              <a:rPr lang="en-US" dirty="0"/>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63144" y="368625"/>
            <a:ext cx="2018053" cy="646331"/>
          </a:xfrm>
          <a:prstGeom prst="rect">
            <a:avLst/>
          </a:prstGeom>
          <a:noFill/>
        </p:spPr>
        <p:txBody>
          <a:bodyPr wrap="none" rtlCol="0">
            <a:spAutoFit/>
          </a:bodyPr>
          <a:lstStyle/>
          <a:p>
            <a:pPr algn="ctr"/>
            <a:r>
              <a:rPr lang="en-US" dirty="0"/>
              <a:t>Scripts/</a:t>
            </a:r>
            <a:br>
              <a:rPr lang="en-US" dirty="0"/>
            </a:br>
            <a:r>
              <a:rPr lang="en-US" dirty="0"/>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78527" y="1092478"/>
            <a:ext cx="1341714" cy="338554"/>
          </a:xfrm>
          <a:prstGeom prst="rect">
            <a:avLst/>
          </a:prstGeom>
          <a:noFill/>
        </p:spPr>
        <p:txBody>
          <a:bodyPr wrap="none" rtlCol="0">
            <a:spAutoFit/>
          </a:bodyPr>
          <a:lstStyle/>
          <a:p>
            <a:pPr algn="ctr"/>
            <a:r>
              <a:rPr lang="en-US" sz="1600" dirty="0"/>
              <a:t>API endpoints</a:t>
            </a:r>
          </a:p>
        </p:txBody>
      </p: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a:off x="9023049" y="2115226"/>
            <a:ext cx="726335" cy="87499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4906408" cy="523220"/>
          </a:xfrm>
          <a:prstGeom prst="rect">
            <a:avLst/>
          </a:prstGeom>
          <a:noFill/>
        </p:spPr>
        <p:txBody>
          <a:bodyPr wrap="none" rtlCol="0">
            <a:spAutoFit/>
          </a:bodyPr>
          <a:lstStyle/>
          <a:p>
            <a:r>
              <a:rPr lang="en-US" sz="2800" dirty="0"/>
              <a:t>Microservices-based Application</a:t>
            </a:r>
          </a:p>
        </p:txBody>
      </p:sp>
      <p:sp>
        <p:nvSpPr>
          <p:cNvPr id="61" name="Rectangle 60">
            <a:extLst>
              <a:ext uri="{FF2B5EF4-FFF2-40B4-BE49-F238E27FC236}">
                <a16:creationId xmlns:a16="http://schemas.microsoft.com/office/drawing/2014/main" id="{10560E69-6CCD-4574-8646-59CD3055DBA3}"/>
              </a:ext>
            </a:extLst>
          </p:cNvPr>
          <p:cNvSpPr/>
          <p:nvPr/>
        </p:nvSpPr>
        <p:spPr>
          <a:xfrm>
            <a:off x="549214" y="5897880"/>
            <a:ext cx="9573194" cy="607942"/>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Persistence / System</a:t>
            </a:r>
            <a:br>
              <a:rPr lang="en-US" dirty="0"/>
            </a:br>
            <a:r>
              <a:rPr lang="en-US" dirty="0"/>
              <a:t> Layer</a:t>
            </a:r>
          </a:p>
        </p:txBody>
      </p:sp>
      <p:pic>
        <p:nvPicPr>
          <p:cNvPr id="62" name="Picture 61">
            <a:extLst>
              <a:ext uri="{FF2B5EF4-FFF2-40B4-BE49-F238E27FC236}">
                <a16:creationId xmlns:a16="http://schemas.microsoft.com/office/drawing/2014/main" id="{3FA63F41-2F5D-4B57-B7D4-6E296C999DB8}"/>
              </a:ext>
            </a:extLst>
          </p:cNvPr>
          <p:cNvPicPr>
            <a:picLocks noChangeAspect="1"/>
          </p:cNvPicPr>
          <p:nvPr/>
        </p:nvPicPr>
        <p:blipFill>
          <a:blip r:embed="rId4"/>
          <a:stretch>
            <a:fillRect/>
          </a:stretch>
        </p:blipFill>
        <p:spPr>
          <a:xfrm>
            <a:off x="728929" y="5927588"/>
            <a:ext cx="1355904" cy="551554"/>
          </a:xfrm>
          <a:prstGeom prst="rect">
            <a:avLst/>
          </a:prstGeom>
        </p:spPr>
      </p:pic>
      <p:pic>
        <p:nvPicPr>
          <p:cNvPr id="63" name="Picture 62">
            <a:extLst>
              <a:ext uri="{FF2B5EF4-FFF2-40B4-BE49-F238E27FC236}">
                <a16:creationId xmlns:a16="http://schemas.microsoft.com/office/drawing/2014/main" id="{21E4C2BC-1911-4131-A9AA-50E2EE19F9FA}"/>
              </a:ext>
            </a:extLst>
          </p:cNvPr>
          <p:cNvPicPr>
            <a:picLocks noChangeAspect="1"/>
          </p:cNvPicPr>
          <p:nvPr/>
        </p:nvPicPr>
        <p:blipFill>
          <a:blip r:embed="rId4"/>
          <a:stretch>
            <a:fillRect/>
          </a:stretch>
        </p:blipFill>
        <p:spPr>
          <a:xfrm>
            <a:off x="2264548" y="5954268"/>
            <a:ext cx="1355904" cy="551554"/>
          </a:xfrm>
          <a:prstGeom prst="rect">
            <a:avLst/>
          </a:prstGeom>
        </p:spPr>
      </p:pic>
      <p:pic>
        <p:nvPicPr>
          <p:cNvPr id="65" name="Picture 64">
            <a:extLst>
              <a:ext uri="{FF2B5EF4-FFF2-40B4-BE49-F238E27FC236}">
                <a16:creationId xmlns:a16="http://schemas.microsoft.com/office/drawing/2014/main" id="{07FDCFA8-47E3-4759-B4B5-EB99E114B022}"/>
              </a:ext>
            </a:extLst>
          </p:cNvPr>
          <p:cNvPicPr>
            <a:picLocks noChangeAspect="1"/>
          </p:cNvPicPr>
          <p:nvPr/>
        </p:nvPicPr>
        <p:blipFill>
          <a:blip r:embed="rId4"/>
          <a:stretch>
            <a:fillRect/>
          </a:stretch>
        </p:blipFill>
        <p:spPr>
          <a:xfrm>
            <a:off x="6411767" y="5954268"/>
            <a:ext cx="1355904" cy="551554"/>
          </a:xfrm>
          <a:prstGeom prst="rect">
            <a:avLst/>
          </a:prstGeom>
        </p:spPr>
      </p:pic>
      <p:pic>
        <p:nvPicPr>
          <p:cNvPr id="66" name="Picture 65">
            <a:extLst>
              <a:ext uri="{FF2B5EF4-FFF2-40B4-BE49-F238E27FC236}">
                <a16:creationId xmlns:a16="http://schemas.microsoft.com/office/drawing/2014/main" id="{94A4121A-1FF4-4EA9-9E68-C4EA28CBC797}"/>
              </a:ext>
            </a:extLst>
          </p:cNvPr>
          <p:cNvPicPr>
            <a:picLocks noChangeAspect="1"/>
          </p:cNvPicPr>
          <p:nvPr/>
        </p:nvPicPr>
        <p:blipFill>
          <a:blip r:embed="rId4"/>
          <a:stretch>
            <a:fillRect/>
          </a:stretch>
        </p:blipFill>
        <p:spPr>
          <a:xfrm>
            <a:off x="8098237" y="5954268"/>
            <a:ext cx="1355904" cy="551554"/>
          </a:xfrm>
          <a:prstGeom prst="rect">
            <a:avLst/>
          </a:prstGeom>
        </p:spPr>
      </p:pic>
      <p:sp>
        <p:nvSpPr>
          <p:cNvPr id="68" name="Rectangle: Rounded Corners 67">
            <a:extLst>
              <a:ext uri="{FF2B5EF4-FFF2-40B4-BE49-F238E27FC236}">
                <a16:creationId xmlns:a16="http://schemas.microsoft.com/office/drawing/2014/main" id="{2FA16245-C6BE-4A58-A916-FC115BE45EEB}"/>
              </a:ext>
            </a:extLst>
          </p:cNvPr>
          <p:cNvSpPr/>
          <p:nvPr/>
        </p:nvSpPr>
        <p:spPr>
          <a:xfrm>
            <a:off x="906884" y="1565036"/>
            <a:ext cx="6756404" cy="5593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Presentation Layer / UI Toolkit </a:t>
            </a:r>
          </a:p>
        </p:txBody>
      </p:sp>
      <p:sp>
        <p:nvSpPr>
          <p:cNvPr id="69" name="Rectangle 68">
            <a:extLst>
              <a:ext uri="{FF2B5EF4-FFF2-40B4-BE49-F238E27FC236}">
                <a16:creationId xmlns:a16="http://schemas.microsoft.com/office/drawing/2014/main" id="{7DBFFF25-9B9B-445B-848A-27DD2C482C55}"/>
              </a:ext>
            </a:extLst>
          </p:cNvPr>
          <p:cNvSpPr/>
          <p:nvPr/>
        </p:nvSpPr>
        <p:spPr>
          <a:xfrm>
            <a:off x="1880252" y="2222640"/>
            <a:ext cx="5679329" cy="649224"/>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API Gateway</a:t>
            </a:r>
          </a:p>
        </p:txBody>
      </p:sp>
      <p:grpSp>
        <p:nvGrpSpPr>
          <p:cNvPr id="70" name="Group 69">
            <a:extLst>
              <a:ext uri="{FF2B5EF4-FFF2-40B4-BE49-F238E27FC236}">
                <a16:creationId xmlns:a16="http://schemas.microsoft.com/office/drawing/2014/main" id="{58ECB4EC-E6BB-42F9-9DB8-25F258487133}"/>
              </a:ext>
            </a:extLst>
          </p:cNvPr>
          <p:cNvGrpSpPr/>
          <p:nvPr/>
        </p:nvGrpSpPr>
        <p:grpSpPr>
          <a:xfrm>
            <a:off x="459941" y="3817228"/>
            <a:ext cx="693769" cy="1874697"/>
            <a:chOff x="2980944" y="2486780"/>
            <a:chExt cx="1674725" cy="4142232"/>
          </a:xfrm>
        </p:grpSpPr>
        <p:sp>
          <p:nvSpPr>
            <p:cNvPr id="71" name="Rectangle: Rounded Corners 70">
              <a:extLst>
                <a:ext uri="{FF2B5EF4-FFF2-40B4-BE49-F238E27FC236}">
                  <a16:creationId xmlns:a16="http://schemas.microsoft.com/office/drawing/2014/main" id="{FCC4153D-552A-4B88-8F9E-654F4F41723B}"/>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2" name="Rectangle 71">
              <a:extLst>
                <a:ext uri="{FF2B5EF4-FFF2-40B4-BE49-F238E27FC236}">
                  <a16:creationId xmlns:a16="http://schemas.microsoft.com/office/drawing/2014/main" id="{BA192DE2-83AC-4A51-8949-6A312E41E1E1}"/>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73" name="Flowchart: Magnetic Disk 72">
              <a:extLst>
                <a:ext uri="{FF2B5EF4-FFF2-40B4-BE49-F238E27FC236}">
                  <a16:creationId xmlns:a16="http://schemas.microsoft.com/office/drawing/2014/main" id="{6DAED553-997F-4246-9A33-4697A3524C1C}"/>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74" name="Arrow: Up-Down 73">
              <a:extLst>
                <a:ext uri="{FF2B5EF4-FFF2-40B4-BE49-F238E27FC236}">
                  <a16:creationId xmlns:a16="http://schemas.microsoft.com/office/drawing/2014/main" id="{3FAB9809-0A22-4A1A-9E0B-A6BC5D37841D}"/>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75" name="Rectangle: Rounded Corners 74">
              <a:extLst>
                <a:ext uri="{FF2B5EF4-FFF2-40B4-BE49-F238E27FC236}">
                  <a16:creationId xmlns:a16="http://schemas.microsoft.com/office/drawing/2014/main" id="{3DC202BD-C0AD-4638-831E-2197B82A298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76" name="Rectangle: Rounded Corners 75">
              <a:extLst>
                <a:ext uri="{FF2B5EF4-FFF2-40B4-BE49-F238E27FC236}">
                  <a16:creationId xmlns:a16="http://schemas.microsoft.com/office/drawing/2014/main" id="{BE0523F0-5F56-4B64-974C-3650504A333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77" name="Rectangle: Rounded Corners 76">
              <a:extLst>
                <a:ext uri="{FF2B5EF4-FFF2-40B4-BE49-F238E27FC236}">
                  <a16:creationId xmlns:a16="http://schemas.microsoft.com/office/drawing/2014/main" id="{2461EA41-5DCC-4F64-8FCC-EB9802AF229A}"/>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78" name="Rectangle: Rounded Corners 77">
              <a:extLst>
                <a:ext uri="{FF2B5EF4-FFF2-40B4-BE49-F238E27FC236}">
                  <a16:creationId xmlns:a16="http://schemas.microsoft.com/office/drawing/2014/main" id="{940168C5-B0C0-4CF6-BEDF-7110B0ADD5FE}"/>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79" name="Group 78">
            <a:extLst>
              <a:ext uri="{FF2B5EF4-FFF2-40B4-BE49-F238E27FC236}">
                <a16:creationId xmlns:a16="http://schemas.microsoft.com/office/drawing/2014/main" id="{6C082DC8-A54A-47D3-9CE0-9B413F2D843F}"/>
              </a:ext>
            </a:extLst>
          </p:cNvPr>
          <p:cNvGrpSpPr/>
          <p:nvPr/>
        </p:nvGrpSpPr>
        <p:grpSpPr>
          <a:xfrm>
            <a:off x="1494060" y="3382452"/>
            <a:ext cx="693769" cy="1874697"/>
            <a:chOff x="2980944" y="2486780"/>
            <a:chExt cx="1674725" cy="4142232"/>
          </a:xfrm>
        </p:grpSpPr>
        <p:sp>
          <p:nvSpPr>
            <p:cNvPr id="80" name="Rectangle: Rounded Corners 79">
              <a:extLst>
                <a:ext uri="{FF2B5EF4-FFF2-40B4-BE49-F238E27FC236}">
                  <a16:creationId xmlns:a16="http://schemas.microsoft.com/office/drawing/2014/main" id="{C5C32F68-81FF-4656-A71C-33AA03D37048}"/>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1" name="Rectangle 80">
              <a:extLst>
                <a:ext uri="{FF2B5EF4-FFF2-40B4-BE49-F238E27FC236}">
                  <a16:creationId xmlns:a16="http://schemas.microsoft.com/office/drawing/2014/main" id="{4D99018F-17C9-4313-9EA6-3A4623FB2DE3}"/>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82" name="Flowchart: Magnetic Disk 81">
              <a:extLst>
                <a:ext uri="{FF2B5EF4-FFF2-40B4-BE49-F238E27FC236}">
                  <a16:creationId xmlns:a16="http://schemas.microsoft.com/office/drawing/2014/main" id="{0B4B9607-C9C3-4C1D-8BE5-621C97B21D24}"/>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83" name="Arrow: Up-Down 82">
              <a:extLst>
                <a:ext uri="{FF2B5EF4-FFF2-40B4-BE49-F238E27FC236}">
                  <a16:creationId xmlns:a16="http://schemas.microsoft.com/office/drawing/2014/main" id="{4F197E61-7B17-4FFB-A4D0-9A270191B882}"/>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84" name="Rectangle: Rounded Corners 83">
              <a:extLst>
                <a:ext uri="{FF2B5EF4-FFF2-40B4-BE49-F238E27FC236}">
                  <a16:creationId xmlns:a16="http://schemas.microsoft.com/office/drawing/2014/main" id="{F5F3C281-B13B-4500-B7B3-0B769AB15A43}"/>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85" name="Rectangle: Rounded Corners 84">
              <a:extLst>
                <a:ext uri="{FF2B5EF4-FFF2-40B4-BE49-F238E27FC236}">
                  <a16:creationId xmlns:a16="http://schemas.microsoft.com/office/drawing/2014/main" id="{F01AAD49-A0CA-4C45-A12B-52138983B83B}"/>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86" name="Rectangle: Rounded Corners 85">
              <a:extLst>
                <a:ext uri="{FF2B5EF4-FFF2-40B4-BE49-F238E27FC236}">
                  <a16:creationId xmlns:a16="http://schemas.microsoft.com/office/drawing/2014/main" id="{69C32841-36A7-4452-9CBD-23A6C6CA5AC0}"/>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87" name="Rectangle: Rounded Corners 86">
              <a:extLst>
                <a:ext uri="{FF2B5EF4-FFF2-40B4-BE49-F238E27FC236}">
                  <a16:creationId xmlns:a16="http://schemas.microsoft.com/office/drawing/2014/main" id="{82B52418-04E5-42E3-AA3A-EC0A08274C39}"/>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88" name="Group 87">
            <a:extLst>
              <a:ext uri="{FF2B5EF4-FFF2-40B4-BE49-F238E27FC236}">
                <a16:creationId xmlns:a16="http://schemas.microsoft.com/office/drawing/2014/main" id="{A6B64B18-907D-4A24-AEF7-2E803B8C4400}"/>
              </a:ext>
            </a:extLst>
          </p:cNvPr>
          <p:cNvGrpSpPr/>
          <p:nvPr/>
        </p:nvGrpSpPr>
        <p:grpSpPr>
          <a:xfrm>
            <a:off x="2498432" y="3828462"/>
            <a:ext cx="693769" cy="1874697"/>
            <a:chOff x="2980944" y="2486780"/>
            <a:chExt cx="1674725" cy="4142232"/>
          </a:xfrm>
        </p:grpSpPr>
        <p:sp>
          <p:nvSpPr>
            <p:cNvPr id="89" name="Rectangle: Rounded Corners 88">
              <a:extLst>
                <a:ext uri="{FF2B5EF4-FFF2-40B4-BE49-F238E27FC236}">
                  <a16:creationId xmlns:a16="http://schemas.microsoft.com/office/drawing/2014/main" id="{B40B7EA9-51AA-4BC2-8609-01B005F012BA}"/>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90" name="Rectangle 89">
              <a:extLst>
                <a:ext uri="{FF2B5EF4-FFF2-40B4-BE49-F238E27FC236}">
                  <a16:creationId xmlns:a16="http://schemas.microsoft.com/office/drawing/2014/main" id="{8F0EF0D1-3A4A-445B-86AD-97B5B3584650}"/>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91" name="Flowchart: Magnetic Disk 90">
              <a:extLst>
                <a:ext uri="{FF2B5EF4-FFF2-40B4-BE49-F238E27FC236}">
                  <a16:creationId xmlns:a16="http://schemas.microsoft.com/office/drawing/2014/main" id="{9AFDE42E-A264-416E-A24A-79E90E6497E9}"/>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92" name="Arrow: Up-Down 91">
              <a:extLst>
                <a:ext uri="{FF2B5EF4-FFF2-40B4-BE49-F238E27FC236}">
                  <a16:creationId xmlns:a16="http://schemas.microsoft.com/office/drawing/2014/main" id="{B848AEBC-3AE7-4CB5-9547-165ACE5A3054}"/>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93" name="Rectangle: Rounded Corners 92">
              <a:extLst>
                <a:ext uri="{FF2B5EF4-FFF2-40B4-BE49-F238E27FC236}">
                  <a16:creationId xmlns:a16="http://schemas.microsoft.com/office/drawing/2014/main" id="{B26FEFC6-2D27-47CE-A44B-118E69165063}"/>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94" name="Rectangle: Rounded Corners 93">
              <a:extLst>
                <a:ext uri="{FF2B5EF4-FFF2-40B4-BE49-F238E27FC236}">
                  <a16:creationId xmlns:a16="http://schemas.microsoft.com/office/drawing/2014/main" id="{A6BCA929-A975-444E-BC43-0684DF23A98A}"/>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95" name="Rectangle: Rounded Corners 94">
              <a:extLst>
                <a:ext uri="{FF2B5EF4-FFF2-40B4-BE49-F238E27FC236}">
                  <a16:creationId xmlns:a16="http://schemas.microsoft.com/office/drawing/2014/main" id="{42CBBE08-A87E-47ED-A021-DCACA29E882F}"/>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96" name="Rectangle: Rounded Corners 95">
              <a:extLst>
                <a:ext uri="{FF2B5EF4-FFF2-40B4-BE49-F238E27FC236}">
                  <a16:creationId xmlns:a16="http://schemas.microsoft.com/office/drawing/2014/main" id="{B56B4311-ADFA-4305-9EF0-CFD0C7CE7996}"/>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97" name="Group 96">
            <a:extLst>
              <a:ext uri="{FF2B5EF4-FFF2-40B4-BE49-F238E27FC236}">
                <a16:creationId xmlns:a16="http://schemas.microsoft.com/office/drawing/2014/main" id="{A6EC5C9B-06BA-4AEF-8EB4-6DC1A3076C4C}"/>
              </a:ext>
            </a:extLst>
          </p:cNvPr>
          <p:cNvGrpSpPr/>
          <p:nvPr/>
        </p:nvGrpSpPr>
        <p:grpSpPr>
          <a:xfrm>
            <a:off x="3651918" y="3432589"/>
            <a:ext cx="693769" cy="1874697"/>
            <a:chOff x="2980944" y="2486780"/>
            <a:chExt cx="1674725" cy="4142232"/>
          </a:xfrm>
        </p:grpSpPr>
        <p:sp>
          <p:nvSpPr>
            <p:cNvPr id="98" name="Rectangle: Rounded Corners 97">
              <a:extLst>
                <a:ext uri="{FF2B5EF4-FFF2-40B4-BE49-F238E27FC236}">
                  <a16:creationId xmlns:a16="http://schemas.microsoft.com/office/drawing/2014/main" id="{2AC803E5-F3DD-4888-B40C-7C05B8E8E1D1}"/>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99" name="Rectangle 98">
              <a:extLst>
                <a:ext uri="{FF2B5EF4-FFF2-40B4-BE49-F238E27FC236}">
                  <a16:creationId xmlns:a16="http://schemas.microsoft.com/office/drawing/2014/main" id="{49DBAF5C-9D2F-4B35-9569-B9FDB84205C6}"/>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100" name="Flowchart: Magnetic Disk 99">
              <a:extLst>
                <a:ext uri="{FF2B5EF4-FFF2-40B4-BE49-F238E27FC236}">
                  <a16:creationId xmlns:a16="http://schemas.microsoft.com/office/drawing/2014/main" id="{9497A9A2-2880-466B-A463-BCBEDA09E6DC}"/>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101" name="Arrow: Up-Down 100">
              <a:extLst>
                <a:ext uri="{FF2B5EF4-FFF2-40B4-BE49-F238E27FC236}">
                  <a16:creationId xmlns:a16="http://schemas.microsoft.com/office/drawing/2014/main" id="{DAE810A4-2475-4CF1-B56A-0461078B0622}"/>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2" name="Rectangle: Rounded Corners 101">
              <a:extLst>
                <a:ext uri="{FF2B5EF4-FFF2-40B4-BE49-F238E27FC236}">
                  <a16:creationId xmlns:a16="http://schemas.microsoft.com/office/drawing/2014/main" id="{2AB185A6-78B2-4E0B-8D86-B1C66A698E2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103" name="Rectangle: Rounded Corners 102">
              <a:extLst>
                <a:ext uri="{FF2B5EF4-FFF2-40B4-BE49-F238E27FC236}">
                  <a16:creationId xmlns:a16="http://schemas.microsoft.com/office/drawing/2014/main" id="{8904FAF1-F9CC-43AF-8028-E15A5374885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104" name="Rectangle: Rounded Corners 103">
              <a:extLst>
                <a:ext uri="{FF2B5EF4-FFF2-40B4-BE49-F238E27FC236}">
                  <a16:creationId xmlns:a16="http://schemas.microsoft.com/office/drawing/2014/main" id="{8E5DBC05-1285-467A-9566-AA3599B181B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105" name="Rectangle: Rounded Corners 104">
              <a:extLst>
                <a:ext uri="{FF2B5EF4-FFF2-40B4-BE49-F238E27FC236}">
                  <a16:creationId xmlns:a16="http://schemas.microsoft.com/office/drawing/2014/main" id="{3058E67A-C0C3-4662-A61E-6E3DB0BDEA2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106" name="Group 105">
            <a:extLst>
              <a:ext uri="{FF2B5EF4-FFF2-40B4-BE49-F238E27FC236}">
                <a16:creationId xmlns:a16="http://schemas.microsoft.com/office/drawing/2014/main" id="{BC3CD973-D319-4FBE-A208-06B89ED88234}"/>
              </a:ext>
            </a:extLst>
          </p:cNvPr>
          <p:cNvGrpSpPr/>
          <p:nvPr/>
        </p:nvGrpSpPr>
        <p:grpSpPr>
          <a:xfrm>
            <a:off x="4636226" y="3920205"/>
            <a:ext cx="693769" cy="1874697"/>
            <a:chOff x="2980944" y="2486780"/>
            <a:chExt cx="1674725" cy="4142232"/>
          </a:xfrm>
        </p:grpSpPr>
        <p:sp>
          <p:nvSpPr>
            <p:cNvPr id="107" name="Rectangle: Rounded Corners 106">
              <a:extLst>
                <a:ext uri="{FF2B5EF4-FFF2-40B4-BE49-F238E27FC236}">
                  <a16:creationId xmlns:a16="http://schemas.microsoft.com/office/drawing/2014/main" id="{F2EA5C6E-2722-4BBF-85ED-86308466E976}"/>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08" name="Rectangle 107">
              <a:extLst>
                <a:ext uri="{FF2B5EF4-FFF2-40B4-BE49-F238E27FC236}">
                  <a16:creationId xmlns:a16="http://schemas.microsoft.com/office/drawing/2014/main" id="{74D4BE15-2834-4C28-851D-916C46B6A055}"/>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109" name="Flowchart: Magnetic Disk 108">
              <a:extLst>
                <a:ext uri="{FF2B5EF4-FFF2-40B4-BE49-F238E27FC236}">
                  <a16:creationId xmlns:a16="http://schemas.microsoft.com/office/drawing/2014/main" id="{BCAD8BE8-54A1-46FB-8A84-F851F8BCDF75}"/>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110" name="Arrow: Up-Down 109">
              <a:extLst>
                <a:ext uri="{FF2B5EF4-FFF2-40B4-BE49-F238E27FC236}">
                  <a16:creationId xmlns:a16="http://schemas.microsoft.com/office/drawing/2014/main" id="{3EF0AC00-2120-4FE2-9F59-CDF1D70C377A}"/>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1" name="Rectangle: Rounded Corners 110">
              <a:extLst>
                <a:ext uri="{FF2B5EF4-FFF2-40B4-BE49-F238E27FC236}">
                  <a16:creationId xmlns:a16="http://schemas.microsoft.com/office/drawing/2014/main" id="{98EB454C-CF9D-43CE-B867-9CBB624AA5F0}"/>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112" name="Rectangle: Rounded Corners 111">
              <a:extLst>
                <a:ext uri="{FF2B5EF4-FFF2-40B4-BE49-F238E27FC236}">
                  <a16:creationId xmlns:a16="http://schemas.microsoft.com/office/drawing/2014/main" id="{6F943CCD-A807-468B-8397-0D89700444AD}"/>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113" name="Rectangle: Rounded Corners 112">
              <a:extLst>
                <a:ext uri="{FF2B5EF4-FFF2-40B4-BE49-F238E27FC236}">
                  <a16:creationId xmlns:a16="http://schemas.microsoft.com/office/drawing/2014/main" id="{7BFCEEEC-FA58-4ABB-ACA2-EE1399FF92A1}"/>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114" name="Rectangle: Rounded Corners 113">
              <a:extLst>
                <a:ext uri="{FF2B5EF4-FFF2-40B4-BE49-F238E27FC236}">
                  <a16:creationId xmlns:a16="http://schemas.microsoft.com/office/drawing/2014/main" id="{1C25BB42-7280-4E3A-B842-A8EF61CB686D}"/>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115" name="Group 114">
            <a:extLst>
              <a:ext uri="{FF2B5EF4-FFF2-40B4-BE49-F238E27FC236}">
                <a16:creationId xmlns:a16="http://schemas.microsoft.com/office/drawing/2014/main" id="{EBC46F02-D0A2-4E82-B3FC-0F57D69121D0}"/>
              </a:ext>
            </a:extLst>
          </p:cNvPr>
          <p:cNvGrpSpPr/>
          <p:nvPr/>
        </p:nvGrpSpPr>
        <p:grpSpPr>
          <a:xfrm>
            <a:off x="5606836" y="3382451"/>
            <a:ext cx="693769" cy="1874697"/>
            <a:chOff x="2980944" y="2486780"/>
            <a:chExt cx="1674725" cy="4142232"/>
          </a:xfrm>
        </p:grpSpPr>
        <p:sp>
          <p:nvSpPr>
            <p:cNvPr id="116" name="Rectangle: Rounded Corners 115">
              <a:extLst>
                <a:ext uri="{FF2B5EF4-FFF2-40B4-BE49-F238E27FC236}">
                  <a16:creationId xmlns:a16="http://schemas.microsoft.com/office/drawing/2014/main" id="{0D64DC7E-4636-4E17-9B95-4644404CDAFD}"/>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17" name="Rectangle 116">
              <a:extLst>
                <a:ext uri="{FF2B5EF4-FFF2-40B4-BE49-F238E27FC236}">
                  <a16:creationId xmlns:a16="http://schemas.microsoft.com/office/drawing/2014/main" id="{77B6E39A-E508-4850-B973-52C157903EF9}"/>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118" name="Flowchart: Magnetic Disk 117">
              <a:extLst>
                <a:ext uri="{FF2B5EF4-FFF2-40B4-BE49-F238E27FC236}">
                  <a16:creationId xmlns:a16="http://schemas.microsoft.com/office/drawing/2014/main" id="{01AD6BC7-0BCC-45BA-907A-159844958F69}"/>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119" name="Arrow: Up-Down 118">
              <a:extLst>
                <a:ext uri="{FF2B5EF4-FFF2-40B4-BE49-F238E27FC236}">
                  <a16:creationId xmlns:a16="http://schemas.microsoft.com/office/drawing/2014/main" id="{F3FFF7DB-E61B-4DFB-B52B-AA6B945896B0}"/>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20" name="Rectangle: Rounded Corners 119">
              <a:extLst>
                <a:ext uri="{FF2B5EF4-FFF2-40B4-BE49-F238E27FC236}">
                  <a16:creationId xmlns:a16="http://schemas.microsoft.com/office/drawing/2014/main" id="{6F294B00-0433-47F7-85DA-1FC26FF6BBED}"/>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121" name="Rectangle: Rounded Corners 120">
              <a:extLst>
                <a:ext uri="{FF2B5EF4-FFF2-40B4-BE49-F238E27FC236}">
                  <a16:creationId xmlns:a16="http://schemas.microsoft.com/office/drawing/2014/main" id="{72BCB78A-A871-4113-9A27-4DE669689836}"/>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122" name="Rectangle: Rounded Corners 121">
              <a:extLst>
                <a:ext uri="{FF2B5EF4-FFF2-40B4-BE49-F238E27FC236}">
                  <a16:creationId xmlns:a16="http://schemas.microsoft.com/office/drawing/2014/main" id="{1567683A-F8E8-455C-B06C-5A6DFCCFE9F3}"/>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123" name="Rectangle: Rounded Corners 122">
              <a:extLst>
                <a:ext uri="{FF2B5EF4-FFF2-40B4-BE49-F238E27FC236}">
                  <a16:creationId xmlns:a16="http://schemas.microsoft.com/office/drawing/2014/main" id="{24A5A878-7224-44A3-8523-69323C08D4CC}"/>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124" name="Group 123">
            <a:extLst>
              <a:ext uri="{FF2B5EF4-FFF2-40B4-BE49-F238E27FC236}">
                <a16:creationId xmlns:a16="http://schemas.microsoft.com/office/drawing/2014/main" id="{8EBAF3DD-AF2C-4271-A4BC-081004BC397A}"/>
              </a:ext>
            </a:extLst>
          </p:cNvPr>
          <p:cNvGrpSpPr/>
          <p:nvPr/>
        </p:nvGrpSpPr>
        <p:grpSpPr>
          <a:xfrm>
            <a:off x="6536866" y="3872238"/>
            <a:ext cx="693769" cy="1874697"/>
            <a:chOff x="2980944" y="2486780"/>
            <a:chExt cx="1674725" cy="4142232"/>
          </a:xfrm>
        </p:grpSpPr>
        <p:sp>
          <p:nvSpPr>
            <p:cNvPr id="125" name="Rectangle: Rounded Corners 124">
              <a:extLst>
                <a:ext uri="{FF2B5EF4-FFF2-40B4-BE49-F238E27FC236}">
                  <a16:creationId xmlns:a16="http://schemas.microsoft.com/office/drawing/2014/main" id="{43CA6DD3-05D2-45B0-BE7E-3508493BBCA6}"/>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26" name="Rectangle 125">
              <a:extLst>
                <a:ext uri="{FF2B5EF4-FFF2-40B4-BE49-F238E27FC236}">
                  <a16:creationId xmlns:a16="http://schemas.microsoft.com/office/drawing/2014/main" id="{E03439BB-2E5E-43FD-B7C2-0E447D98665A}"/>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127" name="Flowchart: Magnetic Disk 126">
              <a:extLst>
                <a:ext uri="{FF2B5EF4-FFF2-40B4-BE49-F238E27FC236}">
                  <a16:creationId xmlns:a16="http://schemas.microsoft.com/office/drawing/2014/main" id="{F187AA12-76AC-4BDB-A964-3BE20E0FF503}"/>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128" name="Arrow: Up-Down 127">
              <a:extLst>
                <a:ext uri="{FF2B5EF4-FFF2-40B4-BE49-F238E27FC236}">
                  <a16:creationId xmlns:a16="http://schemas.microsoft.com/office/drawing/2014/main" id="{3080DEDB-B8B3-4156-A32F-1507DB80EEDE}"/>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29" name="Rectangle: Rounded Corners 128">
              <a:extLst>
                <a:ext uri="{FF2B5EF4-FFF2-40B4-BE49-F238E27FC236}">
                  <a16:creationId xmlns:a16="http://schemas.microsoft.com/office/drawing/2014/main" id="{E445DB9A-B811-4A53-BAEB-B19FB765FCE5}"/>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130" name="Rectangle: Rounded Corners 129">
              <a:extLst>
                <a:ext uri="{FF2B5EF4-FFF2-40B4-BE49-F238E27FC236}">
                  <a16:creationId xmlns:a16="http://schemas.microsoft.com/office/drawing/2014/main" id="{D1A97DBB-155C-4A74-B11F-A389A2CDB7FE}"/>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131" name="Rectangle: Rounded Corners 130">
              <a:extLst>
                <a:ext uri="{FF2B5EF4-FFF2-40B4-BE49-F238E27FC236}">
                  <a16:creationId xmlns:a16="http://schemas.microsoft.com/office/drawing/2014/main" id="{2C6FBAF1-672D-4BE6-904D-AF1479BE631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132" name="Rectangle: Rounded Corners 131">
              <a:extLst>
                <a:ext uri="{FF2B5EF4-FFF2-40B4-BE49-F238E27FC236}">
                  <a16:creationId xmlns:a16="http://schemas.microsoft.com/office/drawing/2014/main" id="{8924D86C-99C1-4E11-BF83-7A7300B0A00B}"/>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133" name="Group 132">
            <a:extLst>
              <a:ext uri="{FF2B5EF4-FFF2-40B4-BE49-F238E27FC236}">
                <a16:creationId xmlns:a16="http://schemas.microsoft.com/office/drawing/2014/main" id="{E20603E1-BF7B-489C-8084-4ADE3185A9C0}"/>
              </a:ext>
            </a:extLst>
          </p:cNvPr>
          <p:cNvGrpSpPr/>
          <p:nvPr/>
        </p:nvGrpSpPr>
        <p:grpSpPr>
          <a:xfrm>
            <a:off x="7403308" y="3776356"/>
            <a:ext cx="693769" cy="1874697"/>
            <a:chOff x="2980944" y="2486780"/>
            <a:chExt cx="1674725" cy="4142232"/>
          </a:xfrm>
        </p:grpSpPr>
        <p:sp>
          <p:nvSpPr>
            <p:cNvPr id="134" name="Rectangle: Rounded Corners 133">
              <a:extLst>
                <a:ext uri="{FF2B5EF4-FFF2-40B4-BE49-F238E27FC236}">
                  <a16:creationId xmlns:a16="http://schemas.microsoft.com/office/drawing/2014/main" id="{A9CA8B3B-0BDC-468E-A974-584E01B3450B}"/>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35" name="Rectangle 134">
              <a:extLst>
                <a:ext uri="{FF2B5EF4-FFF2-40B4-BE49-F238E27FC236}">
                  <a16:creationId xmlns:a16="http://schemas.microsoft.com/office/drawing/2014/main" id="{358E2F81-8ECC-4BE2-8946-C2B5F61B92F3}"/>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136" name="Flowchart: Magnetic Disk 135">
              <a:extLst>
                <a:ext uri="{FF2B5EF4-FFF2-40B4-BE49-F238E27FC236}">
                  <a16:creationId xmlns:a16="http://schemas.microsoft.com/office/drawing/2014/main" id="{6B8EA4F6-6608-4134-8336-738F444F5FE8}"/>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137" name="Arrow: Up-Down 136">
              <a:extLst>
                <a:ext uri="{FF2B5EF4-FFF2-40B4-BE49-F238E27FC236}">
                  <a16:creationId xmlns:a16="http://schemas.microsoft.com/office/drawing/2014/main" id="{A11CC25E-D926-4389-B948-43C4E99AB067}"/>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38" name="Rectangle: Rounded Corners 137">
              <a:extLst>
                <a:ext uri="{FF2B5EF4-FFF2-40B4-BE49-F238E27FC236}">
                  <a16:creationId xmlns:a16="http://schemas.microsoft.com/office/drawing/2014/main" id="{23622C8F-B6A0-4C9D-9778-BA9B53C23099}"/>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139" name="Rectangle: Rounded Corners 138">
              <a:extLst>
                <a:ext uri="{FF2B5EF4-FFF2-40B4-BE49-F238E27FC236}">
                  <a16:creationId xmlns:a16="http://schemas.microsoft.com/office/drawing/2014/main" id="{BD2C1128-E2EA-4899-8C4D-93182A57730B}"/>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140" name="Rectangle: Rounded Corners 139">
              <a:extLst>
                <a:ext uri="{FF2B5EF4-FFF2-40B4-BE49-F238E27FC236}">
                  <a16:creationId xmlns:a16="http://schemas.microsoft.com/office/drawing/2014/main" id="{ED05A5B5-F17B-4C6C-8BF4-ADB15C39FFD5}"/>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141" name="Rectangle: Rounded Corners 140">
              <a:extLst>
                <a:ext uri="{FF2B5EF4-FFF2-40B4-BE49-F238E27FC236}">
                  <a16:creationId xmlns:a16="http://schemas.microsoft.com/office/drawing/2014/main" id="{77445E8F-3308-458E-BED0-DB730F2C588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172" name="Group 171">
            <a:extLst>
              <a:ext uri="{FF2B5EF4-FFF2-40B4-BE49-F238E27FC236}">
                <a16:creationId xmlns:a16="http://schemas.microsoft.com/office/drawing/2014/main" id="{2CC28529-E07A-45F5-8345-94E9B95F496A}"/>
              </a:ext>
            </a:extLst>
          </p:cNvPr>
          <p:cNvGrpSpPr/>
          <p:nvPr/>
        </p:nvGrpSpPr>
        <p:grpSpPr>
          <a:xfrm>
            <a:off x="8431576" y="3522536"/>
            <a:ext cx="693769" cy="1874697"/>
            <a:chOff x="2980944" y="2486780"/>
            <a:chExt cx="1674725" cy="4142232"/>
          </a:xfrm>
        </p:grpSpPr>
        <p:sp>
          <p:nvSpPr>
            <p:cNvPr id="173" name="Rectangle: Rounded Corners 172">
              <a:extLst>
                <a:ext uri="{FF2B5EF4-FFF2-40B4-BE49-F238E27FC236}">
                  <a16:creationId xmlns:a16="http://schemas.microsoft.com/office/drawing/2014/main" id="{C141B1F7-885D-409C-B9CB-AFD411EBB904}"/>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74" name="Rectangle 173">
              <a:extLst>
                <a:ext uri="{FF2B5EF4-FFF2-40B4-BE49-F238E27FC236}">
                  <a16:creationId xmlns:a16="http://schemas.microsoft.com/office/drawing/2014/main" id="{95E99490-5B17-4B76-B4DB-F655EB6786E5}"/>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175" name="Flowchart: Magnetic Disk 174">
              <a:extLst>
                <a:ext uri="{FF2B5EF4-FFF2-40B4-BE49-F238E27FC236}">
                  <a16:creationId xmlns:a16="http://schemas.microsoft.com/office/drawing/2014/main" id="{5334B352-1652-4E2B-9A76-56ED59CE6DD6}"/>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176" name="Arrow: Up-Down 175">
              <a:extLst>
                <a:ext uri="{FF2B5EF4-FFF2-40B4-BE49-F238E27FC236}">
                  <a16:creationId xmlns:a16="http://schemas.microsoft.com/office/drawing/2014/main" id="{FDDCED74-4454-4BB4-B243-C9D73E3892C4}"/>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77" name="Rectangle: Rounded Corners 176">
              <a:extLst>
                <a:ext uri="{FF2B5EF4-FFF2-40B4-BE49-F238E27FC236}">
                  <a16:creationId xmlns:a16="http://schemas.microsoft.com/office/drawing/2014/main" id="{14EFD445-668D-4CAE-8CED-A6C2ABB21F45}"/>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178" name="Rectangle: Rounded Corners 177">
              <a:extLst>
                <a:ext uri="{FF2B5EF4-FFF2-40B4-BE49-F238E27FC236}">
                  <a16:creationId xmlns:a16="http://schemas.microsoft.com/office/drawing/2014/main" id="{299AFAF1-B478-4424-ABEF-2203BCBBA020}"/>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179" name="Rectangle: Rounded Corners 178">
              <a:extLst>
                <a:ext uri="{FF2B5EF4-FFF2-40B4-BE49-F238E27FC236}">
                  <a16:creationId xmlns:a16="http://schemas.microsoft.com/office/drawing/2014/main" id="{6ADB4D20-AC79-485F-81DB-46C6C9440024}"/>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180" name="Rectangle: Rounded Corners 179">
              <a:extLst>
                <a:ext uri="{FF2B5EF4-FFF2-40B4-BE49-F238E27FC236}">
                  <a16:creationId xmlns:a16="http://schemas.microsoft.com/office/drawing/2014/main" id="{422E246A-FDAB-4375-8E7A-C2D9FCF22FFF}"/>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grpSp>
        <p:nvGrpSpPr>
          <p:cNvPr id="191" name="Group 190">
            <a:extLst>
              <a:ext uri="{FF2B5EF4-FFF2-40B4-BE49-F238E27FC236}">
                <a16:creationId xmlns:a16="http://schemas.microsoft.com/office/drawing/2014/main" id="{C4B139A5-4F33-4437-9E42-8A95BE3B81ED}"/>
              </a:ext>
            </a:extLst>
          </p:cNvPr>
          <p:cNvGrpSpPr/>
          <p:nvPr/>
        </p:nvGrpSpPr>
        <p:grpSpPr>
          <a:xfrm>
            <a:off x="9340882" y="3093519"/>
            <a:ext cx="693769" cy="1874697"/>
            <a:chOff x="2980944" y="2486780"/>
            <a:chExt cx="1674725" cy="4142232"/>
          </a:xfrm>
        </p:grpSpPr>
        <p:sp>
          <p:nvSpPr>
            <p:cNvPr id="192" name="Rectangle: Rounded Corners 191">
              <a:extLst>
                <a:ext uri="{FF2B5EF4-FFF2-40B4-BE49-F238E27FC236}">
                  <a16:creationId xmlns:a16="http://schemas.microsoft.com/office/drawing/2014/main" id="{A72067CE-ACDA-47D5-84BA-755D21CBC5A9}"/>
                </a:ext>
              </a:extLst>
            </p:cNvPr>
            <p:cNvSpPr/>
            <p:nvPr/>
          </p:nvSpPr>
          <p:spPr>
            <a:xfrm>
              <a:off x="2980944" y="2486780"/>
              <a:ext cx="1674725" cy="4142232"/>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93" name="Rectangle 192">
              <a:extLst>
                <a:ext uri="{FF2B5EF4-FFF2-40B4-BE49-F238E27FC236}">
                  <a16:creationId xmlns:a16="http://schemas.microsoft.com/office/drawing/2014/main" id="{D8494DE3-6F64-4FD9-84E1-8EE2C9EB3D62}"/>
                </a:ext>
              </a:extLst>
            </p:cNvPr>
            <p:cNvSpPr/>
            <p:nvPr/>
          </p:nvSpPr>
          <p:spPr>
            <a:xfrm>
              <a:off x="3127248" y="2644956"/>
              <a:ext cx="1380744" cy="2749227"/>
            </a:xfrm>
            <a:prstGeom prst="rect">
              <a:avLst/>
            </a:prstGeom>
            <a:ln w="31750"/>
          </p:spPr>
          <p:style>
            <a:lnRef idx="2">
              <a:schemeClr val="accent5"/>
            </a:lnRef>
            <a:fillRef idx="1">
              <a:schemeClr val="lt1"/>
            </a:fillRef>
            <a:effectRef idx="0">
              <a:schemeClr val="accent5"/>
            </a:effectRef>
            <a:fontRef idx="minor">
              <a:schemeClr val="dk1"/>
            </a:fontRef>
          </p:style>
          <p:txBody>
            <a:bodyPr rtlCol="0" anchor="ctr"/>
            <a:lstStyle/>
            <a:p>
              <a:pPr algn="ctr"/>
              <a:r>
                <a:rPr lang="en-US" sz="500" dirty="0"/>
                <a:t>Microservice</a:t>
              </a:r>
            </a:p>
          </p:txBody>
        </p:sp>
        <p:sp>
          <p:nvSpPr>
            <p:cNvPr id="194" name="Flowchart: Magnetic Disk 193">
              <a:extLst>
                <a:ext uri="{FF2B5EF4-FFF2-40B4-BE49-F238E27FC236}">
                  <a16:creationId xmlns:a16="http://schemas.microsoft.com/office/drawing/2014/main" id="{D4A7324A-AA1E-41A3-953E-732BECDA404F}"/>
                </a:ext>
              </a:extLst>
            </p:cNvPr>
            <p:cNvSpPr/>
            <p:nvPr/>
          </p:nvSpPr>
          <p:spPr>
            <a:xfrm>
              <a:off x="3090672" y="5760720"/>
              <a:ext cx="1417320" cy="512064"/>
            </a:xfrm>
            <a:prstGeom prst="flowChartMagneticDisk">
              <a:avLst/>
            </a:prstGeom>
            <a:solidFill>
              <a:schemeClr val="accent5">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accent2">
                      <a:lumMod val="75000"/>
                    </a:schemeClr>
                  </a:solidFill>
                </a:rPr>
                <a:t>Data Store</a:t>
              </a:r>
            </a:p>
          </p:txBody>
        </p:sp>
        <p:sp>
          <p:nvSpPr>
            <p:cNvPr id="195" name="Arrow: Up-Down 194">
              <a:extLst>
                <a:ext uri="{FF2B5EF4-FFF2-40B4-BE49-F238E27FC236}">
                  <a16:creationId xmlns:a16="http://schemas.microsoft.com/office/drawing/2014/main" id="{C2958788-7181-41B2-93E1-1AF99E6374AF}"/>
                </a:ext>
              </a:extLst>
            </p:cNvPr>
            <p:cNvSpPr/>
            <p:nvPr/>
          </p:nvSpPr>
          <p:spPr>
            <a:xfrm>
              <a:off x="3712464" y="5385816"/>
              <a:ext cx="210312" cy="37490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p>
          </p:txBody>
        </p:sp>
        <p:sp>
          <p:nvSpPr>
            <p:cNvPr id="196" name="Rectangle: Rounded Corners 195">
              <a:extLst>
                <a:ext uri="{FF2B5EF4-FFF2-40B4-BE49-F238E27FC236}">
                  <a16:creationId xmlns:a16="http://schemas.microsoft.com/office/drawing/2014/main" id="{8972D3AE-A651-4A54-A376-9FAA100CF889}"/>
                </a:ext>
              </a:extLst>
            </p:cNvPr>
            <p:cNvSpPr/>
            <p:nvPr/>
          </p:nvSpPr>
          <p:spPr>
            <a:xfrm>
              <a:off x="3278123" y="2788532"/>
              <a:ext cx="1078992"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Web service</a:t>
              </a:r>
            </a:p>
          </p:txBody>
        </p:sp>
        <p:sp>
          <p:nvSpPr>
            <p:cNvPr id="197" name="Rectangle: Rounded Corners 196">
              <a:extLst>
                <a:ext uri="{FF2B5EF4-FFF2-40B4-BE49-F238E27FC236}">
                  <a16:creationId xmlns:a16="http://schemas.microsoft.com/office/drawing/2014/main" id="{D8CB9E11-15FE-473E-9EEE-6452DC56999A}"/>
                </a:ext>
              </a:extLst>
            </p:cNvPr>
            <p:cNvSpPr/>
            <p:nvPr/>
          </p:nvSpPr>
          <p:spPr>
            <a:xfrm>
              <a:off x="3193541" y="5072245"/>
              <a:ext cx="1248156" cy="26060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 dirty="0">
                  <a:solidFill>
                    <a:schemeClr val="tx1">
                      <a:lumMod val="85000"/>
                      <a:lumOff val="15000"/>
                    </a:schemeClr>
                  </a:solidFill>
                </a:rPr>
                <a:t>Run time libraries</a:t>
              </a:r>
            </a:p>
          </p:txBody>
        </p:sp>
        <p:sp>
          <p:nvSpPr>
            <p:cNvPr id="198" name="Rectangle: Rounded Corners 197">
              <a:extLst>
                <a:ext uri="{FF2B5EF4-FFF2-40B4-BE49-F238E27FC236}">
                  <a16:creationId xmlns:a16="http://schemas.microsoft.com/office/drawing/2014/main" id="{3B399D70-C83F-4B27-80B6-C2665A4517A0}"/>
                </a:ext>
              </a:extLst>
            </p:cNvPr>
            <p:cNvSpPr/>
            <p:nvPr/>
          </p:nvSpPr>
          <p:spPr>
            <a:xfrm>
              <a:off x="3193541" y="4206240"/>
              <a:ext cx="1248156" cy="82753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lumMod val="85000"/>
                      <a:lumOff val="15000"/>
                    </a:schemeClr>
                  </a:solidFill>
                </a:rPr>
                <a:t>Application </a:t>
              </a:r>
              <a:br>
                <a:rPr lang="en-US" sz="500" dirty="0">
                  <a:solidFill>
                    <a:schemeClr val="tx1">
                      <a:lumMod val="85000"/>
                      <a:lumOff val="15000"/>
                    </a:schemeClr>
                  </a:solidFill>
                </a:rPr>
              </a:br>
              <a:r>
                <a:rPr lang="en-US" sz="500" dirty="0">
                  <a:solidFill>
                    <a:schemeClr val="tx1">
                      <a:lumMod val="85000"/>
                      <a:lumOff val="15000"/>
                    </a:schemeClr>
                  </a:solidFill>
                </a:rPr>
                <a:t>software</a:t>
              </a:r>
            </a:p>
          </p:txBody>
        </p:sp>
        <p:sp>
          <p:nvSpPr>
            <p:cNvPr id="199" name="Rectangle: Rounded Corners 198">
              <a:extLst>
                <a:ext uri="{FF2B5EF4-FFF2-40B4-BE49-F238E27FC236}">
                  <a16:creationId xmlns:a16="http://schemas.microsoft.com/office/drawing/2014/main" id="{959A54EC-0408-4451-8978-3752FCD215F6}"/>
                </a:ext>
              </a:extLst>
            </p:cNvPr>
            <p:cNvSpPr/>
            <p:nvPr/>
          </p:nvSpPr>
          <p:spPr>
            <a:xfrm>
              <a:off x="3278123" y="3166807"/>
              <a:ext cx="1078992" cy="331161"/>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solidFill>
                    <a:schemeClr val="tx1">
                      <a:lumMod val="85000"/>
                      <a:lumOff val="15000"/>
                    </a:schemeClr>
                  </a:solidFill>
                </a:rPr>
                <a:t>Service components</a:t>
              </a:r>
            </a:p>
          </p:txBody>
        </p:sp>
      </p:grpSp>
      <p:sp>
        <p:nvSpPr>
          <p:cNvPr id="200" name="Arrow: Up-Down 199">
            <a:extLst>
              <a:ext uri="{FF2B5EF4-FFF2-40B4-BE49-F238E27FC236}">
                <a16:creationId xmlns:a16="http://schemas.microsoft.com/office/drawing/2014/main" id="{CC47B94F-5515-4CCC-89E1-4DB9AB4C9B8A}"/>
              </a:ext>
            </a:extLst>
          </p:cNvPr>
          <p:cNvSpPr/>
          <p:nvPr/>
        </p:nvSpPr>
        <p:spPr>
          <a:xfrm rot="3366623">
            <a:off x="1465749" y="2376673"/>
            <a:ext cx="84054" cy="178584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flipH="1">
            <a:off x="7431930" y="2107597"/>
            <a:ext cx="993614" cy="26362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flipH="1">
            <a:off x="7395819" y="2107598"/>
            <a:ext cx="1304683" cy="432255"/>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04" name="Arrow: Up-Down 203">
            <a:extLst>
              <a:ext uri="{FF2B5EF4-FFF2-40B4-BE49-F238E27FC236}">
                <a16:creationId xmlns:a16="http://schemas.microsoft.com/office/drawing/2014/main" id="{6F783D8B-96C5-4242-AF0A-1973188BB30B}"/>
              </a:ext>
            </a:extLst>
          </p:cNvPr>
          <p:cNvSpPr/>
          <p:nvPr/>
        </p:nvSpPr>
        <p:spPr>
          <a:xfrm rot="3148984" flipH="1">
            <a:off x="2292309" y="2608422"/>
            <a:ext cx="85156" cy="86892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Arrow: Up-Down 205">
            <a:extLst>
              <a:ext uri="{FF2B5EF4-FFF2-40B4-BE49-F238E27FC236}">
                <a16:creationId xmlns:a16="http://schemas.microsoft.com/office/drawing/2014/main" id="{D643455F-A749-4391-930C-84A151F659A9}"/>
              </a:ext>
            </a:extLst>
          </p:cNvPr>
          <p:cNvSpPr/>
          <p:nvPr/>
        </p:nvSpPr>
        <p:spPr>
          <a:xfrm rot="845988" flipH="1">
            <a:off x="2865789" y="2725518"/>
            <a:ext cx="86551" cy="106063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Arrow: Up-Down 206">
            <a:extLst>
              <a:ext uri="{FF2B5EF4-FFF2-40B4-BE49-F238E27FC236}">
                <a16:creationId xmlns:a16="http://schemas.microsoft.com/office/drawing/2014/main" id="{C0034A83-0619-4231-A4C9-BB33BB62E485}"/>
              </a:ext>
            </a:extLst>
          </p:cNvPr>
          <p:cNvSpPr/>
          <p:nvPr/>
        </p:nvSpPr>
        <p:spPr>
          <a:xfrm rot="228302" flipH="1">
            <a:off x="3964412" y="2774104"/>
            <a:ext cx="48967" cy="5727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Arrow: Up-Down 209">
            <a:extLst>
              <a:ext uri="{FF2B5EF4-FFF2-40B4-BE49-F238E27FC236}">
                <a16:creationId xmlns:a16="http://schemas.microsoft.com/office/drawing/2014/main" id="{2916A637-66FA-4773-956E-F7D4FE723E22}"/>
              </a:ext>
            </a:extLst>
          </p:cNvPr>
          <p:cNvSpPr/>
          <p:nvPr/>
        </p:nvSpPr>
        <p:spPr>
          <a:xfrm flipH="1">
            <a:off x="4935105" y="2830998"/>
            <a:ext cx="45719" cy="101694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Arrow: Up-Down 210">
            <a:extLst>
              <a:ext uri="{FF2B5EF4-FFF2-40B4-BE49-F238E27FC236}">
                <a16:creationId xmlns:a16="http://schemas.microsoft.com/office/drawing/2014/main" id="{A6254FFF-69AE-485A-9CF9-6B35406ABBFC}"/>
              </a:ext>
            </a:extLst>
          </p:cNvPr>
          <p:cNvSpPr/>
          <p:nvPr/>
        </p:nvSpPr>
        <p:spPr>
          <a:xfrm rot="19811428" flipH="1">
            <a:off x="5565274" y="2762086"/>
            <a:ext cx="48967" cy="57277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Arrow: Up-Down 211">
            <a:extLst>
              <a:ext uri="{FF2B5EF4-FFF2-40B4-BE49-F238E27FC236}">
                <a16:creationId xmlns:a16="http://schemas.microsoft.com/office/drawing/2014/main" id="{DE464F12-DCF1-4D06-BF95-6DAD713ACBD9}"/>
              </a:ext>
            </a:extLst>
          </p:cNvPr>
          <p:cNvSpPr/>
          <p:nvPr/>
        </p:nvSpPr>
        <p:spPr>
          <a:xfrm rot="19345075">
            <a:off x="6422922" y="2625322"/>
            <a:ext cx="71346" cy="13704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Arrow: Up-Down 213">
            <a:extLst>
              <a:ext uri="{FF2B5EF4-FFF2-40B4-BE49-F238E27FC236}">
                <a16:creationId xmlns:a16="http://schemas.microsoft.com/office/drawing/2014/main" id="{C6AC4EF1-7041-4F79-9A29-7C7C89C20291}"/>
              </a:ext>
            </a:extLst>
          </p:cNvPr>
          <p:cNvSpPr/>
          <p:nvPr/>
        </p:nvSpPr>
        <p:spPr>
          <a:xfrm rot="18902946">
            <a:off x="7168405" y="2597951"/>
            <a:ext cx="71346" cy="137049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Arrow: Up-Down 218">
            <a:extLst>
              <a:ext uri="{FF2B5EF4-FFF2-40B4-BE49-F238E27FC236}">
                <a16:creationId xmlns:a16="http://schemas.microsoft.com/office/drawing/2014/main" id="{BE4D1372-0444-4970-A9F4-2750A1D9E1A0}"/>
              </a:ext>
            </a:extLst>
          </p:cNvPr>
          <p:cNvSpPr/>
          <p:nvPr/>
        </p:nvSpPr>
        <p:spPr>
          <a:xfrm rot="18014999" flipH="1">
            <a:off x="7687998" y="2333552"/>
            <a:ext cx="59800" cy="180843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Arrow: Up-Down 219">
            <a:extLst>
              <a:ext uri="{FF2B5EF4-FFF2-40B4-BE49-F238E27FC236}">
                <a16:creationId xmlns:a16="http://schemas.microsoft.com/office/drawing/2014/main" id="{A254B385-5DC7-4B75-B472-0F7A0A24BAFB}"/>
              </a:ext>
            </a:extLst>
          </p:cNvPr>
          <p:cNvSpPr/>
          <p:nvPr/>
        </p:nvSpPr>
        <p:spPr>
          <a:xfrm rot="16754549">
            <a:off x="8381016" y="1888312"/>
            <a:ext cx="46511" cy="20358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Up-Down 225">
            <a:extLst>
              <a:ext uri="{FF2B5EF4-FFF2-40B4-BE49-F238E27FC236}">
                <a16:creationId xmlns:a16="http://schemas.microsoft.com/office/drawing/2014/main" id="{3E454114-4624-4B3E-A43D-3CDF5424F812}"/>
              </a:ext>
            </a:extLst>
          </p:cNvPr>
          <p:cNvSpPr/>
          <p:nvPr/>
        </p:nvSpPr>
        <p:spPr>
          <a:xfrm rot="18901024">
            <a:off x="4535235" y="3418225"/>
            <a:ext cx="53320" cy="5599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Arrow: Up-Down 243">
            <a:extLst>
              <a:ext uri="{FF2B5EF4-FFF2-40B4-BE49-F238E27FC236}">
                <a16:creationId xmlns:a16="http://schemas.microsoft.com/office/drawing/2014/main" id="{7EEB4D0C-9876-4DF5-8086-A207C6625A05}"/>
              </a:ext>
            </a:extLst>
          </p:cNvPr>
          <p:cNvSpPr/>
          <p:nvPr/>
        </p:nvSpPr>
        <p:spPr>
          <a:xfrm rot="3863324">
            <a:off x="5286432" y="3437949"/>
            <a:ext cx="53320" cy="5599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2490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transition from Monolithic to Microservices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5" name="Rectangle 1"/>
          <p:cNvSpPr>
            <a:spLocks noGrp="1" noChangeArrowheads="1"/>
          </p:cNvSpPr>
          <p:nvPr>
            <p:ph idx="1"/>
          </p:nvPr>
        </p:nvSpPr>
        <p:spPr bwMode="auto">
          <a:xfrm>
            <a:off x="838200" y="1761344"/>
            <a:ext cx="1066554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 transition from monolithic applications to microservices can bring many benefits, including: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Improved scalability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Increased flexibility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Faster delivery time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Better resource utilization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Technology diversity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806" y="2312895"/>
            <a:ext cx="6726259" cy="3944470"/>
          </a:xfrm>
          <a:prstGeom prst="rect">
            <a:avLst/>
          </a:prstGeom>
        </p:spPr>
      </p:pic>
    </p:spTree>
    <p:extLst>
      <p:ext uri="{BB962C8B-B14F-4D97-AF65-F5344CB8AC3E}">
        <p14:creationId xmlns:p14="http://schemas.microsoft.com/office/powerpoint/2010/main" val="4947138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737902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Monolithic vs Microservices</a:t>
            </a:r>
            <a:endParaRPr lang="en-IN" dirty="0"/>
          </a:p>
        </p:txBody>
      </p:sp>
      <p:pic>
        <p:nvPicPr>
          <p:cNvPr id="5" name="Content Placeholder 4"/>
          <p:cNvPicPr>
            <a:picLocks noGrp="1" noChangeAspect="1"/>
          </p:cNvPicPr>
          <p:nvPr>
            <p:ph idx="1"/>
          </p:nvPr>
        </p:nvPicPr>
        <p:blipFill>
          <a:blip r:embed="rId2"/>
          <a:stretch>
            <a:fillRect/>
          </a:stretch>
        </p:blipFill>
        <p:spPr>
          <a:xfrm>
            <a:off x="1531703" y="1367688"/>
            <a:ext cx="9046525" cy="4988662"/>
          </a:xfrm>
          <a:prstGeom prst="rect">
            <a:avLst/>
          </a:prstGeom>
        </p:spPr>
      </p:pic>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0131003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Microservices </a:t>
            </a:r>
            <a:r>
              <a:rPr lang="en-IN" b="1" dirty="0" smtClean="0"/>
              <a:t>Architectures</a:t>
            </a:r>
            <a:endParaRPr lang="en-IN" b="1" dirty="0"/>
          </a:p>
        </p:txBody>
      </p:sp>
      <p:sp>
        <p:nvSpPr>
          <p:cNvPr id="3" name="Content Placeholder 2"/>
          <p:cNvSpPr>
            <a:spLocks noGrp="1"/>
          </p:cNvSpPr>
          <p:nvPr>
            <p:ph idx="1"/>
          </p:nvPr>
        </p:nvSpPr>
        <p:spPr/>
        <p:txBody>
          <a:bodyPr>
            <a:normAutofit lnSpcReduction="10000"/>
          </a:bodyPr>
          <a:lstStyle/>
          <a:p>
            <a:pPr algn="just"/>
            <a:r>
              <a:rPr lang="en-US" b="1" dirty="0"/>
              <a:t>Single-Service Microservices:</a:t>
            </a:r>
            <a:r>
              <a:rPr lang="en-US" dirty="0"/>
              <a:t> Each microservice is responsible for a single, very specific task. This results in a large number of very small microservices.</a:t>
            </a:r>
          </a:p>
          <a:p>
            <a:pPr algn="just"/>
            <a:r>
              <a:rPr lang="en-US" b="1" dirty="0"/>
              <a:t>Domain-Driven Microservices:</a:t>
            </a:r>
            <a:r>
              <a:rPr lang="en-US" dirty="0"/>
              <a:t> The services are designed based on business capabilities and priorities. This approach emphasizes understanding the business’s needs and modeling the services accordingly.</a:t>
            </a:r>
          </a:p>
          <a:p>
            <a:pPr algn="just"/>
            <a:r>
              <a:rPr lang="en-US" b="1" dirty="0" err="1"/>
              <a:t>Serverless</a:t>
            </a:r>
            <a:r>
              <a:rPr lang="en-US" b="1" dirty="0"/>
              <a:t> Microservices:</a:t>
            </a:r>
            <a:r>
              <a:rPr lang="en-US" dirty="0"/>
              <a:t> This is a new type of microservice where the service is hosted on a third-party server. This approach helps businesses to scale automatically and pay only for the resources they use.</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791546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3238623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5 Design Principles of MOA – Admin in mind</a:t>
            </a:r>
            <a:endParaRPr lang="en-IN" b="1" dirty="0"/>
          </a:p>
        </p:txBody>
      </p:sp>
      <p:sp>
        <p:nvSpPr>
          <p:cNvPr id="3" name="Content Placeholder 2"/>
          <p:cNvSpPr>
            <a:spLocks noGrp="1"/>
          </p:cNvSpPr>
          <p:nvPr>
            <p:ph idx="1"/>
          </p:nvPr>
        </p:nvSpPr>
        <p:spPr/>
        <p:txBody>
          <a:bodyPr/>
          <a:lstStyle/>
          <a:p>
            <a:r>
              <a:rPr lang="en-US" dirty="0"/>
              <a:t>The benefits of an MOA can be significant, but they come with a price. You need to know a thing or two about microservice design to implement an MOA effectively—you can't make it up as you go along. A microservice application must follow these five principles:</a:t>
            </a:r>
          </a:p>
          <a:p>
            <a:pPr lvl="1"/>
            <a:r>
              <a:rPr lang="en-US" dirty="0"/>
              <a:t>Single concern</a:t>
            </a:r>
          </a:p>
          <a:p>
            <a:pPr lvl="1"/>
            <a:r>
              <a:rPr lang="en-US" dirty="0"/>
              <a:t>Discrete</a:t>
            </a:r>
          </a:p>
          <a:p>
            <a:pPr lvl="1"/>
            <a:r>
              <a:rPr lang="en-US" dirty="0"/>
              <a:t>Transportable</a:t>
            </a:r>
          </a:p>
          <a:p>
            <a:pPr lvl="1"/>
            <a:r>
              <a:rPr lang="en-US" dirty="0"/>
              <a:t>Carries its own data</a:t>
            </a:r>
          </a:p>
          <a:p>
            <a:pPr lvl="1"/>
            <a:r>
              <a:rPr lang="en-US" dirty="0"/>
              <a:t>Inherently ephemeral</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1135358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t>10 Design Principles of MOA – Developers in Mind </a:t>
            </a:r>
            <a:endParaRPr lang="en-IN" sz="4000" b="1" dirty="0"/>
          </a:p>
        </p:txBody>
      </p:sp>
      <p:sp>
        <p:nvSpPr>
          <p:cNvPr id="3" name="Content Placeholder 2"/>
          <p:cNvSpPr>
            <a:spLocks noGrp="1"/>
          </p:cNvSpPr>
          <p:nvPr>
            <p:ph idx="1"/>
          </p:nvPr>
        </p:nvSpPr>
        <p:spPr/>
        <p:txBody>
          <a:bodyPr>
            <a:normAutofit fontScale="92500" lnSpcReduction="10000"/>
          </a:bodyPr>
          <a:lstStyle/>
          <a:p>
            <a:r>
              <a:rPr lang="en-US" dirty="0"/>
              <a:t>For developing an optimal microservice </a:t>
            </a:r>
            <a:r>
              <a:rPr lang="en-US" dirty="0" smtClean="0"/>
              <a:t>architecture, </a:t>
            </a:r>
            <a:r>
              <a:rPr lang="en-US" dirty="0"/>
              <a:t>you need to follow some design principles</a:t>
            </a:r>
            <a:r>
              <a:rPr lang="en-US" i="1" dirty="0" smtClean="0"/>
              <a:t>.</a:t>
            </a:r>
          </a:p>
          <a:p>
            <a:pPr lvl="1"/>
            <a:r>
              <a:rPr lang="en-IN" dirty="0"/>
              <a:t>Independent and Autonomous/Self-governing services</a:t>
            </a:r>
          </a:p>
          <a:p>
            <a:pPr lvl="1"/>
            <a:r>
              <a:rPr lang="en-IN" dirty="0"/>
              <a:t>API aggregation </a:t>
            </a:r>
          </a:p>
          <a:p>
            <a:pPr lvl="1"/>
            <a:r>
              <a:rPr lang="en-IN" dirty="0"/>
              <a:t>Flexibility</a:t>
            </a:r>
          </a:p>
          <a:p>
            <a:pPr lvl="1"/>
            <a:r>
              <a:rPr lang="en-IN" dirty="0"/>
              <a:t>Scalability</a:t>
            </a:r>
          </a:p>
          <a:p>
            <a:pPr lvl="1"/>
            <a:r>
              <a:rPr lang="en-IN" dirty="0"/>
              <a:t>Constant monitoring</a:t>
            </a:r>
          </a:p>
          <a:p>
            <a:pPr lvl="1"/>
            <a:r>
              <a:rPr lang="en-IN" dirty="0"/>
              <a:t>Failure Isolation/ Failure resilience</a:t>
            </a:r>
          </a:p>
          <a:p>
            <a:pPr lvl="1"/>
            <a:r>
              <a:rPr lang="en-IN" dirty="0" err="1"/>
              <a:t>Realtime</a:t>
            </a:r>
            <a:r>
              <a:rPr lang="en-IN" dirty="0"/>
              <a:t> Load balancing</a:t>
            </a:r>
          </a:p>
          <a:p>
            <a:pPr lvl="1"/>
            <a:r>
              <a:rPr lang="en-IN" dirty="0"/>
              <a:t>Inclusion of DevOps</a:t>
            </a:r>
          </a:p>
          <a:p>
            <a:pPr lvl="1"/>
            <a:r>
              <a:rPr lang="en-IN" dirty="0"/>
              <a:t>Versioning</a:t>
            </a:r>
          </a:p>
          <a:p>
            <a:pPr lvl="1"/>
            <a:r>
              <a:rPr lang="en-IN" dirty="0"/>
              <a:t>Availability</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8249032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Microservice Languages &amp; Technologies</a:t>
            </a:r>
            <a:endParaRPr lang="en-IN" b="1" dirty="0"/>
          </a:p>
        </p:txBody>
      </p:sp>
      <p:sp>
        <p:nvSpPr>
          <p:cNvPr id="3" name="Content Placeholder 2"/>
          <p:cNvSpPr>
            <a:spLocks noGrp="1"/>
          </p:cNvSpPr>
          <p:nvPr>
            <p:ph idx="1"/>
          </p:nvPr>
        </p:nvSpPr>
        <p:spPr/>
        <p:txBody>
          <a:bodyPr/>
          <a:lstStyle/>
          <a:p>
            <a:pPr algn="just"/>
            <a:r>
              <a:rPr lang="en-US" dirty="0"/>
              <a:t>The microservices architecture is a development methodology wherein you can fragment a single application into a series of smaller services, each executing in its own process and interacting with lightweight mechanisms. </a:t>
            </a:r>
            <a:endParaRPr lang="en-US" dirty="0" smtClean="0"/>
          </a:p>
          <a:p>
            <a:pPr algn="just"/>
            <a:r>
              <a:rPr lang="en-US" dirty="0" smtClean="0"/>
              <a:t>The </a:t>
            </a:r>
            <a:r>
              <a:rPr lang="en-US" dirty="0"/>
              <a:t>microservices are developed around business capabilities, which are independently deployable with automated deployment mechanism. </a:t>
            </a:r>
            <a:endParaRPr lang="en-US" dirty="0" smtClean="0"/>
          </a:p>
          <a:p>
            <a:pPr algn="just"/>
            <a:r>
              <a:rPr lang="en-US" dirty="0" smtClean="0"/>
              <a:t>The </a:t>
            </a:r>
            <a:r>
              <a:rPr lang="en-US" dirty="0"/>
              <a:t>microservices architecture needs a bare minimum of management of these services, built in different programming languages and employs different data storage technologies.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8443127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Criteria for Choosing a Technology for </a:t>
            </a:r>
            <a:r>
              <a:rPr lang="en-US" b="1" dirty="0" smtClean="0"/>
              <a:t>Microservices</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With microservices, you can build a reliable platform to extend the business while taking advantage of diversity in languages. Of course, you can use different technologies or languages for different services, but it does not mean it is effective. </a:t>
            </a:r>
            <a:endParaRPr lang="en-US" dirty="0" smtClean="0"/>
          </a:p>
          <a:p>
            <a:pPr algn="just"/>
            <a:r>
              <a:rPr lang="en-US" dirty="0" smtClean="0"/>
              <a:t>The </a:t>
            </a:r>
            <a:r>
              <a:rPr lang="en-US" dirty="0"/>
              <a:t>microservices architecture comes with lots of operational overhead; hence adding a diverse programming language on top of that can exponentially raise that performance overhead. </a:t>
            </a:r>
            <a:endParaRPr lang="en-US" dirty="0" smtClean="0"/>
          </a:p>
          <a:p>
            <a:pPr algn="just"/>
            <a:r>
              <a:rPr lang="en-US" dirty="0" smtClean="0"/>
              <a:t>To </a:t>
            </a:r>
            <a:r>
              <a:rPr lang="en-US" dirty="0"/>
              <a:t>reduce that, you should standardize your microservices technology stack by choosing the programming language based on your business needs. Here are the criteria to evaluate the programming language for microservices development:</a:t>
            </a:r>
          </a:p>
          <a:p>
            <a:pPr lvl="1" algn="just"/>
            <a:r>
              <a:rPr lang="en-US" dirty="0"/>
              <a:t>Highly observable</a:t>
            </a:r>
          </a:p>
          <a:p>
            <a:pPr lvl="1" algn="just"/>
            <a:r>
              <a:rPr lang="en-US" dirty="0"/>
              <a:t>Support for automation</a:t>
            </a:r>
          </a:p>
          <a:p>
            <a:pPr lvl="1" algn="just"/>
            <a:r>
              <a:rPr lang="en-US" dirty="0"/>
              <a:t>Consumer-first approach</a:t>
            </a:r>
          </a:p>
          <a:p>
            <a:pPr lvl="1"/>
            <a:r>
              <a:rPr lang="en-US" dirty="0"/>
              <a:t>Independent deployment</a:t>
            </a:r>
          </a:p>
          <a:p>
            <a:pPr lvl="1"/>
            <a:r>
              <a:rPr lang="en-US" dirty="0"/>
              <a:t>Modelled around business domain</a:t>
            </a:r>
          </a:p>
          <a:p>
            <a:pPr lvl="1"/>
            <a:r>
              <a:rPr lang="en-US" dirty="0"/>
              <a:t>Decentralization of components</a:t>
            </a:r>
          </a:p>
          <a:p>
            <a:pPr lvl="1"/>
            <a:r>
              <a:rPr lang="en-US" dirty="0"/>
              <a:t>Support for continuous integration</a:t>
            </a:r>
          </a:p>
          <a:p>
            <a:pPr lvl="1"/>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892000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Design Patterns for </a:t>
            </a:r>
            <a:r>
              <a:rPr lang="en-IN" b="1" dirty="0" smtClean="0"/>
              <a:t>Microservices</a:t>
            </a:r>
            <a:endParaRPr lang="en-IN" dirty="0"/>
          </a:p>
        </p:txBody>
      </p:sp>
      <p:sp>
        <p:nvSpPr>
          <p:cNvPr id="3" name="Content Placeholder 2"/>
          <p:cNvSpPr>
            <a:spLocks noGrp="1"/>
          </p:cNvSpPr>
          <p:nvPr>
            <p:ph idx="1"/>
          </p:nvPr>
        </p:nvSpPr>
        <p:spPr/>
        <p:txBody>
          <a:bodyPr/>
          <a:lstStyle/>
          <a:p>
            <a:pPr algn="just"/>
            <a:r>
              <a:rPr lang="en-US" dirty="0"/>
              <a:t>Microservices design patterns are fundamental to creating robust, scalable, and easily maintainable microservices-based applications. </a:t>
            </a:r>
            <a:endParaRPr lang="en-US" dirty="0" smtClean="0"/>
          </a:p>
          <a:p>
            <a:pPr algn="just"/>
            <a:r>
              <a:rPr lang="en-US" dirty="0" smtClean="0"/>
              <a:t>The </a:t>
            </a:r>
            <a:r>
              <a:rPr lang="en-US" dirty="0"/>
              <a:t>implementation of these patterns streamlines development and significantly improves the quality and maintainability of the resulting applications. </a:t>
            </a:r>
            <a:endParaRPr lang="en-US" dirty="0" smtClean="0"/>
          </a:p>
          <a:p>
            <a:pPr algn="just"/>
            <a:r>
              <a:rPr lang="en-US" dirty="0" smtClean="0"/>
              <a:t>Recognizing </a:t>
            </a:r>
            <a:r>
              <a:rPr lang="en-US" dirty="0"/>
              <a:t>and applying these patterns effectively can often be the difference between the success and failure of a microservices-based project. However, it's important to remember that each pattern comes with its own benefits and drawbacks.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5375692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Integration </a:t>
            </a:r>
            <a:r>
              <a:rPr lang="en-IN" b="1" dirty="0" smtClean="0"/>
              <a:t>patterns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Integration patterns are a key aspect of a microservices architecture. They provide a roadmap to enable multiple microservices, possibly employing different protocols like REST or AMQP, to function in harmony. </a:t>
            </a:r>
            <a:endParaRPr lang="en-US" dirty="0" smtClean="0"/>
          </a:p>
          <a:p>
            <a:pPr algn="just"/>
            <a:r>
              <a:rPr lang="en-US" dirty="0" smtClean="0"/>
              <a:t>These </a:t>
            </a:r>
            <a:r>
              <a:rPr lang="en-US" dirty="0"/>
              <a:t>patterns aim to provide an efficient way for clients to interact with individual microservices without having to handle the intricacies of various </a:t>
            </a:r>
            <a:r>
              <a:rPr lang="en-US" dirty="0" smtClean="0"/>
              <a:t>protocols.</a:t>
            </a:r>
          </a:p>
          <a:p>
            <a:pPr lvl="1" algn="just"/>
            <a:r>
              <a:rPr lang="en-US" dirty="0" smtClean="0"/>
              <a:t>API Gateway Pattern</a:t>
            </a:r>
          </a:p>
          <a:p>
            <a:pPr lvl="1" algn="just"/>
            <a:r>
              <a:rPr lang="en-US" dirty="0" smtClean="0"/>
              <a:t>Aggregator Patter</a:t>
            </a:r>
            <a:r>
              <a:rPr lang="en-IN" dirty="0" smtClean="0"/>
              <a:t>n</a:t>
            </a:r>
          </a:p>
          <a:p>
            <a:pPr lvl="1" algn="just"/>
            <a:r>
              <a:rPr lang="en-IN" dirty="0" smtClean="0"/>
              <a:t>Proxy Pattern</a:t>
            </a:r>
          </a:p>
          <a:p>
            <a:pPr lvl="1" algn="just"/>
            <a:r>
              <a:rPr lang="en-IN" dirty="0" smtClean="0"/>
              <a:t>Chained Microservice Pattern</a:t>
            </a:r>
          </a:p>
          <a:p>
            <a:pPr lvl="1" algn="just"/>
            <a:r>
              <a:rPr lang="en-IN" dirty="0" smtClean="0"/>
              <a:t>Branch Pattern</a:t>
            </a:r>
          </a:p>
          <a:p>
            <a:pPr lvl="1" algn="just"/>
            <a:r>
              <a:rPr lang="en-IN" dirty="0" smtClean="0"/>
              <a:t>Client-Side UI Composition Pattern</a:t>
            </a:r>
            <a:endParaRPr lang="en-US" dirty="0" smtClean="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8767218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1. API </a:t>
            </a:r>
            <a:r>
              <a:rPr lang="en-IN" b="1" dirty="0"/>
              <a:t>Gateway </a:t>
            </a:r>
            <a:r>
              <a:rPr lang="en-IN" b="1" dirty="0" smtClean="0"/>
              <a:t>Pattern</a:t>
            </a:r>
            <a:endParaRPr lang="en-IN" dirty="0"/>
          </a:p>
        </p:txBody>
      </p:sp>
      <p:sp>
        <p:nvSpPr>
          <p:cNvPr id="3" name="Content Placeholder 2"/>
          <p:cNvSpPr>
            <a:spLocks noGrp="1"/>
          </p:cNvSpPr>
          <p:nvPr>
            <p:ph idx="1"/>
          </p:nvPr>
        </p:nvSpPr>
        <p:spPr>
          <a:xfrm>
            <a:off x="838200" y="1825625"/>
            <a:ext cx="5544671" cy="4351338"/>
          </a:xfrm>
        </p:spPr>
        <p:txBody>
          <a:bodyPr>
            <a:normAutofit lnSpcReduction="10000"/>
          </a:bodyPr>
          <a:lstStyle/>
          <a:p>
            <a:pPr algn="just"/>
            <a:r>
              <a:rPr lang="en-US" dirty="0"/>
              <a:t>In this pattern, an API gateway serves as a reverse proxy that routes client requests to the relevant microservice, thereby minimizing the need for the client to interact with multiple microservices directly. </a:t>
            </a:r>
            <a:endParaRPr lang="en-US" dirty="0" smtClean="0"/>
          </a:p>
          <a:p>
            <a:pPr algn="just"/>
            <a:r>
              <a:rPr lang="en-US" dirty="0" smtClean="0"/>
              <a:t>The </a:t>
            </a:r>
            <a:r>
              <a:rPr lang="en-US" dirty="0"/>
              <a:t>API gateway also consolidates the results from different microservices, enhancing security by being the single point of contact for users.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9095" y="1870075"/>
            <a:ext cx="5762905" cy="3705698"/>
          </a:xfrm>
          <a:prstGeom prst="rect">
            <a:avLst/>
          </a:prstGeom>
        </p:spPr>
      </p:pic>
    </p:spTree>
    <p:extLst>
      <p:ext uri="{BB962C8B-B14F-4D97-AF65-F5344CB8AC3E}">
        <p14:creationId xmlns:p14="http://schemas.microsoft.com/office/powerpoint/2010/main" val="1126583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Monolithic - Overview</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term </a:t>
            </a:r>
            <a:r>
              <a:rPr lang="en-US" i="1" dirty="0"/>
              <a:t>monolithic</a:t>
            </a:r>
            <a:r>
              <a:rPr lang="en-US" dirty="0"/>
              <a:t> applies to tightly integrated applications where it is hard to change one function without also recoding other parts of the application. </a:t>
            </a:r>
            <a:endParaRPr lang="en-US" dirty="0" smtClean="0"/>
          </a:p>
          <a:p>
            <a:pPr algn="just"/>
            <a:r>
              <a:rPr lang="en-US" dirty="0" smtClean="0"/>
              <a:t>Components </a:t>
            </a:r>
            <a:r>
              <a:rPr lang="en-US" dirty="0"/>
              <a:t>in a monolithic application might be distributed among many machines, but they remain highly dependent on one another. </a:t>
            </a:r>
            <a:endParaRPr lang="en-US" dirty="0" smtClean="0"/>
          </a:p>
          <a:p>
            <a:pPr algn="just"/>
            <a:r>
              <a:rPr lang="en-US" dirty="0" smtClean="0"/>
              <a:t>Not </a:t>
            </a:r>
            <a:r>
              <a:rPr lang="en-US" dirty="0"/>
              <a:t>only does the addition of a new feature have ripple effects throughout the code, but deploying the change requires retesting and redeploying the entire application. </a:t>
            </a:r>
            <a:endParaRPr lang="en-US" dirty="0" smtClean="0"/>
          </a:p>
          <a:p>
            <a:pPr algn="just"/>
            <a:r>
              <a:rPr lang="en-US" dirty="0" smtClean="0"/>
              <a:t>These </a:t>
            </a:r>
            <a:r>
              <a:rPr lang="en-US" dirty="0"/>
              <a:t>upgrades can be labor-intensive and hazardous, particularly when an application has hundreds of thousands or even millions of users.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592264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2. Aggregator Pattern</a:t>
            </a:r>
            <a:endParaRPr lang="en-IN" dirty="0"/>
          </a:p>
        </p:txBody>
      </p:sp>
      <p:sp>
        <p:nvSpPr>
          <p:cNvPr id="3" name="Content Placeholder 2"/>
          <p:cNvSpPr>
            <a:spLocks noGrp="1"/>
          </p:cNvSpPr>
          <p:nvPr>
            <p:ph idx="1"/>
          </p:nvPr>
        </p:nvSpPr>
        <p:spPr>
          <a:xfrm>
            <a:off x="838200" y="1798730"/>
            <a:ext cx="11066929" cy="2335239"/>
          </a:xfrm>
        </p:spPr>
        <p:txBody>
          <a:bodyPr>
            <a:normAutofit lnSpcReduction="10000"/>
          </a:bodyPr>
          <a:lstStyle/>
          <a:p>
            <a:pPr algn="just"/>
            <a:r>
              <a:rPr lang="en-US" dirty="0"/>
              <a:t>It is essential to consider how to coordinate the data generated by each service when decomposing business functionality into smaller logical units of code. This cannot be held accountable to the consumer. </a:t>
            </a:r>
            <a:endParaRPr lang="en-US" dirty="0" smtClean="0"/>
          </a:p>
          <a:p>
            <a:pPr algn="just"/>
            <a:r>
              <a:rPr lang="en-US" dirty="0" smtClean="0"/>
              <a:t>The </a:t>
            </a:r>
            <a:r>
              <a:rPr lang="en-US" dirty="0"/>
              <a:t>Aggregator pattern is a useful remedy for this problem. This demonstrates the potential for integrating data from multiple services to provide a comprehensive response to the customer.</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0047" y="4119304"/>
            <a:ext cx="7945247" cy="2347886"/>
          </a:xfrm>
          <a:prstGeom prst="rect">
            <a:avLst/>
          </a:prstGeom>
        </p:spPr>
      </p:pic>
    </p:spTree>
    <p:extLst>
      <p:ext uri="{BB962C8B-B14F-4D97-AF65-F5344CB8AC3E}">
        <p14:creationId xmlns:p14="http://schemas.microsoft.com/office/powerpoint/2010/main" val="3064928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3. </a:t>
            </a:r>
            <a:r>
              <a:rPr lang="en-IN" b="1" dirty="0"/>
              <a:t>Proxy </a:t>
            </a:r>
            <a:r>
              <a:rPr lang="en-IN" b="1" dirty="0" smtClean="0"/>
              <a:t>Pattern</a:t>
            </a:r>
            <a:endParaRPr lang="en-IN" dirty="0"/>
          </a:p>
        </p:txBody>
      </p:sp>
      <p:sp>
        <p:nvSpPr>
          <p:cNvPr id="3" name="Content Placeholder 2"/>
          <p:cNvSpPr>
            <a:spLocks noGrp="1"/>
          </p:cNvSpPr>
          <p:nvPr>
            <p:ph idx="1"/>
          </p:nvPr>
        </p:nvSpPr>
        <p:spPr/>
        <p:txBody>
          <a:bodyPr/>
          <a:lstStyle/>
          <a:p>
            <a:pPr algn="just"/>
            <a:r>
              <a:rPr lang="en-US" dirty="0"/>
              <a:t>This pattern involves creating a proxy microservice that invokes other services based on business requirements, eliminating the need for an aggregator on the consumer end.</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080815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a:t>
            </a:r>
            <a:r>
              <a:rPr lang="en-IN" b="1" dirty="0" smtClean="0"/>
              <a:t>. </a:t>
            </a:r>
            <a:r>
              <a:rPr lang="en-IN" b="1" dirty="0"/>
              <a:t>Chained Microservice </a:t>
            </a:r>
            <a:r>
              <a:rPr lang="en-IN" b="1" dirty="0" smtClean="0"/>
              <a:t>Pattern</a:t>
            </a:r>
            <a:endParaRPr lang="en-IN" b="1" dirty="0"/>
          </a:p>
        </p:txBody>
      </p:sp>
      <p:sp>
        <p:nvSpPr>
          <p:cNvPr id="3" name="Content Placeholder 2"/>
          <p:cNvSpPr>
            <a:spLocks noGrp="1"/>
          </p:cNvSpPr>
          <p:nvPr>
            <p:ph idx="1"/>
          </p:nvPr>
        </p:nvSpPr>
        <p:spPr/>
        <p:txBody>
          <a:bodyPr/>
          <a:lstStyle/>
          <a:p>
            <a:pPr algn="just"/>
            <a:r>
              <a:rPr lang="en-US" dirty="0"/>
              <a:t>In cases where a single service has multiple dependencies, the Chained Microservice pattern can be used. </a:t>
            </a:r>
            <a:endParaRPr lang="en-US" dirty="0" smtClean="0"/>
          </a:p>
          <a:p>
            <a:pPr algn="just"/>
            <a:r>
              <a:rPr lang="en-US" dirty="0" smtClean="0"/>
              <a:t>It </a:t>
            </a:r>
            <a:r>
              <a:rPr lang="en-US" dirty="0"/>
              <a:t>enables a sequence of synchronous calls between microservices, ensuring a unified result in response to a given request.</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9503"/>
          <a:stretch/>
        </p:blipFill>
        <p:spPr>
          <a:xfrm>
            <a:off x="1465281" y="3863787"/>
            <a:ext cx="8884920" cy="2306331"/>
          </a:xfrm>
          <a:prstGeom prst="rect">
            <a:avLst/>
          </a:prstGeom>
        </p:spPr>
      </p:pic>
    </p:spTree>
    <p:extLst>
      <p:ext uri="{BB962C8B-B14F-4D97-AF65-F5344CB8AC3E}">
        <p14:creationId xmlns:p14="http://schemas.microsoft.com/office/powerpoint/2010/main" val="33761881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5</a:t>
            </a:r>
            <a:r>
              <a:rPr lang="en-IN" b="1" dirty="0" smtClean="0"/>
              <a:t>. </a:t>
            </a:r>
            <a:r>
              <a:rPr lang="en-IN" b="1" dirty="0"/>
              <a:t>Branch </a:t>
            </a:r>
            <a:r>
              <a:rPr lang="en-IN" b="1" dirty="0" smtClean="0"/>
              <a:t>Pattern</a:t>
            </a:r>
            <a:endParaRPr lang="en-IN" b="1" dirty="0"/>
          </a:p>
        </p:txBody>
      </p:sp>
      <p:sp>
        <p:nvSpPr>
          <p:cNvPr id="3" name="Content Placeholder 2"/>
          <p:cNvSpPr>
            <a:spLocks noGrp="1"/>
          </p:cNvSpPr>
          <p:nvPr>
            <p:ph idx="1"/>
          </p:nvPr>
        </p:nvSpPr>
        <p:spPr/>
        <p:txBody>
          <a:bodyPr/>
          <a:lstStyle/>
          <a:p>
            <a:pPr algn="just"/>
            <a:r>
              <a:rPr lang="en-US" dirty="0"/>
              <a:t>The Branch microservice pattern is a combination of the Aggregator and Chain design patterns. </a:t>
            </a:r>
            <a:endParaRPr lang="en-US" dirty="0" smtClean="0"/>
          </a:p>
          <a:p>
            <a:pPr algn="just"/>
            <a:r>
              <a:rPr lang="en-US" dirty="0" smtClean="0"/>
              <a:t>It </a:t>
            </a:r>
            <a:r>
              <a:rPr lang="en-US" dirty="0"/>
              <a:t>allows simultaneous processing of requests and responses from multiple microservices, making it an excellent fit for microservices that need to pull data from multiple sources.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742" y="4064388"/>
            <a:ext cx="7102564" cy="2291962"/>
          </a:xfrm>
          <a:prstGeom prst="rect">
            <a:avLst/>
          </a:prstGeom>
        </p:spPr>
      </p:pic>
    </p:spTree>
    <p:extLst>
      <p:ext uri="{BB962C8B-B14F-4D97-AF65-F5344CB8AC3E}">
        <p14:creationId xmlns:p14="http://schemas.microsoft.com/office/powerpoint/2010/main" val="1540899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6. </a:t>
            </a:r>
            <a:r>
              <a:rPr lang="en-IN" b="1" dirty="0"/>
              <a:t>Client-Side UI Composition </a:t>
            </a:r>
            <a:r>
              <a:rPr lang="en-IN" b="1" dirty="0" smtClean="0"/>
              <a:t>Pattern</a:t>
            </a:r>
            <a:endParaRPr lang="en-IN" b="1" dirty="0"/>
          </a:p>
        </p:txBody>
      </p:sp>
      <p:sp>
        <p:nvSpPr>
          <p:cNvPr id="3" name="Content Placeholder 2"/>
          <p:cNvSpPr>
            <a:spLocks noGrp="1"/>
          </p:cNvSpPr>
          <p:nvPr>
            <p:ph idx="1"/>
          </p:nvPr>
        </p:nvSpPr>
        <p:spPr/>
        <p:txBody>
          <a:bodyPr/>
          <a:lstStyle/>
          <a:p>
            <a:pPr algn="just"/>
            <a:r>
              <a:rPr lang="en-US" dirty="0"/>
              <a:t>This pattern becomes essential when user experience services need to fetch data from various microservices. </a:t>
            </a:r>
            <a:endParaRPr lang="en-US" dirty="0" smtClean="0"/>
          </a:p>
          <a:p>
            <a:pPr algn="just"/>
            <a:r>
              <a:rPr lang="en-US" dirty="0" smtClean="0"/>
              <a:t>Unlike </a:t>
            </a:r>
            <a:r>
              <a:rPr lang="en-US" dirty="0"/>
              <a:t>monolithic architecture, where a single call from the user interface fetches data from a backend service, this pattern requires a user interface design segmented into different sections, with each section retrieving data from a distinct backend microservice.</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3271624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Decomposing Monolith into Microservices</a:t>
            </a:r>
            <a:endParaRPr lang="en-IN" b="1" dirty="0"/>
          </a:p>
        </p:txBody>
      </p:sp>
      <p:sp>
        <p:nvSpPr>
          <p:cNvPr id="3" name="Content Placeholder 2"/>
          <p:cNvSpPr>
            <a:spLocks noGrp="1"/>
          </p:cNvSpPr>
          <p:nvPr>
            <p:ph idx="1"/>
          </p:nvPr>
        </p:nvSpPr>
        <p:spPr/>
        <p:txBody>
          <a:bodyPr/>
          <a:lstStyle/>
          <a:p>
            <a:pPr algn="just"/>
            <a:r>
              <a:rPr lang="en-US" dirty="0"/>
              <a:t>There are some patterns for decomposing the monolith to microservices</a:t>
            </a:r>
            <a:r>
              <a:rPr lang="en-US" dirty="0" smtClean="0"/>
              <a:t>:</a:t>
            </a:r>
          </a:p>
          <a:p>
            <a:pPr lvl="1" algn="just"/>
            <a:r>
              <a:rPr lang="en-US" dirty="0" smtClean="0"/>
              <a:t>Decompose by Business Capability</a:t>
            </a:r>
          </a:p>
          <a:p>
            <a:pPr lvl="1" algn="just"/>
            <a:r>
              <a:rPr lang="en-US" dirty="0" smtClean="0"/>
              <a:t>Decompose by Domain-Driven Design</a:t>
            </a:r>
          </a:p>
          <a:p>
            <a:pPr lvl="1" algn="just"/>
            <a:r>
              <a:rPr lang="en-US" dirty="0" smtClean="0"/>
              <a:t>Decompose by Transactions</a:t>
            </a:r>
          </a:p>
          <a:p>
            <a:pPr lvl="1" algn="just"/>
            <a:r>
              <a:rPr lang="en-US" dirty="0" smtClean="0"/>
              <a:t>Strangler fig Pattern</a:t>
            </a:r>
          </a:p>
          <a:p>
            <a:pPr lvl="1" algn="just"/>
            <a:r>
              <a:rPr lang="en-US" dirty="0" smtClean="0"/>
              <a:t>Service per team pattern</a:t>
            </a:r>
          </a:p>
          <a:p>
            <a:pPr lvl="1" algn="just"/>
            <a:endParaRPr lang="en-US"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74004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Business Capability</a:t>
            </a:r>
            <a:endParaRPr lang="en-IN" b="1" dirty="0"/>
          </a:p>
        </p:txBody>
      </p:sp>
      <p:sp>
        <p:nvSpPr>
          <p:cNvPr id="3" name="Content Placeholder 2"/>
          <p:cNvSpPr>
            <a:spLocks noGrp="1"/>
          </p:cNvSpPr>
          <p:nvPr>
            <p:ph idx="1"/>
          </p:nvPr>
        </p:nvSpPr>
        <p:spPr/>
        <p:txBody>
          <a:bodyPr/>
          <a:lstStyle/>
          <a:p>
            <a:pPr algn="just"/>
            <a:r>
              <a:rPr lang="en-US" dirty="0"/>
              <a:t>The term "business capability" is a fundamental concept utilized in business architecture modeling. </a:t>
            </a:r>
            <a:endParaRPr lang="en-US" dirty="0" smtClean="0"/>
          </a:p>
          <a:p>
            <a:pPr algn="just"/>
            <a:r>
              <a:rPr lang="en-US" dirty="0"/>
              <a:t>A business capability is what a business does to generate value (for example, sales, customer service, or marketing). Typically, an organization has multiple business capabilities and these vary by sector or industry. Use this pattern if your team has enough insight into your organization's business units and you have subject matter experts (SMEs) for each business unit.</a:t>
            </a:r>
            <a:endParaRPr lang="en-US" dirty="0" smtClean="0"/>
          </a:p>
          <a:p>
            <a:pPr algn="just"/>
            <a:r>
              <a:rPr lang="en-US" dirty="0" smtClean="0"/>
              <a:t>Value </a:t>
            </a:r>
            <a:r>
              <a:rPr lang="en-US" dirty="0"/>
              <a:t>generation is a fundamental objective of business operations. A business capability typically aligns with a business object.</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877681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Business Capability</a:t>
            </a:r>
            <a:endParaRPr lang="en-IN" b="1" dirty="0"/>
          </a:p>
        </p:txBody>
      </p:sp>
      <p:pic>
        <p:nvPicPr>
          <p:cNvPr id="5" name="Content Placeholder 4"/>
          <p:cNvPicPr>
            <a:picLocks noGrp="1" noChangeAspect="1"/>
          </p:cNvPicPr>
          <p:nvPr>
            <p:ph idx="1"/>
          </p:nvPr>
        </p:nvPicPr>
        <p:blipFill>
          <a:blip r:embed="rId2"/>
          <a:stretch>
            <a:fillRect/>
          </a:stretch>
        </p:blipFill>
        <p:spPr>
          <a:xfrm>
            <a:off x="3643734" y="1825625"/>
            <a:ext cx="4904531" cy="4351338"/>
          </a:xfrm>
          <a:prstGeom prst="rect">
            <a:avLst/>
          </a:prstGeom>
        </p:spPr>
      </p:pic>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7248398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Domain-Driven Design</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This task involves defining services that align with the subdomains of Domain-Driven Design (DDD). </a:t>
            </a:r>
            <a:endParaRPr lang="en-US" dirty="0" smtClean="0"/>
          </a:p>
          <a:p>
            <a:pPr algn="just"/>
            <a:r>
              <a:rPr lang="en-US" dirty="0" smtClean="0"/>
              <a:t>Domain-Driven </a:t>
            </a:r>
            <a:r>
              <a:rPr lang="en-US" dirty="0"/>
              <a:t>Design establishes the application's domain or problem space. Domains have subdomains. Each subdomain is associated with a distinct segment of the business. Subdomain classifications include:</a:t>
            </a:r>
          </a:p>
          <a:p>
            <a:pPr lvl="1" algn="just"/>
            <a:r>
              <a:rPr lang="en-US" dirty="0"/>
              <a:t>Core - The enterprise's core is the software's most valuable part</a:t>
            </a:r>
            <a:r>
              <a:rPr lang="en-US" dirty="0" smtClean="0"/>
              <a:t>.</a:t>
            </a:r>
          </a:p>
          <a:p>
            <a:pPr lvl="1" algn="just"/>
            <a:r>
              <a:rPr lang="en-US" dirty="0" smtClean="0"/>
              <a:t>Supporting- </a:t>
            </a:r>
            <a:r>
              <a:rPr lang="en-US" dirty="0"/>
              <a:t>"Supporting" activities or features are related to core business operations but do not provide a competitive advantage. These solutions can be internal or outsourced.</a:t>
            </a:r>
          </a:p>
          <a:p>
            <a:pPr lvl="1" algn="just"/>
            <a:r>
              <a:rPr lang="en-US" dirty="0"/>
              <a:t>Generic- Generic solutions use readily available software and are not tailored to a specific organization.</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941140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Domain-Driven Design</a:t>
            </a:r>
            <a:endParaRPr lang="en-IN" b="1" dirty="0"/>
          </a:p>
        </p:txBody>
      </p:sp>
      <p:sp>
        <p:nvSpPr>
          <p:cNvPr id="3" name="Content Placeholder 2"/>
          <p:cNvSpPr>
            <a:spLocks noGrp="1"/>
          </p:cNvSpPr>
          <p:nvPr>
            <p:ph idx="1"/>
          </p:nvPr>
        </p:nvSpPr>
        <p:spPr/>
        <p:txBody>
          <a:bodyPr>
            <a:normAutofit/>
          </a:bodyPr>
          <a:lstStyle/>
          <a:p>
            <a:pPr algn="just"/>
            <a:endParaRPr lang="en-US"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712427" y="1327392"/>
            <a:ext cx="5848867" cy="4986028"/>
          </a:xfrm>
          <a:prstGeom prst="rect">
            <a:avLst/>
          </a:prstGeom>
        </p:spPr>
      </p:pic>
    </p:spTree>
    <p:extLst>
      <p:ext uri="{BB962C8B-B14F-4D97-AF65-F5344CB8AC3E}">
        <p14:creationId xmlns:p14="http://schemas.microsoft.com/office/powerpoint/2010/main" val="3764004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Monolithic Application Architecture</a:t>
            </a:r>
            <a:endParaRPr lang="en-IN" dirty="0"/>
          </a:p>
        </p:txBody>
      </p:sp>
      <p:sp>
        <p:nvSpPr>
          <p:cNvPr id="3" name="Content Placeholder 2"/>
          <p:cNvSpPr>
            <a:spLocks noGrp="1"/>
          </p:cNvSpPr>
          <p:nvPr>
            <p:ph idx="1"/>
          </p:nvPr>
        </p:nvSpPr>
        <p:spPr/>
        <p:txBody>
          <a:bodyPr>
            <a:normAutofit/>
          </a:bodyPr>
          <a:lstStyle/>
          <a:p>
            <a:pPr algn="just"/>
            <a:r>
              <a:rPr lang="en-US" dirty="0"/>
              <a:t>The term "monolithic" comes from the Greek terms </a:t>
            </a:r>
            <a:r>
              <a:rPr lang="en-US" i="1" dirty="0" err="1"/>
              <a:t>monos</a:t>
            </a:r>
            <a:r>
              <a:rPr lang="en-US" dirty="0"/>
              <a:t> and </a:t>
            </a:r>
            <a:r>
              <a:rPr lang="en-US" i="1" dirty="0" err="1"/>
              <a:t>lithos</a:t>
            </a:r>
            <a:r>
              <a:rPr lang="en-US" dirty="0"/>
              <a:t>, together meaning a large stone block. The meaning in the context of IT for monolithic software architecture characterizes the uniformity, rigidity, and massiveness of the software architecture.</a:t>
            </a:r>
          </a:p>
          <a:p>
            <a:pPr algn="just"/>
            <a:r>
              <a:rPr lang="en-US" dirty="0"/>
              <a:t>A monolithic code base framework is often written using a single programming language, and all business logic is contained in a single repository.</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2591628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Transactions</a:t>
            </a:r>
            <a:endParaRPr lang="en-IN" b="1" dirty="0"/>
          </a:p>
        </p:txBody>
      </p:sp>
      <p:sp>
        <p:nvSpPr>
          <p:cNvPr id="3" name="Content Placeholder 2"/>
          <p:cNvSpPr>
            <a:spLocks noGrp="1"/>
          </p:cNvSpPr>
          <p:nvPr>
            <p:ph idx="1"/>
          </p:nvPr>
        </p:nvSpPr>
        <p:spPr/>
        <p:txBody>
          <a:bodyPr/>
          <a:lstStyle/>
          <a:p>
            <a:pPr algn="just"/>
            <a:r>
              <a:rPr lang="en-US" dirty="0"/>
              <a:t>In a distributed system, an application typically has to call multiple microservices to complete one business transaction. </a:t>
            </a:r>
            <a:endParaRPr lang="en-US" dirty="0" smtClean="0"/>
          </a:p>
          <a:p>
            <a:pPr algn="just"/>
            <a:r>
              <a:rPr lang="en-US" dirty="0" smtClean="0"/>
              <a:t>To </a:t>
            </a:r>
            <a:r>
              <a:rPr lang="en-US" dirty="0"/>
              <a:t>avoid latency issues or two-phase commit problems, you can group your microservices based on transactions. </a:t>
            </a:r>
            <a:endParaRPr lang="en-US" dirty="0" smtClean="0"/>
          </a:p>
          <a:p>
            <a:pPr algn="just"/>
            <a:r>
              <a:rPr lang="en-US" dirty="0" smtClean="0"/>
              <a:t>This </a:t>
            </a:r>
            <a:r>
              <a:rPr lang="en-US" dirty="0"/>
              <a:t>pattern is appropriate if you consider response times important and your different modules do not create a monolith after you package them. </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8761846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Decompose by Transactions</a:t>
            </a:r>
            <a:endParaRPr lang="en-IN" b="1"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811116" y="1368333"/>
            <a:ext cx="6075631" cy="4988017"/>
          </a:xfrm>
          <a:prstGeom prst="rect">
            <a:avLst/>
          </a:prstGeom>
        </p:spPr>
      </p:pic>
    </p:spTree>
    <p:extLst>
      <p:ext uri="{BB962C8B-B14F-4D97-AF65-F5344CB8AC3E}">
        <p14:creationId xmlns:p14="http://schemas.microsoft.com/office/powerpoint/2010/main" val="25952483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Strangler fig Pattern</a:t>
            </a:r>
            <a:endParaRPr lang="en-IN" b="1" dirty="0"/>
          </a:p>
        </p:txBody>
      </p:sp>
      <p:sp>
        <p:nvSpPr>
          <p:cNvPr id="3" name="Content Placeholder 2"/>
          <p:cNvSpPr>
            <a:spLocks noGrp="1"/>
          </p:cNvSpPr>
          <p:nvPr>
            <p:ph idx="1"/>
          </p:nvPr>
        </p:nvSpPr>
        <p:spPr/>
        <p:txBody>
          <a:bodyPr>
            <a:normAutofit fontScale="92500" lnSpcReduction="10000"/>
          </a:bodyPr>
          <a:lstStyle/>
          <a:p>
            <a:pPr algn="just"/>
            <a:r>
              <a:rPr lang="en-US" dirty="0"/>
              <a:t>The design patterns discussed so far in this guide apply to decomposing applications for greenfield projects. </a:t>
            </a:r>
            <a:endParaRPr lang="en-US" dirty="0" smtClean="0"/>
          </a:p>
          <a:p>
            <a:pPr algn="just"/>
            <a:r>
              <a:rPr lang="en-US" dirty="0" smtClean="0"/>
              <a:t>What </a:t>
            </a:r>
            <a:r>
              <a:rPr lang="en-US" dirty="0"/>
              <a:t>about brownfield projects that involve big, monolithic applications? Applying the previous design patterns to them will be difficult, because breaking them into smaller pieces while they’re being used actively is a big task.</a:t>
            </a:r>
          </a:p>
          <a:p>
            <a:pPr algn="just"/>
            <a:r>
              <a:rPr lang="en-US" dirty="0"/>
              <a:t>The strangler fig </a:t>
            </a:r>
            <a:r>
              <a:rPr lang="en-US" dirty="0" smtClean="0"/>
              <a:t>pattern is </a:t>
            </a:r>
            <a:r>
              <a:rPr lang="en-US" dirty="0"/>
              <a:t>a popular design pattern that was introduced by Martin Fowler, who was inspired by a certain type of fig that seeds itself in the upper branches of trees. The existing tree initially becomes a support structure for the new fig. The fig then sends its roots to the ground, gradually enveloping the original tree and leaving only the new, self-supporting fig in its place. </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3539102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Strangler fig Pattern</a:t>
            </a:r>
            <a:endParaRPr lang="en-IN" b="1" dirty="0"/>
          </a:p>
        </p:txBody>
      </p:sp>
      <p:sp>
        <p:nvSpPr>
          <p:cNvPr id="3" name="Content Placeholder 2"/>
          <p:cNvSpPr>
            <a:spLocks noGrp="1"/>
          </p:cNvSpPr>
          <p:nvPr>
            <p:ph idx="1"/>
          </p:nvPr>
        </p:nvSpPr>
        <p:spPr/>
        <p:txBody>
          <a:bodyPr>
            <a:normAutofit/>
          </a:bodyPr>
          <a:lstStyle/>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3"/>
          <a:stretch>
            <a:fillRect/>
          </a:stretch>
        </p:blipFill>
        <p:spPr>
          <a:xfrm>
            <a:off x="891089" y="1380565"/>
            <a:ext cx="10320175" cy="5340910"/>
          </a:xfrm>
          <a:prstGeom prst="rect">
            <a:avLst/>
          </a:prstGeom>
        </p:spPr>
      </p:pic>
    </p:spTree>
    <p:extLst>
      <p:ext uri="{BB962C8B-B14F-4D97-AF65-F5344CB8AC3E}">
        <p14:creationId xmlns:p14="http://schemas.microsoft.com/office/powerpoint/2010/main" val="18921384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Service per Team Pattern</a:t>
            </a:r>
            <a:endParaRPr lang="en-IN" b="1" dirty="0"/>
          </a:p>
        </p:txBody>
      </p:sp>
      <p:sp>
        <p:nvSpPr>
          <p:cNvPr id="3" name="Content Placeholder 2"/>
          <p:cNvSpPr>
            <a:spLocks noGrp="1"/>
          </p:cNvSpPr>
          <p:nvPr>
            <p:ph idx="1"/>
          </p:nvPr>
        </p:nvSpPr>
        <p:spPr/>
        <p:txBody>
          <a:bodyPr/>
          <a:lstStyle/>
          <a:p>
            <a:pPr algn="just"/>
            <a:r>
              <a:rPr lang="en-US" dirty="0"/>
              <a:t>Instead of decomposing monoliths by business capabilities or services, the service per team pattern breaks them down into microservices that are managed by individual teams. </a:t>
            </a:r>
            <a:endParaRPr lang="en-US" dirty="0" smtClean="0"/>
          </a:p>
          <a:p>
            <a:pPr algn="just"/>
            <a:r>
              <a:rPr lang="en-US" dirty="0" smtClean="0"/>
              <a:t>Each </a:t>
            </a:r>
            <a:r>
              <a:rPr lang="en-US" dirty="0"/>
              <a:t>team is responsible for a business capability and owns the capability's code base. </a:t>
            </a:r>
            <a:endParaRPr lang="en-US" dirty="0" smtClean="0"/>
          </a:p>
          <a:p>
            <a:pPr algn="just"/>
            <a:r>
              <a:rPr lang="en-US" dirty="0" smtClean="0"/>
              <a:t>The </a:t>
            </a:r>
            <a:r>
              <a:rPr lang="en-US" dirty="0"/>
              <a:t>team independently develops, tests, deploys, or scales its services, and primarily interacts with other teams to negotiate APIs. </a:t>
            </a:r>
            <a:endParaRPr lang="en-US" dirty="0" smtClean="0"/>
          </a:p>
          <a:p>
            <a:pPr algn="just"/>
            <a:r>
              <a:rPr lang="en-US" dirty="0" smtClean="0"/>
              <a:t>We </a:t>
            </a:r>
            <a:r>
              <a:rPr lang="en-US" dirty="0"/>
              <a:t>recommend that you assign each microservice to a single team. However, if the team is large enough, multiple </a:t>
            </a:r>
            <a:r>
              <a:rPr lang="en-US" dirty="0" err="1"/>
              <a:t>subteams</a:t>
            </a:r>
            <a:r>
              <a:rPr lang="en-US" dirty="0"/>
              <a:t> could own separate microservices within the same team structure. </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7182726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Service per Team Pattern</a:t>
            </a:r>
            <a:endParaRPr lang="en-IN" b="1"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486169" y="1323509"/>
            <a:ext cx="5469236" cy="5175903"/>
          </a:xfrm>
          <a:prstGeom prst="rect">
            <a:avLst/>
          </a:prstGeom>
        </p:spPr>
      </p:pic>
    </p:spTree>
    <p:extLst>
      <p:ext uri="{BB962C8B-B14F-4D97-AF65-F5344CB8AC3E}">
        <p14:creationId xmlns:p14="http://schemas.microsoft.com/office/powerpoint/2010/main" val="17716507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Inter-Service Communication</a:t>
            </a:r>
            <a:endParaRPr lang="en-IN" b="1" dirty="0"/>
          </a:p>
        </p:txBody>
      </p:sp>
      <p:sp>
        <p:nvSpPr>
          <p:cNvPr id="3" name="Content Placeholder 2"/>
          <p:cNvSpPr>
            <a:spLocks noGrp="1"/>
          </p:cNvSpPr>
          <p:nvPr>
            <p:ph idx="1"/>
          </p:nvPr>
        </p:nvSpPr>
        <p:spPr/>
        <p:txBody>
          <a:bodyPr/>
          <a:lstStyle/>
          <a:p>
            <a:pPr algn="just"/>
            <a:r>
              <a:rPr lang="en-US" dirty="0"/>
              <a:t>Inter-service communication is a pivotal concept in the microservices architecture. In a microservices architecture, an application is broken down into loosely coupled, independently deployable services. </a:t>
            </a:r>
            <a:endParaRPr lang="en-US" dirty="0" smtClean="0"/>
          </a:p>
          <a:p>
            <a:pPr algn="just"/>
            <a:r>
              <a:rPr lang="en-US" dirty="0" smtClean="0"/>
              <a:t>These </a:t>
            </a:r>
            <a:r>
              <a:rPr lang="en-US" dirty="0"/>
              <a:t>services need to communicate with each other to perform their tasks. </a:t>
            </a:r>
            <a:endParaRPr lang="en-US" dirty="0" smtClean="0"/>
          </a:p>
          <a:p>
            <a:pPr algn="just"/>
            <a:r>
              <a:rPr lang="en-US" dirty="0" smtClean="0"/>
              <a:t>For Example: In </a:t>
            </a:r>
            <a:r>
              <a:rPr lang="en-US" dirty="0"/>
              <a:t>the Spring framework, there are several ways to handle inter-service communication, ensuring seamless operation and interaction between microservices.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040332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Inter-Service Communication</a:t>
            </a:r>
            <a:endParaRPr lang="en-IN" b="1" dirty="0"/>
          </a:p>
        </p:txBody>
      </p:sp>
      <p:sp>
        <p:nvSpPr>
          <p:cNvPr id="3" name="Content Placeholder 2"/>
          <p:cNvSpPr>
            <a:spLocks noGrp="1"/>
          </p:cNvSpPr>
          <p:nvPr>
            <p:ph idx="1"/>
          </p:nvPr>
        </p:nvSpPr>
        <p:spPr/>
        <p:txBody>
          <a:bodyPr/>
          <a:lstStyle/>
          <a:p>
            <a:r>
              <a:rPr lang="en-US" dirty="0"/>
              <a:t>Client and services can communicate through many different types of communication, each one targeting a different scenario and goals. Initially, those types of communications can be classified in two axes.</a:t>
            </a:r>
          </a:p>
          <a:p>
            <a:pPr lvl="1"/>
            <a:r>
              <a:rPr lang="en-US" dirty="0" smtClean="0"/>
              <a:t>Synchronous protocol</a:t>
            </a:r>
          </a:p>
          <a:p>
            <a:pPr lvl="1"/>
            <a:r>
              <a:rPr lang="en-US" dirty="0"/>
              <a:t>Asynchronous </a:t>
            </a:r>
            <a:r>
              <a:rPr lang="en-US" dirty="0" smtClean="0"/>
              <a:t>protocol</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122808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HTTP APIs</a:t>
            </a:r>
            <a:endParaRPr lang="en-IN" b="1" dirty="0"/>
          </a:p>
        </p:txBody>
      </p:sp>
      <p:sp>
        <p:nvSpPr>
          <p:cNvPr id="3" name="Content Placeholder 2"/>
          <p:cNvSpPr>
            <a:spLocks noGrp="1"/>
          </p:cNvSpPr>
          <p:nvPr>
            <p:ph idx="1"/>
          </p:nvPr>
        </p:nvSpPr>
        <p:spPr>
          <a:xfrm>
            <a:off x="838200" y="1825625"/>
            <a:ext cx="10515600" cy="2773269"/>
          </a:xfrm>
        </p:spPr>
        <p:txBody>
          <a:bodyPr>
            <a:normAutofit fontScale="92500"/>
          </a:bodyPr>
          <a:lstStyle/>
          <a:p>
            <a:pPr algn="just"/>
            <a:r>
              <a:rPr lang="en-US" dirty="0"/>
              <a:t>An HTTP API essentially means having your services send information back and forth like you would through the browser or through a desktop client like Postman.</a:t>
            </a:r>
          </a:p>
          <a:p>
            <a:pPr algn="just"/>
            <a:r>
              <a:rPr lang="en-US" dirty="0"/>
              <a:t>It uses a client-server approach, which means the communication can only be started by the client. It is also a synchronous type of communication, meaning that once the communication has been initiated by the client, it won’t end until the server sends back the response.</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7" name="Picture 6"/>
          <p:cNvPicPr>
            <a:picLocks noChangeAspect="1"/>
          </p:cNvPicPr>
          <p:nvPr/>
        </p:nvPicPr>
        <p:blipFill>
          <a:blip r:embed="rId2"/>
          <a:stretch>
            <a:fillRect/>
          </a:stretch>
        </p:blipFill>
        <p:spPr>
          <a:xfrm>
            <a:off x="2812631" y="4598894"/>
            <a:ext cx="6226080" cy="1501270"/>
          </a:xfrm>
          <a:prstGeom prst="rect">
            <a:avLst/>
          </a:prstGeom>
        </p:spPr>
      </p:pic>
    </p:spTree>
    <p:extLst>
      <p:ext uri="{BB962C8B-B14F-4D97-AF65-F5344CB8AC3E}">
        <p14:creationId xmlns:p14="http://schemas.microsoft.com/office/powerpoint/2010/main" val="22504217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HTTP APIs</a:t>
            </a:r>
            <a:endParaRPr lang="en-IN" b="1" dirty="0"/>
          </a:p>
        </p:txBody>
      </p:sp>
      <p:sp>
        <p:nvSpPr>
          <p:cNvPr id="3" name="Content Placeholder 2"/>
          <p:cNvSpPr>
            <a:spLocks noGrp="1"/>
          </p:cNvSpPr>
          <p:nvPr>
            <p:ph idx="1"/>
          </p:nvPr>
        </p:nvSpPr>
        <p:spPr/>
        <p:txBody>
          <a:bodyPr/>
          <a:lstStyle/>
          <a:p>
            <a:r>
              <a:rPr lang="en-IN" dirty="0" smtClean="0"/>
              <a:t>Pros</a:t>
            </a:r>
          </a:p>
          <a:p>
            <a:pPr lvl="1"/>
            <a:r>
              <a:rPr lang="en-IN" dirty="0" smtClean="0"/>
              <a:t>Easy to implement</a:t>
            </a:r>
          </a:p>
          <a:p>
            <a:pPr lvl="1"/>
            <a:r>
              <a:rPr lang="en-IN" dirty="0" smtClean="0"/>
              <a:t>Quite Standard</a:t>
            </a:r>
          </a:p>
          <a:p>
            <a:pPr lvl="1"/>
            <a:r>
              <a:rPr lang="en-IN" dirty="0" smtClean="0"/>
              <a:t>Technology agnostic</a:t>
            </a:r>
          </a:p>
          <a:p>
            <a:r>
              <a:rPr lang="en-IN" dirty="0" smtClean="0"/>
              <a:t>Cons</a:t>
            </a:r>
          </a:p>
          <a:p>
            <a:pPr lvl="1"/>
            <a:r>
              <a:rPr lang="en-IN" dirty="0" smtClean="0"/>
              <a:t>Channel adds delay to business logic</a:t>
            </a:r>
          </a:p>
          <a:p>
            <a:pPr lvl="1"/>
            <a:r>
              <a:rPr lang="en-IN" dirty="0" smtClean="0"/>
              <a:t>Timeouts</a:t>
            </a:r>
          </a:p>
          <a:p>
            <a:pPr lvl="1"/>
            <a:r>
              <a:rPr lang="en-IN" dirty="0" smtClean="0"/>
              <a:t>Failures aren’t easy to solve</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57956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Monolithic Application Architecture</a:t>
            </a:r>
            <a:endParaRPr lang="en-IN" dirty="0"/>
          </a:p>
        </p:txBody>
      </p:sp>
      <p:sp>
        <p:nvSpPr>
          <p:cNvPr id="3" name="Content Placeholder 2"/>
          <p:cNvSpPr>
            <a:spLocks noGrp="1"/>
          </p:cNvSpPr>
          <p:nvPr>
            <p:ph idx="1"/>
          </p:nvPr>
        </p:nvSpPr>
        <p:spPr/>
        <p:txBody>
          <a:bodyPr>
            <a:normAutofit/>
          </a:bodyPr>
          <a:lstStyle/>
          <a:p>
            <a:pPr algn="just"/>
            <a:r>
              <a:rPr lang="en-US" dirty="0"/>
              <a:t>Typical monolithic applications consist of a single shared database, which can be accessed by different components. The various modules are used to solve each piece of business logic. But all business logic is wrapped up in a single API and is exposed to the frontend. The </a:t>
            </a:r>
            <a:r>
              <a:rPr lang="en-US" b="1" dirty="0"/>
              <a:t>user interface</a:t>
            </a:r>
            <a:r>
              <a:rPr lang="en-US" dirty="0"/>
              <a:t> (</a:t>
            </a:r>
            <a:r>
              <a:rPr lang="en-US" b="1" dirty="0"/>
              <a:t>UI</a:t>
            </a:r>
            <a:r>
              <a:rPr lang="en-US" dirty="0"/>
              <a:t>) of an application is used to access and preview backend data to the user. Here's a visual representation of the flow:</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8795" y="4317151"/>
            <a:ext cx="9709367" cy="1719855"/>
          </a:xfrm>
          <a:prstGeom prst="rect">
            <a:avLst/>
          </a:prstGeom>
        </p:spPr>
      </p:pic>
    </p:spTree>
    <p:extLst>
      <p:ext uri="{BB962C8B-B14F-4D97-AF65-F5344CB8AC3E}">
        <p14:creationId xmlns:p14="http://schemas.microsoft.com/office/powerpoint/2010/main" val="28434518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Asynchronous </a:t>
            </a:r>
            <a:r>
              <a:rPr lang="en-IN" b="1" dirty="0" smtClean="0"/>
              <a:t>Messaging</a:t>
            </a:r>
            <a:endParaRPr lang="en-IN" dirty="0"/>
          </a:p>
        </p:txBody>
      </p:sp>
      <p:sp>
        <p:nvSpPr>
          <p:cNvPr id="3" name="Content Placeholder 2"/>
          <p:cNvSpPr>
            <a:spLocks noGrp="1"/>
          </p:cNvSpPr>
          <p:nvPr>
            <p:ph idx="1"/>
          </p:nvPr>
        </p:nvSpPr>
        <p:spPr>
          <a:xfrm>
            <a:off x="838200" y="1825625"/>
            <a:ext cx="10515600" cy="1806172"/>
          </a:xfrm>
        </p:spPr>
        <p:txBody>
          <a:bodyPr>
            <a:normAutofit fontScale="92500" lnSpcReduction="10000"/>
          </a:bodyPr>
          <a:lstStyle/>
          <a:p>
            <a:r>
              <a:rPr lang="en-US" dirty="0"/>
              <a:t>This pattern consists of having a message broker between the producer of the message and the receiving end.</a:t>
            </a:r>
          </a:p>
          <a:p>
            <a:r>
              <a:rPr lang="en-US" dirty="0"/>
              <a:t>This is definitely one of my favorite ways of communicating multiple services with each other, especially when there is a real need to horizontally scale the processing power of the platform.</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6" name="Picture 5"/>
          <p:cNvPicPr>
            <a:picLocks noChangeAspect="1"/>
          </p:cNvPicPr>
          <p:nvPr/>
        </p:nvPicPr>
        <p:blipFill>
          <a:blip r:embed="rId3"/>
          <a:stretch>
            <a:fillRect/>
          </a:stretch>
        </p:blipFill>
        <p:spPr>
          <a:xfrm>
            <a:off x="2619870" y="3631797"/>
            <a:ext cx="6688912" cy="2837258"/>
          </a:xfrm>
          <a:prstGeom prst="rect">
            <a:avLst/>
          </a:prstGeom>
        </p:spPr>
      </p:pic>
    </p:spTree>
    <p:extLst>
      <p:ext uri="{BB962C8B-B14F-4D97-AF65-F5344CB8AC3E}">
        <p14:creationId xmlns:p14="http://schemas.microsoft.com/office/powerpoint/2010/main" val="381026266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Asynchronous </a:t>
            </a:r>
            <a:r>
              <a:rPr lang="en-IN" b="1" dirty="0" smtClean="0"/>
              <a:t>Messaging</a:t>
            </a:r>
            <a:endParaRPr lang="en-IN" dirty="0"/>
          </a:p>
        </p:txBody>
      </p:sp>
      <p:sp>
        <p:nvSpPr>
          <p:cNvPr id="3" name="Content Placeholder 2"/>
          <p:cNvSpPr>
            <a:spLocks noGrp="1"/>
          </p:cNvSpPr>
          <p:nvPr>
            <p:ph idx="1"/>
          </p:nvPr>
        </p:nvSpPr>
        <p:spPr>
          <a:xfrm>
            <a:off x="838200" y="1825625"/>
            <a:ext cx="10515600" cy="4386916"/>
          </a:xfrm>
        </p:spPr>
        <p:txBody>
          <a:bodyPr>
            <a:normAutofit/>
          </a:bodyPr>
          <a:lstStyle/>
          <a:p>
            <a:r>
              <a:rPr lang="en-US" dirty="0" smtClean="0"/>
              <a:t>Pros</a:t>
            </a:r>
          </a:p>
          <a:p>
            <a:pPr lvl="1"/>
            <a:r>
              <a:rPr lang="en-IN" dirty="0"/>
              <a:t>Easy to </a:t>
            </a:r>
            <a:r>
              <a:rPr lang="en-IN" dirty="0" smtClean="0"/>
              <a:t>scale</a:t>
            </a:r>
          </a:p>
          <a:p>
            <a:pPr lvl="1"/>
            <a:r>
              <a:rPr lang="en-US" dirty="0"/>
              <a:t>Easy to add new </a:t>
            </a:r>
            <a:r>
              <a:rPr lang="en-US" dirty="0" smtClean="0"/>
              <a:t>services</a:t>
            </a:r>
          </a:p>
          <a:p>
            <a:pPr lvl="1"/>
            <a:r>
              <a:rPr lang="en-IN" dirty="0"/>
              <a:t>Easier retry </a:t>
            </a:r>
            <a:r>
              <a:rPr lang="en-IN" dirty="0" smtClean="0"/>
              <a:t>mechanics</a:t>
            </a:r>
          </a:p>
          <a:p>
            <a:pPr lvl="1"/>
            <a:r>
              <a:rPr lang="en-IN" dirty="0"/>
              <a:t>Event-driven</a:t>
            </a:r>
            <a:endParaRPr lang="en-US" dirty="0" smtClean="0"/>
          </a:p>
          <a:p>
            <a:r>
              <a:rPr lang="en-US" dirty="0" smtClean="0"/>
              <a:t>Cons</a:t>
            </a:r>
            <a:endParaRPr lang="en-US" dirty="0"/>
          </a:p>
          <a:p>
            <a:pPr lvl="1"/>
            <a:r>
              <a:rPr lang="en-US" dirty="0"/>
              <a:t>Debugging gets a bit </a:t>
            </a:r>
            <a:r>
              <a:rPr lang="en-US" dirty="0" smtClean="0"/>
              <a:t>harder</a:t>
            </a:r>
          </a:p>
          <a:p>
            <a:pPr lvl="1"/>
            <a:r>
              <a:rPr lang="en-US" dirty="0"/>
              <a:t>There is no clear direct </a:t>
            </a:r>
            <a:r>
              <a:rPr lang="en-US" dirty="0" smtClean="0"/>
              <a:t>response</a:t>
            </a:r>
          </a:p>
          <a:p>
            <a:pPr lvl="1"/>
            <a:r>
              <a:rPr lang="en-US" dirty="0"/>
              <a:t>The broker becomes a single point of failure</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782885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Direct Socket Communication</a:t>
            </a:r>
            <a:endParaRPr lang="en-IN" b="1" dirty="0"/>
          </a:p>
        </p:txBody>
      </p:sp>
      <p:sp>
        <p:nvSpPr>
          <p:cNvPr id="3" name="Content Placeholder 2"/>
          <p:cNvSpPr>
            <a:spLocks noGrp="1"/>
          </p:cNvSpPr>
          <p:nvPr>
            <p:ph idx="1"/>
          </p:nvPr>
        </p:nvSpPr>
        <p:spPr/>
        <p:txBody>
          <a:bodyPr>
            <a:normAutofit/>
          </a:bodyPr>
          <a:lstStyle/>
          <a:p>
            <a:pPr algn="just"/>
            <a:r>
              <a:rPr lang="en-US" dirty="0"/>
              <a:t>At a first glance, the socket-based communication looks a lot like the client-server pattern implemented in HTTP, however, if you look closely there are some differences:</a:t>
            </a:r>
          </a:p>
          <a:p>
            <a:pPr lvl="1" algn="just"/>
            <a:r>
              <a:rPr lang="en-US" dirty="0"/>
              <a:t>For starters, the protocol is a lot simpler, which means a lot faster as well. Granted, if you want it to be reliable you need to code a lot more on your part to make it so, however, the inherent latency added by HTTP is gone here.</a:t>
            </a:r>
          </a:p>
          <a:p>
            <a:pPr lvl="1" algn="just"/>
            <a:r>
              <a:rPr lang="en-US" dirty="0"/>
              <a:t>The communication can be started by any actor, not only the client. Through sockets, once you have your channel open, it’ll stay that way until you close it. Think about it as an ongoing phone call, anyone can start the conversation, not only the caller.</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6161271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Direct Socket Communication</a:t>
            </a:r>
            <a:endParaRPr lang="en-IN" b="1" dirty="0"/>
          </a:p>
        </p:txBody>
      </p:sp>
      <p:sp>
        <p:nvSpPr>
          <p:cNvPr id="3" name="Content Placeholder 2"/>
          <p:cNvSpPr>
            <a:spLocks noGrp="1"/>
          </p:cNvSpPr>
          <p:nvPr>
            <p:ph idx="1"/>
          </p:nvPr>
        </p:nvSpPr>
        <p:spPr/>
        <p:txBody>
          <a:bodyPr>
            <a:normAutofit/>
          </a:bodyPr>
          <a:lstStyle/>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1256390" y="2013418"/>
            <a:ext cx="9679220" cy="3715030"/>
          </a:xfrm>
          <a:prstGeom prst="rect">
            <a:avLst/>
          </a:prstGeom>
        </p:spPr>
      </p:pic>
    </p:spTree>
    <p:extLst>
      <p:ext uri="{BB962C8B-B14F-4D97-AF65-F5344CB8AC3E}">
        <p14:creationId xmlns:p14="http://schemas.microsoft.com/office/powerpoint/2010/main" val="14764204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Direct Socket Communication</a:t>
            </a:r>
            <a:endParaRPr lang="en-IN" b="1" dirty="0"/>
          </a:p>
        </p:txBody>
      </p:sp>
      <p:sp>
        <p:nvSpPr>
          <p:cNvPr id="3" name="Content Placeholder 2"/>
          <p:cNvSpPr>
            <a:spLocks noGrp="1"/>
          </p:cNvSpPr>
          <p:nvPr>
            <p:ph idx="1"/>
          </p:nvPr>
        </p:nvSpPr>
        <p:spPr/>
        <p:txBody>
          <a:bodyPr>
            <a:normAutofit/>
          </a:bodyPr>
          <a:lstStyle/>
          <a:p>
            <a:pPr algn="just"/>
            <a:r>
              <a:rPr lang="en-US" dirty="0" smtClean="0"/>
              <a:t>Pros</a:t>
            </a:r>
          </a:p>
          <a:p>
            <a:pPr lvl="1" algn="just"/>
            <a:r>
              <a:rPr lang="en-IN" dirty="0" smtClean="0"/>
              <a:t>It’s </a:t>
            </a:r>
            <a:r>
              <a:rPr lang="en-IN" dirty="0"/>
              <a:t>very lightweight</a:t>
            </a:r>
          </a:p>
          <a:p>
            <a:pPr lvl="1" algn="just"/>
            <a:r>
              <a:rPr lang="en-US" dirty="0"/>
              <a:t>Allows for a very optimized communication </a:t>
            </a:r>
            <a:r>
              <a:rPr lang="en-US" dirty="0" smtClean="0"/>
              <a:t>process</a:t>
            </a:r>
          </a:p>
          <a:p>
            <a:pPr algn="just"/>
            <a:r>
              <a:rPr lang="en-US" dirty="0" smtClean="0"/>
              <a:t>Cons</a:t>
            </a:r>
          </a:p>
          <a:p>
            <a:pPr lvl="1" algn="just"/>
            <a:r>
              <a:rPr lang="en-US" dirty="0"/>
              <a:t>No real standards in place</a:t>
            </a:r>
          </a:p>
          <a:p>
            <a:pPr lvl="1" algn="just"/>
            <a:r>
              <a:rPr lang="en-US" dirty="0"/>
              <a:t>Easy to overload the receiving end</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6914735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Lightweight Events</a:t>
            </a:r>
            <a:endParaRPr lang="en-IN" b="1" dirty="0"/>
          </a:p>
        </p:txBody>
      </p:sp>
      <p:sp>
        <p:nvSpPr>
          <p:cNvPr id="3" name="Content Placeholder 2"/>
          <p:cNvSpPr>
            <a:spLocks noGrp="1"/>
          </p:cNvSpPr>
          <p:nvPr>
            <p:ph idx="1"/>
          </p:nvPr>
        </p:nvSpPr>
        <p:spPr/>
        <p:txBody>
          <a:bodyPr/>
          <a:lstStyle/>
          <a:p>
            <a:pPr algn="just"/>
            <a:r>
              <a:rPr lang="en-US" dirty="0"/>
              <a:t>This pattern mixes the first two on this list. On one side, it provides a way of having multiple services communicate with each other through a message bus, thus allowing for asynchronous communication. </a:t>
            </a:r>
            <a:endParaRPr lang="en-US" dirty="0" smtClean="0"/>
          </a:p>
          <a:p>
            <a:pPr algn="just"/>
            <a:r>
              <a:rPr lang="en-US" dirty="0" smtClean="0"/>
              <a:t>And </a:t>
            </a:r>
            <a:r>
              <a:rPr lang="en-US" dirty="0"/>
              <a:t>on the other side, since it only sends very lightweight payloads through that channel, it requires services to hydrate that payload with extra information through a REST call to the corresponding service.</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5680999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Lightweight Events</a:t>
            </a:r>
            <a:endParaRPr lang="en-IN" b="1" dirty="0"/>
          </a:p>
        </p:txBody>
      </p:sp>
      <p:sp>
        <p:nvSpPr>
          <p:cNvPr id="3" name="Content Placeholder 2"/>
          <p:cNvSpPr>
            <a:spLocks noGrp="1"/>
          </p:cNvSpPr>
          <p:nvPr>
            <p:ph idx="1"/>
          </p:nvPr>
        </p:nvSpPr>
        <p:spPr/>
        <p:txBody>
          <a:bodyPr/>
          <a:lstStyle/>
          <a:p>
            <a:pPr algn="just"/>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3"/>
          <a:stretch>
            <a:fillRect/>
          </a:stretch>
        </p:blipFill>
        <p:spPr>
          <a:xfrm>
            <a:off x="1700473" y="1461247"/>
            <a:ext cx="8904813" cy="4895103"/>
          </a:xfrm>
          <a:prstGeom prst="rect">
            <a:avLst/>
          </a:prstGeom>
        </p:spPr>
      </p:pic>
    </p:spTree>
    <p:extLst>
      <p:ext uri="{BB962C8B-B14F-4D97-AF65-F5344CB8AC3E}">
        <p14:creationId xmlns:p14="http://schemas.microsoft.com/office/powerpoint/2010/main" val="2124499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Lightweight Events</a:t>
            </a:r>
          </a:p>
        </p:txBody>
      </p:sp>
      <p:sp>
        <p:nvSpPr>
          <p:cNvPr id="3" name="Content Placeholder 2"/>
          <p:cNvSpPr>
            <a:spLocks noGrp="1"/>
          </p:cNvSpPr>
          <p:nvPr>
            <p:ph idx="1"/>
          </p:nvPr>
        </p:nvSpPr>
        <p:spPr/>
        <p:txBody>
          <a:bodyPr>
            <a:normAutofit/>
          </a:bodyPr>
          <a:lstStyle/>
          <a:p>
            <a:pPr algn="just"/>
            <a:r>
              <a:rPr lang="en-US" dirty="0" smtClean="0"/>
              <a:t>Pros</a:t>
            </a:r>
          </a:p>
          <a:p>
            <a:pPr lvl="1" algn="just"/>
            <a:r>
              <a:rPr lang="en-US" dirty="0"/>
              <a:t>The best of both </a:t>
            </a:r>
            <a:r>
              <a:rPr lang="en-US" dirty="0" smtClean="0"/>
              <a:t>worlds</a:t>
            </a:r>
          </a:p>
          <a:p>
            <a:pPr lvl="1" algn="just"/>
            <a:r>
              <a:rPr lang="en-US" dirty="0"/>
              <a:t>Focused on optimizing the most common </a:t>
            </a:r>
            <a:r>
              <a:rPr lang="en-US" dirty="0" smtClean="0"/>
              <a:t>scenario</a:t>
            </a:r>
          </a:p>
          <a:p>
            <a:pPr lvl="1" algn="just"/>
            <a:r>
              <a:rPr lang="en-IN" dirty="0"/>
              <a:t>Basic buffer</a:t>
            </a:r>
            <a:endParaRPr lang="en-US" dirty="0" smtClean="0"/>
          </a:p>
          <a:p>
            <a:pPr algn="just"/>
            <a:r>
              <a:rPr lang="en-US" dirty="0" smtClean="0"/>
              <a:t>Cons</a:t>
            </a:r>
          </a:p>
          <a:p>
            <a:pPr lvl="1" algn="just"/>
            <a:r>
              <a:rPr lang="en-US" dirty="0"/>
              <a:t>You might end up with too many API </a:t>
            </a:r>
            <a:r>
              <a:rPr lang="en-US" dirty="0" smtClean="0"/>
              <a:t>requests</a:t>
            </a:r>
          </a:p>
          <a:p>
            <a:pPr lvl="1" algn="just"/>
            <a:r>
              <a:rPr lang="en-IN" dirty="0"/>
              <a:t>Double communication interface</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63280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Monolithic Application Architecture</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5" name="Rectangle 1"/>
          <p:cNvSpPr>
            <a:spLocks noGrp="1" noChangeArrowheads="1"/>
          </p:cNvSpPr>
          <p:nvPr>
            <p:ph idx="1"/>
          </p:nvPr>
        </p:nvSpPr>
        <p:spPr bwMode="auto">
          <a:xfrm>
            <a:off x="838200" y="1549274"/>
            <a:ext cx="10911348" cy="480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chemeClr val="tx1"/>
                </a:solidFill>
                <a:effectLst/>
                <a:latin typeface="+mj-lt"/>
              </a:rPr>
              <a:t>In this architecture, all the processes are tightly interconnected and run in a single service. This means that if you make a change in a single process, you may need to update the entire system. This approach is simple to develop and deploy and is excellent for small, simple applications.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smtClean="0">
                <a:ln>
                  <a:noFill/>
                </a:ln>
                <a:solidFill>
                  <a:schemeClr val="tx1"/>
                </a:solidFill>
                <a:effectLst/>
                <a:latin typeface="+mj-lt"/>
              </a:rPr>
              <a:t>An example of this might be a traditional </a:t>
            </a:r>
            <a:r>
              <a:rPr kumimoji="0" lang="en-US" altLang="en-US" i="1" u="none" strike="noStrike" cap="none" normalizeH="0" baseline="0" dirty="0" err="1" smtClean="0">
                <a:ln>
                  <a:noFill/>
                </a:ln>
                <a:solidFill>
                  <a:schemeClr val="tx1"/>
                </a:solidFill>
                <a:effectLst/>
                <a:latin typeface="+mj-lt"/>
              </a:rPr>
              <a:t>eCommerce</a:t>
            </a:r>
            <a:r>
              <a:rPr kumimoji="0" lang="en-US" altLang="en-US" i="1" u="none" strike="noStrike" cap="none" normalizeH="0" baseline="0" dirty="0" smtClean="0">
                <a:ln>
                  <a:noFill/>
                </a:ln>
                <a:solidFill>
                  <a:schemeClr val="tx1"/>
                </a:solidFill>
                <a:effectLst/>
                <a:latin typeface="+mj-lt"/>
              </a:rPr>
              <a:t> web application like an initial version of Amazon, where all functionalities like user interface, product catalog management, shopping cart, payment, and customer management are part of a single application. If a change is needed in one area, such as the payment system, the entire application must be tested and redeployed.</a:t>
            </a:r>
          </a:p>
        </p:txBody>
      </p:sp>
    </p:spTree>
    <p:extLst>
      <p:ext uri="{BB962C8B-B14F-4D97-AF65-F5344CB8AC3E}">
        <p14:creationId xmlns:p14="http://schemas.microsoft.com/office/powerpoint/2010/main" val="3549833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N-tier architecture in Monolithic Apps</a:t>
            </a:r>
            <a:endParaRPr lang="en-IN" dirty="0"/>
          </a:p>
        </p:txBody>
      </p:sp>
      <p:sp>
        <p:nvSpPr>
          <p:cNvPr id="3" name="Content Placeholder 2"/>
          <p:cNvSpPr>
            <a:spLocks noGrp="1"/>
          </p:cNvSpPr>
          <p:nvPr>
            <p:ph idx="1"/>
          </p:nvPr>
        </p:nvSpPr>
        <p:spPr/>
        <p:txBody>
          <a:bodyPr>
            <a:normAutofit lnSpcReduction="10000"/>
          </a:bodyPr>
          <a:lstStyle/>
          <a:p>
            <a:pPr algn="just"/>
            <a:r>
              <a:rPr lang="en-US" dirty="0"/>
              <a:t>The N-tier architecture allows developers to build applications on several levels. The simplest type of N-tier architecture is the one-tier architecture. </a:t>
            </a:r>
            <a:endParaRPr lang="en-US" dirty="0" smtClean="0"/>
          </a:p>
          <a:p>
            <a:pPr algn="just"/>
            <a:r>
              <a:rPr lang="en-US" dirty="0" smtClean="0"/>
              <a:t>In </a:t>
            </a:r>
            <a:r>
              <a:rPr lang="en-US" dirty="0"/>
              <a:t>this type of architecture, all programming logic, interfaces, and databases reside in a single computer. </a:t>
            </a:r>
            <a:endParaRPr lang="en-US" dirty="0" smtClean="0"/>
          </a:p>
          <a:p>
            <a:pPr algn="just"/>
            <a:r>
              <a:rPr lang="en-US" dirty="0" smtClean="0"/>
              <a:t>As </a:t>
            </a:r>
            <a:r>
              <a:rPr lang="en-US" dirty="0"/>
              <a:t>soon as developers understood the value of decoupling databases from an application, they invented the two-tier architecture, where databases were stored on a separate server. </a:t>
            </a:r>
            <a:endParaRPr lang="en-US" dirty="0" smtClean="0"/>
          </a:p>
          <a:p>
            <a:pPr algn="just"/>
            <a:r>
              <a:rPr lang="en-US" dirty="0" smtClean="0"/>
              <a:t>This </a:t>
            </a:r>
            <a:r>
              <a:rPr lang="en-US" dirty="0"/>
              <a:t>allowed developers to build applications that allow multiple clients to use a single database and provide distributed services over a network.</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2844917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N-tier architecture in Monolithic Apps</a:t>
            </a:r>
            <a:endParaRPr lang="en-IN"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3969" y="1690688"/>
            <a:ext cx="6262715" cy="4240507"/>
          </a:xfrm>
        </p:spPr>
      </p:pic>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55125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B7F16B-B7E8-4755-BADF-C97A4EE600EF}"/>
              </a:ext>
            </a:extLst>
          </p:cNvPr>
          <p:cNvSpPr/>
          <p:nvPr/>
        </p:nvSpPr>
        <p:spPr>
          <a:xfrm>
            <a:off x="144629" y="1480456"/>
            <a:ext cx="10372645" cy="5225143"/>
          </a:xfrm>
          <a:prstGeom prst="roundRect">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solidFill>
            </a:endParaRPr>
          </a:p>
        </p:txBody>
      </p:sp>
      <p:sp>
        <p:nvSpPr>
          <p:cNvPr id="201" name="Flowchart: Magnetic Disk 200">
            <a:extLst>
              <a:ext uri="{FF2B5EF4-FFF2-40B4-BE49-F238E27FC236}">
                <a16:creationId xmlns:a16="http://schemas.microsoft.com/office/drawing/2014/main" id="{2BE3D908-557B-45C3-812F-C25F6695CE0D}"/>
              </a:ext>
            </a:extLst>
          </p:cNvPr>
          <p:cNvSpPr/>
          <p:nvPr/>
        </p:nvSpPr>
        <p:spPr>
          <a:xfrm>
            <a:off x="852990" y="5257216"/>
            <a:ext cx="9227181" cy="1355685"/>
          </a:xfrm>
          <a:prstGeom prst="flowChartMagneticDisk">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dirty="0"/>
          </a:p>
        </p:txBody>
      </p:sp>
      <p:sp>
        <p:nvSpPr>
          <p:cNvPr id="20" name="Rectangle: Rounded Corners 19">
            <a:extLst>
              <a:ext uri="{FF2B5EF4-FFF2-40B4-BE49-F238E27FC236}">
                <a16:creationId xmlns:a16="http://schemas.microsoft.com/office/drawing/2014/main" id="{FBFAAD37-F448-4C0E-A15F-68BB93B31DC5}"/>
              </a:ext>
            </a:extLst>
          </p:cNvPr>
          <p:cNvSpPr/>
          <p:nvPr/>
        </p:nvSpPr>
        <p:spPr>
          <a:xfrm>
            <a:off x="852989" y="1686315"/>
            <a:ext cx="9074779" cy="58154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Web service</a:t>
            </a:r>
          </a:p>
        </p:txBody>
      </p:sp>
      <p:sp>
        <p:nvSpPr>
          <p:cNvPr id="21" name="Rectangle: Rounded Corners 20">
            <a:extLst>
              <a:ext uri="{FF2B5EF4-FFF2-40B4-BE49-F238E27FC236}">
                <a16:creationId xmlns:a16="http://schemas.microsoft.com/office/drawing/2014/main" id="{EB5262A9-29A7-41ED-A01C-18256CFDB0D2}"/>
              </a:ext>
            </a:extLst>
          </p:cNvPr>
          <p:cNvSpPr/>
          <p:nvPr/>
        </p:nvSpPr>
        <p:spPr>
          <a:xfrm>
            <a:off x="852989" y="4846474"/>
            <a:ext cx="9074781" cy="313041"/>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Run time libraries</a:t>
            </a:r>
          </a:p>
        </p:txBody>
      </p:sp>
      <p:sp>
        <p:nvSpPr>
          <p:cNvPr id="22" name="Rectangle: Rounded Corners 21">
            <a:extLst>
              <a:ext uri="{FF2B5EF4-FFF2-40B4-BE49-F238E27FC236}">
                <a16:creationId xmlns:a16="http://schemas.microsoft.com/office/drawing/2014/main" id="{B62AF1A2-07B8-4AC6-B442-D310214E7C46}"/>
              </a:ext>
            </a:extLst>
          </p:cNvPr>
          <p:cNvSpPr/>
          <p:nvPr/>
        </p:nvSpPr>
        <p:spPr>
          <a:xfrm>
            <a:off x="794268" y="3519803"/>
            <a:ext cx="9133501" cy="1227823"/>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lumMod val="85000"/>
                    <a:lumOff val="15000"/>
                  </a:schemeClr>
                </a:solidFill>
              </a:rPr>
              <a:t>Application software </a:t>
            </a:r>
            <a:br>
              <a:rPr lang="en-US" sz="2800" dirty="0">
                <a:solidFill>
                  <a:schemeClr val="tx1">
                    <a:lumMod val="85000"/>
                    <a:lumOff val="15000"/>
                  </a:schemeClr>
                </a:solidFill>
              </a:rPr>
            </a:br>
            <a:r>
              <a:rPr lang="en-US" sz="2800" dirty="0">
                <a:solidFill>
                  <a:schemeClr val="tx1">
                    <a:lumMod val="85000"/>
                    <a:lumOff val="15000"/>
                  </a:schemeClr>
                </a:solidFill>
              </a:rPr>
              <a:t>Business Logic</a:t>
            </a:r>
          </a:p>
        </p:txBody>
      </p:sp>
      <p:sp>
        <p:nvSpPr>
          <p:cNvPr id="202" name="Flowchart: Magnetic Disk 201">
            <a:extLst>
              <a:ext uri="{FF2B5EF4-FFF2-40B4-BE49-F238E27FC236}">
                <a16:creationId xmlns:a16="http://schemas.microsoft.com/office/drawing/2014/main" id="{F3EC0868-106D-4C76-86E9-8164F2B16ABA}"/>
              </a:ext>
            </a:extLst>
          </p:cNvPr>
          <p:cNvSpPr/>
          <p:nvPr/>
        </p:nvSpPr>
        <p:spPr>
          <a:xfrm>
            <a:off x="1154526"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03" name="Flowchart: Magnetic Disk 202">
            <a:extLst>
              <a:ext uri="{FF2B5EF4-FFF2-40B4-BE49-F238E27FC236}">
                <a16:creationId xmlns:a16="http://schemas.microsoft.com/office/drawing/2014/main" id="{021129E6-9A3F-4032-9778-3611F0792939}"/>
              </a:ext>
            </a:extLst>
          </p:cNvPr>
          <p:cNvSpPr/>
          <p:nvPr/>
        </p:nvSpPr>
        <p:spPr>
          <a:xfrm>
            <a:off x="1154526"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8" name="Flowchart: Magnetic Disk 227">
            <a:extLst>
              <a:ext uri="{FF2B5EF4-FFF2-40B4-BE49-F238E27FC236}">
                <a16:creationId xmlns:a16="http://schemas.microsoft.com/office/drawing/2014/main" id="{246E78CD-684D-40CD-AB3F-079EC058C0A8}"/>
              </a:ext>
            </a:extLst>
          </p:cNvPr>
          <p:cNvSpPr/>
          <p:nvPr/>
        </p:nvSpPr>
        <p:spPr>
          <a:xfrm>
            <a:off x="2245505" y="571746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29" name="Flowchart: Magnetic Disk 228">
            <a:extLst>
              <a:ext uri="{FF2B5EF4-FFF2-40B4-BE49-F238E27FC236}">
                <a16:creationId xmlns:a16="http://schemas.microsoft.com/office/drawing/2014/main" id="{0B7C8203-4ADD-43F8-B7CC-054A8C6A3F44}"/>
              </a:ext>
            </a:extLst>
          </p:cNvPr>
          <p:cNvSpPr/>
          <p:nvPr/>
        </p:nvSpPr>
        <p:spPr>
          <a:xfrm>
            <a:off x="2245505" y="6149854"/>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0" name="Flowchart: Magnetic Disk 229">
            <a:extLst>
              <a:ext uri="{FF2B5EF4-FFF2-40B4-BE49-F238E27FC236}">
                <a16:creationId xmlns:a16="http://schemas.microsoft.com/office/drawing/2014/main" id="{2060E990-9CE0-4975-9363-20776634FF60}"/>
              </a:ext>
            </a:extLst>
          </p:cNvPr>
          <p:cNvSpPr/>
          <p:nvPr/>
        </p:nvSpPr>
        <p:spPr>
          <a:xfrm>
            <a:off x="3336484"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1" name="Flowchart: Magnetic Disk 230">
            <a:extLst>
              <a:ext uri="{FF2B5EF4-FFF2-40B4-BE49-F238E27FC236}">
                <a16:creationId xmlns:a16="http://schemas.microsoft.com/office/drawing/2014/main" id="{8A84D017-3256-41EE-B692-BB656F2C5479}"/>
              </a:ext>
            </a:extLst>
          </p:cNvPr>
          <p:cNvSpPr/>
          <p:nvPr/>
        </p:nvSpPr>
        <p:spPr>
          <a:xfrm>
            <a:off x="3336484"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2" name="Flowchart: Magnetic Disk 231">
            <a:extLst>
              <a:ext uri="{FF2B5EF4-FFF2-40B4-BE49-F238E27FC236}">
                <a16:creationId xmlns:a16="http://schemas.microsoft.com/office/drawing/2014/main" id="{7E355485-FB6D-42DC-8E6E-E654A3AE49A9}"/>
              </a:ext>
            </a:extLst>
          </p:cNvPr>
          <p:cNvSpPr/>
          <p:nvPr/>
        </p:nvSpPr>
        <p:spPr>
          <a:xfrm>
            <a:off x="4485716"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3" name="Flowchart: Magnetic Disk 232">
            <a:extLst>
              <a:ext uri="{FF2B5EF4-FFF2-40B4-BE49-F238E27FC236}">
                <a16:creationId xmlns:a16="http://schemas.microsoft.com/office/drawing/2014/main" id="{1385BBA1-18AA-4AAB-B57F-FC4B70DC4019}"/>
              </a:ext>
            </a:extLst>
          </p:cNvPr>
          <p:cNvSpPr/>
          <p:nvPr/>
        </p:nvSpPr>
        <p:spPr>
          <a:xfrm>
            <a:off x="4485716"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4" name="Flowchart: Magnetic Disk 233">
            <a:extLst>
              <a:ext uri="{FF2B5EF4-FFF2-40B4-BE49-F238E27FC236}">
                <a16:creationId xmlns:a16="http://schemas.microsoft.com/office/drawing/2014/main" id="{6298BCF6-84AC-4D82-9DA0-2D1D8607B647}"/>
              </a:ext>
            </a:extLst>
          </p:cNvPr>
          <p:cNvSpPr/>
          <p:nvPr/>
        </p:nvSpPr>
        <p:spPr>
          <a:xfrm>
            <a:off x="5519697" y="575259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5" name="Flowchart: Magnetic Disk 234">
            <a:extLst>
              <a:ext uri="{FF2B5EF4-FFF2-40B4-BE49-F238E27FC236}">
                <a16:creationId xmlns:a16="http://schemas.microsoft.com/office/drawing/2014/main" id="{16A7015D-6E14-4C7D-A90C-0DDABAB4BA5B}"/>
              </a:ext>
            </a:extLst>
          </p:cNvPr>
          <p:cNvSpPr/>
          <p:nvPr/>
        </p:nvSpPr>
        <p:spPr>
          <a:xfrm>
            <a:off x="5519697" y="6184978"/>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6" name="Flowchart: Magnetic Disk 235">
            <a:extLst>
              <a:ext uri="{FF2B5EF4-FFF2-40B4-BE49-F238E27FC236}">
                <a16:creationId xmlns:a16="http://schemas.microsoft.com/office/drawing/2014/main" id="{9C7784D4-39E0-47F7-98E9-15E829F966B4}"/>
              </a:ext>
            </a:extLst>
          </p:cNvPr>
          <p:cNvSpPr/>
          <p:nvPr/>
        </p:nvSpPr>
        <p:spPr>
          <a:xfrm>
            <a:off x="6668929" y="572835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7" name="Flowchart: Magnetic Disk 236">
            <a:extLst>
              <a:ext uri="{FF2B5EF4-FFF2-40B4-BE49-F238E27FC236}">
                <a16:creationId xmlns:a16="http://schemas.microsoft.com/office/drawing/2014/main" id="{6216C49A-C48A-49DC-A880-43793EE12617}"/>
              </a:ext>
            </a:extLst>
          </p:cNvPr>
          <p:cNvSpPr/>
          <p:nvPr/>
        </p:nvSpPr>
        <p:spPr>
          <a:xfrm>
            <a:off x="6668929" y="616074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8" name="Flowchart: Magnetic Disk 237">
            <a:extLst>
              <a:ext uri="{FF2B5EF4-FFF2-40B4-BE49-F238E27FC236}">
                <a16:creationId xmlns:a16="http://schemas.microsoft.com/office/drawing/2014/main" id="{0DFDD4EF-5EE2-46A4-BB13-C54F439B5003}"/>
              </a:ext>
            </a:extLst>
          </p:cNvPr>
          <p:cNvSpPr/>
          <p:nvPr/>
        </p:nvSpPr>
        <p:spPr>
          <a:xfrm>
            <a:off x="7695601" y="569498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39" name="Flowchart: Magnetic Disk 238">
            <a:extLst>
              <a:ext uri="{FF2B5EF4-FFF2-40B4-BE49-F238E27FC236}">
                <a16:creationId xmlns:a16="http://schemas.microsoft.com/office/drawing/2014/main" id="{F62A794E-6138-4884-A24D-090A53274C59}"/>
              </a:ext>
            </a:extLst>
          </p:cNvPr>
          <p:cNvSpPr/>
          <p:nvPr/>
        </p:nvSpPr>
        <p:spPr>
          <a:xfrm>
            <a:off x="7695601" y="612737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0" name="Flowchart: Magnetic Disk 239">
            <a:extLst>
              <a:ext uri="{FF2B5EF4-FFF2-40B4-BE49-F238E27FC236}">
                <a16:creationId xmlns:a16="http://schemas.microsoft.com/office/drawing/2014/main" id="{00AA85B2-7F8C-4DB1-937A-E6B2D9E8916D}"/>
              </a:ext>
            </a:extLst>
          </p:cNvPr>
          <p:cNvSpPr/>
          <p:nvPr/>
        </p:nvSpPr>
        <p:spPr>
          <a:xfrm>
            <a:off x="8722273" y="5682346"/>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1" name="Flowchart: Magnetic Disk 240">
            <a:extLst>
              <a:ext uri="{FF2B5EF4-FFF2-40B4-BE49-F238E27FC236}">
                <a16:creationId xmlns:a16="http://schemas.microsoft.com/office/drawing/2014/main" id="{A94470D6-5BE9-416A-AB98-AD31F3C4FEFE}"/>
              </a:ext>
            </a:extLst>
          </p:cNvPr>
          <p:cNvSpPr/>
          <p:nvPr/>
        </p:nvSpPr>
        <p:spPr>
          <a:xfrm>
            <a:off x="8722273" y="6114732"/>
            <a:ext cx="881743" cy="315685"/>
          </a:xfrm>
          <a:prstGeom prst="flowChartMagneticDisk">
            <a:avLst/>
          </a:prstGeom>
          <a:solidFill>
            <a:schemeClr val="accent4">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Table</a:t>
            </a:r>
          </a:p>
        </p:txBody>
      </p:sp>
      <p:sp>
        <p:nvSpPr>
          <p:cNvPr id="242" name="TextBox 241">
            <a:extLst>
              <a:ext uri="{FF2B5EF4-FFF2-40B4-BE49-F238E27FC236}">
                <a16:creationId xmlns:a16="http://schemas.microsoft.com/office/drawing/2014/main" id="{5A7260CF-30A8-490A-A3F0-B9ABB9E0710A}"/>
              </a:ext>
            </a:extLst>
          </p:cNvPr>
          <p:cNvSpPr txBox="1"/>
          <p:nvPr/>
        </p:nvSpPr>
        <p:spPr>
          <a:xfrm>
            <a:off x="4615961" y="5298862"/>
            <a:ext cx="1770485" cy="646331"/>
          </a:xfrm>
          <a:prstGeom prst="rect">
            <a:avLst/>
          </a:prstGeom>
          <a:noFill/>
        </p:spPr>
        <p:txBody>
          <a:bodyPr wrap="none" rtlCol="0">
            <a:spAutoFit/>
          </a:bodyPr>
          <a:lstStyle/>
          <a:p>
            <a:r>
              <a:rPr lang="en-US" b="1" dirty="0"/>
              <a:t>Database Engine</a:t>
            </a:r>
          </a:p>
          <a:p>
            <a:endParaRPr lang="en-US" dirty="0"/>
          </a:p>
        </p:txBody>
      </p:sp>
      <p:sp>
        <p:nvSpPr>
          <p:cNvPr id="246" name="Rectangle: Rounded Corners 245">
            <a:extLst>
              <a:ext uri="{FF2B5EF4-FFF2-40B4-BE49-F238E27FC236}">
                <a16:creationId xmlns:a16="http://schemas.microsoft.com/office/drawing/2014/main" id="{DE6BD8F7-622B-4196-96BD-69D20D5F3F95}"/>
              </a:ext>
            </a:extLst>
          </p:cNvPr>
          <p:cNvSpPr/>
          <p:nvPr/>
        </p:nvSpPr>
        <p:spPr>
          <a:xfrm>
            <a:off x="794269" y="2450858"/>
            <a:ext cx="6756404" cy="911031"/>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85000"/>
                    <a:lumOff val="15000"/>
                  </a:schemeClr>
                </a:solidFill>
              </a:rPr>
              <a:t>Presentation Layer </a:t>
            </a:r>
          </a:p>
        </p:txBody>
      </p:sp>
      <p:pic>
        <p:nvPicPr>
          <p:cNvPr id="1030" name="Picture 6" descr="Image result for clip art web browser">
            <a:extLst>
              <a:ext uri="{FF2B5EF4-FFF2-40B4-BE49-F238E27FC236}">
                <a16:creationId xmlns:a16="http://schemas.microsoft.com/office/drawing/2014/main" id="{2DC7E432-BB57-4848-8EA8-4653E05B754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397"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0" name="Picture 6" descr="Image result for clip art web browser">
            <a:extLst>
              <a:ext uri="{FF2B5EF4-FFF2-40B4-BE49-F238E27FC236}">
                <a16:creationId xmlns:a16="http://schemas.microsoft.com/office/drawing/2014/main" id="{ECA05571-BF60-4584-A9DD-01EC2D1B570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9785"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251" name="Picture 6" descr="Image result for clip art web browser">
            <a:extLst>
              <a:ext uri="{FF2B5EF4-FFF2-40B4-BE49-F238E27FC236}">
                <a16:creationId xmlns:a16="http://schemas.microsoft.com/office/drawing/2014/main" id="{56498277-7B47-476C-ABE3-D898A29873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4173" y="548916"/>
            <a:ext cx="973398" cy="8525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ip art  cloud server">
            <a:extLst>
              <a:ext uri="{FF2B5EF4-FFF2-40B4-BE49-F238E27FC236}">
                <a16:creationId xmlns:a16="http://schemas.microsoft.com/office/drawing/2014/main" id="{B7AD4744-20C4-4E7D-BE7C-902452FB8F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8122" y="432835"/>
            <a:ext cx="808301" cy="808301"/>
          </a:xfrm>
          <a:prstGeom prst="rect">
            <a:avLst/>
          </a:prstGeom>
          <a:noFill/>
          <a:extLst>
            <a:ext uri="{909E8E84-426E-40DD-AFC4-6F175D3DCCD1}">
              <a14:hiddenFill xmlns:a14="http://schemas.microsoft.com/office/drawing/2010/main">
                <a:solidFill>
                  <a:srgbClr val="FFFFFF"/>
                </a:solidFill>
              </a14:hiddenFill>
            </a:ext>
          </a:extLst>
        </p:spPr>
      </p:pic>
      <p:sp>
        <p:nvSpPr>
          <p:cNvPr id="247" name="TextBox 246">
            <a:extLst>
              <a:ext uri="{FF2B5EF4-FFF2-40B4-BE49-F238E27FC236}">
                <a16:creationId xmlns:a16="http://schemas.microsoft.com/office/drawing/2014/main" id="{7F4C9599-DB8A-4BD2-AC02-938B526D1748}"/>
              </a:ext>
            </a:extLst>
          </p:cNvPr>
          <p:cNvSpPr txBox="1"/>
          <p:nvPr/>
        </p:nvSpPr>
        <p:spPr>
          <a:xfrm>
            <a:off x="464595" y="700612"/>
            <a:ext cx="1111715" cy="646331"/>
          </a:xfrm>
          <a:prstGeom prst="rect">
            <a:avLst/>
          </a:prstGeom>
          <a:noFill/>
        </p:spPr>
        <p:txBody>
          <a:bodyPr wrap="none" rtlCol="0">
            <a:spAutoFit/>
          </a:bodyPr>
          <a:lstStyle/>
          <a:p>
            <a:pPr algn="ctr"/>
            <a:r>
              <a:rPr lang="en-US" dirty="0"/>
              <a:t>User </a:t>
            </a:r>
            <a:br>
              <a:rPr lang="en-US" dirty="0"/>
            </a:br>
            <a:r>
              <a:rPr lang="en-US" dirty="0"/>
              <a:t>Interfaces</a:t>
            </a:r>
          </a:p>
        </p:txBody>
      </p:sp>
      <p:sp>
        <p:nvSpPr>
          <p:cNvPr id="254" name="TextBox 253">
            <a:extLst>
              <a:ext uri="{FF2B5EF4-FFF2-40B4-BE49-F238E27FC236}">
                <a16:creationId xmlns:a16="http://schemas.microsoft.com/office/drawing/2014/main" id="{E13E21F7-45B3-434E-82E9-A7E30BC8EB1A}"/>
              </a:ext>
            </a:extLst>
          </p:cNvPr>
          <p:cNvSpPr txBox="1"/>
          <p:nvPr/>
        </p:nvSpPr>
        <p:spPr>
          <a:xfrm>
            <a:off x="9163144" y="368625"/>
            <a:ext cx="2018053" cy="646331"/>
          </a:xfrm>
          <a:prstGeom prst="rect">
            <a:avLst/>
          </a:prstGeom>
          <a:noFill/>
        </p:spPr>
        <p:txBody>
          <a:bodyPr wrap="none" rtlCol="0">
            <a:spAutoFit/>
          </a:bodyPr>
          <a:lstStyle/>
          <a:p>
            <a:pPr algn="ctr"/>
            <a:r>
              <a:rPr lang="en-US" dirty="0"/>
              <a:t>Scripts/</a:t>
            </a:r>
            <a:br>
              <a:rPr lang="en-US" dirty="0"/>
            </a:br>
            <a:r>
              <a:rPr lang="en-US" dirty="0"/>
              <a:t>Third Party Systems</a:t>
            </a:r>
          </a:p>
        </p:txBody>
      </p:sp>
      <p:cxnSp>
        <p:nvCxnSpPr>
          <p:cNvPr id="249" name="Straight Arrow Connector 248">
            <a:extLst>
              <a:ext uri="{FF2B5EF4-FFF2-40B4-BE49-F238E27FC236}">
                <a16:creationId xmlns:a16="http://schemas.microsoft.com/office/drawing/2014/main" id="{8B016D12-6840-448D-99A3-02FD7E54A7B5}"/>
              </a:ext>
            </a:extLst>
          </p:cNvPr>
          <p:cNvCxnSpPr>
            <a:cxnSpLocks/>
          </p:cNvCxnSpPr>
          <p:nvPr/>
        </p:nvCxnSpPr>
        <p:spPr>
          <a:xfrm>
            <a:off x="8425543"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88BD882-B886-4788-AE58-F002D12E0C96}"/>
              </a:ext>
            </a:extLst>
          </p:cNvPr>
          <p:cNvCxnSpPr>
            <a:cxnSpLocks/>
          </p:cNvCxnSpPr>
          <p:nvPr/>
        </p:nvCxnSpPr>
        <p:spPr>
          <a:xfrm>
            <a:off x="8700502" y="1297813"/>
            <a:ext cx="0" cy="67927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39E8E9F1-41C4-4225-AC4B-73C31DCA3DDA}"/>
              </a:ext>
            </a:extLst>
          </p:cNvPr>
          <p:cNvCxnSpPr>
            <a:cxnSpLocks/>
          </p:cNvCxnSpPr>
          <p:nvPr/>
        </p:nvCxnSpPr>
        <p:spPr>
          <a:xfrm>
            <a:off x="8981494" y="1346943"/>
            <a:ext cx="0" cy="630146"/>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0" name="TextBox 259">
            <a:extLst>
              <a:ext uri="{FF2B5EF4-FFF2-40B4-BE49-F238E27FC236}">
                <a16:creationId xmlns:a16="http://schemas.microsoft.com/office/drawing/2014/main" id="{D5E109F0-19EF-40FB-8CCB-7A507D05D23B}"/>
              </a:ext>
            </a:extLst>
          </p:cNvPr>
          <p:cNvSpPr txBox="1"/>
          <p:nvPr/>
        </p:nvSpPr>
        <p:spPr>
          <a:xfrm>
            <a:off x="9078527" y="1092478"/>
            <a:ext cx="1341714" cy="338554"/>
          </a:xfrm>
          <a:prstGeom prst="rect">
            <a:avLst/>
          </a:prstGeom>
          <a:noFill/>
        </p:spPr>
        <p:txBody>
          <a:bodyPr wrap="none" rtlCol="0">
            <a:spAutoFit/>
          </a:bodyPr>
          <a:lstStyle/>
          <a:p>
            <a:pPr algn="ctr"/>
            <a:r>
              <a:rPr lang="en-US" sz="1600" dirty="0"/>
              <a:t>API endpoints</a:t>
            </a:r>
          </a:p>
        </p:txBody>
      </p:sp>
      <p:cxnSp>
        <p:nvCxnSpPr>
          <p:cNvPr id="261" name="Straight Arrow Connector 260">
            <a:extLst>
              <a:ext uri="{FF2B5EF4-FFF2-40B4-BE49-F238E27FC236}">
                <a16:creationId xmlns:a16="http://schemas.microsoft.com/office/drawing/2014/main" id="{EFB80973-B316-4CE9-8527-624F7D3AA138}"/>
              </a:ext>
            </a:extLst>
          </p:cNvPr>
          <p:cNvCxnSpPr>
            <a:cxnSpLocks/>
          </p:cNvCxnSpPr>
          <p:nvPr/>
        </p:nvCxnSpPr>
        <p:spPr>
          <a:xfrm>
            <a:off x="8425543" y="2107598"/>
            <a:ext cx="15738"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5A56E55-321A-4FE1-B07F-556F276DD647}"/>
              </a:ext>
            </a:extLst>
          </p:cNvPr>
          <p:cNvCxnSpPr>
            <a:cxnSpLocks/>
          </p:cNvCxnSpPr>
          <p:nvPr/>
        </p:nvCxnSpPr>
        <p:spPr>
          <a:xfrm>
            <a:off x="8700502" y="2107598"/>
            <a:ext cx="21771"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1A33438-5FF6-4804-AD79-E37A42BDF6EB}"/>
              </a:ext>
            </a:extLst>
          </p:cNvPr>
          <p:cNvCxnSpPr>
            <a:cxnSpLocks/>
          </p:cNvCxnSpPr>
          <p:nvPr/>
        </p:nvCxnSpPr>
        <p:spPr>
          <a:xfrm>
            <a:off x="8981494" y="2107598"/>
            <a:ext cx="0" cy="1604431"/>
          </a:xfrm>
          <a:prstGeom prst="straightConnector1">
            <a:avLst/>
          </a:prstGeom>
          <a:ln w="38100">
            <a:headEnd type="diamond"/>
            <a:tailEnd type="diamond"/>
          </a:ln>
        </p:spPr>
        <p:style>
          <a:lnRef idx="1">
            <a:schemeClr val="accent1"/>
          </a:lnRef>
          <a:fillRef idx="0">
            <a:schemeClr val="accent1"/>
          </a:fillRef>
          <a:effectRef idx="0">
            <a:schemeClr val="accent1"/>
          </a:effectRef>
          <a:fontRef idx="minor">
            <a:schemeClr val="tx1"/>
          </a:fontRef>
        </p:style>
      </p:cxnSp>
      <p:sp>
        <p:nvSpPr>
          <p:cNvPr id="268" name="TextBox 267">
            <a:extLst>
              <a:ext uri="{FF2B5EF4-FFF2-40B4-BE49-F238E27FC236}">
                <a16:creationId xmlns:a16="http://schemas.microsoft.com/office/drawing/2014/main" id="{9B5A8F0E-F284-423B-92A1-4645A6175C96}"/>
              </a:ext>
            </a:extLst>
          </p:cNvPr>
          <p:cNvSpPr txBox="1"/>
          <p:nvPr/>
        </p:nvSpPr>
        <p:spPr>
          <a:xfrm>
            <a:off x="2568795" y="-13804"/>
            <a:ext cx="6255367" cy="523220"/>
          </a:xfrm>
          <a:prstGeom prst="rect">
            <a:avLst/>
          </a:prstGeom>
          <a:noFill/>
        </p:spPr>
        <p:txBody>
          <a:bodyPr wrap="none" rtlCol="0">
            <a:spAutoFit/>
          </a:bodyPr>
          <a:lstStyle/>
          <a:p>
            <a:r>
              <a:rPr lang="en-US" sz="2800" dirty="0"/>
              <a:t>Monolithic Application Conceptual Model</a:t>
            </a:r>
          </a:p>
        </p:txBody>
      </p:sp>
    </p:spTree>
    <p:extLst>
      <p:ext uri="{BB962C8B-B14F-4D97-AF65-F5344CB8AC3E}">
        <p14:creationId xmlns:p14="http://schemas.microsoft.com/office/powerpoint/2010/main" val="267039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2127</TotalTime>
  <Words>5968</Words>
  <Application>Microsoft Office PowerPoint</Application>
  <PresentationFormat>Widescreen</PresentationFormat>
  <Paragraphs>456</Paragraphs>
  <Slides>57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Microservices</vt:lpstr>
      <vt:lpstr>PowerPoint Presentation</vt:lpstr>
      <vt:lpstr>Monolithic - Overview</vt:lpstr>
      <vt:lpstr>Monolithic Application Architecture</vt:lpstr>
      <vt:lpstr>Monolithic Application Architecture</vt:lpstr>
      <vt:lpstr>Monolithic Application Architecture</vt:lpstr>
      <vt:lpstr>N-tier architecture in Monolithic Apps</vt:lpstr>
      <vt:lpstr>N-tier architecture in Monolithic Apps</vt:lpstr>
      <vt:lpstr>PowerPoint Presentation</vt:lpstr>
      <vt:lpstr>Service Oriented Architecture</vt:lpstr>
      <vt:lpstr>Service Oriented Architecture</vt:lpstr>
      <vt:lpstr>Service Oriented Architecture</vt:lpstr>
      <vt:lpstr>PowerPoint Presentation</vt:lpstr>
      <vt:lpstr>Enterprise Service Bus (ESB)</vt:lpstr>
      <vt:lpstr>Microservices</vt:lpstr>
      <vt:lpstr>Microservices</vt:lpstr>
      <vt:lpstr>Microservices Architecture</vt:lpstr>
      <vt:lpstr>PowerPoint Presentation</vt:lpstr>
      <vt:lpstr>Benefits of transition from Monolithic to Microservices</vt:lpstr>
      <vt:lpstr>Monolithic vs Microservices</vt:lpstr>
      <vt:lpstr>Microservices Architectures</vt:lpstr>
      <vt:lpstr>PowerPoint Presentation</vt:lpstr>
      <vt:lpstr>5 Design Principles of MOA – Admin in mind</vt:lpstr>
      <vt:lpstr>10 Design Principles of MOA – Developers in Mind </vt:lpstr>
      <vt:lpstr>Microservice Languages &amp; Technologies</vt:lpstr>
      <vt:lpstr>Criteria for Choosing a Technology for Microservices</vt:lpstr>
      <vt:lpstr>Design Patterns for Microservices</vt:lpstr>
      <vt:lpstr>Integration patterns</vt:lpstr>
      <vt:lpstr>1. API Gateway Pattern</vt:lpstr>
      <vt:lpstr>2. Aggregator Pattern</vt:lpstr>
      <vt:lpstr>3. Proxy Pattern</vt:lpstr>
      <vt:lpstr>4. Chained Microservice Pattern</vt:lpstr>
      <vt:lpstr>5. Branch Pattern</vt:lpstr>
      <vt:lpstr>6. Client-Side UI Composition Pattern</vt:lpstr>
      <vt:lpstr>Decomposing Monolith into Microservices</vt:lpstr>
      <vt:lpstr>Decompose by Business Capability</vt:lpstr>
      <vt:lpstr>Decompose by Business Capability</vt:lpstr>
      <vt:lpstr>Decompose by Domain-Driven Design</vt:lpstr>
      <vt:lpstr>Decompose by Domain-Driven Design</vt:lpstr>
      <vt:lpstr>Decompose by Transactions</vt:lpstr>
      <vt:lpstr>Decompose by Transactions</vt:lpstr>
      <vt:lpstr>Strangler fig Pattern</vt:lpstr>
      <vt:lpstr>Strangler fig Pattern</vt:lpstr>
      <vt:lpstr>Service per Team Pattern</vt:lpstr>
      <vt:lpstr>Service per Team Pattern</vt:lpstr>
      <vt:lpstr>Inter-Service Communication</vt:lpstr>
      <vt:lpstr>Types of Inter-Service Communication</vt:lpstr>
      <vt:lpstr>HTTP APIs</vt:lpstr>
      <vt:lpstr>HTTP APIs</vt:lpstr>
      <vt:lpstr>Asynchronous Messaging</vt:lpstr>
      <vt:lpstr>Asynchronous Messaging</vt:lpstr>
      <vt:lpstr>Direct Socket Communication</vt:lpstr>
      <vt:lpstr>Direct Socket Communication</vt:lpstr>
      <vt:lpstr>Direct Socket Communication</vt:lpstr>
      <vt:lpstr>Lightweight Events</vt:lpstr>
      <vt:lpstr>Lightweight Events</vt:lpstr>
      <vt:lpstr>Lightweight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Microservices</dc:title>
  <dc:creator>Kannan Manoharan</dc:creator>
  <cp:lastModifiedBy>Kannan Manoharan</cp:lastModifiedBy>
  <cp:revision>43</cp:revision>
  <dcterms:created xsi:type="dcterms:W3CDTF">2024-01-26T13:12:09Z</dcterms:created>
  <dcterms:modified xsi:type="dcterms:W3CDTF">2025-09-29T11:55:42Z</dcterms:modified>
</cp:coreProperties>
</file>