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80" r:id="rId24"/>
    <p:sldId id="281" r:id="rId25"/>
    <p:sldId id="279" r:id="rId26"/>
    <p:sldId id="282" r:id="rId27"/>
    <p:sldId id="283" r:id="rId28"/>
    <p:sldId id="284" r:id="rId29"/>
    <p:sldId id="290" r:id="rId30"/>
    <p:sldId id="285" r:id="rId31"/>
    <p:sldId id="286" r:id="rId32"/>
    <p:sldId id="287" r:id="rId33"/>
    <p:sldId id="288" r:id="rId34"/>
    <p:sldId id="289" r:id="rId35"/>
    <p:sldId id="291" r:id="rId36"/>
    <p:sldId id="292" r:id="rId37"/>
    <p:sldId id="293" r:id="rId38"/>
    <p:sldId id="294" r:id="rId39"/>
    <p:sldId id="295" r:id="rId40"/>
    <p:sldId id="296" r:id="rId41"/>
    <p:sldId id="298" r:id="rId42"/>
    <p:sldId id="299" r:id="rId43"/>
    <p:sldId id="300" r:id="rId44"/>
    <p:sldId id="301" r:id="rId45"/>
    <p:sldId id="302" r:id="rId46"/>
    <p:sldId id="297" r:id="rId47"/>
    <p:sldId id="303" r:id="rId48"/>
    <p:sldId id="304" r:id="rId49"/>
    <p:sldId id="305"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5" autoAdjust="0"/>
    <p:restoredTop sz="87349" autoAdjust="0"/>
  </p:normalViewPr>
  <p:slideViewPr>
    <p:cSldViewPr snapToGrid="0">
      <p:cViewPr varScale="1">
        <p:scale>
          <a:sx n="72" d="100"/>
          <a:sy n="72" d="100"/>
        </p:scale>
        <p:origin x="11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1ED935-9137-47F1-8B0B-8D461F1D651D}" type="datetimeFigureOut">
              <a:rPr lang="en-IN" smtClean="0"/>
              <a:t>29-09-2025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329E74-E41F-4DB2-AFBD-A6322B99CDE3}" type="slidenum">
              <a:rPr lang="en-IN" smtClean="0"/>
              <a:t>‹#›</a:t>
            </a:fld>
            <a:endParaRPr lang="en-IN"/>
          </a:p>
        </p:txBody>
      </p:sp>
    </p:spTree>
    <p:extLst>
      <p:ext uri="{BB962C8B-B14F-4D97-AF65-F5344CB8AC3E}">
        <p14:creationId xmlns:p14="http://schemas.microsoft.com/office/powerpoint/2010/main" val="1719087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Pros:</a:t>
            </a:r>
          </a:p>
          <a:p>
            <a:r>
              <a:rPr lang="en-US" dirty="0" smtClean="0"/>
              <a:t>allow us to test in production with real users and use cases and compare different service versions side by side.</a:t>
            </a:r>
          </a:p>
          <a:p>
            <a:r>
              <a:rPr lang="en-US" dirty="0" smtClean="0"/>
              <a:t>It’s cheaper than a blue-green deployment because it does not require two production environments.</a:t>
            </a:r>
          </a:p>
          <a:p>
            <a:r>
              <a:rPr lang="en-US" dirty="0" smtClean="0"/>
              <a:t>And finally, it is fast and safe to trigger a rollback to a previous version of an application.</a:t>
            </a:r>
          </a:p>
          <a:p>
            <a:r>
              <a:rPr lang="en-US" b="1" dirty="0" smtClean="0"/>
              <a:t>Cons:</a:t>
            </a:r>
          </a:p>
          <a:p>
            <a:r>
              <a:rPr lang="en-US" dirty="0" smtClean="0"/>
              <a:t>Drawbacks to canary deployments involve testing in production and the implementations needed.</a:t>
            </a:r>
          </a:p>
          <a:p>
            <a:r>
              <a:rPr lang="en-US" dirty="0" smtClean="0"/>
              <a:t>Scripting a canary release can be complex: manual verification or testing can take time,</a:t>
            </a:r>
          </a:p>
          <a:p>
            <a:r>
              <a:rPr lang="en-US" dirty="0" smtClean="0"/>
              <a:t>The required monitoring and instrumentation for testing in production may involve additional research.</a:t>
            </a:r>
          </a:p>
          <a:p>
            <a:endParaRPr lang="en-IN" dirty="0"/>
          </a:p>
        </p:txBody>
      </p:sp>
      <p:sp>
        <p:nvSpPr>
          <p:cNvPr id="4" name="Slide Number Placeholder 3"/>
          <p:cNvSpPr>
            <a:spLocks noGrp="1"/>
          </p:cNvSpPr>
          <p:nvPr>
            <p:ph type="sldNum" sz="quarter" idx="10"/>
          </p:nvPr>
        </p:nvSpPr>
        <p:spPr/>
        <p:txBody>
          <a:bodyPr/>
          <a:lstStyle/>
          <a:p>
            <a:fld id="{DF329E74-E41F-4DB2-AFBD-A6322B99CDE3}" type="slidenum">
              <a:rPr lang="en-IN" smtClean="0"/>
              <a:t>42</a:t>
            </a:fld>
            <a:endParaRPr lang="en-IN"/>
          </a:p>
        </p:txBody>
      </p:sp>
    </p:spTree>
    <p:extLst>
      <p:ext uri="{BB962C8B-B14F-4D97-AF65-F5344CB8AC3E}">
        <p14:creationId xmlns:p14="http://schemas.microsoft.com/office/powerpoint/2010/main" val="3993582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Pros:</a:t>
            </a:r>
          </a:p>
          <a:p>
            <a:r>
              <a:rPr lang="en-US" b="1" dirty="0" smtClean="0"/>
              <a:t>No downtime</a:t>
            </a:r>
            <a:endParaRPr lang="en-US" dirty="0" smtClean="0"/>
          </a:p>
          <a:p>
            <a:r>
              <a:rPr lang="en-US" dirty="0" smtClean="0"/>
              <a:t>It is simple, fast, well-understood, and easy to implement.</a:t>
            </a:r>
          </a:p>
          <a:p>
            <a:r>
              <a:rPr lang="en-US" dirty="0" smtClean="0"/>
              <a:t>Rollback is also straightforward, because you can simply flip traffic back to the old environment in case of any issues.</a:t>
            </a:r>
          </a:p>
          <a:p>
            <a:r>
              <a:rPr lang="en-US" dirty="0" smtClean="0"/>
              <a:t>not as risky compared to other deployment strategies.</a:t>
            </a:r>
          </a:p>
          <a:p>
            <a:r>
              <a:rPr lang="en-US" b="1" dirty="0" smtClean="0"/>
              <a:t>Cons:</a:t>
            </a:r>
          </a:p>
          <a:p>
            <a:r>
              <a:rPr lang="en-US" dirty="0" smtClean="0"/>
              <a:t>Cost is a drawback to blue-green deployments. Replicating a production environment can be complex and expensive, especially when working with microservices.</a:t>
            </a:r>
          </a:p>
          <a:p>
            <a:r>
              <a:rPr lang="en-US" dirty="0" smtClean="0"/>
              <a:t>Quality assurance and user acceptance testing may not identify all of the anomalies or regressions either, and so shifting all user traffic at once can present risks.</a:t>
            </a:r>
          </a:p>
          <a:p>
            <a:r>
              <a:rPr lang="en-US" dirty="0" smtClean="0"/>
              <a:t>An outage or issue could also have a wide-scale business impact before a rollback is triggered, and depending on the implementation, in-flight user transactions may be lost when the shift in traffic is made.</a:t>
            </a:r>
          </a:p>
          <a:p>
            <a:endParaRPr lang="en-IN" dirty="0"/>
          </a:p>
        </p:txBody>
      </p:sp>
      <p:sp>
        <p:nvSpPr>
          <p:cNvPr id="4" name="Slide Number Placeholder 3"/>
          <p:cNvSpPr>
            <a:spLocks noGrp="1"/>
          </p:cNvSpPr>
          <p:nvPr>
            <p:ph type="sldNum" sz="quarter" idx="10"/>
          </p:nvPr>
        </p:nvSpPr>
        <p:spPr/>
        <p:txBody>
          <a:bodyPr/>
          <a:lstStyle/>
          <a:p>
            <a:fld id="{DF329E74-E41F-4DB2-AFBD-A6322B99CDE3}" type="slidenum">
              <a:rPr lang="en-IN" smtClean="0"/>
              <a:t>44</a:t>
            </a:fld>
            <a:endParaRPr lang="en-IN"/>
          </a:p>
        </p:txBody>
      </p:sp>
    </p:spTree>
    <p:extLst>
      <p:ext uri="{BB962C8B-B14F-4D97-AF65-F5344CB8AC3E}">
        <p14:creationId xmlns:p14="http://schemas.microsoft.com/office/powerpoint/2010/main" val="3288881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Pros:</a:t>
            </a:r>
          </a:p>
          <a:p>
            <a:r>
              <a:rPr lang="en-US" dirty="0" smtClean="0"/>
              <a:t>Perform more tests before releasing your product. This lets you catch bugs early, thus saving time and cost associated with fixing bugs in production.</a:t>
            </a:r>
          </a:p>
          <a:p>
            <a:r>
              <a:rPr lang="en-US" dirty="0" smtClean="0"/>
              <a:t>Allows your development team to test the new system architecture before end-users can see it.</a:t>
            </a:r>
          </a:p>
          <a:p>
            <a:r>
              <a:rPr lang="en-US" dirty="0" smtClean="0"/>
              <a:t>Rollback is also straightforward, because you can simply flip traffic back to the old environment in case of any issues.</a:t>
            </a:r>
          </a:p>
          <a:p>
            <a:r>
              <a:rPr lang="en-US" dirty="0" smtClean="0"/>
              <a:t>Not as risky compared to other deployment strategies.</a:t>
            </a:r>
          </a:p>
          <a:p>
            <a:r>
              <a:rPr lang="en-US" b="1" dirty="0" smtClean="0"/>
              <a:t>Cons:</a:t>
            </a:r>
          </a:p>
          <a:p>
            <a:r>
              <a:rPr lang="en-US" dirty="0" smtClean="0"/>
              <a:t>Microservices are behind feature toggles, which can lead to increased costs and time for debugging microservices.</a:t>
            </a:r>
          </a:p>
          <a:p>
            <a:r>
              <a:rPr lang="en-US" dirty="0" smtClean="0"/>
              <a:t>Additionally, to enable continuous development, teams must be able to move microservices behind feature toggles during development itself.</a:t>
            </a:r>
          </a:p>
          <a:p>
            <a:endParaRPr lang="en-IN" dirty="0"/>
          </a:p>
        </p:txBody>
      </p:sp>
      <p:sp>
        <p:nvSpPr>
          <p:cNvPr id="4" name="Slide Number Placeholder 3"/>
          <p:cNvSpPr>
            <a:spLocks noGrp="1"/>
          </p:cNvSpPr>
          <p:nvPr>
            <p:ph type="sldNum" sz="quarter" idx="10"/>
          </p:nvPr>
        </p:nvSpPr>
        <p:spPr/>
        <p:txBody>
          <a:bodyPr/>
          <a:lstStyle/>
          <a:p>
            <a:fld id="{DF329E74-E41F-4DB2-AFBD-A6322B99CDE3}" type="slidenum">
              <a:rPr lang="en-IN" smtClean="0"/>
              <a:t>46</a:t>
            </a:fld>
            <a:endParaRPr lang="en-IN"/>
          </a:p>
        </p:txBody>
      </p:sp>
    </p:spTree>
    <p:extLst>
      <p:ext uri="{BB962C8B-B14F-4D97-AF65-F5344CB8AC3E}">
        <p14:creationId xmlns:p14="http://schemas.microsoft.com/office/powerpoint/2010/main" val="929661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Pros:</a:t>
            </a:r>
          </a:p>
          <a:p>
            <a:r>
              <a:rPr lang="en-US" b="1" dirty="0" smtClean="0"/>
              <a:t>Get clear evidence</a:t>
            </a:r>
            <a:r>
              <a:rPr lang="en-US" dirty="0" smtClean="0"/>
              <a:t/>
            </a:r>
            <a:br>
              <a:rPr lang="en-US" dirty="0" smtClean="0"/>
            </a:br>
            <a:r>
              <a:rPr lang="en-US" dirty="0" smtClean="0"/>
              <a:t>It’s easy to see how many users complete a transaction with site A over site B. The evidence is based on real </a:t>
            </a:r>
            <a:r>
              <a:rPr lang="en-US" dirty="0" err="1" smtClean="0"/>
              <a:t>behaviour</a:t>
            </a:r>
            <a:r>
              <a:rPr lang="en-US" dirty="0" smtClean="0"/>
              <a:t>, so is hard data of the type that money men love (and can be presented in a simple-looking, hard hitting chart).</a:t>
            </a:r>
          </a:p>
          <a:p>
            <a:r>
              <a:rPr lang="en-US" b="1" dirty="0" smtClean="0"/>
              <a:t>Test new ideas</a:t>
            </a:r>
            <a:r>
              <a:rPr lang="en-US" dirty="0" smtClean="0"/>
              <a:t/>
            </a:r>
            <a:br>
              <a:rPr lang="en-US" dirty="0" smtClean="0"/>
            </a:br>
            <a:r>
              <a:rPr lang="en-US" dirty="0" smtClean="0"/>
              <a:t>If you have an innovative idea for an existing site, A/B testing provides hard proof as to whether it works or not. However, you will need to implement that big idea in hard code before you can test it this way.</a:t>
            </a:r>
          </a:p>
          <a:p>
            <a:r>
              <a:rPr lang="en-US" b="1" dirty="0" err="1" smtClean="0"/>
              <a:t>Optimise</a:t>
            </a:r>
            <a:r>
              <a:rPr lang="en-US" b="1" dirty="0" smtClean="0"/>
              <a:t> one step at a time</a:t>
            </a:r>
            <a:r>
              <a:rPr lang="en-US" dirty="0" smtClean="0"/>
              <a:t/>
            </a:r>
            <a:br>
              <a:rPr lang="en-US" dirty="0" smtClean="0"/>
            </a:br>
            <a:r>
              <a:rPr lang="en-US" dirty="0" smtClean="0"/>
              <a:t>If you run a large site, or many sites, then A/B testing is a fantastic opportunity to “patch” test, by starting out in a small corner and then working up to the main pages of the site. However, can smaller site users with less traffic afford to gamble with real users by giving half of them a site experience that might not be optimal?</a:t>
            </a:r>
          </a:p>
          <a:p>
            <a:r>
              <a:rPr lang="en-US" b="1" dirty="0" smtClean="0"/>
              <a:t>Answer specific design questions</a:t>
            </a:r>
            <a:r>
              <a:rPr lang="en-US" dirty="0" smtClean="0"/>
              <a:t/>
            </a:r>
            <a:br>
              <a:rPr lang="en-US" dirty="0" smtClean="0"/>
            </a:br>
            <a:r>
              <a:rPr lang="en-US" dirty="0" smtClean="0"/>
              <a:t>Are green buttons better than red ones for your site design? This and many other questions can be answered by A/B testing as they allow the designer to test different </a:t>
            </a:r>
            <a:r>
              <a:rPr lang="en-US" dirty="0" err="1" smtClean="0"/>
              <a:t>colours</a:t>
            </a:r>
            <a:r>
              <a:rPr lang="en-US" dirty="0" smtClean="0"/>
              <a:t>, placement of buttons, page layouts, different images which are all good areas to slowly improve a website.</a:t>
            </a:r>
          </a:p>
          <a:p>
            <a:r>
              <a:rPr lang="en-US" b="1" dirty="0" smtClean="0"/>
              <a:t>Cons:</a:t>
            </a:r>
          </a:p>
          <a:p>
            <a:r>
              <a:rPr lang="en-US" b="1" dirty="0" smtClean="0"/>
              <a:t>Can take lots of time and resources</a:t>
            </a:r>
            <a:r>
              <a:rPr lang="en-US" dirty="0" smtClean="0"/>
              <a:t/>
            </a:r>
            <a:br>
              <a:rPr lang="en-US" dirty="0" smtClean="0"/>
            </a:br>
            <a:r>
              <a:rPr lang="en-US" dirty="0" smtClean="0"/>
              <a:t>A/B testing can take a lot longer to set up than other forms of testing. Setting up the A/B system can be a resource and time hog, although third-party services can help. Depending on the company size, there may be endless meetings about which variables to include in the tests. Once a set of variables have been agreed, designers and coders will need to effectively work on double the amount of information. In addition, in order to get conclusive results, tests can take weeks and months for low-traffic sites.</a:t>
            </a:r>
          </a:p>
          <a:p>
            <a:r>
              <a:rPr lang="en-US" b="1" dirty="0" smtClean="0"/>
              <a:t>Only works for specific goals</a:t>
            </a:r>
            <a:r>
              <a:rPr lang="en-US" dirty="0" smtClean="0"/>
              <a:t/>
            </a:r>
            <a:br>
              <a:rPr lang="en-US" dirty="0" smtClean="0"/>
            </a:br>
            <a:r>
              <a:rPr lang="en-US" dirty="0" smtClean="0"/>
              <a:t>This kind of testing is ideal if you want to solve one dilemma, which product page gives me the best results? But, if your goals are less easy to measure pure A/B testing won’t provide those answers.</a:t>
            </a:r>
          </a:p>
          <a:p>
            <a:r>
              <a:rPr lang="en-US" b="1" dirty="0" smtClean="0"/>
              <a:t>Doesn’t improve a dud</a:t>
            </a:r>
            <a:r>
              <a:rPr lang="en-US" dirty="0" smtClean="0"/>
              <a:t/>
            </a:r>
            <a:br>
              <a:rPr lang="en-US" dirty="0" smtClean="0"/>
            </a:br>
            <a:r>
              <a:rPr lang="en-US" dirty="0" smtClean="0"/>
              <a:t>If your site had usability problems to begin with and the variations are just an iteration of that, it is likely to still have the fundamental flaws that your other site contained. A/B Testing won’t reveal these types of flaw or reveal user frustration and you won’t be able pick up on the reasons behind the site’s problems. Just because A resulted in more sales, it is only in relation to B. Removing the original usability issue could be much quicker to identify and result in much better results.</a:t>
            </a:r>
          </a:p>
          <a:p>
            <a:r>
              <a:rPr lang="en-US" b="1" dirty="0" smtClean="0"/>
              <a:t>Could end up with constant testing</a:t>
            </a:r>
            <a:r>
              <a:rPr lang="en-US" dirty="0" smtClean="0"/>
              <a:t/>
            </a:r>
            <a:br>
              <a:rPr lang="en-US" dirty="0" smtClean="0"/>
            </a:br>
            <a:r>
              <a:rPr lang="en-US" dirty="0" smtClean="0"/>
              <a:t>Once the test is over, that is it. The data is useless for anything else. Further A/B tests will have to start from a new baseline and other types of testing will only likely be applied to the more successful site, when they could have found equally useful information from the rejected version.</a:t>
            </a:r>
          </a:p>
          <a:p>
            <a:endParaRPr lang="en-IN" dirty="0"/>
          </a:p>
        </p:txBody>
      </p:sp>
      <p:sp>
        <p:nvSpPr>
          <p:cNvPr id="4" name="Slide Number Placeholder 3"/>
          <p:cNvSpPr>
            <a:spLocks noGrp="1"/>
          </p:cNvSpPr>
          <p:nvPr>
            <p:ph type="sldNum" sz="quarter" idx="10"/>
          </p:nvPr>
        </p:nvSpPr>
        <p:spPr/>
        <p:txBody>
          <a:bodyPr/>
          <a:lstStyle/>
          <a:p>
            <a:fld id="{DF329E74-E41F-4DB2-AFBD-A6322B99CDE3}" type="slidenum">
              <a:rPr lang="en-IN" smtClean="0"/>
              <a:t>48</a:t>
            </a:fld>
            <a:endParaRPr lang="en-IN"/>
          </a:p>
        </p:txBody>
      </p:sp>
    </p:spTree>
    <p:extLst>
      <p:ext uri="{BB962C8B-B14F-4D97-AF65-F5344CB8AC3E}">
        <p14:creationId xmlns:p14="http://schemas.microsoft.com/office/powerpoint/2010/main" val="2210635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015122E-2D7B-48EA-AEFA-80E3CDEB4EA1}" type="datetime1">
              <a:rPr lang="en-IN" smtClean="0"/>
              <a:t>29-09-2025</a:t>
            </a:fld>
            <a:endParaRPr lang="en-IN"/>
          </a:p>
        </p:txBody>
      </p:sp>
      <p:sp>
        <p:nvSpPr>
          <p:cNvPr id="5" name="Footer Placeholder 4"/>
          <p:cNvSpPr>
            <a:spLocks noGrp="1"/>
          </p:cNvSpPr>
          <p:nvPr>
            <p:ph type="ftr" sz="quarter" idx="11"/>
          </p:nvPr>
        </p:nvSpPr>
        <p:spPr/>
        <p:txBody>
          <a:bodyPr/>
          <a:lstStyle/>
          <a:p>
            <a:r>
              <a:rPr lang="en-IN" smtClean="0"/>
              <a:t>Koenig-Solutions Pvt. Ltd. </a:t>
            </a:r>
            <a:endParaRPr lang="en-IN"/>
          </a:p>
        </p:txBody>
      </p:sp>
      <p:sp>
        <p:nvSpPr>
          <p:cNvPr id="6" name="Slide Number Placeholder 5"/>
          <p:cNvSpPr>
            <a:spLocks noGrp="1"/>
          </p:cNvSpPr>
          <p:nvPr>
            <p:ph type="sldNum" sz="quarter" idx="12"/>
          </p:nvPr>
        </p:nvSpPr>
        <p:spPr/>
        <p:txBody>
          <a:bodyPr/>
          <a:lstStyle/>
          <a:p>
            <a:fld id="{433BBC2C-5ACA-4C91-9A68-4972F84360F2}" type="slidenum">
              <a:rPr lang="en-IN" smtClean="0"/>
              <a:t>‹#›</a:t>
            </a:fld>
            <a:endParaRPr lang="en-IN"/>
          </a:p>
        </p:txBody>
      </p:sp>
    </p:spTree>
    <p:extLst>
      <p:ext uri="{BB962C8B-B14F-4D97-AF65-F5344CB8AC3E}">
        <p14:creationId xmlns:p14="http://schemas.microsoft.com/office/powerpoint/2010/main" val="3019379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26BFFD-2AEF-4B7E-B7D2-DDF3EFE0FD62}" type="datetime1">
              <a:rPr lang="en-IN" smtClean="0"/>
              <a:t>29-09-2025</a:t>
            </a:fld>
            <a:endParaRPr lang="en-IN"/>
          </a:p>
        </p:txBody>
      </p:sp>
      <p:sp>
        <p:nvSpPr>
          <p:cNvPr id="5" name="Footer Placeholder 4"/>
          <p:cNvSpPr>
            <a:spLocks noGrp="1"/>
          </p:cNvSpPr>
          <p:nvPr>
            <p:ph type="ftr" sz="quarter" idx="11"/>
          </p:nvPr>
        </p:nvSpPr>
        <p:spPr/>
        <p:txBody>
          <a:bodyPr/>
          <a:lstStyle/>
          <a:p>
            <a:r>
              <a:rPr lang="en-IN" smtClean="0"/>
              <a:t>Koenig-Solutions Pvt. Ltd. </a:t>
            </a:r>
            <a:endParaRPr lang="en-IN"/>
          </a:p>
        </p:txBody>
      </p:sp>
      <p:sp>
        <p:nvSpPr>
          <p:cNvPr id="6" name="Slide Number Placeholder 5"/>
          <p:cNvSpPr>
            <a:spLocks noGrp="1"/>
          </p:cNvSpPr>
          <p:nvPr>
            <p:ph type="sldNum" sz="quarter" idx="12"/>
          </p:nvPr>
        </p:nvSpPr>
        <p:spPr/>
        <p:txBody>
          <a:bodyPr/>
          <a:lstStyle/>
          <a:p>
            <a:fld id="{433BBC2C-5ACA-4C91-9A68-4972F84360F2}" type="slidenum">
              <a:rPr lang="en-IN" smtClean="0"/>
              <a:t>‹#›</a:t>
            </a:fld>
            <a:endParaRPr lang="en-IN"/>
          </a:p>
        </p:txBody>
      </p:sp>
    </p:spTree>
    <p:extLst>
      <p:ext uri="{BB962C8B-B14F-4D97-AF65-F5344CB8AC3E}">
        <p14:creationId xmlns:p14="http://schemas.microsoft.com/office/powerpoint/2010/main" val="235554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1B6C50-6D62-4541-9830-4FAB6DD3DAA8}" type="datetime1">
              <a:rPr lang="en-IN" smtClean="0"/>
              <a:t>29-09-2025</a:t>
            </a:fld>
            <a:endParaRPr lang="en-IN"/>
          </a:p>
        </p:txBody>
      </p:sp>
      <p:sp>
        <p:nvSpPr>
          <p:cNvPr id="5" name="Footer Placeholder 4"/>
          <p:cNvSpPr>
            <a:spLocks noGrp="1"/>
          </p:cNvSpPr>
          <p:nvPr>
            <p:ph type="ftr" sz="quarter" idx="11"/>
          </p:nvPr>
        </p:nvSpPr>
        <p:spPr/>
        <p:txBody>
          <a:bodyPr/>
          <a:lstStyle/>
          <a:p>
            <a:r>
              <a:rPr lang="en-IN" smtClean="0"/>
              <a:t>Koenig-Solutions Pvt. Ltd. </a:t>
            </a:r>
            <a:endParaRPr lang="en-IN"/>
          </a:p>
        </p:txBody>
      </p:sp>
      <p:sp>
        <p:nvSpPr>
          <p:cNvPr id="6" name="Slide Number Placeholder 5"/>
          <p:cNvSpPr>
            <a:spLocks noGrp="1"/>
          </p:cNvSpPr>
          <p:nvPr>
            <p:ph type="sldNum" sz="quarter" idx="12"/>
          </p:nvPr>
        </p:nvSpPr>
        <p:spPr/>
        <p:txBody>
          <a:bodyPr/>
          <a:lstStyle/>
          <a:p>
            <a:fld id="{433BBC2C-5ACA-4C91-9A68-4972F84360F2}" type="slidenum">
              <a:rPr lang="en-IN" smtClean="0"/>
              <a:t>‹#›</a:t>
            </a:fld>
            <a:endParaRPr lang="en-IN"/>
          </a:p>
        </p:txBody>
      </p:sp>
    </p:spTree>
    <p:extLst>
      <p:ext uri="{BB962C8B-B14F-4D97-AF65-F5344CB8AC3E}">
        <p14:creationId xmlns:p14="http://schemas.microsoft.com/office/powerpoint/2010/main" val="158954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E8DD8AE-78A1-4FF1-9AF1-6653E0026527}" type="datetime1">
              <a:rPr lang="en-IN" smtClean="0"/>
              <a:t>29-09-2025</a:t>
            </a:fld>
            <a:endParaRPr lang="en-IN"/>
          </a:p>
        </p:txBody>
      </p:sp>
      <p:sp>
        <p:nvSpPr>
          <p:cNvPr id="5" name="Footer Placeholder 4"/>
          <p:cNvSpPr>
            <a:spLocks noGrp="1"/>
          </p:cNvSpPr>
          <p:nvPr>
            <p:ph type="ftr" sz="quarter" idx="11"/>
          </p:nvPr>
        </p:nvSpPr>
        <p:spPr/>
        <p:txBody>
          <a:bodyPr/>
          <a:lstStyle/>
          <a:p>
            <a:r>
              <a:rPr lang="en-IN" smtClean="0"/>
              <a:t>Koenig-Solutions Pvt. Ltd. </a:t>
            </a:r>
            <a:endParaRPr lang="en-IN"/>
          </a:p>
        </p:txBody>
      </p:sp>
      <p:sp>
        <p:nvSpPr>
          <p:cNvPr id="6" name="Slide Number Placeholder 5"/>
          <p:cNvSpPr>
            <a:spLocks noGrp="1"/>
          </p:cNvSpPr>
          <p:nvPr>
            <p:ph type="sldNum" sz="quarter" idx="12"/>
          </p:nvPr>
        </p:nvSpPr>
        <p:spPr/>
        <p:txBody>
          <a:bodyPr/>
          <a:lstStyle/>
          <a:p>
            <a:fld id="{433BBC2C-5ACA-4C91-9A68-4972F84360F2}" type="slidenum">
              <a:rPr lang="en-IN" smtClean="0"/>
              <a:t>‹#›</a:t>
            </a:fld>
            <a:endParaRPr lang="en-IN"/>
          </a:p>
        </p:txBody>
      </p:sp>
    </p:spTree>
    <p:extLst>
      <p:ext uri="{BB962C8B-B14F-4D97-AF65-F5344CB8AC3E}">
        <p14:creationId xmlns:p14="http://schemas.microsoft.com/office/powerpoint/2010/main" val="799009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6CAD14D-41E1-4274-AE4D-580BFF9BD927}" type="datetime1">
              <a:rPr lang="en-IN" smtClean="0"/>
              <a:t>29-09-2025</a:t>
            </a:fld>
            <a:endParaRPr lang="en-IN"/>
          </a:p>
        </p:txBody>
      </p:sp>
      <p:sp>
        <p:nvSpPr>
          <p:cNvPr id="5" name="Footer Placeholder 4"/>
          <p:cNvSpPr>
            <a:spLocks noGrp="1"/>
          </p:cNvSpPr>
          <p:nvPr>
            <p:ph type="ftr" sz="quarter" idx="11"/>
          </p:nvPr>
        </p:nvSpPr>
        <p:spPr/>
        <p:txBody>
          <a:bodyPr/>
          <a:lstStyle/>
          <a:p>
            <a:r>
              <a:rPr lang="en-IN" smtClean="0"/>
              <a:t>Koenig-Solutions Pvt. Ltd. </a:t>
            </a:r>
            <a:endParaRPr lang="en-IN"/>
          </a:p>
        </p:txBody>
      </p:sp>
      <p:sp>
        <p:nvSpPr>
          <p:cNvPr id="6" name="Slide Number Placeholder 5"/>
          <p:cNvSpPr>
            <a:spLocks noGrp="1"/>
          </p:cNvSpPr>
          <p:nvPr>
            <p:ph type="sldNum" sz="quarter" idx="12"/>
          </p:nvPr>
        </p:nvSpPr>
        <p:spPr/>
        <p:txBody>
          <a:bodyPr/>
          <a:lstStyle/>
          <a:p>
            <a:fld id="{433BBC2C-5ACA-4C91-9A68-4972F84360F2}" type="slidenum">
              <a:rPr lang="en-IN" smtClean="0"/>
              <a:t>‹#›</a:t>
            </a:fld>
            <a:endParaRPr lang="en-IN"/>
          </a:p>
        </p:txBody>
      </p:sp>
    </p:spTree>
    <p:extLst>
      <p:ext uri="{BB962C8B-B14F-4D97-AF65-F5344CB8AC3E}">
        <p14:creationId xmlns:p14="http://schemas.microsoft.com/office/powerpoint/2010/main" val="960985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DB7E6C5-B8DE-49D7-B0D5-98F4175207FF}" type="datetime1">
              <a:rPr lang="en-IN" smtClean="0"/>
              <a:t>29-09-2025</a:t>
            </a:fld>
            <a:endParaRPr lang="en-IN"/>
          </a:p>
        </p:txBody>
      </p:sp>
      <p:sp>
        <p:nvSpPr>
          <p:cNvPr id="6" name="Footer Placeholder 5"/>
          <p:cNvSpPr>
            <a:spLocks noGrp="1"/>
          </p:cNvSpPr>
          <p:nvPr>
            <p:ph type="ftr" sz="quarter" idx="11"/>
          </p:nvPr>
        </p:nvSpPr>
        <p:spPr/>
        <p:txBody>
          <a:bodyPr/>
          <a:lstStyle/>
          <a:p>
            <a:r>
              <a:rPr lang="en-IN" smtClean="0"/>
              <a:t>Koenig-Solutions Pvt. Ltd. </a:t>
            </a:r>
            <a:endParaRPr lang="en-IN"/>
          </a:p>
        </p:txBody>
      </p:sp>
      <p:sp>
        <p:nvSpPr>
          <p:cNvPr id="7" name="Slide Number Placeholder 6"/>
          <p:cNvSpPr>
            <a:spLocks noGrp="1"/>
          </p:cNvSpPr>
          <p:nvPr>
            <p:ph type="sldNum" sz="quarter" idx="12"/>
          </p:nvPr>
        </p:nvSpPr>
        <p:spPr/>
        <p:txBody>
          <a:bodyPr/>
          <a:lstStyle/>
          <a:p>
            <a:fld id="{433BBC2C-5ACA-4C91-9A68-4972F84360F2}" type="slidenum">
              <a:rPr lang="en-IN" smtClean="0"/>
              <a:t>‹#›</a:t>
            </a:fld>
            <a:endParaRPr lang="en-IN"/>
          </a:p>
        </p:txBody>
      </p:sp>
    </p:spTree>
    <p:extLst>
      <p:ext uri="{BB962C8B-B14F-4D97-AF65-F5344CB8AC3E}">
        <p14:creationId xmlns:p14="http://schemas.microsoft.com/office/powerpoint/2010/main" val="3297390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AC9F71F-BC11-4D25-B039-64CE0262D2CE}" type="datetime1">
              <a:rPr lang="en-IN" smtClean="0"/>
              <a:t>29-09-2025</a:t>
            </a:fld>
            <a:endParaRPr lang="en-IN"/>
          </a:p>
        </p:txBody>
      </p:sp>
      <p:sp>
        <p:nvSpPr>
          <p:cNvPr id="8" name="Footer Placeholder 7"/>
          <p:cNvSpPr>
            <a:spLocks noGrp="1"/>
          </p:cNvSpPr>
          <p:nvPr>
            <p:ph type="ftr" sz="quarter" idx="11"/>
          </p:nvPr>
        </p:nvSpPr>
        <p:spPr/>
        <p:txBody>
          <a:bodyPr/>
          <a:lstStyle/>
          <a:p>
            <a:r>
              <a:rPr lang="en-IN" smtClean="0"/>
              <a:t>Koenig-Solutions Pvt. Ltd. </a:t>
            </a:r>
            <a:endParaRPr lang="en-IN"/>
          </a:p>
        </p:txBody>
      </p:sp>
      <p:sp>
        <p:nvSpPr>
          <p:cNvPr id="9" name="Slide Number Placeholder 8"/>
          <p:cNvSpPr>
            <a:spLocks noGrp="1"/>
          </p:cNvSpPr>
          <p:nvPr>
            <p:ph type="sldNum" sz="quarter" idx="12"/>
          </p:nvPr>
        </p:nvSpPr>
        <p:spPr/>
        <p:txBody>
          <a:bodyPr/>
          <a:lstStyle/>
          <a:p>
            <a:fld id="{433BBC2C-5ACA-4C91-9A68-4972F84360F2}" type="slidenum">
              <a:rPr lang="en-IN" smtClean="0"/>
              <a:t>‹#›</a:t>
            </a:fld>
            <a:endParaRPr lang="en-IN"/>
          </a:p>
        </p:txBody>
      </p:sp>
    </p:spTree>
    <p:extLst>
      <p:ext uri="{BB962C8B-B14F-4D97-AF65-F5344CB8AC3E}">
        <p14:creationId xmlns:p14="http://schemas.microsoft.com/office/powerpoint/2010/main" val="1593574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1654FED-372A-452A-9DEA-074C41B913C5}" type="datetime1">
              <a:rPr lang="en-IN" smtClean="0"/>
              <a:t>29-09-2025</a:t>
            </a:fld>
            <a:endParaRPr lang="en-IN"/>
          </a:p>
        </p:txBody>
      </p:sp>
      <p:sp>
        <p:nvSpPr>
          <p:cNvPr id="4" name="Footer Placeholder 3"/>
          <p:cNvSpPr>
            <a:spLocks noGrp="1"/>
          </p:cNvSpPr>
          <p:nvPr>
            <p:ph type="ftr" sz="quarter" idx="11"/>
          </p:nvPr>
        </p:nvSpPr>
        <p:spPr/>
        <p:txBody>
          <a:bodyPr/>
          <a:lstStyle/>
          <a:p>
            <a:r>
              <a:rPr lang="en-IN" smtClean="0"/>
              <a:t>Koenig-Solutions Pvt. Ltd. </a:t>
            </a:r>
            <a:endParaRPr lang="en-IN"/>
          </a:p>
        </p:txBody>
      </p:sp>
      <p:sp>
        <p:nvSpPr>
          <p:cNvPr id="5" name="Slide Number Placeholder 4"/>
          <p:cNvSpPr>
            <a:spLocks noGrp="1"/>
          </p:cNvSpPr>
          <p:nvPr>
            <p:ph type="sldNum" sz="quarter" idx="12"/>
          </p:nvPr>
        </p:nvSpPr>
        <p:spPr/>
        <p:txBody>
          <a:bodyPr/>
          <a:lstStyle/>
          <a:p>
            <a:fld id="{433BBC2C-5ACA-4C91-9A68-4972F84360F2}" type="slidenum">
              <a:rPr lang="en-IN" smtClean="0"/>
              <a:t>‹#›</a:t>
            </a:fld>
            <a:endParaRPr lang="en-IN"/>
          </a:p>
        </p:txBody>
      </p:sp>
    </p:spTree>
    <p:extLst>
      <p:ext uri="{BB962C8B-B14F-4D97-AF65-F5344CB8AC3E}">
        <p14:creationId xmlns:p14="http://schemas.microsoft.com/office/powerpoint/2010/main" val="539638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76DD3-A5F8-492A-85F3-E3122F10E78E}" type="datetime1">
              <a:rPr lang="en-IN" smtClean="0"/>
              <a:t>29-09-2025</a:t>
            </a:fld>
            <a:endParaRPr lang="en-IN"/>
          </a:p>
        </p:txBody>
      </p:sp>
      <p:sp>
        <p:nvSpPr>
          <p:cNvPr id="3" name="Footer Placeholder 2"/>
          <p:cNvSpPr>
            <a:spLocks noGrp="1"/>
          </p:cNvSpPr>
          <p:nvPr>
            <p:ph type="ftr" sz="quarter" idx="11"/>
          </p:nvPr>
        </p:nvSpPr>
        <p:spPr/>
        <p:txBody>
          <a:bodyPr/>
          <a:lstStyle/>
          <a:p>
            <a:r>
              <a:rPr lang="en-IN" smtClean="0"/>
              <a:t>Koenig-Solutions Pvt. Ltd. </a:t>
            </a:r>
            <a:endParaRPr lang="en-IN"/>
          </a:p>
        </p:txBody>
      </p:sp>
      <p:sp>
        <p:nvSpPr>
          <p:cNvPr id="4" name="Slide Number Placeholder 3"/>
          <p:cNvSpPr>
            <a:spLocks noGrp="1"/>
          </p:cNvSpPr>
          <p:nvPr>
            <p:ph type="sldNum" sz="quarter" idx="12"/>
          </p:nvPr>
        </p:nvSpPr>
        <p:spPr/>
        <p:txBody>
          <a:bodyPr/>
          <a:lstStyle/>
          <a:p>
            <a:fld id="{433BBC2C-5ACA-4C91-9A68-4972F84360F2}" type="slidenum">
              <a:rPr lang="en-IN" smtClean="0"/>
              <a:t>‹#›</a:t>
            </a:fld>
            <a:endParaRPr lang="en-IN"/>
          </a:p>
        </p:txBody>
      </p:sp>
    </p:spTree>
    <p:extLst>
      <p:ext uri="{BB962C8B-B14F-4D97-AF65-F5344CB8AC3E}">
        <p14:creationId xmlns:p14="http://schemas.microsoft.com/office/powerpoint/2010/main" val="305223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5919E3C-01C0-4534-A1F9-28F5F0113613}" type="datetime1">
              <a:rPr lang="en-IN" smtClean="0"/>
              <a:t>29-09-2025</a:t>
            </a:fld>
            <a:endParaRPr lang="en-IN"/>
          </a:p>
        </p:txBody>
      </p:sp>
      <p:sp>
        <p:nvSpPr>
          <p:cNvPr id="6" name="Footer Placeholder 5"/>
          <p:cNvSpPr>
            <a:spLocks noGrp="1"/>
          </p:cNvSpPr>
          <p:nvPr>
            <p:ph type="ftr" sz="quarter" idx="11"/>
          </p:nvPr>
        </p:nvSpPr>
        <p:spPr/>
        <p:txBody>
          <a:bodyPr/>
          <a:lstStyle/>
          <a:p>
            <a:r>
              <a:rPr lang="en-IN" smtClean="0"/>
              <a:t>Koenig-Solutions Pvt. Ltd. </a:t>
            </a:r>
            <a:endParaRPr lang="en-IN"/>
          </a:p>
        </p:txBody>
      </p:sp>
      <p:sp>
        <p:nvSpPr>
          <p:cNvPr id="7" name="Slide Number Placeholder 6"/>
          <p:cNvSpPr>
            <a:spLocks noGrp="1"/>
          </p:cNvSpPr>
          <p:nvPr>
            <p:ph type="sldNum" sz="quarter" idx="12"/>
          </p:nvPr>
        </p:nvSpPr>
        <p:spPr/>
        <p:txBody>
          <a:bodyPr/>
          <a:lstStyle/>
          <a:p>
            <a:fld id="{433BBC2C-5ACA-4C91-9A68-4972F84360F2}" type="slidenum">
              <a:rPr lang="en-IN" smtClean="0"/>
              <a:t>‹#›</a:t>
            </a:fld>
            <a:endParaRPr lang="en-IN"/>
          </a:p>
        </p:txBody>
      </p:sp>
    </p:spTree>
    <p:extLst>
      <p:ext uri="{BB962C8B-B14F-4D97-AF65-F5344CB8AC3E}">
        <p14:creationId xmlns:p14="http://schemas.microsoft.com/office/powerpoint/2010/main" val="2535270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1D5A9FC-C8BE-430B-86F0-ADF79B2820C5}" type="datetime1">
              <a:rPr lang="en-IN" smtClean="0"/>
              <a:t>29-09-2025</a:t>
            </a:fld>
            <a:endParaRPr lang="en-IN"/>
          </a:p>
        </p:txBody>
      </p:sp>
      <p:sp>
        <p:nvSpPr>
          <p:cNvPr id="6" name="Footer Placeholder 5"/>
          <p:cNvSpPr>
            <a:spLocks noGrp="1"/>
          </p:cNvSpPr>
          <p:nvPr>
            <p:ph type="ftr" sz="quarter" idx="11"/>
          </p:nvPr>
        </p:nvSpPr>
        <p:spPr/>
        <p:txBody>
          <a:bodyPr/>
          <a:lstStyle/>
          <a:p>
            <a:r>
              <a:rPr lang="en-IN" smtClean="0"/>
              <a:t>Koenig-Solutions Pvt. Ltd. </a:t>
            </a:r>
            <a:endParaRPr lang="en-IN"/>
          </a:p>
        </p:txBody>
      </p:sp>
      <p:sp>
        <p:nvSpPr>
          <p:cNvPr id="7" name="Slide Number Placeholder 6"/>
          <p:cNvSpPr>
            <a:spLocks noGrp="1"/>
          </p:cNvSpPr>
          <p:nvPr>
            <p:ph type="sldNum" sz="quarter" idx="12"/>
          </p:nvPr>
        </p:nvSpPr>
        <p:spPr/>
        <p:txBody>
          <a:bodyPr/>
          <a:lstStyle/>
          <a:p>
            <a:fld id="{433BBC2C-5ACA-4C91-9A68-4972F84360F2}" type="slidenum">
              <a:rPr lang="en-IN" smtClean="0"/>
              <a:t>‹#›</a:t>
            </a:fld>
            <a:endParaRPr lang="en-IN"/>
          </a:p>
        </p:txBody>
      </p:sp>
    </p:spTree>
    <p:extLst>
      <p:ext uri="{BB962C8B-B14F-4D97-AF65-F5344CB8AC3E}">
        <p14:creationId xmlns:p14="http://schemas.microsoft.com/office/powerpoint/2010/main" val="95816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8DF671-8DC2-46D7-8159-3F712488BDFD}" type="datetime1">
              <a:rPr lang="en-IN" smtClean="0"/>
              <a:t>29-09-2025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Koenig-Solutions Pvt. Ltd. </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BBC2C-5ACA-4C91-9A68-4972F84360F2}" type="slidenum">
              <a:rPr lang="en-IN" smtClean="0"/>
              <a:t>‹#›</a:t>
            </a:fld>
            <a:endParaRPr lang="en-IN"/>
          </a:p>
        </p:txBody>
      </p:sp>
    </p:spTree>
    <p:extLst>
      <p:ext uri="{BB962C8B-B14F-4D97-AF65-F5344CB8AC3E}">
        <p14:creationId xmlns:p14="http://schemas.microsoft.com/office/powerpoint/2010/main" val="1487556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b="1" dirty="0" smtClean="0"/>
              <a:t>Data </a:t>
            </a:r>
            <a:r>
              <a:rPr lang="en-IN" b="1" dirty="0"/>
              <a:t>Management, Transactional and Deployment Patterns</a:t>
            </a:r>
          </a:p>
        </p:txBody>
      </p:sp>
      <p:sp>
        <p:nvSpPr>
          <p:cNvPr id="3" name="Subtitle 2"/>
          <p:cNvSpPr>
            <a:spLocks noGrp="1"/>
          </p:cNvSpPr>
          <p:nvPr>
            <p:ph type="subTitle" idx="1"/>
          </p:nvPr>
        </p:nvSpPr>
        <p:spPr/>
        <p:txBody>
          <a:bodyPr/>
          <a:lstStyle/>
          <a:p>
            <a:endParaRPr lang="en-IN" dirty="0"/>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8378" y="5761711"/>
            <a:ext cx="1887794" cy="968477"/>
          </a:xfrm>
          <a:prstGeom prst="rect">
            <a:avLst/>
          </a:prstGeom>
        </p:spPr>
      </p:pic>
      <p:sp>
        <p:nvSpPr>
          <p:cNvPr id="7" name="Footer Placeholder 6"/>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3634422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 Saga Pattern (Choreography)</a:t>
            </a:r>
            <a:endParaRPr lang="en-IN" dirty="0"/>
          </a:p>
        </p:txBody>
      </p:sp>
      <p:sp>
        <p:nvSpPr>
          <p:cNvPr id="3" name="Content Placeholder 2"/>
          <p:cNvSpPr>
            <a:spLocks noGrp="1"/>
          </p:cNvSpPr>
          <p:nvPr>
            <p:ph idx="1"/>
          </p:nvPr>
        </p:nvSpPr>
        <p:spPr/>
        <p:txBody>
          <a:bodyPr/>
          <a:lstStyle/>
          <a:p>
            <a:pPr algn="just"/>
            <a:r>
              <a:rPr lang="en-US" dirty="0"/>
              <a:t>Without central coordination, each service produces and monitors events from other services and decides whether any action is needed. Choreography facilitates information and value sharing.</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020" y="3158820"/>
            <a:ext cx="8176086" cy="2608561"/>
          </a:xfrm>
          <a:prstGeom prst="rect">
            <a:avLst/>
          </a:prstGeom>
        </p:spPr>
      </p:pic>
    </p:spTree>
    <p:extLst>
      <p:ext uri="{BB962C8B-B14F-4D97-AF65-F5344CB8AC3E}">
        <p14:creationId xmlns:p14="http://schemas.microsoft.com/office/powerpoint/2010/main" val="2055434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 Saga Pattern (Orchestration)</a:t>
            </a:r>
            <a:endParaRPr lang="en-IN" dirty="0"/>
          </a:p>
        </p:txBody>
      </p:sp>
      <p:sp>
        <p:nvSpPr>
          <p:cNvPr id="3" name="Content Placeholder 2"/>
          <p:cNvSpPr>
            <a:spLocks noGrp="1"/>
          </p:cNvSpPr>
          <p:nvPr>
            <p:ph idx="1"/>
          </p:nvPr>
        </p:nvSpPr>
        <p:spPr/>
        <p:txBody>
          <a:bodyPr/>
          <a:lstStyle/>
          <a:p>
            <a:pPr algn="just"/>
            <a:r>
              <a:rPr lang="en-US" dirty="0"/>
              <a:t>An orchestrator sequences the business logic and makes decisions in a saga. Orchestration is used when all participants in a process are under a single control domain, such as within a single organization.</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1279" y="3183878"/>
            <a:ext cx="8216312" cy="2993085"/>
          </a:xfrm>
          <a:prstGeom prst="rect">
            <a:avLst/>
          </a:prstGeom>
        </p:spPr>
      </p:pic>
    </p:spTree>
    <p:extLst>
      <p:ext uri="{BB962C8B-B14F-4D97-AF65-F5344CB8AC3E}">
        <p14:creationId xmlns:p14="http://schemas.microsoft.com/office/powerpoint/2010/main" val="294635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Transactional Patterns</a:t>
            </a:r>
            <a:endParaRPr lang="en-IN" b="1" dirty="0"/>
          </a:p>
        </p:txBody>
      </p:sp>
      <p:sp>
        <p:nvSpPr>
          <p:cNvPr id="3" name="Content Placeholder 2"/>
          <p:cNvSpPr>
            <a:spLocks noGrp="1"/>
          </p:cNvSpPr>
          <p:nvPr>
            <p:ph idx="1"/>
          </p:nvPr>
        </p:nvSpPr>
        <p:spPr/>
        <p:txBody>
          <a:bodyPr/>
          <a:lstStyle/>
          <a:p>
            <a:r>
              <a:rPr lang="en-US" dirty="0"/>
              <a:t>Distributed transactions are complex and costly because they involve coordinating multiple services, networks, and databases, which can introduce latency, failures, and inconsistencies. </a:t>
            </a:r>
            <a:endParaRPr lang="en-US" dirty="0" smtClean="0"/>
          </a:p>
          <a:p>
            <a:r>
              <a:rPr lang="en-US" dirty="0" smtClean="0"/>
              <a:t>Traditional </a:t>
            </a:r>
            <a:r>
              <a:rPr lang="en-US" dirty="0"/>
              <a:t>approaches, such as using a two-phase commit protocol or a distributed lock manager, are not suitable for microservices, as they create tight coupling, reduce availability, and increase the risk of deadlock and data corruption. </a:t>
            </a:r>
            <a:endParaRPr lang="en-US" dirty="0" smtClean="0"/>
          </a:p>
          <a:p>
            <a:r>
              <a:rPr lang="en-US" dirty="0" smtClean="0"/>
              <a:t>Therefore</a:t>
            </a:r>
            <a:r>
              <a:rPr lang="en-US" dirty="0"/>
              <a:t>, you need to adopt a different mindset and strategy for dealing with distributed transactions in microservices.</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828628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Transactional Patterns</a:t>
            </a:r>
            <a:endParaRPr lang="en-IN" b="1" dirty="0"/>
          </a:p>
        </p:txBody>
      </p:sp>
      <p:sp>
        <p:nvSpPr>
          <p:cNvPr id="3" name="Content Placeholder 2"/>
          <p:cNvSpPr>
            <a:spLocks noGrp="1"/>
          </p:cNvSpPr>
          <p:nvPr>
            <p:ph idx="1"/>
          </p:nvPr>
        </p:nvSpPr>
        <p:spPr>
          <a:xfrm>
            <a:off x="838199" y="1368424"/>
            <a:ext cx="10782993" cy="5353051"/>
          </a:xfrm>
        </p:spPr>
        <p:txBody>
          <a:bodyPr>
            <a:normAutofit fontScale="92500" lnSpcReduction="10000"/>
          </a:bodyPr>
          <a:lstStyle/>
          <a:p>
            <a:pPr algn="just"/>
            <a:r>
              <a:rPr lang="en-US" dirty="0"/>
              <a:t>To demonstrate the use of distributed transactions, we’ll take an example of an e-commerce application that processes online orders and is implemented with microservice architecture.</a:t>
            </a:r>
          </a:p>
          <a:p>
            <a:pPr algn="just"/>
            <a:r>
              <a:rPr lang="en-US" dirty="0"/>
              <a:t>There is a microservice to create the orders, one that processes the payment, another that updates the inventory and the last one that delivers the order.</a:t>
            </a:r>
          </a:p>
          <a:p>
            <a:pPr algn="just"/>
            <a:r>
              <a:rPr lang="en-US" dirty="0"/>
              <a:t>Each of these microservices performs a local transaction to implement the individual </a:t>
            </a:r>
            <a:r>
              <a:rPr lang="en-US" dirty="0" smtClean="0"/>
              <a:t>functionalities</a:t>
            </a:r>
          </a:p>
          <a:p>
            <a:pPr algn="just"/>
            <a:endParaRPr lang="en-US" dirty="0"/>
          </a:p>
          <a:p>
            <a:pPr algn="just"/>
            <a:endParaRPr lang="en-US" dirty="0" smtClean="0"/>
          </a:p>
          <a:p>
            <a:pPr algn="just"/>
            <a:r>
              <a:rPr lang="en-US" dirty="0" smtClean="0"/>
              <a:t>To </a:t>
            </a:r>
            <a:r>
              <a:rPr lang="en-US" dirty="0"/>
              <a:t>ensure a successful order processing service, all four microservices must complete the individual local transactions. If any of the microservices fail to complete its local transaction, all the completed preceding transactions should roll back to ensure data integrity.</a:t>
            </a:r>
          </a:p>
          <a:p>
            <a:endParaRPr lang="en-US"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6" name="Picture 5"/>
          <p:cNvPicPr>
            <a:picLocks noChangeAspect="1"/>
          </p:cNvPicPr>
          <p:nvPr/>
        </p:nvPicPr>
        <p:blipFill rotWithShape="1">
          <a:blip r:embed="rId2"/>
          <a:srcRect t="26591"/>
          <a:stretch/>
        </p:blipFill>
        <p:spPr>
          <a:xfrm>
            <a:off x="1747475" y="3897080"/>
            <a:ext cx="9335737" cy="1030779"/>
          </a:xfrm>
          <a:prstGeom prst="rect">
            <a:avLst/>
          </a:prstGeom>
        </p:spPr>
      </p:pic>
    </p:spTree>
    <p:extLst>
      <p:ext uri="{BB962C8B-B14F-4D97-AF65-F5344CB8AC3E}">
        <p14:creationId xmlns:p14="http://schemas.microsoft.com/office/powerpoint/2010/main" val="18215209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Understanding Two-Phase Commit Protocol	</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The Two-Phase Commit protocol (2PC) is </a:t>
            </a:r>
            <a:r>
              <a:rPr lang="en-US" b="1" dirty="0"/>
              <a:t>a widely used pattern to implement distributed transactions.</a:t>
            </a:r>
            <a:r>
              <a:rPr lang="en-US" dirty="0"/>
              <a:t> </a:t>
            </a:r>
            <a:r>
              <a:rPr lang="en-US" dirty="0" smtClean="0"/>
              <a:t>It is to </a:t>
            </a:r>
            <a:r>
              <a:rPr lang="en-US" dirty="0"/>
              <a:t>use this pattern in a microservice architecture to implement distributed transactions.</a:t>
            </a:r>
          </a:p>
          <a:p>
            <a:pPr algn="just"/>
            <a:r>
              <a:rPr lang="en-US" dirty="0"/>
              <a:t>In a two-phase commit protocol, there is a coordinator component that is responsible for controlling the transaction and contains the logic to manage the transaction</a:t>
            </a:r>
            <a:r>
              <a:rPr lang="en-US" dirty="0" smtClean="0"/>
              <a:t>.</a:t>
            </a:r>
          </a:p>
          <a:p>
            <a:pPr algn="just"/>
            <a:r>
              <a:rPr lang="en-US" dirty="0"/>
              <a:t>As the name indicates, the two-phase commit protocol runs a distributed transaction in two phases:</a:t>
            </a:r>
          </a:p>
          <a:p>
            <a:pPr lvl="1" algn="just"/>
            <a:r>
              <a:rPr lang="en-US" b="1" dirty="0"/>
              <a:t>Prepare Phase</a:t>
            </a:r>
            <a:r>
              <a:rPr lang="en-US" dirty="0"/>
              <a:t> – The coordinator asks the participating nodes whether they are ready to commit the transaction. The participants returned with a </a:t>
            </a:r>
            <a:r>
              <a:rPr lang="en-US" i="1" dirty="0"/>
              <a:t>yes</a:t>
            </a:r>
            <a:r>
              <a:rPr lang="en-US" dirty="0"/>
              <a:t> or </a:t>
            </a:r>
            <a:r>
              <a:rPr lang="en-US" i="1" dirty="0"/>
              <a:t>no</a:t>
            </a:r>
            <a:r>
              <a:rPr lang="en-US" dirty="0"/>
              <a:t>.</a:t>
            </a:r>
          </a:p>
          <a:p>
            <a:pPr lvl="1" algn="just"/>
            <a:r>
              <a:rPr lang="en-US" b="1" dirty="0"/>
              <a:t>Commit Phase</a:t>
            </a:r>
            <a:r>
              <a:rPr lang="en-US" dirty="0"/>
              <a:t> – If all the participating nodes respond affirmatively in phase 1, the coordinator asks all of them to commit. If at least one node returns negative, the coordinator asks all participants to roll back their local transactions.</a:t>
            </a:r>
          </a:p>
          <a:p>
            <a:endParaRPr lang="en-US" dirty="0"/>
          </a:p>
          <a:p>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132508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Understanding Two-Phase Commit Protocol	</a:t>
            </a:r>
            <a:endParaRPr lang="en-IN" dirty="0"/>
          </a:p>
        </p:txBody>
      </p:sp>
      <p:sp>
        <p:nvSpPr>
          <p:cNvPr id="3" name="Content Placeholder 2"/>
          <p:cNvSpPr>
            <a:spLocks noGrp="1"/>
          </p:cNvSpPr>
          <p:nvPr>
            <p:ph idx="1"/>
          </p:nvPr>
        </p:nvSpPr>
        <p:spPr/>
        <p:txBody>
          <a:bodyPr>
            <a:normAutofit/>
          </a:bodyPr>
          <a:lstStyle/>
          <a:p>
            <a:endParaRPr lang="en-US" dirty="0"/>
          </a:p>
          <a:p>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6" name="Picture 5"/>
          <p:cNvPicPr>
            <a:picLocks noChangeAspect="1"/>
          </p:cNvPicPr>
          <p:nvPr/>
        </p:nvPicPr>
        <p:blipFill>
          <a:blip r:embed="rId2"/>
          <a:stretch>
            <a:fillRect/>
          </a:stretch>
        </p:blipFill>
        <p:spPr>
          <a:xfrm>
            <a:off x="543330" y="1646238"/>
            <a:ext cx="11105339" cy="3749737"/>
          </a:xfrm>
          <a:prstGeom prst="rect">
            <a:avLst/>
          </a:prstGeom>
        </p:spPr>
      </p:pic>
    </p:spTree>
    <p:extLst>
      <p:ext uri="{BB962C8B-B14F-4D97-AF65-F5344CB8AC3E}">
        <p14:creationId xmlns:p14="http://schemas.microsoft.com/office/powerpoint/2010/main" val="1452953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Problems in 2Pc Protocol	</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US" dirty="0"/>
              <a:t>Although 2PC is useful to implement a distributed transaction, it has the following shortcomings:</a:t>
            </a:r>
          </a:p>
          <a:p>
            <a:pPr algn="just"/>
            <a:r>
              <a:rPr lang="en-US" dirty="0"/>
              <a:t>The </a:t>
            </a:r>
            <a:r>
              <a:rPr lang="en-US" b="1" dirty="0"/>
              <a:t>onus of the transaction is on the coordinator node</a:t>
            </a:r>
            <a:r>
              <a:rPr lang="en-US" dirty="0"/>
              <a:t>, and it can become the single point of failure.</a:t>
            </a:r>
          </a:p>
          <a:p>
            <a:pPr algn="just"/>
            <a:r>
              <a:rPr lang="en-US" dirty="0"/>
              <a:t>All other services need to wait until the slowest service finishes its confirmation. So, the overall performance of the transaction is bound by the slowest service.</a:t>
            </a:r>
          </a:p>
          <a:p>
            <a:pPr algn="just"/>
            <a:r>
              <a:rPr lang="en-US" dirty="0"/>
              <a:t>The two-phase commit protocol is</a:t>
            </a:r>
            <a:r>
              <a:rPr lang="en-US" b="1" dirty="0"/>
              <a:t> slow by design due to the chattiness and dependency on the coordinator.</a:t>
            </a:r>
            <a:r>
              <a:rPr lang="en-US" dirty="0"/>
              <a:t> So, it can lead to scalability and performance issues in a microservice-based architecture involving multiple services.</a:t>
            </a:r>
          </a:p>
          <a:p>
            <a:pPr algn="just"/>
            <a:r>
              <a:rPr lang="en-US" dirty="0"/>
              <a:t>Two-phase commit protocol is </a:t>
            </a:r>
            <a:r>
              <a:rPr lang="en-US" b="1" dirty="0"/>
              <a:t>not supported in NoSQL databases.</a:t>
            </a:r>
            <a:r>
              <a:rPr lang="en-US" dirty="0"/>
              <a:t> Therefore, in a microservice architecture where one or more services use NoSQL databases, we can’t apply a two-phase commit.</a:t>
            </a:r>
          </a:p>
          <a:p>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3944185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Transactional Outbox Pattern</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A common challenge that arises when handling distributed transactions in microservices is how to reliably publish events to other services without losing or duplicating them. </a:t>
            </a:r>
            <a:endParaRPr lang="en-US" dirty="0" smtClean="0"/>
          </a:p>
          <a:p>
            <a:pPr algn="just"/>
            <a:r>
              <a:rPr lang="en-US" dirty="0" smtClean="0"/>
              <a:t>One </a:t>
            </a:r>
            <a:r>
              <a:rPr lang="en-US" dirty="0"/>
              <a:t>design pattern that can address this challenge is the outbox pattern. </a:t>
            </a:r>
            <a:endParaRPr lang="en-US" dirty="0" smtClean="0"/>
          </a:p>
          <a:p>
            <a:pPr algn="just"/>
            <a:r>
              <a:rPr lang="en-US" dirty="0" smtClean="0"/>
              <a:t>The </a:t>
            </a:r>
            <a:r>
              <a:rPr lang="en-US" dirty="0"/>
              <a:t>outbox pattern is based on the idea of using a database table as a temporary buffer for storing events that need to be published, and using a separate process to read and send them to a message broker. </a:t>
            </a:r>
            <a:endParaRPr lang="en-US" dirty="0" smtClean="0"/>
          </a:p>
          <a:p>
            <a:pPr algn="just"/>
            <a:r>
              <a:rPr lang="en-US" dirty="0" smtClean="0"/>
              <a:t>This </a:t>
            </a:r>
            <a:r>
              <a:rPr lang="en-US" dirty="0"/>
              <a:t>way, you can ensure that the events are published atomically with the local transactions, and avoid inconsistencies and failures due to network issues or broker outages, but you also need to deal with the potential for duplicate or out-of-order events.</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5692810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SAGA Pattern</a:t>
            </a:r>
            <a:endParaRPr lang="en-IN" dirty="0"/>
          </a:p>
        </p:txBody>
      </p:sp>
      <p:sp>
        <p:nvSpPr>
          <p:cNvPr id="3" name="Content Placeholder 2"/>
          <p:cNvSpPr>
            <a:spLocks noGrp="1"/>
          </p:cNvSpPr>
          <p:nvPr>
            <p:ph idx="1"/>
          </p:nvPr>
        </p:nvSpPr>
        <p:spPr/>
        <p:txBody>
          <a:bodyPr/>
          <a:lstStyle/>
          <a:p>
            <a:pPr algn="just"/>
            <a:r>
              <a:rPr lang="en-US" dirty="0"/>
              <a:t>The saga pattern is based on the idea of breaking a long-running transaction into a series of local transactions, each executed by a different service, and compensating for any failures along the way. </a:t>
            </a:r>
            <a:endParaRPr lang="en-US" dirty="0" smtClean="0"/>
          </a:p>
          <a:p>
            <a:pPr algn="just"/>
            <a:r>
              <a:rPr lang="en-US" dirty="0" smtClean="0"/>
              <a:t>A </a:t>
            </a:r>
            <a:r>
              <a:rPr lang="en-US" dirty="0"/>
              <a:t>saga can be orchestrated by a central service that controls the workflow and triggers the compensation logic, or choreographed by each service that publishes and subscribes to events. </a:t>
            </a:r>
            <a:endParaRPr lang="en-US" dirty="0" smtClean="0"/>
          </a:p>
          <a:p>
            <a:pPr algn="just"/>
            <a:r>
              <a:rPr lang="en-US" dirty="0" smtClean="0"/>
              <a:t>The </a:t>
            </a:r>
            <a:r>
              <a:rPr lang="en-US" dirty="0"/>
              <a:t>saga pattern allows you to achieve eventual consistency and avoid blocking and locking resources, but it also requires careful design and testing of the compensation logic and the event handling.</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3143547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SAGA Pattern</a:t>
            </a:r>
            <a:endParaRPr lang="en-IN" dirty="0"/>
          </a:p>
        </p:txBody>
      </p:sp>
      <p:sp>
        <p:nvSpPr>
          <p:cNvPr id="3" name="Content Placeholder 2"/>
          <p:cNvSpPr>
            <a:spLocks noGrp="1"/>
          </p:cNvSpPr>
          <p:nvPr>
            <p:ph idx="1"/>
          </p:nvPr>
        </p:nvSpPr>
        <p:spPr/>
        <p:txBody>
          <a:bodyPr/>
          <a:lstStyle/>
          <a:p>
            <a:pPr algn="just"/>
            <a:r>
              <a:rPr lang="en-US" dirty="0" smtClean="0"/>
              <a:t>The </a:t>
            </a:r>
            <a:r>
              <a:rPr lang="en-US" dirty="0"/>
              <a:t>Saga architecture pattern </a:t>
            </a:r>
            <a:r>
              <a:rPr lang="en-US" b="1" dirty="0"/>
              <a:t>provides transaction management using a sequence of local transactions.</a:t>
            </a:r>
            <a:endParaRPr lang="en-US" dirty="0"/>
          </a:p>
          <a:p>
            <a:pPr algn="just"/>
            <a:r>
              <a:rPr lang="en-US" dirty="0"/>
              <a:t>A local transaction is the unit of work performed by a Saga participant. Every operation that is part of the Saga can be rolled back by a compensating transaction. </a:t>
            </a:r>
            <a:endParaRPr lang="en-US" dirty="0" smtClean="0"/>
          </a:p>
          <a:p>
            <a:pPr algn="just"/>
            <a:r>
              <a:rPr lang="en-US" dirty="0" smtClean="0"/>
              <a:t>Further</a:t>
            </a:r>
            <a:r>
              <a:rPr lang="en-US" dirty="0"/>
              <a:t>, the Saga pattern guarantees that either all operations complete successfully or the corresponding compensation transactions are run to undo the work previously completed.</a:t>
            </a:r>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2595011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Database Patterns for Data Management</a:t>
            </a:r>
            <a:endParaRPr lang="en-IN" dirty="0"/>
          </a:p>
        </p:txBody>
      </p:sp>
      <p:sp>
        <p:nvSpPr>
          <p:cNvPr id="3" name="Content Placeholder 2"/>
          <p:cNvSpPr>
            <a:spLocks noGrp="1"/>
          </p:cNvSpPr>
          <p:nvPr>
            <p:ph idx="1"/>
          </p:nvPr>
        </p:nvSpPr>
        <p:spPr/>
        <p:txBody>
          <a:bodyPr/>
          <a:lstStyle/>
          <a:p>
            <a:pPr algn="just"/>
            <a:r>
              <a:rPr lang="en-US" dirty="0"/>
              <a:t>Database design patterns play a pivotal role in shaping the microservices database architecture. </a:t>
            </a:r>
            <a:endParaRPr lang="en-US" dirty="0" smtClean="0"/>
          </a:p>
          <a:p>
            <a:pPr algn="just"/>
            <a:r>
              <a:rPr lang="en-US" dirty="0" smtClean="0"/>
              <a:t>These </a:t>
            </a:r>
            <a:r>
              <a:rPr lang="en-US" dirty="0"/>
              <a:t>patterns provide the framework for whether each service should have its own dedicated database or share a common one. </a:t>
            </a:r>
            <a:endParaRPr lang="en-US" dirty="0" smtClean="0"/>
          </a:p>
          <a:p>
            <a:pPr algn="just"/>
            <a:r>
              <a:rPr lang="en-US" dirty="0" smtClean="0"/>
              <a:t>Microservices </a:t>
            </a:r>
            <a:r>
              <a:rPr lang="en-US" dirty="0"/>
              <a:t>architecture breaks an application into loosely coupled services, which can be independently developed and deployed. </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19879530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SAGA Pattern</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
        <p:nvSpPr>
          <p:cNvPr id="6" name="Content Placeholder 5"/>
          <p:cNvSpPr>
            <a:spLocks noGrp="1"/>
          </p:cNvSpPr>
          <p:nvPr>
            <p:ph idx="1"/>
          </p:nvPr>
        </p:nvSpPr>
        <p:spPr>
          <a:xfrm>
            <a:off x="838200" y="1609494"/>
            <a:ext cx="10515600" cy="4351338"/>
          </a:xfrm>
        </p:spPr>
        <p:txBody>
          <a:bodyPr/>
          <a:lstStyle/>
          <a:p>
            <a:r>
              <a:rPr lang="en-US" dirty="0"/>
              <a:t>The Saga Execution Coordinator (SEC) guarantees these principles:</a:t>
            </a:r>
            <a:endParaRPr lang="en-IN" dirty="0"/>
          </a:p>
        </p:txBody>
      </p:sp>
      <p:pic>
        <p:nvPicPr>
          <p:cNvPr id="7" name="Picture 6"/>
          <p:cNvPicPr>
            <a:picLocks noChangeAspect="1"/>
          </p:cNvPicPr>
          <p:nvPr/>
        </p:nvPicPr>
        <p:blipFill>
          <a:blip r:embed="rId2"/>
          <a:stretch>
            <a:fillRect/>
          </a:stretch>
        </p:blipFill>
        <p:spPr>
          <a:xfrm>
            <a:off x="1689160" y="2168431"/>
            <a:ext cx="8369242" cy="4259958"/>
          </a:xfrm>
          <a:prstGeom prst="rect">
            <a:avLst/>
          </a:prstGeom>
        </p:spPr>
      </p:pic>
    </p:spTree>
    <p:extLst>
      <p:ext uri="{BB962C8B-B14F-4D97-AF65-F5344CB8AC3E}">
        <p14:creationId xmlns:p14="http://schemas.microsoft.com/office/powerpoint/2010/main" val="11457717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SAGA Pattern</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
        <p:nvSpPr>
          <p:cNvPr id="6" name="Content Placeholder 5"/>
          <p:cNvSpPr>
            <a:spLocks noGrp="1"/>
          </p:cNvSpPr>
          <p:nvPr>
            <p:ph idx="1"/>
          </p:nvPr>
        </p:nvSpPr>
        <p:spPr>
          <a:xfrm>
            <a:off x="838200" y="1609494"/>
            <a:ext cx="10515600" cy="4351338"/>
          </a:xfrm>
        </p:spPr>
        <p:txBody>
          <a:bodyPr/>
          <a:lstStyle/>
          <a:p>
            <a:pPr algn="just"/>
            <a:r>
              <a:rPr lang="en-US" dirty="0" smtClean="0"/>
              <a:t>The</a:t>
            </a:r>
            <a:r>
              <a:rPr lang="en-US" dirty="0"/>
              <a:t> </a:t>
            </a:r>
            <a:r>
              <a:rPr lang="en-US" b="1" dirty="0"/>
              <a:t>Saga Execution Coordinator is the central component to implement a Saga flow.</a:t>
            </a:r>
            <a:r>
              <a:rPr lang="en-US" dirty="0"/>
              <a:t> It contains a Saga log that captures the sequence of events of a distributed transaction.</a:t>
            </a:r>
          </a:p>
          <a:p>
            <a:pPr algn="just"/>
            <a:r>
              <a:rPr lang="en-US" dirty="0"/>
              <a:t>For any failure, the SEC component inspects the Saga log to identify the impacted components and the sequence in which the compensating transactions should run.</a:t>
            </a:r>
          </a:p>
          <a:p>
            <a:pPr algn="just"/>
            <a:r>
              <a:rPr lang="en-US" dirty="0"/>
              <a:t>For any failure in the SEC component, it can read the Saga log once it’s coming back up.</a:t>
            </a:r>
          </a:p>
        </p:txBody>
      </p:sp>
    </p:spTree>
    <p:extLst>
      <p:ext uri="{BB962C8B-B14F-4D97-AF65-F5344CB8AC3E}">
        <p14:creationId xmlns:p14="http://schemas.microsoft.com/office/powerpoint/2010/main" val="434407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SAGA Pattern</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
        <p:nvSpPr>
          <p:cNvPr id="6" name="Content Placeholder 5"/>
          <p:cNvSpPr>
            <a:spLocks noGrp="1"/>
          </p:cNvSpPr>
          <p:nvPr>
            <p:ph idx="1"/>
          </p:nvPr>
        </p:nvSpPr>
        <p:spPr>
          <a:xfrm>
            <a:off x="838200" y="1609494"/>
            <a:ext cx="10515600" cy="4351338"/>
          </a:xfrm>
        </p:spPr>
        <p:txBody>
          <a:bodyPr/>
          <a:lstStyle/>
          <a:p>
            <a:pPr algn="just"/>
            <a:endParaRPr lang="en-US" dirty="0"/>
          </a:p>
        </p:txBody>
      </p:sp>
      <p:pic>
        <p:nvPicPr>
          <p:cNvPr id="3" name="Picture 2"/>
          <p:cNvPicPr>
            <a:picLocks noChangeAspect="1"/>
          </p:cNvPicPr>
          <p:nvPr/>
        </p:nvPicPr>
        <p:blipFill>
          <a:blip r:embed="rId2"/>
          <a:stretch>
            <a:fillRect/>
          </a:stretch>
        </p:blipFill>
        <p:spPr>
          <a:xfrm>
            <a:off x="4202178" y="928397"/>
            <a:ext cx="6800858" cy="5513967"/>
          </a:xfrm>
          <a:prstGeom prst="rect">
            <a:avLst/>
          </a:prstGeom>
        </p:spPr>
      </p:pic>
    </p:spTree>
    <p:extLst>
      <p:ext uri="{BB962C8B-B14F-4D97-AF65-F5344CB8AC3E}">
        <p14:creationId xmlns:p14="http://schemas.microsoft.com/office/powerpoint/2010/main" val="902545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SAGA Pattern</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
        <p:nvSpPr>
          <p:cNvPr id="6" name="Content Placeholder 5"/>
          <p:cNvSpPr>
            <a:spLocks noGrp="1"/>
          </p:cNvSpPr>
          <p:nvPr>
            <p:ph idx="1"/>
          </p:nvPr>
        </p:nvSpPr>
        <p:spPr>
          <a:xfrm>
            <a:off x="838200" y="1609494"/>
            <a:ext cx="10515600" cy="4351338"/>
          </a:xfrm>
        </p:spPr>
        <p:txBody>
          <a:bodyPr/>
          <a:lstStyle/>
          <a:p>
            <a:pPr algn="just"/>
            <a:endParaRPr lang="en-US" dirty="0"/>
          </a:p>
        </p:txBody>
      </p:sp>
      <p:pic>
        <p:nvPicPr>
          <p:cNvPr id="5" name="Picture 4"/>
          <p:cNvPicPr>
            <a:picLocks noChangeAspect="1"/>
          </p:cNvPicPr>
          <p:nvPr/>
        </p:nvPicPr>
        <p:blipFill>
          <a:blip r:embed="rId2"/>
          <a:stretch>
            <a:fillRect/>
          </a:stretch>
        </p:blipFill>
        <p:spPr>
          <a:xfrm>
            <a:off x="4372495" y="365125"/>
            <a:ext cx="6633556" cy="6099607"/>
          </a:xfrm>
          <a:prstGeom prst="rect">
            <a:avLst/>
          </a:prstGeom>
        </p:spPr>
      </p:pic>
    </p:spTree>
    <p:extLst>
      <p:ext uri="{BB962C8B-B14F-4D97-AF65-F5344CB8AC3E}">
        <p14:creationId xmlns:p14="http://schemas.microsoft.com/office/powerpoint/2010/main" val="153369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SAGA Pattern</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
        <p:nvSpPr>
          <p:cNvPr id="6" name="Content Placeholder 5"/>
          <p:cNvSpPr>
            <a:spLocks noGrp="1"/>
          </p:cNvSpPr>
          <p:nvPr>
            <p:ph idx="1"/>
          </p:nvPr>
        </p:nvSpPr>
        <p:spPr>
          <a:xfrm>
            <a:off x="1203960" y="1690688"/>
            <a:ext cx="10515600" cy="4351338"/>
          </a:xfrm>
        </p:spPr>
        <p:txBody>
          <a:bodyPr/>
          <a:lstStyle/>
          <a:p>
            <a:pPr algn="just"/>
            <a:endParaRPr lang="en-US" dirty="0"/>
          </a:p>
        </p:txBody>
      </p:sp>
      <p:pic>
        <p:nvPicPr>
          <p:cNvPr id="3" name="Picture 2"/>
          <p:cNvPicPr>
            <a:picLocks noChangeAspect="1"/>
          </p:cNvPicPr>
          <p:nvPr/>
        </p:nvPicPr>
        <p:blipFill>
          <a:blip r:embed="rId2"/>
          <a:stretch>
            <a:fillRect/>
          </a:stretch>
        </p:blipFill>
        <p:spPr>
          <a:xfrm>
            <a:off x="4472248" y="365125"/>
            <a:ext cx="6342609" cy="6176991"/>
          </a:xfrm>
          <a:prstGeom prst="rect">
            <a:avLst/>
          </a:prstGeom>
        </p:spPr>
      </p:pic>
    </p:spTree>
    <p:extLst>
      <p:ext uri="{BB962C8B-B14F-4D97-AF65-F5344CB8AC3E}">
        <p14:creationId xmlns:p14="http://schemas.microsoft.com/office/powerpoint/2010/main" val="2824091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Deployment Pattern</a:t>
            </a:r>
            <a:endParaRPr lang="en-IN" b="1" dirty="0"/>
          </a:p>
        </p:txBody>
      </p:sp>
      <p:sp>
        <p:nvSpPr>
          <p:cNvPr id="3" name="Content Placeholder 2"/>
          <p:cNvSpPr>
            <a:spLocks noGrp="1"/>
          </p:cNvSpPr>
          <p:nvPr>
            <p:ph idx="1"/>
          </p:nvPr>
        </p:nvSpPr>
        <p:spPr/>
        <p:txBody>
          <a:bodyPr/>
          <a:lstStyle/>
          <a:p>
            <a:pPr algn="just"/>
            <a:r>
              <a:rPr lang="en-US" dirty="0"/>
              <a:t>The microservices deployment pattern is a technique for updating and modifying software components. </a:t>
            </a:r>
            <a:endParaRPr lang="en-US" dirty="0" smtClean="0"/>
          </a:p>
          <a:p>
            <a:pPr algn="just"/>
            <a:r>
              <a:rPr lang="en-US" dirty="0" smtClean="0"/>
              <a:t>A </a:t>
            </a:r>
            <a:r>
              <a:rPr lang="en-US" dirty="0"/>
              <a:t>microservices deployment pattern or strategy enables easy deployments and allows you to modify microservices</a:t>
            </a:r>
            <a:r>
              <a:rPr lang="en-US" dirty="0" smtClean="0"/>
              <a:t>.</a:t>
            </a:r>
          </a:p>
          <a:p>
            <a:pPr algn="just"/>
            <a:r>
              <a:rPr lang="en-US" dirty="0"/>
              <a:t>Microservices are the most scalable way of developing software. But that means nothing unless we choose the right way to deploy microservices: processes or containers? Run on my servers or use the cloud? Do I need Kubernetes? When it comes to the microservice architecture, there is such an abundance of options and it is hard to know which is best.</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910572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5 ways to deploy microservices</a:t>
            </a:r>
          </a:p>
        </p:txBody>
      </p:sp>
      <p:sp>
        <p:nvSpPr>
          <p:cNvPr id="3" name="Content Placeholder 2"/>
          <p:cNvSpPr>
            <a:spLocks noGrp="1"/>
          </p:cNvSpPr>
          <p:nvPr>
            <p:ph idx="1"/>
          </p:nvPr>
        </p:nvSpPr>
        <p:spPr>
          <a:xfrm>
            <a:off x="838200" y="1438102"/>
            <a:ext cx="10515600" cy="4738861"/>
          </a:xfrm>
        </p:spPr>
        <p:txBody>
          <a:bodyPr>
            <a:normAutofit fontScale="92500" lnSpcReduction="10000"/>
          </a:bodyPr>
          <a:lstStyle/>
          <a:p>
            <a:pPr algn="just"/>
            <a:r>
              <a:rPr lang="en-US" dirty="0"/>
              <a:t>Microservice applications can run in many ways, each with different tradeoffs and cost structures. What works for small applications spanning a few services will likely not suffice for large-scale systems</a:t>
            </a:r>
            <a:r>
              <a:rPr lang="en-US" dirty="0" smtClean="0"/>
              <a:t>.</a:t>
            </a:r>
          </a:p>
          <a:p>
            <a:r>
              <a:rPr lang="en-US" dirty="0"/>
              <a:t>From simple to complex, here are the </a:t>
            </a:r>
            <a:r>
              <a:rPr lang="en-US" b="1" dirty="0"/>
              <a:t>five ways of running microservices</a:t>
            </a:r>
            <a:r>
              <a:rPr lang="en-US" dirty="0"/>
              <a:t>:</a:t>
            </a:r>
          </a:p>
          <a:p>
            <a:pPr lvl="1"/>
            <a:r>
              <a:rPr lang="en-US" b="1" dirty="0"/>
              <a:t>Single machine, multiple processes</a:t>
            </a:r>
            <a:r>
              <a:rPr lang="en-US" dirty="0"/>
              <a:t>: buy or rent a server and run the microservices as processes.</a:t>
            </a:r>
          </a:p>
          <a:p>
            <a:pPr lvl="1"/>
            <a:r>
              <a:rPr lang="en-US" b="1" dirty="0"/>
              <a:t>Multiple machines, multiple processes</a:t>
            </a:r>
            <a:r>
              <a:rPr lang="en-US" dirty="0"/>
              <a:t>: the obvious next step is adding more servers and distributing the load, offering more scalability and availability.</a:t>
            </a:r>
          </a:p>
          <a:p>
            <a:pPr lvl="1"/>
            <a:r>
              <a:rPr lang="en-US" b="1" dirty="0"/>
              <a:t>Containers</a:t>
            </a:r>
            <a:r>
              <a:rPr lang="en-US" dirty="0"/>
              <a:t>: packaging the microservices inside a container makes it easier to deploy and run along with other services. It’s also the first step towards Kubernetes.</a:t>
            </a:r>
          </a:p>
          <a:p>
            <a:pPr lvl="1"/>
            <a:r>
              <a:rPr lang="en-US" b="1" dirty="0"/>
              <a:t>Orchestrator</a:t>
            </a:r>
            <a:r>
              <a:rPr lang="en-US" dirty="0"/>
              <a:t>: orchestrators such as Kubernetes or Nomad are complete platforms designed to run thousands of containers simultaneously.</a:t>
            </a:r>
          </a:p>
          <a:p>
            <a:pPr lvl="1"/>
            <a:r>
              <a:rPr lang="en-US" b="1" dirty="0" err="1"/>
              <a:t>Serverless</a:t>
            </a:r>
            <a:r>
              <a:rPr lang="en-US" dirty="0"/>
              <a:t>: </a:t>
            </a:r>
            <a:r>
              <a:rPr lang="en-US" dirty="0" err="1"/>
              <a:t>serverless</a:t>
            </a:r>
            <a:r>
              <a:rPr lang="en-US" dirty="0"/>
              <a:t> allows us to forget about processes, containers, and servers, and run code directly in the cloud.</a:t>
            </a:r>
          </a:p>
          <a:p>
            <a:pPr algn="just"/>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9235421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Option 1: Single machine, multiple </a:t>
            </a:r>
            <a:r>
              <a:rPr lang="en-IN" dirty="0" smtClean="0"/>
              <a:t>processes</a:t>
            </a:r>
            <a:endParaRPr lang="en-IN" dirty="0"/>
          </a:p>
        </p:txBody>
      </p:sp>
      <p:sp>
        <p:nvSpPr>
          <p:cNvPr id="3" name="Content Placeholder 2"/>
          <p:cNvSpPr>
            <a:spLocks noGrp="1"/>
          </p:cNvSpPr>
          <p:nvPr>
            <p:ph idx="1"/>
          </p:nvPr>
        </p:nvSpPr>
        <p:spPr/>
        <p:txBody>
          <a:bodyPr/>
          <a:lstStyle/>
          <a:p>
            <a:pPr algn="just"/>
            <a:r>
              <a:rPr lang="en-US" dirty="0"/>
              <a:t>At the most basic level, we can run a microservice application as multiple processes on a single machine. Each service listens to a different port and communicates over a loopback interface.</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a:blip r:embed="rId2"/>
          <a:stretch>
            <a:fillRect/>
          </a:stretch>
        </p:blipFill>
        <p:spPr>
          <a:xfrm>
            <a:off x="4641124" y="3000333"/>
            <a:ext cx="2757204" cy="3857667"/>
          </a:xfrm>
          <a:prstGeom prst="rect">
            <a:avLst/>
          </a:prstGeom>
        </p:spPr>
      </p:pic>
    </p:spTree>
    <p:extLst>
      <p:ext uri="{BB962C8B-B14F-4D97-AF65-F5344CB8AC3E}">
        <p14:creationId xmlns:p14="http://schemas.microsoft.com/office/powerpoint/2010/main" val="1116142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Option 1: Single machine, multiple </a:t>
            </a:r>
            <a:r>
              <a:rPr lang="en-IN" dirty="0" smtClean="0"/>
              <a:t>processes</a:t>
            </a:r>
            <a:endParaRPr lang="en-IN" dirty="0"/>
          </a:p>
        </p:txBody>
      </p:sp>
      <p:sp>
        <p:nvSpPr>
          <p:cNvPr id="3" name="Content Placeholder 2"/>
          <p:cNvSpPr>
            <a:spLocks noGrp="1"/>
          </p:cNvSpPr>
          <p:nvPr>
            <p:ph idx="1"/>
          </p:nvPr>
        </p:nvSpPr>
        <p:spPr>
          <a:xfrm>
            <a:off x="838200" y="1434927"/>
            <a:ext cx="10515600" cy="4351338"/>
          </a:xfrm>
        </p:spPr>
        <p:txBody>
          <a:bodyPr/>
          <a:lstStyle/>
          <a:p>
            <a:r>
              <a:rPr lang="en-US" b="1" dirty="0" smtClean="0"/>
              <a:t>The benefits of this approach are:</a:t>
            </a:r>
          </a:p>
          <a:p>
            <a:pPr lvl="1"/>
            <a:r>
              <a:rPr lang="en-US" b="1" dirty="0" smtClean="0"/>
              <a:t>Lightweight</a:t>
            </a:r>
            <a:r>
              <a:rPr lang="en-US" dirty="0"/>
              <a:t>: there is no overhead as it’s just processes running on a server.</a:t>
            </a:r>
          </a:p>
          <a:p>
            <a:pPr lvl="1"/>
            <a:r>
              <a:rPr lang="en-US" b="1" dirty="0"/>
              <a:t>Convenience</a:t>
            </a:r>
            <a:r>
              <a:rPr lang="en-US" dirty="0"/>
              <a:t>: it’s a great way to experience microservices without the learning curve that other tools have.</a:t>
            </a:r>
          </a:p>
          <a:p>
            <a:pPr lvl="1"/>
            <a:r>
              <a:rPr lang="en-US" b="1" dirty="0"/>
              <a:t>Easy troubleshooting</a:t>
            </a:r>
            <a:r>
              <a:rPr lang="en-US" dirty="0"/>
              <a:t>: everything is in the same place, so finding a problem or reverting to a working configuration in case of trouble is very straightforward, if you have continuous delivery in place.</a:t>
            </a:r>
          </a:p>
          <a:p>
            <a:pPr lvl="1"/>
            <a:r>
              <a:rPr lang="en-US" b="1" dirty="0"/>
              <a:t>Fixed billing</a:t>
            </a:r>
            <a:r>
              <a:rPr lang="en-US" dirty="0"/>
              <a:t>: we know how much we’ll have to pay each month.</a:t>
            </a:r>
          </a:p>
          <a:p>
            <a:pPr algn="just"/>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38042442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Option 1: Single machine, multiple </a:t>
            </a:r>
            <a:r>
              <a:rPr lang="en-IN" dirty="0" smtClean="0"/>
              <a:t>processes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528431"/>
            <a:ext cx="9601200" cy="4114800"/>
          </a:xfrm>
        </p:spPr>
      </p:pic>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208962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Database Patterns for Data Management</a:t>
            </a:r>
            <a:endParaRPr lang="en-IN" dirty="0"/>
          </a:p>
        </p:txBody>
      </p:sp>
      <p:sp>
        <p:nvSpPr>
          <p:cNvPr id="3" name="Content Placeholder 2"/>
          <p:cNvSpPr>
            <a:spLocks noGrp="1"/>
          </p:cNvSpPr>
          <p:nvPr>
            <p:ph idx="1"/>
          </p:nvPr>
        </p:nvSpPr>
        <p:spPr/>
        <p:txBody>
          <a:bodyPr/>
          <a:lstStyle/>
          <a:p>
            <a:pPr algn="just"/>
            <a:r>
              <a:rPr lang="en-US" dirty="0"/>
              <a:t>Let's explore some of the key database patterns</a:t>
            </a:r>
            <a:r>
              <a:rPr lang="en-US" dirty="0" smtClean="0"/>
              <a:t>:</a:t>
            </a:r>
          </a:p>
          <a:p>
            <a:pPr lvl="1" algn="just"/>
            <a:r>
              <a:rPr lang="en-US" dirty="0" smtClean="0"/>
              <a:t>Database per service</a:t>
            </a:r>
          </a:p>
          <a:p>
            <a:pPr lvl="1" algn="just"/>
            <a:r>
              <a:rPr lang="en-US" dirty="0" smtClean="0"/>
              <a:t>Shared Database per service</a:t>
            </a:r>
          </a:p>
          <a:p>
            <a:pPr lvl="1" algn="just"/>
            <a:r>
              <a:rPr lang="en-US" dirty="0" smtClean="0"/>
              <a:t>Command Query Responsibility Segregation</a:t>
            </a:r>
          </a:p>
          <a:p>
            <a:pPr lvl="1" algn="just"/>
            <a:r>
              <a:rPr lang="en-US" dirty="0" smtClean="0"/>
              <a:t>Event Sourcing</a:t>
            </a:r>
          </a:p>
          <a:p>
            <a:pPr lvl="1" algn="just"/>
            <a:r>
              <a:rPr lang="en-US" dirty="0" smtClean="0"/>
              <a:t>Saga Pattern</a:t>
            </a:r>
          </a:p>
          <a:p>
            <a:pPr lvl="2" algn="just"/>
            <a:r>
              <a:rPr lang="en-US" dirty="0" smtClean="0"/>
              <a:t>Choreography</a:t>
            </a:r>
          </a:p>
          <a:p>
            <a:pPr lvl="2" algn="just"/>
            <a:r>
              <a:rPr lang="en-US" dirty="0" smtClean="0"/>
              <a:t>Orchestration</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39911716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Option 2: Multiple machines and processes</a:t>
            </a:r>
          </a:p>
        </p:txBody>
      </p:sp>
      <p:sp>
        <p:nvSpPr>
          <p:cNvPr id="3" name="Content Placeholder 2"/>
          <p:cNvSpPr>
            <a:spLocks noGrp="1"/>
          </p:cNvSpPr>
          <p:nvPr>
            <p:ph idx="1"/>
          </p:nvPr>
        </p:nvSpPr>
        <p:spPr>
          <a:xfrm>
            <a:off x="838200" y="1468178"/>
            <a:ext cx="10515600" cy="4351338"/>
          </a:xfrm>
        </p:spPr>
        <p:txBody>
          <a:bodyPr/>
          <a:lstStyle/>
          <a:p>
            <a:pPr algn="just"/>
            <a:r>
              <a:rPr lang="en-US" dirty="0"/>
              <a:t>This option is essentially an upgrade of option 1. When the application exceeds the capacity of a server, we can scale up (upgrade the server) or scale sideways (add more servers). </a:t>
            </a:r>
            <a:endParaRPr lang="en-US" dirty="0" smtClean="0"/>
          </a:p>
          <a:p>
            <a:pPr algn="just"/>
            <a:r>
              <a:rPr lang="en-US" dirty="0" smtClean="0"/>
              <a:t>In </a:t>
            </a:r>
            <a:r>
              <a:rPr lang="en-US" dirty="0"/>
              <a:t>the case of microservices, horizontally scaling into two or more machines makes more sense since we get improved availability as a bonus. And, once we have a distributed setup, we can always scale up by upgrading servers.</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4260825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Option 2: Multiple machines and processes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0247" y="1513253"/>
            <a:ext cx="5416923" cy="4843097"/>
          </a:xfrm>
        </p:spPr>
      </p:pic>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2143449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24310" cy="1325563"/>
          </a:xfrm>
        </p:spPr>
        <p:txBody>
          <a:bodyPr/>
          <a:lstStyle/>
          <a:p>
            <a:r>
              <a:rPr lang="en-US" dirty="0"/>
              <a:t>Option 3: Deploy microservices with containers</a:t>
            </a:r>
          </a:p>
        </p:txBody>
      </p:sp>
      <p:sp>
        <p:nvSpPr>
          <p:cNvPr id="4" name="Footer Placeholder 3"/>
          <p:cNvSpPr>
            <a:spLocks noGrp="1"/>
          </p:cNvSpPr>
          <p:nvPr>
            <p:ph type="ftr" sz="quarter" idx="11"/>
          </p:nvPr>
        </p:nvSpPr>
        <p:spPr/>
        <p:txBody>
          <a:bodyPr/>
          <a:lstStyle/>
          <a:p>
            <a:r>
              <a:rPr lang="en-IN" smtClean="0"/>
              <a:t>Koenig-Solutions Pvt. Ltd. </a:t>
            </a:r>
            <a:endParaRPr lang="en-IN"/>
          </a:p>
        </p:txBody>
      </p:sp>
      <p:sp>
        <p:nvSpPr>
          <p:cNvPr id="3" name="Content Placeholder 2"/>
          <p:cNvSpPr>
            <a:spLocks noGrp="1"/>
          </p:cNvSpPr>
          <p:nvPr>
            <p:ph idx="1"/>
          </p:nvPr>
        </p:nvSpPr>
        <p:spPr/>
        <p:txBody>
          <a:bodyPr>
            <a:normAutofit fontScale="92500" lnSpcReduction="10000"/>
          </a:bodyPr>
          <a:lstStyle/>
          <a:p>
            <a:pPr algn="just"/>
            <a:r>
              <a:rPr lang="en-US" dirty="0"/>
              <a:t>While running microservices directly as processes is very efficient, it comes at a cost.</a:t>
            </a:r>
          </a:p>
          <a:p>
            <a:pPr algn="just"/>
            <a:r>
              <a:rPr lang="en-US" dirty="0"/>
              <a:t>The server must be meticulously maintained with the necessary dependencies and tools.</a:t>
            </a:r>
          </a:p>
          <a:p>
            <a:pPr algn="just"/>
            <a:r>
              <a:rPr lang="en-US" dirty="0"/>
              <a:t>A runaway process can consume all the memory or CPU.</a:t>
            </a:r>
          </a:p>
          <a:p>
            <a:pPr algn="just"/>
            <a:r>
              <a:rPr lang="en-US" dirty="0"/>
              <a:t>Deploying and monitoring the microservices is a brittle process.</a:t>
            </a:r>
          </a:p>
          <a:p>
            <a:pPr algn="just"/>
            <a:r>
              <a:rPr lang="en-US" dirty="0"/>
              <a:t>All these shortcomings can be mitigated with containers. Containers are packages that contain everything a program needs to run</a:t>
            </a:r>
            <a:r>
              <a:rPr lang="en-US" dirty="0" smtClean="0"/>
              <a:t>.</a:t>
            </a:r>
          </a:p>
          <a:p>
            <a:pPr algn="just"/>
            <a:r>
              <a:rPr lang="en-US" dirty="0" smtClean="0"/>
              <a:t> </a:t>
            </a:r>
            <a:r>
              <a:rPr lang="en-US" dirty="0"/>
              <a:t>A container image is a self-contained unit that can run on any server without having to install any dependencies or tools first (other than the container runtime itself).</a:t>
            </a:r>
          </a:p>
          <a:p>
            <a:endParaRPr lang="en-IN" dirty="0"/>
          </a:p>
        </p:txBody>
      </p:sp>
    </p:spTree>
    <p:extLst>
      <p:ext uri="{BB962C8B-B14F-4D97-AF65-F5344CB8AC3E}">
        <p14:creationId xmlns:p14="http://schemas.microsoft.com/office/powerpoint/2010/main" val="34422261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24310" cy="1325563"/>
          </a:xfrm>
        </p:spPr>
        <p:txBody>
          <a:bodyPr/>
          <a:lstStyle/>
          <a:p>
            <a:r>
              <a:rPr lang="en-US" dirty="0"/>
              <a:t>Option 3: Deploy microservices with containers</a:t>
            </a:r>
          </a:p>
        </p:txBody>
      </p:sp>
      <p:sp>
        <p:nvSpPr>
          <p:cNvPr id="4" name="Footer Placeholder 3"/>
          <p:cNvSpPr>
            <a:spLocks noGrp="1"/>
          </p:cNvSpPr>
          <p:nvPr>
            <p:ph type="ftr" sz="quarter" idx="11"/>
          </p:nvPr>
        </p:nvSpPr>
        <p:spPr/>
        <p:txBody>
          <a:bodyPr/>
          <a:lstStyle/>
          <a:p>
            <a:r>
              <a:rPr lang="en-IN" smtClean="0"/>
              <a:t>Koenig-Solutions Pvt. Ltd. </a:t>
            </a:r>
            <a:endParaRPr lang="en-IN"/>
          </a:p>
        </p:txBody>
      </p:sp>
      <p:sp>
        <p:nvSpPr>
          <p:cNvPr id="3" name="Content Placeholder 2"/>
          <p:cNvSpPr>
            <a:spLocks noGrp="1"/>
          </p:cNvSpPr>
          <p:nvPr>
            <p:ph idx="1"/>
          </p:nvPr>
        </p:nvSpPr>
        <p:spPr/>
        <p:txBody>
          <a:bodyPr>
            <a:normAutofit lnSpcReduction="10000"/>
          </a:bodyPr>
          <a:lstStyle/>
          <a:p>
            <a:pPr algn="just"/>
            <a:r>
              <a:rPr lang="en-US" dirty="0" smtClean="0"/>
              <a:t>The benefits of this approach:</a:t>
            </a:r>
          </a:p>
          <a:p>
            <a:pPr lvl="1" algn="just"/>
            <a:r>
              <a:rPr lang="en-US" b="1" dirty="0"/>
              <a:t>Isolation</a:t>
            </a:r>
            <a:r>
              <a:rPr lang="en-US" dirty="0"/>
              <a:t>: contained processes are isolated from one another and the OS. Each container has a private </a:t>
            </a:r>
            <a:r>
              <a:rPr lang="en-US" dirty="0" err="1"/>
              <a:t>filesystem</a:t>
            </a:r>
            <a:r>
              <a:rPr lang="en-US" dirty="0"/>
              <a:t>, so dependency conflicts are impossible (as long as you are not abusing volumes).</a:t>
            </a:r>
          </a:p>
          <a:p>
            <a:pPr lvl="1" algn="just"/>
            <a:r>
              <a:rPr lang="en-US" b="1" dirty="0"/>
              <a:t>Concurrency</a:t>
            </a:r>
            <a:r>
              <a:rPr lang="en-US" dirty="0"/>
              <a:t>: we can run multiple instances of the same container image without conflicts.</a:t>
            </a:r>
          </a:p>
          <a:p>
            <a:pPr lvl="1" algn="just"/>
            <a:r>
              <a:rPr lang="en-US" b="1" dirty="0"/>
              <a:t>Less overhead</a:t>
            </a:r>
            <a:r>
              <a:rPr lang="en-US" dirty="0"/>
              <a:t>: since there is no need to boot an entire OS, containers are much more lightweight than VMs.</a:t>
            </a:r>
          </a:p>
          <a:p>
            <a:pPr lvl="1" algn="just"/>
            <a:r>
              <a:rPr lang="en-US" b="1" dirty="0"/>
              <a:t>No-install deployments</a:t>
            </a:r>
            <a:r>
              <a:rPr lang="en-US" dirty="0"/>
              <a:t>: installing a container is just a matter of downloading and running the image. There is no installation step required.</a:t>
            </a:r>
          </a:p>
          <a:p>
            <a:pPr lvl="1" algn="just"/>
            <a:r>
              <a:rPr lang="en-US" b="1" dirty="0"/>
              <a:t>Resource control</a:t>
            </a:r>
            <a:r>
              <a:rPr lang="en-US" dirty="0"/>
              <a:t>: we can put CPU and memory limits on containers so they don’t destabilize the server.</a:t>
            </a:r>
          </a:p>
          <a:p>
            <a:pPr algn="just"/>
            <a:endParaRPr lang="en-US" dirty="0"/>
          </a:p>
          <a:p>
            <a:endParaRPr lang="en-IN" dirty="0"/>
          </a:p>
        </p:txBody>
      </p:sp>
    </p:spTree>
    <p:extLst>
      <p:ext uri="{BB962C8B-B14F-4D97-AF65-F5344CB8AC3E}">
        <p14:creationId xmlns:p14="http://schemas.microsoft.com/office/powerpoint/2010/main" val="715468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924310" cy="1325563"/>
          </a:xfrm>
        </p:spPr>
        <p:txBody>
          <a:bodyPr/>
          <a:lstStyle/>
          <a:p>
            <a:r>
              <a:rPr lang="en-US" dirty="0"/>
              <a:t>Option 3: Deploy microservices with containers</a:t>
            </a:r>
          </a:p>
        </p:txBody>
      </p:sp>
      <p:sp>
        <p:nvSpPr>
          <p:cNvPr id="4" name="Footer Placeholder 3"/>
          <p:cNvSpPr>
            <a:spLocks noGrp="1"/>
          </p:cNvSpPr>
          <p:nvPr>
            <p:ph type="ftr" sz="quarter" idx="11"/>
          </p:nvPr>
        </p:nvSpPr>
        <p:spPr/>
        <p:txBody>
          <a:bodyPr/>
          <a:lstStyle/>
          <a:p>
            <a:r>
              <a:rPr lang="en-IN" smtClean="0"/>
              <a:t>Koenig-Solutions Pvt. Ltd. </a:t>
            </a:r>
            <a:endParaRPr lang="en-IN"/>
          </a:p>
        </p:txBody>
      </p:sp>
      <p:sp>
        <p:nvSpPr>
          <p:cNvPr id="3" name="Content Placeholder 2"/>
          <p:cNvSpPr>
            <a:spLocks noGrp="1"/>
          </p:cNvSpPr>
          <p:nvPr>
            <p:ph idx="1"/>
          </p:nvPr>
        </p:nvSpPr>
        <p:spPr/>
        <p:txBody>
          <a:bodyPr>
            <a:normAutofit/>
          </a:bodyPr>
          <a:lstStyle/>
          <a:p>
            <a:pPr algn="just"/>
            <a:endParaRPr lang="en-US"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92" y="1825625"/>
            <a:ext cx="10115550" cy="3771900"/>
          </a:xfrm>
          <a:prstGeom prst="rect">
            <a:avLst/>
          </a:prstGeom>
        </p:spPr>
      </p:pic>
    </p:spTree>
    <p:extLst>
      <p:ext uri="{BB962C8B-B14F-4D97-AF65-F5344CB8AC3E}">
        <p14:creationId xmlns:p14="http://schemas.microsoft.com/office/powerpoint/2010/main" val="32721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Option 4: </a:t>
            </a:r>
            <a:r>
              <a:rPr lang="en-IN" dirty="0" smtClean="0"/>
              <a:t>Orchestrators</a:t>
            </a:r>
            <a:endParaRPr lang="en-IN" dirty="0"/>
          </a:p>
        </p:txBody>
      </p:sp>
      <p:sp>
        <p:nvSpPr>
          <p:cNvPr id="3" name="Content Placeholder 2"/>
          <p:cNvSpPr>
            <a:spLocks noGrp="1"/>
          </p:cNvSpPr>
          <p:nvPr>
            <p:ph idx="1"/>
          </p:nvPr>
        </p:nvSpPr>
        <p:spPr/>
        <p:txBody>
          <a:bodyPr/>
          <a:lstStyle/>
          <a:p>
            <a:pPr algn="just"/>
            <a:r>
              <a:rPr lang="en-US" dirty="0"/>
              <a:t>Orchestrators are platforms specialized in distributing container workloads over a group of servers. </a:t>
            </a:r>
            <a:endParaRPr lang="en-US" dirty="0" smtClean="0"/>
          </a:p>
          <a:p>
            <a:pPr algn="just"/>
            <a:r>
              <a:rPr lang="en-US" dirty="0" smtClean="0"/>
              <a:t>The </a:t>
            </a:r>
            <a:r>
              <a:rPr lang="en-US" dirty="0"/>
              <a:t>most well-known orchestrator is Kubernetes, a Google-created open-source project maintained by the Cloud Native Computing Foundation.</a:t>
            </a:r>
          </a:p>
          <a:p>
            <a:pPr algn="just"/>
            <a:r>
              <a:rPr lang="en-US" dirty="0"/>
              <a:t>Orchestrators provide, in addition to container management, extensive network features like routing, security, load balancing, and centralized logs — everything you may need to run a microservice application.</a:t>
            </a:r>
          </a:p>
          <a:p>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629439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Option 4: </a:t>
            </a:r>
            <a:r>
              <a:rPr lang="en-IN" dirty="0" smtClean="0"/>
              <a:t>Orchestrators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3238" y="1185048"/>
            <a:ext cx="5527882" cy="5536427"/>
          </a:xfrm>
        </p:spPr>
      </p:pic>
      <p:sp>
        <p:nvSpPr>
          <p:cNvPr id="4" name="Footer Placeholder 3"/>
          <p:cNvSpPr>
            <a:spLocks noGrp="1"/>
          </p:cNvSpPr>
          <p:nvPr>
            <p:ph type="ftr" sz="quarter" idx="11"/>
          </p:nvPr>
        </p:nvSpPr>
        <p:spPr>
          <a:xfrm>
            <a:off x="4038600" y="6492875"/>
            <a:ext cx="4114800" cy="365125"/>
          </a:xfrm>
        </p:spPr>
        <p:txBody>
          <a:bodyPr/>
          <a:lstStyle/>
          <a:p>
            <a:r>
              <a:rPr lang="en-IN" dirty="0" smtClean="0"/>
              <a:t>Koenig-Solutions </a:t>
            </a:r>
            <a:r>
              <a:rPr lang="en-IN" dirty="0" err="1" smtClean="0"/>
              <a:t>Pvt.</a:t>
            </a:r>
            <a:r>
              <a:rPr lang="en-IN" dirty="0" smtClean="0"/>
              <a:t> Ltd. </a:t>
            </a:r>
            <a:endParaRPr lang="en-IN" dirty="0"/>
          </a:p>
        </p:txBody>
      </p:sp>
    </p:spTree>
    <p:extLst>
      <p:ext uri="{BB962C8B-B14F-4D97-AF65-F5344CB8AC3E}">
        <p14:creationId xmlns:p14="http://schemas.microsoft.com/office/powerpoint/2010/main" val="311928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Option 4: </a:t>
            </a:r>
            <a:r>
              <a:rPr lang="en-IN" dirty="0" smtClean="0"/>
              <a:t>Orchestrators</a:t>
            </a:r>
            <a:endParaRPr lang="en-IN" dirty="0"/>
          </a:p>
        </p:txBody>
      </p:sp>
      <p:sp>
        <p:nvSpPr>
          <p:cNvPr id="3" name="Content Placeholder 2"/>
          <p:cNvSpPr>
            <a:spLocks noGrp="1"/>
          </p:cNvSpPr>
          <p:nvPr>
            <p:ph idx="1"/>
          </p:nvPr>
        </p:nvSpPr>
        <p:spPr/>
        <p:txBody>
          <a:bodyPr/>
          <a:lstStyle/>
          <a:p>
            <a:pPr algn="just"/>
            <a:r>
              <a:rPr lang="en-US" dirty="0"/>
              <a:t>Kubernetes is supported by all cloud providers and is the </a:t>
            </a:r>
            <a:r>
              <a:rPr lang="en-US" i="1" dirty="0"/>
              <a:t>de facto</a:t>
            </a:r>
            <a:r>
              <a:rPr lang="en-US" dirty="0"/>
              <a:t> platform for microservice deployment. As such, you might think this is the absolute best way to run microservices. </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433" y="3039060"/>
            <a:ext cx="9903749" cy="3272840"/>
          </a:xfrm>
          <a:prstGeom prst="rect">
            <a:avLst/>
          </a:prstGeom>
        </p:spPr>
      </p:pic>
    </p:spTree>
    <p:extLst>
      <p:ext uri="{BB962C8B-B14F-4D97-AF65-F5344CB8AC3E}">
        <p14:creationId xmlns:p14="http://schemas.microsoft.com/office/powerpoint/2010/main" val="9060521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1058" cy="1325563"/>
          </a:xfrm>
        </p:spPr>
        <p:txBody>
          <a:bodyPr>
            <a:normAutofit/>
          </a:bodyPr>
          <a:lstStyle/>
          <a:p>
            <a:r>
              <a:rPr lang="en-IN" dirty="0"/>
              <a:t>Option 5: Deploy microservices as </a:t>
            </a:r>
            <a:r>
              <a:rPr lang="en-IN" dirty="0" err="1"/>
              <a:t>serverless</a:t>
            </a:r>
            <a:r>
              <a:rPr lang="en-IN" dirty="0"/>
              <a:t> </a:t>
            </a:r>
            <a:r>
              <a:rPr lang="en-IN" dirty="0" smtClean="0"/>
              <a:t>functions</a:t>
            </a:r>
            <a:endParaRPr lang="en-IN" dirty="0"/>
          </a:p>
        </p:txBody>
      </p:sp>
      <p:sp>
        <p:nvSpPr>
          <p:cNvPr id="3" name="Content Placeholder 2"/>
          <p:cNvSpPr>
            <a:spLocks noGrp="1"/>
          </p:cNvSpPr>
          <p:nvPr>
            <p:ph idx="1"/>
          </p:nvPr>
        </p:nvSpPr>
        <p:spPr/>
        <p:txBody>
          <a:bodyPr/>
          <a:lstStyle/>
          <a:p>
            <a:pPr algn="just"/>
            <a:r>
              <a:rPr lang="en-US" dirty="0" err="1"/>
              <a:t>Serverless</a:t>
            </a:r>
            <a:r>
              <a:rPr lang="en-US" dirty="0"/>
              <a:t> functions deviate from everything else we’ve discussed so far. Instead of servers, processes, or containers, we use the cloud to simply run code on demand. </a:t>
            </a:r>
            <a:endParaRPr lang="en-US" dirty="0" smtClean="0"/>
          </a:p>
          <a:p>
            <a:pPr algn="just"/>
            <a:r>
              <a:rPr lang="en-US" dirty="0" err="1" smtClean="0"/>
              <a:t>Serverless</a:t>
            </a:r>
            <a:r>
              <a:rPr lang="en-US" dirty="0" smtClean="0"/>
              <a:t> </a:t>
            </a:r>
            <a:r>
              <a:rPr lang="en-US" dirty="0"/>
              <a:t>offerings like AWS Lambda and Google Cloud Functions handle all the infrastructure details required for scalable and highly-available services, leaving us free to focus on coding.​</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41676224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91058" cy="1325563"/>
          </a:xfrm>
        </p:spPr>
        <p:txBody>
          <a:bodyPr>
            <a:normAutofit/>
          </a:bodyPr>
          <a:lstStyle/>
          <a:p>
            <a:r>
              <a:rPr lang="en-IN" dirty="0"/>
              <a:t>Option 5: Deploy microservices as </a:t>
            </a:r>
            <a:r>
              <a:rPr lang="en-IN" dirty="0" err="1"/>
              <a:t>serverless</a:t>
            </a:r>
            <a:r>
              <a:rPr lang="en-IN" dirty="0"/>
              <a:t> </a:t>
            </a:r>
            <a:r>
              <a:rPr lang="en-IN" dirty="0" smtClean="0"/>
              <a:t>functions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0324" y="1690688"/>
            <a:ext cx="7367501" cy="4189363"/>
          </a:xfrm>
        </p:spPr>
      </p:pic>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1452099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Database per service</a:t>
            </a:r>
            <a:endParaRPr lang="en-IN" dirty="0"/>
          </a:p>
        </p:txBody>
      </p:sp>
      <p:sp>
        <p:nvSpPr>
          <p:cNvPr id="3" name="Content Placeholder 2"/>
          <p:cNvSpPr>
            <a:spLocks noGrp="1"/>
          </p:cNvSpPr>
          <p:nvPr>
            <p:ph idx="1"/>
          </p:nvPr>
        </p:nvSpPr>
        <p:spPr>
          <a:xfrm>
            <a:off x="838200" y="1825625"/>
            <a:ext cx="5607424" cy="4351338"/>
          </a:xfrm>
        </p:spPr>
        <p:txBody>
          <a:bodyPr/>
          <a:lstStyle/>
          <a:p>
            <a:pPr algn="just"/>
            <a:r>
              <a:rPr lang="en-US" dirty="0"/>
              <a:t>In this pattern, each microservice manages its own database. Communication between the databases of different microservices occurs via well-defined APIs. </a:t>
            </a:r>
            <a:endParaRPr lang="en-US" dirty="0" smtClean="0"/>
          </a:p>
          <a:p>
            <a:pPr algn="just"/>
            <a:r>
              <a:rPr lang="en-US" dirty="0" smtClean="0"/>
              <a:t>The </a:t>
            </a:r>
            <a:r>
              <a:rPr lang="en-US" dirty="0"/>
              <a:t>database per service pattern promotes scalability, loose coupling between databases, and simplified impact analysis.</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7960" r="8789"/>
          <a:stretch/>
        </p:blipFill>
        <p:spPr>
          <a:xfrm>
            <a:off x="6364941" y="1278685"/>
            <a:ext cx="5267678" cy="4243481"/>
          </a:xfrm>
          <a:prstGeom prst="rect">
            <a:avLst/>
          </a:prstGeom>
        </p:spPr>
      </p:pic>
    </p:spTree>
    <p:extLst>
      <p:ext uri="{BB962C8B-B14F-4D97-AF65-F5344CB8AC3E}">
        <p14:creationId xmlns:p14="http://schemas.microsoft.com/office/powerpoint/2010/main" val="31901713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Deployment Patterns</a:t>
            </a:r>
            <a:endParaRPr lang="en-IN" dirty="0"/>
          </a:p>
        </p:txBody>
      </p:sp>
      <p:sp>
        <p:nvSpPr>
          <p:cNvPr id="3" name="Content Placeholder 2"/>
          <p:cNvSpPr>
            <a:spLocks noGrp="1"/>
          </p:cNvSpPr>
          <p:nvPr>
            <p:ph idx="1"/>
          </p:nvPr>
        </p:nvSpPr>
        <p:spPr/>
        <p:txBody>
          <a:bodyPr/>
          <a:lstStyle/>
          <a:p>
            <a:pPr algn="just"/>
            <a:r>
              <a:rPr lang="en-US" dirty="0"/>
              <a:t>If the application is mature and spans many services, you will require something more robust such as managed containers or </a:t>
            </a:r>
            <a:r>
              <a:rPr lang="en-US" dirty="0" err="1"/>
              <a:t>serverless</a:t>
            </a:r>
            <a:r>
              <a:rPr lang="en-US" dirty="0"/>
              <a:t>, and perhaps Kubernetes later on as your application grows.</a:t>
            </a:r>
          </a:p>
          <a:p>
            <a:pPr algn="just"/>
            <a:r>
              <a:rPr lang="en-US" dirty="0"/>
              <a:t>Nothing prevents you from mixing and matching different options. In fact, most companies use a mix of bare-metal servers, VMs, and Kubernetes. </a:t>
            </a:r>
            <a:endParaRPr lang="en-US" dirty="0" smtClean="0"/>
          </a:p>
          <a:p>
            <a:pPr algn="just"/>
            <a:r>
              <a:rPr lang="en-US" dirty="0" smtClean="0"/>
              <a:t>A </a:t>
            </a:r>
            <a:r>
              <a:rPr lang="en-US" dirty="0"/>
              <a:t>combination of solutions like running the core services on Kubernetes, a few legacy services in a VM, and reserving </a:t>
            </a:r>
            <a:r>
              <a:rPr lang="en-US" dirty="0" err="1"/>
              <a:t>serverless</a:t>
            </a:r>
            <a:r>
              <a:rPr lang="en-US" dirty="0"/>
              <a:t> for a few strategic functions could be the best way of taking advantage of the cloud at every turn.</a:t>
            </a:r>
          </a:p>
          <a:p>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27755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Deployment Patterns</a:t>
            </a:r>
            <a:endParaRPr lang="en-IN" dirty="0"/>
          </a:p>
        </p:txBody>
      </p:sp>
      <p:sp>
        <p:nvSpPr>
          <p:cNvPr id="3" name="Content Placeholder 2"/>
          <p:cNvSpPr>
            <a:spLocks noGrp="1"/>
          </p:cNvSpPr>
          <p:nvPr>
            <p:ph idx="1"/>
          </p:nvPr>
        </p:nvSpPr>
        <p:spPr/>
        <p:txBody>
          <a:bodyPr/>
          <a:lstStyle/>
          <a:p>
            <a:pPr algn="just"/>
            <a:r>
              <a:rPr lang="en-US" dirty="0"/>
              <a:t>The microservices deployment pattern is a technique for updating and modifying software components. A microservices deployment pattern or strategy enables easy deployments and allows you to modify microservices.</a:t>
            </a:r>
          </a:p>
          <a:p>
            <a:pPr algn="just"/>
            <a:r>
              <a:rPr lang="en-US" dirty="0"/>
              <a:t>The following subsections list the microservice deployment patterns that help improve microservice availability:</a:t>
            </a:r>
          </a:p>
          <a:p>
            <a:pPr lvl="1"/>
            <a:r>
              <a:rPr lang="en-IN" dirty="0" smtClean="0"/>
              <a:t>Canary Deployment</a:t>
            </a:r>
          </a:p>
          <a:p>
            <a:pPr lvl="1"/>
            <a:r>
              <a:rPr lang="en-IN" dirty="0" smtClean="0"/>
              <a:t>Blue/Green Deployment</a:t>
            </a:r>
          </a:p>
          <a:p>
            <a:pPr lvl="1"/>
            <a:r>
              <a:rPr lang="en-IN" dirty="0" smtClean="0"/>
              <a:t>Dark Launching</a:t>
            </a:r>
          </a:p>
          <a:p>
            <a:pPr lvl="1"/>
            <a:r>
              <a:rPr lang="en-IN" dirty="0" smtClean="0"/>
              <a:t>A/B Testing</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1313952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Canary Deployment</a:t>
            </a:r>
            <a:endParaRPr lang="en-IN" dirty="0"/>
          </a:p>
        </p:txBody>
      </p:sp>
      <p:sp>
        <p:nvSpPr>
          <p:cNvPr id="3" name="Content Placeholder 2"/>
          <p:cNvSpPr>
            <a:spLocks noGrp="1"/>
          </p:cNvSpPr>
          <p:nvPr>
            <p:ph idx="1"/>
          </p:nvPr>
        </p:nvSpPr>
        <p:spPr/>
        <p:txBody>
          <a:bodyPr/>
          <a:lstStyle/>
          <a:p>
            <a:pPr algn="just"/>
            <a:r>
              <a:rPr lang="en-US" dirty="0"/>
              <a:t>A “canary deployment” is a method of spotting possible issues before they affect all consumers. </a:t>
            </a:r>
            <a:endParaRPr lang="en-US" dirty="0" smtClean="0"/>
          </a:p>
          <a:p>
            <a:pPr algn="just"/>
            <a:r>
              <a:rPr lang="en-US" dirty="0" smtClean="0"/>
              <a:t>Before </a:t>
            </a:r>
            <a:r>
              <a:rPr lang="en-US" dirty="0"/>
              <a:t>making a new feature available to everyone, the plan is to only show it to a select group of users. </a:t>
            </a:r>
            <a:endParaRPr lang="en-US" dirty="0" smtClean="0"/>
          </a:p>
          <a:p>
            <a:pPr algn="just"/>
            <a:r>
              <a:rPr lang="en-US" dirty="0" smtClean="0"/>
              <a:t>In </a:t>
            </a:r>
            <a:r>
              <a:rPr lang="en-US" dirty="0"/>
              <a:t>a canary release, we keep an eye on what transpires after the feature is made available. If there are issues with the release, we fix them. </a:t>
            </a:r>
            <a:endParaRPr lang="en-US" dirty="0" smtClean="0"/>
          </a:p>
          <a:p>
            <a:pPr algn="just"/>
            <a:r>
              <a:rPr lang="en-US" dirty="0" smtClean="0"/>
              <a:t>We </a:t>
            </a:r>
            <a:r>
              <a:rPr lang="en-US" dirty="0"/>
              <a:t>transfer the canary release to the actual production environment once its stability has been established.</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18513762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Canary Deployment</a:t>
            </a:r>
            <a:endParaRPr lang="en-IN" dirty="0"/>
          </a:p>
        </p:txBody>
      </p:sp>
      <p:sp>
        <p:nvSpPr>
          <p:cNvPr id="3" name="Content Placeholder 2"/>
          <p:cNvSpPr>
            <a:spLocks noGrp="1"/>
          </p:cNvSpPr>
          <p:nvPr>
            <p:ph idx="1"/>
          </p:nvPr>
        </p:nvSpPr>
        <p:spPr/>
        <p:txBody>
          <a:bodyPr/>
          <a:lstStyle/>
          <a:p>
            <a:pPr algn="just"/>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6" name="Picture 5"/>
          <p:cNvPicPr>
            <a:picLocks noChangeAspect="1"/>
          </p:cNvPicPr>
          <p:nvPr/>
        </p:nvPicPr>
        <p:blipFill>
          <a:blip r:embed="rId2"/>
          <a:stretch>
            <a:fillRect/>
          </a:stretch>
        </p:blipFill>
        <p:spPr>
          <a:xfrm>
            <a:off x="2717994" y="1646238"/>
            <a:ext cx="6502355" cy="4530725"/>
          </a:xfrm>
          <a:prstGeom prst="rect">
            <a:avLst/>
          </a:prstGeom>
        </p:spPr>
      </p:pic>
    </p:spTree>
    <p:extLst>
      <p:ext uri="{BB962C8B-B14F-4D97-AF65-F5344CB8AC3E}">
        <p14:creationId xmlns:p14="http://schemas.microsoft.com/office/powerpoint/2010/main" val="2490240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Blue/Green Deployment</a:t>
            </a:r>
            <a:endParaRPr lang="en-IN" dirty="0"/>
          </a:p>
        </p:txBody>
      </p:sp>
      <p:sp>
        <p:nvSpPr>
          <p:cNvPr id="3" name="Content Placeholder 2"/>
          <p:cNvSpPr>
            <a:spLocks noGrp="1"/>
          </p:cNvSpPr>
          <p:nvPr>
            <p:ph idx="1"/>
          </p:nvPr>
        </p:nvSpPr>
        <p:spPr/>
        <p:txBody>
          <a:bodyPr/>
          <a:lstStyle/>
          <a:p>
            <a:pPr algn="just"/>
            <a:r>
              <a:rPr lang="en-US" dirty="0"/>
              <a:t>Blue/green is a technique for deployments where the existing running deployment is left in place. A new version of the application is installed in parallel with the existing version. </a:t>
            </a:r>
            <a:endParaRPr lang="en-US" dirty="0" smtClean="0"/>
          </a:p>
          <a:p>
            <a:pPr algn="just"/>
            <a:r>
              <a:rPr lang="en-US" dirty="0" smtClean="0"/>
              <a:t>When </a:t>
            </a:r>
            <a:r>
              <a:rPr lang="en-US" dirty="0"/>
              <a:t>the new version is ready, cut over to the new version by changing the load balancer configuration</a:t>
            </a:r>
            <a:r>
              <a:rPr lang="en-US" dirty="0" smtClean="0"/>
              <a:t>.</a:t>
            </a:r>
            <a:endParaRPr lang="en-US" dirty="0"/>
          </a:p>
          <a:p>
            <a:pPr algn="just"/>
            <a:r>
              <a:rPr lang="en-US" dirty="0"/>
              <a:t>This makes rollback really simple and gives time to make sure that the new version works as expected before putting it live.</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16430507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Blue/Green Deployment</a:t>
            </a:r>
            <a:endParaRPr lang="en-IN" dirty="0"/>
          </a:p>
        </p:txBody>
      </p:sp>
      <p:sp>
        <p:nvSpPr>
          <p:cNvPr id="3" name="Content Placeholder 2"/>
          <p:cNvSpPr>
            <a:spLocks noGrp="1"/>
          </p:cNvSpPr>
          <p:nvPr>
            <p:ph idx="1"/>
          </p:nvPr>
        </p:nvSpPr>
        <p:spPr/>
        <p:txBody>
          <a:bodyPr/>
          <a:lstStyle/>
          <a:p>
            <a:pPr algn="just"/>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6" name="Picture 5"/>
          <p:cNvPicPr>
            <a:picLocks noChangeAspect="1"/>
          </p:cNvPicPr>
          <p:nvPr/>
        </p:nvPicPr>
        <p:blipFill>
          <a:blip r:embed="rId2"/>
          <a:stretch>
            <a:fillRect/>
          </a:stretch>
        </p:blipFill>
        <p:spPr>
          <a:xfrm>
            <a:off x="2316915" y="1690688"/>
            <a:ext cx="7211727" cy="4199116"/>
          </a:xfrm>
          <a:prstGeom prst="rect">
            <a:avLst/>
          </a:prstGeom>
        </p:spPr>
      </p:pic>
    </p:spTree>
    <p:extLst>
      <p:ext uri="{BB962C8B-B14F-4D97-AF65-F5344CB8AC3E}">
        <p14:creationId xmlns:p14="http://schemas.microsoft.com/office/powerpoint/2010/main" val="33005388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Dark Launching</a:t>
            </a:r>
            <a:endParaRPr lang="en-IN" dirty="0"/>
          </a:p>
        </p:txBody>
      </p:sp>
      <p:sp>
        <p:nvSpPr>
          <p:cNvPr id="3" name="Content Placeholder 2"/>
          <p:cNvSpPr>
            <a:spLocks noGrp="1"/>
          </p:cNvSpPr>
          <p:nvPr>
            <p:ph idx="1"/>
          </p:nvPr>
        </p:nvSpPr>
        <p:spPr/>
        <p:txBody>
          <a:bodyPr>
            <a:normAutofit/>
          </a:bodyPr>
          <a:lstStyle/>
          <a:p>
            <a:pPr algn="just"/>
            <a:r>
              <a:rPr lang="en-US" dirty="0"/>
              <a:t>A dark launch is a technique that deploys updates to microservices catering to a small percentage of the user base. </a:t>
            </a:r>
            <a:endParaRPr lang="en-US" dirty="0" smtClean="0"/>
          </a:p>
          <a:p>
            <a:pPr algn="just"/>
            <a:r>
              <a:rPr lang="en-US" dirty="0" smtClean="0"/>
              <a:t>It </a:t>
            </a:r>
            <a:r>
              <a:rPr lang="en-US" dirty="0"/>
              <a:t>does not affect the entire system. When you dark launch a new feature, you’ll initially hide it from most end users</a:t>
            </a:r>
            <a:r>
              <a:rPr lang="en-US" dirty="0" smtClean="0"/>
              <a:t>.</a:t>
            </a:r>
            <a:endParaRPr lang="en-US" dirty="0"/>
          </a:p>
          <a:p>
            <a:pPr algn="just"/>
            <a:r>
              <a:rPr lang="en-US" i="1" dirty="0"/>
              <a:t>For example, a new feature is being added to a social media platform. Instead of announcing the feature to all users, the developers may do a dark launch, where the feature is made available to a small group of users without any notification. This allows the developers to gather feedback and test the effectiveness of the feature without any potential bias from users knowing that they are participating in a test.</a:t>
            </a:r>
            <a:endParaRPr lang="en-IN" i="1"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397414427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Dark Launching</a:t>
            </a:r>
            <a:endParaRPr lang="en-IN" dirty="0"/>
          </a:p>
        </p:txBody>
      </p:sp>
      <p:sp>
        <p:nvSpPr>
          <p:cNvPr id="3" name="Content Placeholder 2"/>
          <p:cNvSpPr>
            <a:spLocks noGrp="1"/>
          </p:cNvSpPr>
          <p:nvPr>
            <p:ph idx="1"/>
          </p:nvPr>
        </p:nvSpPr>
        <p:spPr>
          <a:xfrm>
            <a:off x="838200" y="1518054"/>
            <a:ext cx="10515600" cy="4351338"/>
          </a:xfrm>
        </p:spPr>
        <p:txBody>
          <a:bodyPr>
            <a:normAutofit/>
          </a:bodyPr>
          <a:lstStyle/>
          <a:p>
            <a:pPr algn="just"/>
            <a:r>
              <a:rPr lang="en-US" dirty="0"/>
              <a:t>Feature toggles — also known as feature flags — allow you to further decouple the deployment of different software versions from the release of features to users. You can deploy new versions of an application as often as needed, with certain features disabled: releasing a feature to users is simply a matter of toggling it “on.”</a:t>
            </a:r>
            <a:endParaRPr lang="en-IN" i="1"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a:blip r:embed="rId2"/>
          <a:stretch>
            <a:fillRect/>
          </a:stretch>
        </p:blipFill>
        <p:spPr>
          <a:xfrm>
            <a:off x="2810508" y="3588222"/>
            <a:ext cx="6368053" cy="2862454"/>
          </a:xfrm>
          <a:prstGeom prst="rect">
            <a:avLst/>
          </a:prstGeom>
        </p:spPr>
      </p:pic>
    </p:spTree>
    <p:extLst>
      <p:ext uri="{BB962C8B-B14F-4D97-AF65-F5344CB8AC3E}">
        <p14:creationId xmlns:p14="http://schemas.microsoft.com/office/powerpoint/2010/main" val="72691814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A/B Testing</a:t>
            </a:r>
            <a:endParaRPr lang="en-IN" dirty="0"/>
          </a:p>
        </p:txBody>
      </p:sp>
      <p:sp>
        <p:nvSpPr>
          <p:cNvPr id="3" name="Content Placeholder 2"/>
          <p:cNvSpPr>
            <a:spLocks noGrp="1"/>
          </p:cNvSpPr>
          <p:nvPr>
            <p:ph idx="1"/>
          </p:nvPr>
        </p:nvSpPr>
        <p:spPr/>
        <p:txBody>
          <a:bodyPr/>
          <a:lstStyle/>
          <a:p>
            <a:pPr algn="just"/>
            <a:r>
              <a:rPr lang="en-US" dirty="0"/>
              <a:t>Two versions of an app are compared using A/B testing to see which one performs better. </a:t>
            </a:r>
            <a:endParaRPr lang="en-US" dirty="0" smtClean="0"/>
          </a:p>
          <a:p>
            <a:pPr algn="just"/>
            <a:r>
              <a:rPr lang="en-US" dirty="0" smtClean="0"/>
              <a:t>An </a:t>
            </a:r>
            <a:r>
              <a:rPr lang="en-US" dirty="0"/>
              <a:t>experiment is like A/B testing. In A/B testing, we present users with two or more page versions at random. </a:t>
            </a:r>
            <a:endParaRPr lang="en-US" dirty="0" smtClean="0"/>
          </a:p>
          <a:p>
            <a:pPr algn="just"/>
            <a:r>
              <a:rPr lang="en-US" dirty="0" smtClean="0"/>
              <a:t>Then</a:t>
            </a:r>
            <a:r>
              <a:rPr lang="en-US" dirty="0"/>
              <a:t>, we use statistical analysis to determine which variant is more effective in achieving our objectives.</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39083884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A/B Testing</a:t>
            </a:r>
            <a:endParaRPr lang="en-IN" dirty="0"/>
          </a:p>
        </p:txBody>
      </p:sp>
      <p:sp>
        <p:nvSpPr>
          <p:cNvPr id="3" name="Content Placeholder 2"/>
          <p:cNvSpPr>
            <a:spLocks noGrp="1"/>
          </p:cNvSpPr>
          <p:nvPr>
            <p:ph idx="1"/>
          </p:nvPr>
        </p:nvSpPr>
        <p:spPr/>
        <p:txBody>
          <a:bodyPr/>
          <a:lstStyle/>
          <a:p>
            <a:pPr algn="just"/>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a:blip r:embed="rId2"/>
          <a:stretch>
            <a:fillRect/>
          </a:stretch>
        </p:blipFill>
        <p:spPr>
          <a:xfrm>
            <a:off x="2249371" y="1646238"/>
            <a:ext cx="7119139" cy="4215399"/>
          </a:xfrm>
          <a:prstGeom prst="rect">
            <a:avLst/>
          </a:prstGeom>
        </p:spPr>
      </p:pic>
    </p:spTree>
    <p:extLst>
      <p:ext uri="{BB962C8B-B14F-4D97-AF65-F5344CB8AC3E}">
        <p14:creationId xmlns:p14="http://schemas.microsoft.com/office/powerpoint/2010/main" val="4000217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Shared Database per service</a:t>
            </a:r>
            <a:endParaRPr lang="en-IN" dirty="0"/>
          </a:p>
        </p:txBody>
      </p:sp>
      <p:sp>
        <p:nvSpPr>
          <p:cNvPr id="3" name="Content Placeholder 2"/>
          <p:cNvSpPr>
            <a:spLocks noGrp="1"/>
          </p:cNvSpPr>
          <p:nvPr>
            <p:ph idx="1"/>
          </p:nvPr>
        </p:nvSpPr>
        <p:spPr>
          <a:xfrm>
            <a:off x="838200" y="1484966"/>
            <a:ext cx="10515600" cy="4351338"/>
          </a:xfrm>
        </p:spPr>
        <p:txBody>
          <a:bodyPr/>
          <a:lstStyle/>
          <a:p>
            <a:pPr algn="just"/>
            <a:r>
              <a:rPr lang="en-US" dirty="0"/>
              <a:t>Here, microservices share a common database, with each service accessing it using local ACID transactions. </a:t>
            </a:r>
            <a:endParaRPr lang="en-US" dirty="0" smtClean="0"/>
          </a:p>
          <a:p>
            <a:pPr algn="just"/>
            <a:r>
              <a:rPr lang="en-US" dirty="0" smtClean="0"/>
              <a:t>However</a:t>
            </a:r>
            <a:r>
              <a:rPr lang="en-US" dirty="0"/>
              <a:t>, sharing a database can counteract some of the core benefits of microservices such as loose coupling and service independence. </a:t>
            </a:r>
            <a:endParaRPr lang="en-US" dirty="0" smtClean="0"/>
          </a:p>
          <a:p>
            <a:pPr algn="just"/>
            <a:r>
              <a:rPr lang="en-US" dirty="0" smtClean="0"/>
              <a:t>A </a:t>
            </a:r>
            <a:r>
              <a:rPr lang="en-US" dirty="0"/>
              <a:t>single point of failure can crash the entire system if the shared database fails.</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800" r="17186"/>
          <a:stretch/>
        </p:blipFill>
        <p:spPr>
          <a:xfrm>
            <a:off x="3424519" y="4051573"/>
            <a:ext cx="5136775" cy="2380625"/>
          </a:xfrm>
          <a:prstGeom prst="rect">
            <a:avLst/>
          </a:prstGeom>
        </p:spPr>
      </p:pic>
    </p:spTree>
    <p:extLst>
      <p:ext uri="{BB962C8B-B14F-4D97-AF65-F5344CB8AC3E}">
        <p14:creationId xmlns:p14="http://schemas.microsoft.com/office/powerpoint/2010/main" val="233803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 </a:t>
            </a:r>
            <a:r>
              <a:rPr lang="en-US" dirty="0" smtClean="0"/>
              <a:t>3. Command </a:t>
            </a:r>
            <a:r>
              <a:rPr lang="en-US" dirty="0"/>
              <a:t>Query Responsibility Segregation (CQRS</a:t>
            </a:r>
            <a:r>
              <a:rPr lang="en-US" dirty="0" smtClean="0"/>
              <a:t>)</a:t>
            </a:r>
            <a:endParaRPr lang="en-IN" dirty="0"/>
          </a:p>
        </p:txBody>
      </p:sp>
      <p:sp>
        <p:nvSpPr>
          <p:cNvPr id="3" name="Content Placeholder 2"/>
          <p:cNvSpPr>
            <a:spLocks noGrp="1"/>
          </p:cNvSpPr>
          <p:nvPr>
            <p:ph idx="1"/>
          </p:nvPr>
        </p:nvSpPr>
        <p:spPr/>
        <p:txBody>
          <a:bodyPr/>
          <a:lstStyle/>
          <a:p>
            <a:r>
              <a:rPr lang="en-US" dirty="0"/>
              <a:t>The implementation of database-per-service necessitates querying that involves retrieving data from multiple services. This requires the combination of data from different services. </a:t>
            </a:r>
            <a:endParaRPr lang="en-US" dirty="0" smtClean="0"/>
          </a:p>
          <a:p>
            <a:r>
              <a:rPr lang="en-US" dirty="0" smtClean="0"/>
              <a:t>The </a:t>
            </a:r>
            <a:r>
              <a:rPr lang="en-US" dirty="0"/>
              <a:t>CQRS pattern suggests splitting the application into two components: the command side and the query side.</a:t>
            </a:r>
          </a:p>
          <a:p>
            <a:pPr lvl="1"/>
            <a:r>
              <a:rPr lang="en-US" dirty="0"/>
              <a:t>The command side processes Create, Update, and Delete requests.</a:t>
            </a:r>
          </a:p>
          <a:p>
            <a:pPr lvl="1"/>
            <a:r>
              <a:rPr lang="en-US" dirty="0"/>
              <a:t>The query side utilizes materialized views to handle the query component.</a:t>
            </a:r>
          </a:p>
          <a:p>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263723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515601" cy="1325563"/>
          </a:xfrm>
        </p:spPr>
        <p:txBody>
          <a:bodyPr>
            <a:normAutofit/>
          </a:bodyPr>
          <a:lstStyle/>
          <a:p>
            <a:r>
              <a:rPr lang="en-US" dirty="0" smtClean="0"/>
              <a:t> 3. Command </a:t>
            </a:r>
            <a:r>
              <a:rPr lang="en-US" dirty="0"/>
              <a:t>Query Responsibility Segregation (CQRS</a:t>
            </a:r>
            <a:r>
              <a:rPr lang="en-US" dirty="0" smtClean="0"/>
              <a:t>)</a:t>
            </a:r>
            <a:endParaRPr lang="en-IN" dirty="0"/>
          </a:p>
        </p:txBody>
      </p:sp>
      <p:sp>
        <p:nvSpPr>
          <p:cNvPr id="3" name="Content Placeholder 2"/>
          <p:cNvSpPr>
            <a:spLocks noGrp="1"/>
          </p:cNvSpPr>
          <p:nvPr>
            <p:ph idx="1"/>
          </p:nvPr>
        </p:nvSpPr>
        <p:spPr/>
        <p:txBody>
          <a:bodyPr/>
          <a:lstStyle/>
          <a:p>
            <a:pPr algn="just"/>
            <a:r>
              <a:rPr lang="en-US" dirty="0"/>
              <a:t>he utilization of the event sourcing pattern is common practice in conjunction with it, in order to generate events for every alteration in data. </a:t>
            </a:r>
            <a:endParaRPr lang="en-US" dirty="0" smtClean="0"/>
          </a:p>
          <a:p>
            <a:pPr algn="just"/>
            <a:r>
              <a:rPr lang="en-US" dirty="0" smtClean="0"/>
              <a:t>Materialized </a:t>
            </a:r>
            <a:r>
              <a:rPr lang="en-US" dirty="0"/>
              <a:t>views are maintained in a current state by subscribing to a continuous stream of events.</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9247" y="3867197"/>
            <a:ext cx="6433505" cy="2489153"/>
          </a:xfrm>
          <a:prstGeom prst="rect">
            <a:avLst/>
          </a:prstGeom>
        </p:spPr>
      </p:pic>
    </p:spTree>
    <p:extLst>
      <p:ext uri="{BB962C8B-B14F-4D97-AF65-F5344CB8AC3E}">
        <p14:creationId xmlns:p14="http://schemas.microsoft.com/office/powerpoint/2010/main" val="66017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Event Sourcing</a:t>
            </a:r>
            <a:endParaRPr lang="en-IN" dirty="0"/>
          </a:p>
        </p:txBody>
      </p:sp>
      <p:sp>
        <p:nvSpPr>
          <p:cNvPr id="3" name="Content Placeholder 2"/>
          <p:cNvSpPr>
            <a:spLocks noGrp="1"/>
          </p:cNvSpPr>
          <p:nvPr>
            <p:ph idx="1"/>
          </p:nvPr>
        </p:nvSpPr>
        <p:spPr/>
        <p:txBody>
          <a:bodyPr/>
          <a:lstStyle/>
          <a:p>
            <a:pPr algn="just"/>
            <a:r>
              <a:rPr lang="en-US" dirty="0"/>
              <a:t>This pattern stores the aggregate data as a series of state-altering events. Any changes or additions to the data generate a new event. </a:t>
            </a:r>
            <a:endParaRPr lang="en-US" dirty="0" smtClean="0"/>
          </a:p>
          <a:p>
            <a:pPr algn="just"/>
            <a:r>
              <a:rPr lang="en-US" dirty="0" smtClean="0"/>
              <a:t>These </a:t>
            </a:r>
            <a:r>
              <a:rPr lang="en-US" dirty="0"/>
              <a:t>events can be stored in a list and replayed at a later time, thereby allowing services to subscribe to and retrieve events via APIs.</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9335" y="3901091"/>
            <a:ext cx="8933329" cy="2275872"/>
          </a:xfrm>
          <a:prstGeom prst="rect">
            <a:avLst/>
          </a:prstGeom>
        </p:spPr>
      </p:pic>
    </p:spTree>
    <p:extLst>
      <p:ext uri="{BB962C8B-B14F-4D97-AF65-F5344CB8AC3E}">
        <p14:creationId xmlns:p14="http://schemas.microsoft.com/office/powerpoint/2010/main" val="134698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5. Saga Pattern</a:t>
            </a:r>
            <a:endParaRPr lang="en-IN" dirty="0"/>
          </a:p>
        </p:txBody>
      </p:sp>
      <p:sp>
        <p:nvSpPr>
          <p:cNvPr id="3" name="Content Placeholder 2"/>
          <p:cNvSpPr>
            <a:spLocks noGrp="1"/>
          </p:cNvSpPr>
          <p:nvPr>
            <p:ph idx="1"/>
          </p:nvPr>
        </p:nvSpPr>
        <p:spPr/>
        <p:txBody>
          <a:bodyPr/>
          <a:lstStyle/>
          <a:p>
            <a:r>
              <a:rPr lang="en-US" dirty="0"/>
              <a:t>To maintain data consistency across services, it is crucial to address the challenge of having separate databases for each service while dealing with business transactions that involve multiple services. </a:t>
            </a:r>
            <a:endParaRPr lang="en-US" dirty="0" smtClean="0"/>
          </a:p>
          <a:p>
            <a:r>
              <a:rPr lang="en-US" dirty="0" smtClean="0"/>
              <a:t>Compensating </a:t>
            </a:r>
            <a:r>
              <a:rPr lang="en-US" dirty="0"/>
              <a:t>requests are triggered by failed requests. </a:t>
            </a:r>
            <a:endParaRPr lang="en-US" dirty="0" smtClean="0"/>
          </a:p>
          <a:p>
            <a:r>
              <a:rPr lang="en-US" dirty="0" smtClean="0"/>
              <a:t>There </a:t>
            </a:r>
            <a:r>
              <a:rPr lang="en-US" dirty="0"/>
              <a:t>are two possible implementation methods</a:t>
            </a:r>
            <a:r>
              <a:rPr lang="en-US" dirty="0" smtClean="0"/>
              <a:t>:</a:t>
            </a:r>
          </a:p>
          <a:p>
            <a:pPr lvl="1"/>
            <a:r>
              <a:rPr lang="en-US" dirty="0" smtClean="0"/>
              <a:t>Choreography</a:t>
            </a:r>
          </a:p>
          <a:p>
            <a:pPr lvl="1"/>
            <a:r>
              <a:rPr lang="en-US" dirty="0" smtClean="0"/>
              <a:t>Orchestration</a:t>
            </a:r>
            <a:endParaRPr lang="en-IN" dirty="0"/>
          </a:p>
        </p:txBody>
      </p:sp>
      <p:sp>
        <p:nvSpPr>
          <p:cNvPr id="4" name="Footer Placeholder 3"/>
          <p:cNvSpPr>
            <a:spLocks noGrp="1"/>
          </p:cNvSpPr>
          <p:nvPr>
            <p:ph type="ftr" sz="quarter" idx="11"/>
          </p:nvPr>
        </p:nvSpPr>
        <p:spPr/>
        <p:txBody>
          <a:bodyPr/>
          <a:lstStyle/>
          <a:p>
            <a:r>
              <a:rPr lang="en-IN" smtClean="0"/>
              <a:t>Koenig-Solutions Pvt. Ltd. </a:t>
            </a:r>
            <a:endParaRPr lang="en-IN"/>
          </a:p>
        </p:txBody>
      </p:sp>
    </p:spTree>
    <p:extLst>
      <p:ext uri="{BB962C8B-B14F-4D97-AF65-F5344CB8AC3E}">
        <p14:creationId xmlns:p14="http://schemas.microsoft.com/office/powerpoint/2010/main" val="4752417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7838</TotalTime>
  <Words>3239</Words>
  <Application>Microsoft Office PowerPoint</Application>
  <PresentationFormat>Widescreen</PresentationFormat>
  <Paragraphs>260</Paragraphs>
  <Slides>49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Data Management, Transactional and Deployment Patterns</vt:lpstr>
      <vt:lpstr>Database Patterns for Data Management</vt:lpstr>
      <vt:lpstr>Database Patterns for Data Management</vt:lpstr>
      <vt:lpstr>1. Database per service</vt:lpstr>
      <vt:lpstr>2. Shared Database per service</vt:lpstr>
      <vt:lpstr> 3. Command Query Responsibility Segregation (CQRS)</vt:lpstr>
      <vt:lpstr> 3. Command Query Responsibility Segregation (CQRS)</vt:lpstr>
      <vt:lpstr>4. Event Sourcing</vt:lpstr>
      <vt:lpstr>5. Saga Pattern</vt:lpstr>
      <vt:lpstr>5. Saga Pattern (Choreography)</vt:lpstr>
      <vt:lpstr>5. Saga Pattern (Orchestration)</vt:lpstr>
      <vt:lpstr>Transactional Patterns</vt:lpstr>
      <vt:lpstr>Transactional Patterns</vt:lpstr>
      <vt:lpstr>Understanding Two-Phase Commit Protocol </vt:lpstr>
      <vt:lpstr>Understanding Two-Phase Commit Protocol </vt:lpstr>
      <vt:lpstr>Problems in 2Pc Protocol </vt:lpstr>
      <vt:lpstr>Transactional Outbox Pattern</vt:lpstr>
      <vt:lpstr>SAGA Pattern</vt:lpstr>
      <vt:lpstr>SAGA Pattern</vt:lpstr>
      <vt:lpstr>SAGA Pattern</vt:lpstr>
      <vt:lpstr>SAGA Pattern</vt:lpstr>
      <vt:lpstr>SAGA Pattern</vt:lpstr>
      <vt:lpstr>SAGA Pattern</vt:lpstr>
      <vt:lpstr>SAGA Pattern</vt:lpstr>
      <vt:lpstr>Deployment Pattern</vt:lpstr>
      <vt:lpstr>The 5 ways to deploy microservices</vt:lpstr>
      <vt:lpstr>Option 1: Single machine, multiple processes</vt:lpstr>
      <vt:lpstr>Option 1: Single machine, multiple processes</vt:lpstr>
      <vt:lpstr>Option 1: Single machine, multiple processes</vt:lpstr>
      <vt:lpstr>Option 2: Multiple machines and processes</vt:lpstr>
      <vt:lpstr>Option 2: Multiple machines and processes</vt:lpstr>
      <vt:lpstr>Option 3: Deploy microservices with containers</vt:lpstr>
      <vt:lpstr>Option 3: Deploy microservices with containers</vt:lpstr>
      <vt:lpstr>Option 3: Deploy microservices with containers</vt:lpstr>
      <vt:lpstr>Option 4: Orchestrators</vt:lpstr>
      <vt:lpstr>Option 4: Orchestrators</vt:lpstr>
      <vt:lpstr>Option 4: Orchestrators</vt:lpstr>
      <vt:lpstr>Option 5: Deploy microservices as serverless functions</vt:lpstr>
      <vt:lpstr>Option 5: Deploy microservices as serverless functions</vt:lpstr>
      <vt:lpstr>Deployment Patterns</vt:lpstr>
      <vt:lpstr>Deployment Patterns</vt:lpstr>
      <vt:lpstr>1. Canary Deployment</vt:lpstr>
      <vt:lpstr>1. Canary Deployment</vt:lpstr>
      <vt:lpstr>2. Blue/Green Deployment</vt:lpstr>
      <vt:lpstr>2. Blue/Green Deployment</vt:lpstr>
      <vt:lpstr>3. Dark Launching</vt:lpstr>
      <vt:lpstr>3. Dark Launching</vt:lpstr>
      <vt:lpstr>4. A/B Testing</vt:lpstr>
      <vt:lpstr>4. A/B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Microservices</dc:title>
  <dc:creator>Kannan Manoharan</dc:creator>
  <cp:lastModifiedBy>Kannan Manoharan</cp:lastModifiedBy>
  <cp:revision>99</cp:revision>
  <dcterms:created xsi:type="dcterms:W3CDTF">2024-01-26T13:12:09Z</dcterms:created>
  <dcterms:modified xsi:type="dcterms:W3CDTF">2025-09-28T19:11:15Z</dcterms:modified>
</cp:coreProperties>
</file>