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4"/>
  </p:sldMasterIdLst>
  <p:notesMasterIdLst>
    <p:notesMasterId r:id="rId6"/>
  </p:notesMasterIdLst>
  <p:sldIdLst>
    <p:sldId id="256" r:id="rId5"/>
  </p:sldIdLst>
  <p:sldSz cx="36576000" cy="36576000"/>
  <p:notesSz cx="6858000" cy="9144000"/>
  <p:defaultTextStyle>
    <a:defPPr>
      <a:defRPr lang="en-US"/>
    </a:defPPr>
    <a:lvl1pPr marL="0" algn="l" defTabSz="3511296" rtl="0" eaLnBrk="1" latinLnBrk="0" hangingPunct="1">
      <a:defRPr sz="6912" kern="1200">
        <a:solidFill>
          <a:schemeClr val="tx1"/>
        </a:solidFill>
        <a:latin typeface="+mn-lt"/>
        <a:ea typeface="+mn-ea"/>
        <a:cs typeface="+mn-cs"/>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AAFF"/>
    <a:srgbClr val="A269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95" autoAdjust="0"/>
  </p:normalViewPr>
  <p:slideViewPr>
    <p:cSldViewPr snapToGrid="0" snapToObjects="1">
      <p:cViewPr>
        <p:scale>
          <a:sx n="39" d="100"/>
          <a:sy n="39" d="100"/>
        </p:scale>
        <p:origin x="354" y="-11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FFB1B-6E35-4A73-9CB2-CA6674BBE127}" type="datetimeFigureOut">
              <a:rPr lang="en-US" smtClean="0"/>
              <a:t>7/19/2021</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82329-3991-46F0-9647-E151589271AC}" type="slidenum">
              <a:rPr lang="en-US" smtClean="0"/>
              <a:t>‹#›</a:t>
            </a:fld>
            <a:endParaRPr lang="en-US"/>
          </a:p>
        </p:txBody>
      </p:sp>
    </p:spTree>
    <p:extLst>
      <p:ext uri="{BB962C8B-B14F-4D97-AF65-F5344CB8AC3E}">
        <p14:creationId xmlns:p14="http://schemas.microsoft.com/office/powerpoint/2010/main" val="3762963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82329-3991-46F0-9647-E151589271AC}" type="slidenum">
              <a:rPr lang="en-US" smtClean="0"/>
              <a:t>1</a:t>
            </a:fld>
            <a:endParaRPr lang="en-US"/>
          </a:p>
        </p:txBody>
      </p:sp>
    </p:spTree>
    <p:extLst>
      <p:ext uri="{BB962C8B-B14F-4D97-AF65-F5344CB8AC3E}">
        <p14:creationId xmlns:p14="http://schemas.microsoft.com/office/powerpoint/2010/main" val="184842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5985936"/>
            <a:ext cx="27432000" cy="12733867"/>
          </a:xfrm>
        </p:spPr>
        <p:txBody>
          <a:bodyPr anchor="b"/>
          <a:lstStyle>
            <a:lvl1pPr algn="ctr">
              <a:defRPr sz="18000"/>
            </a:lvl1pPr>
          </a:lstStyle>
          <a:p>
            <a:r>
              <a:rPr lang="en-US"/>
              <a:t>Click to edit Master title style</a:t>
            </a:r>
          </a:p>
        </p:txBody>
      </p:sp>
      <p:sp>
        <p:nvSpPr>
          <p:cNvPr id="3" name="Subtitle 2"/>
          <p:cNvSpPr>
            <a:spLocks noGrp="1"/>
          </p:cNvSpPr>
          <p:nvPr>
            <p:ph type="subTitle" idx="1"/>
          </p:nvPr>
        </p:nvSpPr>
        <p:spPr>
          <a:xfrm>
            <a:off x="4572000" y="19210869"/>
            <a:ext cx="27432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p:cNvSpPr>
            <a:spLocks noGrp="1"/>
          </p:cNvSpPr>
          <p:nvPr>
            <p:ph type="dt" sz="half" idx="10"/>
          </p:nvPr>
        </p:nvSpPr>
        <p:spPr/>
        <p:txBody>
          <a:bodyPr/>
          <a:lstStyle/>
          <a:p>
            <a:fld id="{E243E36D-719D-E845-A926-6469F7B39DB6}"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86340696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32007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947334"/>
            <a:ext cx="7886700"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14600" y="1947334"/>
            <a:ext cx="23202900"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7878072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2685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9118606"/>
            <a:ext cx="31546800" cy="15214597"/>
          </a:xfrm>
        </p:spPr>
        <p:txBody>
          <a:bodyPr anchor="b"/>
          <a:lstStyle>
            <a:lvl1pPr>
              <a:defRPr sz="18000"/>
            </a:lvl1pPr>
          </a:lstStyle>
          <a:p>
            <a:r>
              <a:rPr lang="en-US"/>
              <a:t>Click to edit Master title style</a:t>
            </a:r>
          </a:p>
        </p:txBody>
      </p:sp>
      <p:sp>
        <p:nvSpPr>
          <p:cNvPr id="3" name="Text Placeholder 2"/>
          <p:cNvSpPr>
            <a:spLocks noGrp="1"/>
          </p:cNvSpPr>
          <p:nvPr>
            <p:ph type="body" idx="1"/>
          </p:nvPr>
        </p:nvSpPr>
        <p:spPr>
          <a:xfrm>
            <a:off x="2495550" y="24477139"/>
            <a:ext cx="31546800" cy="8000997"/>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3E36D-719D-E845-A926-6469F7B39DB6}"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423403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14600" y="9736667"/>
            <a:ext cx="155448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16600" y="9736667"/>
            <a:ext cx="155448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3E36D-719D-E845-A926-6469F7B39DB6}"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98620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47336"/>
            <a:ext cx="31546800" cy="7069669"/>
          </a:xfrm>
        </p:spPr>
        <p:txBody>
          <a:bodyPr/>
          <a:lstStyle/>
          <a:p>
            <a:r>
              <a:rPr lang="en-US"/>
              <a:t>Click to edit Master title style</a:t>
            </a:r>
          </a:p>
        </p:txBody>
      </p:sp>
      <p:sp>
        <p:nvSpPr>
          <p:cNvPr id="3" name="Text Placeholder 2"/>
          <p:cNvSpPr>
            <a:spLocks noGrp="1"/>
          </p:cNvSpPr>
          <p:nvPr>
            <p:ph type="body" idx="1"/>
          </p:nvPr>
        </p:nvSpPr>
        <p:spPr>
          <a:xfrm>
            <a:off x="2519366" y="8966203"/>
            <a:ext cx="15473361"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2519366" y="13360400"/>
            <a:ext cx="15473361"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0" y="8966203"/>
            <a:ext cx="15549564"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8516600" y="13360400"/>
            <a:ext cx="15549564"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3E36D-719D-E845-A926-6469F7B39DB6}" type="datetimeFigureOut">
              <a:rPr lang="en-US" smtClean="0"/>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68142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3E36D-719D-E845-A926-6469F7B39DB6}" type="datetimeFigureOut">
              <a:rPr lang="en-US" smtClean="0"/>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96725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3E36D-719D-E845-A926-6469F7B39DB6}" type="datetimeFigureOut">
              <a:rPr lang="en-US" smtClean="0"/>
              <a:t>7/19/2021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774452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2438400"/>
            <a:ext cx="11796711" cy="8534400"/>
          </a:xfrm>
        </p:spPr>
        <p:txBody>
          <a:bodyPr anchor="b"/>
          <a:lstStyle>
            <a:lvl1pPr>
              <a:defRPr sz="9600"/>
            </a:lvl1pPr>
          </a:lstStyle>
          <a:p>
            <a:r>
              <a:rPr lang="en-US"/>
              <a:t>Click to edit Master title style</a:t>
            </a:r>
          </a:p>
        </p:txBody>
      </p:sp>
      <p:sp>
        <p:nvSpPr>
          <p:cNvPr id="3" name="Content Placeholder 2"/>
          <p:cNvSpPr>
            <a:spLocks noGrp="1"/>
          </p:cNvSpPr>
          <p:nvPr>
            <p:ph idx="1"/>
          </p:nvPr>
        </p:nvSpPr>
        <p:spPr>
          <a:xfrm>
            <a:off x="15549564" y="5266269"/>
            <a:ext cx="1851660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6" y="10972800"/>
            <a:ext cx="11796711"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E243E36D-719D-E845-A926-6469F7B39DB6}"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2173440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2438400"/>
            <a:ext cx="11796711" cy="8534400"/>
          </a:xfrm>
        </p:spPr>
        <p:txBody>
          <a:bodyPr anchor="b"/>
          <a:lstStyle>
            <a:lvl1pPr>
              <a:defRPr sz="9600"/>
            </a:lvl1pPr>
          </a:lstStyle>
          <a:p>
            <a:r>
              <a:rPr lang="en-US"/>
              <a:t>Click to edit Master title style</a:t>
            </a:r>
          </a:p>
        </p:txBody>
      </p:sp>
      <p:sp>
        <p:nvSpPr>
          <p:cNvPr id="3" name="Picture Placeholder 2"/>
          <p:cNvSpPr>
            <a:spLocks noGrp="1"/>
          </p:cNvSpPr>
          <p:nvPr>
            <p:ph type="pic" idx="1"/>
          </p:nvPr>
        </p:nvSpPr>
        <p:spPr>
          <a:xfrm>
            <a:off x="15549564" y="5266269"/>
            <a:ext cx="18516600" cy="25992667"/>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en-US"/>
          </a:p>
        </p:txBody>
      </p:sp>
      <p:sp>
        <p:nvSpPr>
          <p:cNvPr id="4" name="Text Placeholder 3"/>
          <p:cNvSpPr>
            <a:spLocks noGrp="1"/>
          </p:cNvSpPr>
          <p:nvPr>
            <p:ph type="body" sz="half" idx="2"/>
          </p:nvPr>
        </p:nvSpPr>
        <p:spPr>
          <a:xfrm>
            <a:off x="2519366" y="10972800"/>
            <a:ext cx="11796711"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E243E36D-719D-E845-A926-6469F7B39DB6}"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82472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947336"/>
            <a:ext cx="315468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514600" y="9736667"/>
            <a:ext cx="315468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14600" y="33900536"/>
            <a:ext cx="82296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E243E36D-719D-E845-A926-6469F7B39DB6}" type="datetimeFigureOut">
              <a:rPr lang="en-US" smtClean="0"/>
              <a:t>7/19/2021</a:t>
            </a:fld>
            <a:endParaRPr lang="en-US"/>
          </a:p>
        </p:txBody>
      </p:sp>
      <p:sp>
        <p:nvSpPr>
          <p:cNvPr id="5" name="Footer Placeholder 4"/>
          <p:cNvSpPr>
            <a:spLocks noGrp="1"/>
          </p:cNvSpPr>
          <p:nvPr>
            <p:ph type="ftr" sz="quarter" idx="3"/>
          </p:nvPr>
        </p:nvSpPr>
        <p:spPr>
          <a:xfrm>
            <a:off x="12115800" y="33900536"/>
            <a:ext cx="123444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33900536"/>
            <a:ext cx="82296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B70B40C4-A58B-FF4A-A5BF-A9A653DC4455}" type="slidenum">
              <a:rPr lang="en-US" smtClean="0"/>
              <a:t>‹#›</a:t>
            </a:fld>
            <a:endParaRPr lang="en-US"/>
          </a:p>
        </p:txBody>
      </p:sp>
    </p:spTree>
    <p:extLst>
      <p:ext uri="{BB962C8B-B14F-4D97-AF65-F5344CB8AC3E}">
        <p14:creationId xmlns:p14="http://schemas.microsoft.com/office/powerpoint/2010/main" val="49012097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toolbox.com/tech/erp/blogs/5-ways-machine-learning-improves-warehouse-operations-051616" TargetMode="External"/><Relationship Id="rId7"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towardsdatascience.com/a-beginners-guide-to-q-learning-c3e2a30a653c" TargetMode="External"/><Relationship Id="rId11" Type="http://schemas.openxmlformats.org/officeDocument/2006/relationships/image" Target="../media/image5.png"/><Relationship Id="rId5" Type="http://schemas.openxmlformats.org/officeDocument/2006/relationships/hyperlink" Target="https://www.mmh.com/article/8_new_ways_to_think_about_putaway_and_storage" TargetMode="External"/><Relationship Id="rId10" Type="http://schemas.openxmlformats.org/officeDocument/2006/relationships/image" Target="../media/image4.png"/><Relationship Id="rId4" Type="http://schemas.openxmlformats.org/officeDocument/2006/relationships/hyperlink" Target="http://uu.diva-portal.org/smash/record.jsf?pid=diva2%3A1413926&amp;dswid=4306"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6576000" cy="4572000"/>
          </a:xfrm>
          <a:prstGeom prst="rect">
            <a:avLst/>
          </a:prstGeom>
          <a:solidFill>
            <a:srgbClr val="A269E3"/>
          </a:solidFill>
          <a:ln>
            <a:noFill/>
          </a:ln>
          <a:effectLst>
            <a:outerShdw blurRad="6350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9602" y="0"/>
            <a:ext cx="10264476" cy="4592782"/>
          </a:xfrm>
          <a:prstGeom prst="rect">
            <a:avLst/>
          </a:prstGeom>
          <a:solidFill>
            <a:srgbClr val="C3A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p:cNvSpPr txBox="1"/>
          <p:nvPr/>
        </p:nvSpPr>
        <p:spPr>
          <a:xfrm>
            <a:off x="3054103" y="1119905"/>
            <a:ext cx="7229577" cy="1261884"/>
          </a:xfrm>
          <a:prstGeom prst="rect">
            <a:avLst/>
          </a:prstGeom>
          <a:noFill/>
        </p:spPr>
        <p:txBody>
          <a:bodyPr wrap="square" rtlCol="0">
            <a:spAutoFit/>
          </a:bodyPr>
          <a:lstStyle/>
          <a:p>
            <a:r>
              <a:rPr lang="en-US" sz="3800" dirty="0">
                <a:latin typeface="Times New Roman" panose="02020603050405020304" pitchFamily="18" charset="0"/>
                <a:ea typeface="Roboto" charset="0"/>
                <a:cs typeface="Times New Roman" panose="02020603050405020304" pitchFamily="18" charset="0"/>
              </a:rPr>
              <a:t>Advisor Name: Dr. Michele Bennett</a:t>
            </a:r>
          </a:p>
          <a:p>
            <a:r>
              <a:rPr lang="en-US" sz="3800" dirty="0">
                <a:latin typeface="Times New Roman" panose="02020603050405020304" pitchFamily="18" charset="0"/>
                <a:ea typeface="Roboto" charset="0"/>
                <a:cs typeface="Times New Roman" panose="02020603050405020304" pitchFamily="18" charset="0"/>
              </a:rPr>
              <a:t>Grand Canyon University</a:t>
            </a:r>
          </a:p>
        </p:txBody>
      </p:sp>
      <p:sp>
        <p:nvSpPr>
          <p:cNvPr id="3" name="TextBox 2"/>
          <p:cNvSpPr txBox="1"/>
          <p:nvPr/>
        </p:nvSpPr>
        <p:spPr>
          <a:xfrm>
            <a:off x="14189599" y="639395"/>
            <a:ext cx="18470880" cy="2616101"/>
          </a:xfrm>
          <a:prstGeom prst="rect">
            <a:avLst/>
          </a:prstGeom>
          <a:noFill/>
        </p:spPr>
        <p:txBody>
          <a:bodyPr wrap="square" rtlCol="0">
            <a:spAutoFit/>
          </a:bodyPr>
          <a:lstStyle/>
          <a:p>
            <a:pPr algn="ctr"/>
            <a:r>
              <a:rPr lang="en-US" sz="5800" kern="1200" dirty="0">
                <a:effectLst/>
                <a:latin typeface="Times New Roman" panose="02020603050405020304" pitchFamily="18" charset="0"/>
                <a:ea typeface="SimSun" panose="02010600030101010101" pitchFamily="2" charset="-122"/>
              </a:rPr>
              <a:t>OPTIMIZING PICKING ROUTE FOR IMPROVING WAREHOUSE EFFICIENCY </a:t>
            </a:r>
            <a:r>
              <a:rPr lang="en-US" sz="5800" b="1" dirty="0">
                <a:latin typeface="Times New Roman" panose="02020603050405020304" pitchFamily="18" charset="0"/>
                <a:ea typeface="Roboto" charset="0"/>
                <a:cs typeface="Times New Roman" panose="02020603050405020304" pitchFamily="18" charset="0"/>
              </a:rPr>
              <a:t> </a:t>
            </a:r>
          </a:p>
          <a:p>
            <a:pPr algn="ctr"/>
            <a:r>
              <a:rPr lang="en-US" sz="4800" dirty="0">
                <a:latin typeface="Times New Roman" panose="02020603050405020304" pitchFamily="18" charset="0"/>
                <a:ea typeface="Roboto" charset="0"/>
                <a:cs typeface="Times New Roman" panose="02020603050405020304" pitchFamily="18" charset="0"/>
              </a:rPr>
              <a:t>Kannan Nova</a:t>
            </a:r>
          </a:p>
        </p:txBody>
      </p:sp>
      <p:sp>
        <p:nvSpPr>
          <p:cNvPr id="6" name="Rounded Rectangle 5"/>
          <p:cNvSpPr/>
          <p:nvPr/>
        </p:nvSpPr>
        <p:spPr>
          <a:xfrm>
            <a:off x="1662545" y="6982692"/>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1200"/>
              </a:spcBef>
              <a:spcAft>
                <a:spcPts val="0"/>
              </a:spcAft>
            </a:pPr>
            <a:r>
              <a:rPr lang="en-US" sz="3800" b="1" u="sng"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Context and Background</a:t>
            </a:r>
            <a:endParaRPr lang="en-US" sz="3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7200">
              <a:lnSpc>
                <a:spcPct val="200000"/>
              </a:lnSpc>
              <a:spcBef>
                <a:spcPts val="0"/>
              </a:spcBef>
              <a:spcAft>
                <a:spcPts val="0"/>
              </a:spcAft>
            </a:pPr>
            <a:r>
              <a:rPr lang="en-US" sz="2200" kern="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warehouse is a part of supply chain logistics industry where store the goods and bring back</a:t>
            </a:r>
            <a:r>
              <a:rPr lang="en-US" sz="22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it from storage for shipment. Warehouse has two major core processes such as </a:t>
            </a:r>
          </a:p>
          <a:p>
            <a:pPr marL="457200" marR="0">
              <a:lnSpc>
                <a:spcPct val="200000"/>
              </a:lnSpc>
              <a:spcBef>
                <a:spcPts val="0"/>
              </a:spcBef>
              <a:spcAft>
                <a:spcPts val="0"/>
              </a:spcAft>
            </a:pPr>
            <a:r>
              <a:rPr lang="en-US" sz="2200" i="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Put away </a:t>
            </a:r>
            <a:r>
              <a:rPr lang="en-US" sz="22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where download the goods from truck and place it into final location inside warehouse (McCrea, 2016). </a:t>
            </a:r>
          </a:p>
          <a:p>
            <a:pPr marL="457200" marR="0">
              <a:lnSpc>
                <a:spcPct val="200000"/>
              </a:lnSpc>
              <a:spcBef>
                <a:spcPts val="0"/>
              </a:spcBef>
              <a:spcAft>
                <a:spcPts val="0"/>
              </a:spcAft>
            </a:pPr>
            <a:r>
              <a:rPr lang="en-US" sz="2200" i="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Picking</a:t>
            </a:r>
            <a:r>
              <a:rPr lang="en-US" sz="22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where take out the goods from final location and stuff into truck for shipping (</a:t>
            </a:r>
            <a:r>
              <a:rPr lang="en-US" sz="220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Lopienski</a:t>
            </a:r>
            <a:r>
              <a:rPr lang="en-US" sz="22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2020).</a:t>
            </a:r>
          </a:p>
          <a:p>
            <a:pPr indent="457200">
              <a:lnSpc>
                <a:spcPct val="200000"/>
              </a:lnSpc>
            </a:pPr>
            <a:r>
              <a:rPr lang="en-US" sz="22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Based on literature reviews, the picking process is optimized by linearly or deterministic or deep learning, but it is dynamic and stochastic because goods can be placed anywhere in warehouse during put away/storing (</a:t>
            </a:r>
            <a:r>
              <a:rPr lang="en-US" sz="220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Janse</a:t>
            </a:r>
            <a:r>
              <a:rPr lang="en-US" sz="22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2019).  Thus, these enable to use reinforcement Q-learning (RL) for optimizing the pricking process.</a:t>
            </a:r>
            <a:endParaRPr lang="en-US" sz="2200" u="sng"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indent="457200">
              <a:lnSpc>
                <a:spcPct val="200000"/>
              </a:lnSpc>
            </a:pPr>
            <a:endParaRPr lang="en-US" sz="2200" u="sng" dirty="0">
              <a:solidFill>
                <a:schemeClr val="tx1"/>
              </a:solidFill>
              <a:latin typeface="Times New Roman" panose="02020603050405020304" pitchFamily="18" charset="0"/>
              <a:ea typeface="Roboto" charset="0"/>
              <a:cs typeface="Times New Roman" panose="02020603050405020304" pitchFamily="18" charset="0"/>
            </a:endParaRPr>
          </a:p>
        </p:txBody>
      </p:sp>
      <p:sp>
        <p:nvSpPr>
          <p:cNvPr id="12" name="Rounded Rectangle 11"/>
          <p:cNvSpPr/>
          <p:nvPr/>
        </p:nvSpPr>
        <p:spPr>
          <a:xfrm>
            <a:off x="13258800" y="6982692"/>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1200"/>
              </a:spcBef>
            </a:pPr>
            <a:endParaRPr lang="en-US" sz="3800" b="1" u="sng" kern="0" dirty="0">
              <a:solidFill>
                <a:srgbClr val="2F5496"/>
              </a:solidFill>
              <a:latin typeface="Times New Roman" panose="02020603050405020304" pitchFamily="18" charset="0"/>
              <a:cs typeface="Times New Roman" panose="02020603050405020304" pitchFamily="18" charset="0"/>
            </a:endParaRPr>
          </a:p>
          <a:p>
            <a:pPr algn="ctr">
              <a:lnSpc>
                <a:spcPct val="107000"/>
              </a:lnSpc>
              <a:spcBef>
                <a:spcPts val="1200"/>
              </a:spcBef>
            </a:pPr>
            <a:r>
              <a:rPr lang="en-US" sz="3800" b="1" u="sng" kern="0" dirty="0">
                <a:solidFill>
                  <a:srgbClr val="2F5496"/>
                </a:solidFill>
                <a:latin typeface="Times New Roman" panose="02020603050405020304" pitchFamily="18" charset="0"/>
                <a:cs typeface="Times New Roman" panose="02020603050405020304" pitchFamily="18" charset="0"/>
              </a:rPr>
              <a:t>Components of Project - Model</a:t>
            </a:r>
          </a:p>
          <a:p>
            <a:pPr marL="342900" marR="0" lvl="0" indent="-342900">
              <a:lnSpc>
                <a:spcPct val="107000"/>
              </a:lnSpc>
              <a:spcBef>
                <a:spcPts val="0"/>
              </a:spcBef>
              <a:spcAft>
                <a:spcPts val="0"/>
              </a:spcAft>
              <a:buFont typeface="Symbol" panose="05050102010706020507" pitchFamily="18" charset="2"/>
              <a:buChar char=""/>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Reinforcement Q-Learning Algorithm</a:t>
            </a:r>
          </a:p>
          <a:p>
            <a:pPr marR="0" lvl="0">
              <a:lnSpc>
                <a:spcPct val="107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Environment</a:t>
            </a:r>
          </a:p>
          <a:p>
            <a:pPr marR="0" lvl="0">
              <a:lnSpc>
                <a:spcPct val="107000"/>
              </a:lnSpc>
              <a:spcBef>
                <a:spcPts val="0"/>
              </a:spcBef>
              <a:spcAft>
                <a:spcPts val="8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Agent</a:t>
            </a:r>
          </a:p>
          <a:p>
            <a:pPr marR="0" lvl="0">
              <a:lnSpc>
                <a:spcPct val="107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States – Warehouse layout location</a:t>
            </a:r>
          </a:p>
          <a:p>
            <a:pPr marR="0" lvl="0">
              <a:lnSpc>
                <a:spcPct val="107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Actions</a:t>
            </a:r>
          </a:p>
          <a:p>
            <a:pPr marR="0" lvl="0">
              <a:lnSpc>
                <a:spcPct val="107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Rewards, Q-Tables</a:t>
            </a:r>
          </a:p>
          <a:p>
            <a:pPr marL="342900" marR="0" lvl="0" indent="-342900">
              <a:lnSpc>
                <a:spcPct val="107000"/>
              </a:lnSpc>
              <a:spcBef>
                <a:spcPts val="0"/>
              </a:spcBef>
              <a:spcAft>
                <a:spcPts val="800"/>
              </a:spcAft>
              <a:buFont typeface="Arial" panose="020B0604020202020204" pitchFamily="34" charset="0"/>
              <a:buChar char="•"/>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Bellman equation</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t>
            </a: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ode </a:t>
            </a:r>
          </a:p>
          <a:p>
            <a:pPr marR="0" lvl="0">
              <a:lnSpc>
                <a:spcPct val="107000"/>
              </a:lnSpc>
              <a:spcBef>
                <a:spcPts val="0"/>
              </a:spcBef>
              <a:spcAft>
                <a:spcPts val="800"/>
              </a:spcAft>
            </a:pPr>
            <a:r>
              <a:rPr lang="en-US"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Index page, WMS.py, App.py, Requirements.txt</a:t>
            </a:r>
          </a:p>
          <a:p>
            <a:pPr marL="342900" indent="-342900">
              <a:lnSpc>
                <a:spcPct val="107000"/>
              </a:lnSpc>
              <a:spcAft>
                <a:spcPts val="800"/>
              </a:spcAft>
              <a:buFont typeface="Symbol" panose="05050102010706020507" pitchFamily="18" charset="2"/>
              <a:buChar char=""/>
            </a:pPr>
            <a:r>
              <a:rPr lang="en-US" sz="2200" dirty="0">
                <a:solidFill>
                  <a:schemeClr val="tx1"/>
                </a:solidFill>
                <a:latin typeface="Times New Roman" panose="02020603050405020304" pitchFamily="18" charset="0"/>
                <a:cs typeface="Times New Roman" panose="02020603050405020304" pitchFamily="18" charset="0"/>
              </a:rPr>
              <a:t>Performance graph between rewards vs steps</a:t>
            </a:r>
          </a:p>
          <a:p>
            <a:pPr marL="342900" indent="-342900">
              <a:lnSpc>
                <a:spcPct val="107000"/>
              </a:lnSpc>
              <a:spcAft>
                <a:spcPts val="800"/>
              </a:spcAft>
              <a:buFont typeface="Symbol" panose="05050102010706020507" pitchFamily="18" charset="2"/>
              <a:buChar char=""/>
            </a:pPr>
            <a:endParaRPr lang="en-US" sz="2200" dirty="0">
              <a:solidFill>
                <a:schemeClr val="tx1"/>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US" sz="2200" dirty="0">
              <a:solidFill>
                <a:schemeClr val="tx1"/>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US" sz="2200" dirty="0">
              <a:solidFill>
                <a:schemeClr val="tx1"/>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US" sz="2200" dirty="0">
              <a:solidFill>
                <a:schemeClr val="tx1"/>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US" sz="2200" dirty="0">
              <a:solidFill>
                <a:schemeClr val="tx1"/>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US" sz="2200" dirty="0">
              <a:solidFill>
                <a:schemeClr val="tx1"/>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24855055" y="6933264"/>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lnSpc>
                <a:spcPct val="107000"/>
              </a:lnSpc>
              <a:spcBef>
                <a:spcPts val="1200"/>
              </a:spcBef>
              <a:spcAft>
                <a:spcPts val="0"/>
              </a:spcAft>
            </a:pPr>
            <a:r>
              <a:rPr lang="en-US" sz="3800" b="1" u="sng" kern="0" dirty="0">
                <a:solidFill>
                  <a:srgbClr val="2F5496"/>
                </a:solidFill>
                <a:latin typeface="Times New Roman" panose="02020603050405020304" pitchFamily="18" charset="0"/>
                <a:cs typeface="Times New Roman" panose="02020603050405020304" pitchFamily="18" charset="0"/>
              </a:rPr>
              <a:t>Implications</a:t>
            </a:r>
          </a:p>
          <a:p>
            <a:pPr marR="0" indent="457200">
              <a:lnSpc>
                <a:spcPct val="200000"/>
              </a:lnSpc>
              <a:spcBef>
                <a:spcPts val="1200"/>
              </a:spcBef>
              <a:spcAft>
                <a:spcPts val="0"/>
              </a:spcAft>
            </a:pPr>
            <a:r>
              <a:rPr lang="en-US" sz="22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This project optimizes the efficiency of the warehouse picking operation by providing the shortest optimal path, and warehouse will ship the goods to consumer on time. </a:t>
            </a:r>
          </a:p>
          <a:p>
            <a:pPr marR="0" indent="457200">
              <a:lnSpc>
                <a:spcPct val="200000"/>
              </a:lnSpc>
              <a:spcBef>
                <a:spcPts val="1200"/>
              </a:spcBef>
              <a:spcAft>
                <a:spcPts val="0"/>
              </a:spcAft>
            </a:pPr>
            <a:r>
              <a:rPr lang="en-US" sz="22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This will improve the overall warehouse efficiency and returns good ROI</a:t>
            </a:r>
          </a:p>
          <a:p>
            <a:pPr marR="0" indent="457200">
              <a:lnSpc>
                <a:spcPct val="200000"/>
              </a:lnSpc>
              <a:spcBef>
                <a:spcPts val="1200"/>
              </a:spcBef>
              <a:spcAft>
                <a:spcPts val="0"/>
              </a:spcAft>
            </a:pPr>
            <a:endParaRPr lang="en-US" sz="3200" dirty="0">
              <a:solidFill>
                <a:schemeClr val="tx1"/>
              </a:solidFill>
              <a:latin typeface="Times New Roman" panose="02020603050405020304" pitchFamily="18" charset="0"/>
              <a:ea typeface="Roboto" charset="0"/>
              <a:cs typeface="Times New Roman" panose="02020603050405020304" pitchFamily="18" charset="0"/>
            </a:endParaRPr>
          </a:p>
          <a:p>
            <a:pPr marR="0" indent="457200">
              <a:lnSpc>
                <a:spcPct val="200000"/>
              </a:lnSpc>
              <a:spcBef>
                <a:spcPts val="1200"/>
              </a:spcBef>
              <a:spcAft>
                <a:spcPts val="0"/>
              </a:spcAft>
            </a:pPr>
            <a:endParaRPr lang="en-US" sz="3200" dirty="0">
              <a:solidFill>
                <a:schemeClr val="tx1"/>
              </a:solidFill>
              <a:latin typeface="Times New Roman" panose="02020603050405020304" pitchFamily="18" charset="0"/>
              <a:ea typeface="Roboto" charset="0"/>
              <a:cs typeface="Times New Roman" panose="02020603050405020304" pitchFamily="18" charset="0"/>
            </a:endParaRPr>
          </a:p>
          <a:p>
            <a:pPr marR="0" indent="457200">
              <a:lnSpc>
                <a:spcPct val="200000"/>
              </a:lnSpc>
              <a:spcBef>
                <a:spcPts val="1200"/>
              </a:spcBef>
              <a:spcAft>
                <a:spcPts val="0"/>
              </a:spcAft>
            </a:pPr>
            <a:endParaRPr lang="en-US" sz="3200" dirty="0">
              <a:solidFill>
                <a:schemeClr val="tx1"/>
              </a:solidFill>
              <a:latin typeface="Times New Roman" panose="02020603050405020304" pitchFamily="18" charset="0"/>
              <a:ea typeface="Roboto" charset="0"/>
              <a:cs typeface="Times New Roman" panose="02020603050405020304" pitchFamily="18" charset="0"/>
            </a:endParaRPr>
          </a:p>
          <a:p>
            <a:pPr algn="ctr"/>
            <a:endParaRPr lang="en-US" sz="3200" dirty="0">
              <a:solidFill>
                <a:schemeClr val="tx1"/>
              </a:solidFill>
              <a:latin typeface="Times New Roman" panose="02020603050405020304" pitchFamily="18" charset="0"/>
              <a:ea typeface="Roboto" charset="0"/>
              <a:cs typeface="Times New Roman" panose="02020603050405020304" pitchFamily="18" charset="0"/>
            </a:endParaRPr>
          </a:p>
          <a:p>
            <a:pPr algn="ctr"/>
            <a:endParaRPr lang="en-US" sz="3200" dirty="0">
              <a:solidFill>
                <a:schemeClr val="tx1"/>
              </a:solidFill>
              <a:latin typeface="Times New Roman" panose="02020603050405020304" pitchFamily="18" charset="0"/>
              <a:ea typeface="Roboto" charset="0"/>
              <a:cs typeface="Times New Roman" panose="02020603050405020304" pitchFamily="18" charset="0"/>
            </a:endParaRPr>
          </a:p>
          <a:p>
            <a:pPr algn="ctr"/>
            <a:endParaRPr lang="en-US" sz="3200" dirty="0">
              <a:solidFill>
                <a:schemeClr val="tx1"/>
              </a:solidFill>
              <a:latin typeface="Times New Roman" panose="02020603050405020304" pitchFamily="18" charset="0"/>
              <a:ea typeface="Roboto" charset="0"/>
              <a:cs typeface="Times New Roman" panose="02020603050405020304" pitchFamily="18" charset="0"/>
            </a:endParaRPr>
          </a:p>
          <a:p>
            <a:pPr algn="ctr"/>
            <a:endParaRPr lang="en-US" sz="3200" dirty="0">
              <a:solidFill>
                <a:schemeClr val="tx1"/>
              </a:solidFill>
              <a:latin typeface="Times New Roman" panose="02020603050405020304" pitchFamily="18" charset="0"/>
              <a:ea typeface="Roboto" charset="0"/>
              <a:cs typeface="Times New Roman" panose="02020603050405020304" pitchFamily="18" charset="0"/>
            </a:endParaRPr>
          </a:p>
        </p:txBody>
      </p:sp>
      <p:sp>
        <p:nvSpPr>
          <p:cNvPr id="14" name="Rounded Rectangle 13"/>
          <p:cNvSpPr/>
          <p:nvPr/>
        </p:nvSpPr>
        <p:spPr>
          <a:xfrm>
            <a:off x="1662545" y="20968854"/>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lnSpc>
                <a:spcPct val="107000"/>
              </a:lnSpc>
              <a:spcBef>
                <a:spcPts val="1200"/>
              </a:spcBef>
              <a:spcAft>
                <a:spcPts val="0"/>
              </a:spcAft>
            </a:pPr>
            <a:r>
              <a:rPr lang="en-US" sz="3800" b="1" u="sng" kern="0" dirty="0">
                <a:solidFill>
                  <a:srgbClr val="2F5496"/>
                </a:solidFill>
                <a:latin typeface="Times New Roman" panose="02020603050405020304" pitchFamily="18" charset="0"/>
                <a:cs typeface="Times New Roman" panose="02020603050405020304" pitchFamily="18" charset="0"/>
              </a:rPr>
              <a:t>Hardware and Software</a:t>
            </a:r>
          </a:p>
          <a:p>
            <a:pPr marR="0" algn="ctr">
              <a:lnSpc>
                <a:spcPct val="107000"/>
              </a:lnSpc>
              <a:spcBef>
                <a:spcPts val="1200"/>
              </a:spcBef>
              <a:spcAft>
                <a:spcPts val="0"/>
              </a:spcAft>
            </a:pPr>
            <a:endParaRPr lang="en-US" sz="3800" b="1" u="sng" kern="0" dirty="0">
              <a:solidFill>
                <a:srgbClr val="2F5496"/>
              </a:solidFill>
              <a:latin typeface="Times New Roman" panose="02020603050405020304" pitchFamily="18" charset="0"/>
              <a:cs typeface="Times New Roman" panose="02020603050405020304" pitchFamily="18" charset="0"/>
            </a:endParaRPr>
          </a:p>
          <a:p>
            <a:pPr marL="342900" indent="-342900">
              <a:lnSpc>
                <a:spcPct val="107000"/>
              </a:lnSpc>
              <a:spcAft>
                <a:spcPts val="0"/>
              </a:spcAft>
              <a:buFont typeface="Symbol" panose="05050102010706020507" pitchFamily="18" charset="2"/>
              <a:buChar char=""/>
            </a:pPr>
            <a:r>
              <a:rPr lang="en-US" sz="2200" dirty="0">
                <a:solidFill>
                  <a:schemeClr val="tx1"/>
                </a:solidFill>
                <a:latin typeface="Times New Roman" panose="02020603050405020304" pitchFamily="18" charset="0"/>
                <a:cs typeface="Times New Roman" panose="02020603050405020304" pitchFamily="18" charset="0"/>
              </a:rPr>
              <a:t>Operating Systems: UNIX or Windows with RAM 32GB</a:t>
            </a:r>
          </a:p>
          <a:p>
            <a:pPr marL="342900" indent="-342900">
              <a:lnSpc>
                <a:spcPct val="107000"/>
              </a:lnSpc>
              <a:spcAft>
                <a:spcPts val="0"/>
              </a:spcAft>
              <a:buFont typeface="Symbol" panose="05050102010706020507" pitchFamily="18" charset="2"/>
              <a:buChar char=""/>
            </a:pPr>
            <a:r>
              <a:rPr lang="en-US" sz="2200" dirty="0">
                <a:solidFill>
                  <a:schemeClr val="tx1"/>
                </a:solidFill>
                <a:latin typeface="Times New Roman" panose="02020603050405020304" pitchFamily="18" charset="0"/>
                <a:cs typeface="Times New Roman" panose="02020603050405020304" pitchFamily="18" charset="0"/>
              </a:rPr>
              <a:t>Environment: Cloud or On-Premises</a:t>
            </a:r>
          </a:p>
          <a:p>
            <a:pPr marL="342900" indent="-342900">
              <a:lnSpc>
                <a:spcPct val="107000"/>
              </a:lnSpc>
              <a:spcAft>
                <a:spcPts val="0"/>
              </a:spcAft>
              <a:buFont typeface="Symbol" panose="05050102010706020507" pitchFamily="18" charset="2"/>
              <a:buChar char=""/>
            </a:pPr>
            <a:r>
              <a:rPr lang="en-US" sz="2200" dirty="0">
                <a:solidFill>
                  <a:schemeClr val="tx1"/>
                </a:solidFill>
                <a:latin typeface="Times New Roman" panose="02020603050405020304" pitchFamily="18" charset="0"/>
                <a:cs typeface="Times New Roman" panose="02020603050405020304" pitchFamily="18" charset="0"/>
              </a:rPr>
              <a:t>For visualizing the warehouse layout / structure: CAD floor software</a:t>
            </a:r>
          </a:p>
          <a:p>
            <a:pPr marL="342900" indent="-342900">
              <a:lnSpc>
                <a:spcPct val="107000"/>
              </a:lnSpc>
              <a:spcAft>
                <a:spcPts val="0"/>
              </a:spcAft>
              <a:buFont typeface="Symbol" panose="05050102010706020507" pitchFamily="18" charset="2"/>
              <a:buChar char=""/>
            </a:pPr>
            <a:r>
              <a:rPr lang="en-US" sz="2200" dirty="0">
                <a:solidFill>
                  <a:schemeClr val="tx1"/>
                </a:solidFill>
                <a:latin typeface="Times New Roman" panose="02020603050405020304" pitchFamily="18" charset="0"/>
                <a:cs typeface="Times New Roman" panose="02020603050405020304" pitchFamily="18" charset="0"/>
              </a:rPr>
              <a:t>GitHub for storing codes and maintaining versions.</a:t>
            </a:r>
          </a:p>
          <a:p>
            <a:pPr marL="342900" indent="-342900">
              <a:lnSpc>
                <a:spcPct val="107000"/>
              </a:lnSpc>
              <a:spcAft>
                <a:spcPts val="0"/>
              </a:spcAft>
              <a:buFont typeface="Symbol" panose="05050102010706020507" pitchFamily="18" charset="2"/>
              <a:buChar char=""/>
            </a:pPr>
            <a:r>
              <a:rPr lang="en-US" sz="2200" dirty="0">
                <a:solidFill>
                  <a:schemeClr val="tx1"/>
                </a:solidFill>
                <a:latin typeface="Times New Roman" panose="02020603050405020304" pitchFamily="18" charset="0"/>
                <a:cs typeface="Times New Roman" panose="02020603050405020304" pitchFamily="18" charset="0"/>
              </a:rPr>
              <a:t>Cloud: Google Cloud Provider (GCP) – App Engine.</a:t>
            </a:r>
          </a:p>
          <a:p>
            <a:pPr marL="342900" indent="-342900">
              <a:lnSpc>
                <a:spcPct val="107000"/>
              </a:lnSpc>
              <a:spcAft>
                <a:spcPts val="0"/>
              </a:spcAft>
              <a:buFont typeface="Symbol" panose="05050102010706020507" pitchFamily="18" charset="2"/>
              <a:buChar char=""/>
            </a:pPr>
            <a:r>
              <a:rPr lang="en-US" sz="2200" dirty="0">
                <a:solidFill>
                  <a:schemeClr val="tx1"/>
                </a:solidFill>
                <a:latin typeface="Times New Roman" panose="02020603050405020304" pitchFamily="18" charset="0"/>
                <a:cs typeface="Times New Roman" panose="02020603050405020304" pitchFamily="18" charset="0"/>
              </a:rPr>
              <a:t>Language: Python (version 3:8)</a:t>
            </a:r>
          </a:p>
          <a:p>
            <a:pPr marL="342900" indent="-342900">
              <a:lnSpc>
                <a:spcPct val="107000"/>
              </a:lnSpc>
              <a:spcAft>
                <a:spcPts val="0"/>
              </a:spcAft>
              <a:buFont typeface="Symbol" panose="05050102010706020507" pitchFamily="18" charset="2"/>
              <a:buChar char=""/>
            </a:pPr>
            <a:r>
              <a:rPr lang="en-US" sz="2200" dirty="0">
                <a:solidFill>
                  <a:schemeClr val="tx1"/>
                </a:solidFill>
                <a:latin typeface="Times New Roman" panose="02020603050405020304" pitchFamily="18" charset="0"/>
                <a:cs typeface="Times New Roman" panose="02020603050405020304" pitchFamily="18" charset="0"/>
              </a:rPr>
              <a:t>Python Libraries </a:t>
            </a:r>
          </a:p>
          <a:p>
            <a:pPr>
              <a:lnSpc>
                <a:spcPct val="107000"/>
              </a:lnSpc>
              <a:spcAft>
                <a:spcPts val="0"/>
              </a:spcAft>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dataframe</a:t>
            </a:r>
            <a:r>
              <a:rPr lang="en-US" sz="2200" dirty="0">
                <a:solidFill>
                  <a:schemeClr val="tx1"/>
                </a:solidFill>
                <a:latin typeface="Times New Roman" panose="02020603050405020304" pitchFamily="18" charset="0"/>
                <a:cs typeface="Times New Roman" panose="02020603050405020304" pitchFamily="18" charset="0"/>
              </a:rPr>
              <a:t>-image==0.1.1, Flask==1.1.2, </a:t>
            </a:r>
            <a:r>
              <a:rPr lang="en-US" sz="2200" dirty="0" err="1">
                <a:solidFill>
                  <a:schemeClr val="tx1"/>
                </a:solidFill>
                <a:latin typeface="Times New Roman" panose="02020603050405020304" pitchFamily="18" charset="0"/>
                <a:cs typeface="Times New Roman" panose="02020603050405020304" pitchFamily="18" charset="0"/>
              </a:rPr>
              <a:t>gunicorn</a:t>
            </a:r>
            <a:r>
              <a:rPr lang="en-US" sz="2200" dirty="0">
                <a:solidFill>
                  <a:schemeClr val="tx1"/>
                </a:solidFill>
                <a:latin typeface="Times New Roman" panose="02020603050405020304" pitchFamily="18" charset="0"/>
                <a:cs typeface="Times New Roman" panose="02020603050405020304" pitchFamily="18" charset="0"/>
              </a:rPr>
              <a:t>==19.9.0, </a:t>
            </a:r>
          </a:p>
          <a:p>
            <a:pPr>
              <a:lnSpc>
                <a:spcPct val="107000"/>
              </a:lnSpc>
              <a:spcAft>
                <a:spcPts val="0"/>
              </a:spcAft>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numpy</a:t>
            </a:r>
            <a:r>
              <a:rPr lang="en-US" sz="2200" dirty="0">
                <a:solidFill>
                  <a:schemeClr val="tx1"/>
                </a:solidFill>
                <a:latin typeface="Times New Roman" panose="02020603050405020304" pitchFamily="18" charset="0"/>
                <a:cs typeface="Times New Roman" panose="02020603050405020304" pitchFamily="18" charset="0"/>
              </a:rPr>
              <a:t>&gt;=1.9.2, </a:t>
            </a:r>
            <a:r>
              <a:rPr lang="en-US" sz="2200" dirty="0" err="1">
                <a:solidFill>
                  <a:schemeClr val="tx1"/>
                </a:solidFill>
                <a:latin typeface="Times New Roman" panose="02020603050405020304" pitchFamily="18" charset="0"/>
                <a:cs typeface="Times New Roman" panose="02020603050405020304" pitchFamily="18" charset="0"/>
              </a:rPr>
              <a:t>imagesize</a:t>
            </a:r>
            <a:r>
              <a:rPr lang="en-US" sz="2200" dirty="0">
                <a:solidFill>
                  <a:schemeClr val="tx1"/>
                </a:solidFill>
                <a:latin typeface="Times New Roman" panose="02020603050405020304" pitchFamily="18" charset="0"/>
                <a:cs typeface="Times New Roman" panose="02020603050405020304" pitchFamily="18" charset="0"/>
              </a:rPr>
              <a:t>==1.2.0, </a:t>
            </a:r>
            <a:r>
              <a:rPr lang="en-US" sz="2200" dirty="0" err="1">
                <a:solidFill>
                  <a:schemeClr val="tx1"/>
                </a:solidFill>
                <a:latin typeface="Times New Roman" panose="02020603050405020304" pitchFamily="18" charset="0"/>
                <a:cs typeface="Times New Roman" panose="02020603050405020304" pitchFamily="18" charset="0"/>
              </a:rPr>
              <a:t>imgkit</a:t>
            </a:r>
            <a:r>
              <a:rPr lang="en-US" sz="2200" dirty="0">
                <a:solidFill>
                  <a:schemeClr val="tx1"/>
                </a:solidFill>
                <a:latin typeface="Times New Roman" panose="02020603050405020304" pitchFamily="18" charset="0"/>
                <a:cs typeface="Times New Roman" panose="02020603050405020304" pitchFamily="18" charset="0"/>
              </a:rPr>
              <a:t>==1.2.2, Jinja2==2.11.2, </a:t>
            </a:r>
          </a:p>
          <a:p>
            <a:pPr>
              <a:lnSpc>
                <a:spcPct val="107000"/>
              </a:lnSpc>
              <a:spcAft>
                <a:spcPts val="0"/>
              </a:spcAft>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joblib</a:t>
            </a:r>
            <a:r>
              <a:rPr lang="en-US" sz="2200" dirty="0">
                <a:solidFill>
                  <a:schemeClr val="tx1"/>
                </a:solidFill>
                <a:latin typeface="Times New Roman" panose="02020603050405020304" pitchFamily="18" charset="0"/>
                <a:cs typeface="Times New Roman" panose="02020603050405020304" pitchFamily="18" charset="0"/>
              </a:rPr>
              <a:t>==1.0.1, json5==0.9.5, matplotlib&gt;=1.4.3, pandas&gt;=0.19,  </a:t>
            </a:r>
          </a:p>
          <a:p>
            <a:pPr>
              <a:lnSpc>
                <a:spcPct val="107000"/>
              </a:lnSpc>
              <a:spcAft>
                <a:spcPts val="0"/>
              </a:spcAft>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Werkzeug</a:t>
            </a:r>
            <a:r>
              <a:rPr lang="en-US" sz="2200" dirty="0">
                <a:solidFill>
                  <a:schemeClr val="tx1"/>
                </a:solidFill>
                <a:latin typeface="Times New Roman" panose="02020603050405020304" pitchFamily="18" charset="0"/>
                <a:cs typeface="Times New Roman" panose="02020603050405020304" pitchFamily="18" charset="0"/>
              </a:rPr>
              <a:t>==0.15.1, requests==2.24.0</a:t>
            </a:r>
          </a:p>
          <a:p>
            <a:pPr marL="342900" indent="-342900">
              <a:lnSpc>
                <a:spcPct val="107000"/>
              </a:lnSpc>
              <a:spcAft>
                <a:spcPts val="0"/>
              </a:spcAft>
              <a:buFont typeface="Symbol" panose="05050102010706020507" pitchFamily="18" charset="2"/>
              <a:buChar char=""/>
            </a:pPr>
            <a:endParaRPr lang="en-US" sz="2200" dirty="0">
              <a:solidFill>
                <a:schemeClr val="tx1"/>
              </a:solidFill>
              <a:latin typeface="Times New Roman" panose="02020603050405020304" pitchFamily="18" charset="0"/>
              <a:cs typeface="Times New Roman" panose="02020603050405020304" pitchFamily="18" charset="0"/>
            </a:endParaRPr>
          </a:p>
          <a:p>
            <a:pPr marL="342900" indent="-342900">
              <a:lnSpc>
                <a:spcPct val="107000"/>
              </a:lnSpc>
              <a:spcAft>
                <a:spcPts val="0"/>
              </a:spcAft>
              <a:buFont typeface="Symbol" panose="05050102010706020507" pitchFamily="18" charset="2"/>
              <a:buChar char=""/>
            </a:pPr>
            <a:endParaRPr lang="en-US" sz="2200" dirty="0">
              <a:solidFill>
                <a:schemeClr val="tx1"/>
              </a:solidFill>
              <a:latin typeface="Times New Roman" panose="02020603050405020304" pitchFamily="18" charset="0"/>
              <a:ea typeface="Roboto" charset="0"/>
              <a:cs typeface="Times New Roman" panose="02020603050405020304" pitchFamily="18" charset="0"/>
            </a:endParaRPr>
          </a:p>
          <a:p>
            <a:pPr marL="342900" indent="-342900">
              <a:lnSpc>
                <a:spcPct val="107000"/>
              </a:lnSpc>
              <a:spcAft>
                <a:spcPts val="0"/>
              </a:spcAft>
              <a:buFont typeface="Symbol" panose="05050102010706020507" pitchFamily="18" charset="2"/>
              <a:buChar char=""/>
            </a:pPr>
            <a:endParaRPr lang="en-US" sz="2200" dirty="0">
              <a:solidFill>
                <a:schemeClr val="tx1"/>
              </a:solidFill>
              <a:latin typeface="Times New Roman" panose="02020603050405020304" pitchFamily="18" charset="0"/>
              <a:ea typeface="Roboto" charset="0"/>
              <a:cs typeface="Times New Roman" panose="02020603050405020304" pitchFamily="18" charset="0"/>
            </a:endParaRPr>
          </a:p>
          <a:p>
            <a:pPr marL="685800" indent="-685800">
              <a:buFont typeface="Arial" charset="0"/>
              <a:buChar char="•"/>
            </a:pPr>
            <a:endParaRPr lang="en-US" sz="4000" dirty="0">
              <a:solidFill>
                <a:schemeClr val="tx1"/>
              </a:solidFill>
              <a:latin typeface="Times New Roman" panose="02020603050405020304" pitchFamily="18" charset="0"/>
              <a:ea typeface="Roboto" charset="0"/>
              <a:cs typeface="Times New Roman" panose="02020603050405020304" pitchFamily="18" charset="0"/>
            </a:endParaRPr>
          </a:p>
          <a:p>
            <a:endParaRPr lang="en-US" sz="4000" dirty="0">
              <a:solidFill>
                <a:schemeClr val="tx1"/>
              </a:solidFill>
              <a:latin typeface="Times New Roman" panose="02020603050405020304" pitchFamily="18" charset="0"/>
              <a:ea typeface="Roboto" charset="0"/>
              <a:cs typeface="Times New Roman" panose="02020603050405020304" pitchFamily="18" charset="0"/>
            </a:endParaRPr>
          </a:p>
          <a:p>
            <a:endParaRPr lang="en-US" sz="4000" dirty="0">
              <a:solidFill>
                <a:schemeClr val="tx1"/>
              </a:solidFill>
              <a:latin typeface="Times New Roman" panose="02020603050405020304" pitchFamily="18" charset="0"/>
              <a:ea typeface="Roboto" charset="0"/>
              <a:cs typeface="Times New Roman" panose="02020603050405020304" pitchFamily="18" charset="0"/>
            </a:endParaRPr>
          </a:p>
          <a:p>
            <a:endParaRPr lang="en-US" sz="3600" dirty="0">
              <a:solidFill>
                <a:schemeClr val="tx1"/>
              </a:solidFill>
              <a:latin typeface="Times New Roman" panose="02020603050405020304" pitchFamily="18" charset="0"/>
              <a:ea typeface="Roboto" charset="0"/>
              <a:cs typeface="Times New Roman" panose="02020603050405020304" pitchFamily="18" charset="0"/>
            </a:endParaRPr>
          </a:p>
        </p:txBody>
      </p:sp>
      <p:sp>
        <p:nvSpPr>
          <p:cNvPr id="15" name="Rounded Rectangle 14"/>
          <p:cNvSpPr/>
          <p:nvPr/>
        </p:nvSpPr>
        <p:spPr>
          <a:xfrm>
            <a:off x="13258800" y="20968854"/>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lnSpc>
                <a:spcPct val="107000"/>
              </a:lnSpc>
              <a:spcBef>
                <a:spcPts val="1200"/>
              </a:spcBef>
              <a:spcAft>
                <a:spcPts val="0"/>
              </a:spcAft>
            </a:pPr>
            <a:r>
              <a:rPr lang="en-US" sz="3800" b="1" u="sng" kern="0" dirty="0">
                <a:solidFill>
                  <a:srgbClr val="2F5496"/>
                </a:solidFill>
                <a:latin typeface="Times New Roman" panose="02020603050405020304" pitchFamily="18" charset="0"/>
                <a:cs typeface="Times New Roman" panose="02020603050405020304" pitchFamily="18" charset="0"/>
              </a:rPr>
              <a:t>Previews - UI and Output</a:t>
            </a:r>
          </a:p>
          <a:p>
            <a:pPr marL="342900" marR="0" lvl="0" indent="-342900">
              <a:lnSpc>
                <a:spcPct val="107000"/>
              </a:lnSpc>
              <a:spcBef>
                <a:spcPts val="0"/>
              </a:spcBef>
              <a:spcAft>
                <a:spcPts val="800"/>
              </a:spcAft>
              <a:buFont typeface="Arial" panose="020B0604020202020204" pitchFamily="34" charset="0"/>
              <a:buChar char="•"/>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UI</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a:t>
            </a:r>
          </a:p>
          <a:p>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prediction results will be shown in text and visual representation as below</a:t>
            </a:r>
          </a:p>
          <a:p>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24855055" y="20968854"/>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1200"/>
              </a:spcBef>
            </a:pPr>
            <a:r>
              <a:rPr lang="en-US" sz="3800" b="1" u="sng" kern="0" dirty="0">
                <a:solidFill>
                  <a:srgbClr val="2F5496"/>
                </a:solidFill>
                <a:latin typeface="Times New Roman" panose="02020603050405020304" pitchFamily="18" charset="0"/>
                <a:cs typeface="Times New Roman" panose="02020603050405020304" pitchFamily="18" charset="0"/>
              </a:rPr>
              <a:t>References</a:t>
            </a:r>
          </a:p>
          <a:p>
            <a:pPr marL="342900" indent="-342900">
              <a:lnSpc>
                <a:spcPct val="107000"/>
              </a:lnSpc>
              <a:spcAft>
                <a:spcPts val="800"/>
              </a:spcAft>
              <a:buFont typeface="Symbol" panose="05050102010706020507" pitchFamily="18" charset="2"/>
              <a:buChar char=""/>
            </a:pPr>
            <a:endParaRPr lang="en-US" sz="2200" dirty="0">
              <a:solidFill>
                <a:schemeClr val="tx1"/>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US" sz="2200" dirty="0">
                <a:solidFill>
                  <a:schemeClr val="tx1"/>
                </a:solidFill>
                <a:latin typeface="Times New Roman" panose="02020603050405020304" pitchFamily="18" charset="0"/>
                <a:cs typeface="Times New Roman" panose="02020603050405020304" pitchFamily="18" charset="0"/>
              </a:rPr>
              <a:t>Bhatt, S. (2019, April 19). </a:t>
            </a:r>
            <a:r>
              <a:rPr lang="en-US" sz="2200" i="1" dirty="0">
                <a:solidFill>
                  <a:schemeClr val="tx1"/>
                </a:solidFill>
                <a:latin typeface="Times New Roman" panose="02020603050405020304" pitchFamily="18" charset="0"/>
                <a:cs typeface="Times New Roman" panose="02020603050405020304" pitchFamily="18" charset="0"/>
              </a:rPr>
              <a:t>Reinforcement Learning 101</a:t>
            </a:r>
            <a:r>
              <a:rPr lang="en-US" sz="2200" dirty="0">
                <a:solidFill>
                  <a:schemeClr val="tx1"/>
                </a:solidFill>
                <a:latin typeface="Times New Roman" panose="02020603050405020304" pitchFamily="18" charset="0"/>
                <a:cs typeface="Times New Roman" panose="02020603050405020304" pitchFamily="18" charset="0"/>
              </a:rPr>
              <a:t>. Medium. https://towardsdatascience.com/reinforcement-learning-101-e24b50e1d292. </a:t>
            </a:r>
          </a:p>
          <a:p>
            <a:pPr marL="342900" indent="-342900">
              <a:lnSpc>
                <a:spcPct val="107000"/>
              </a:lnSpc>
              <a:spcAft>
                <a:spcPts val="800"/>
              </a:spcAft>
              <a:buFont typeface="Symbol" panose="05050102010706020507" pitchFamily="18" charset="2"/>
              <a:buChar char=""/>
            </a:pPr>
            <a:r>
              <a:rPr lang="en-US" sz="2200" dirty="0">
                <a:solidFill>
                  <a:schemeClr val="tx1"/>
                </a:solidFill>
                <a:latin typeface="Times New Roman" panose="02020603050405020304" pitchFamily="18" charset="0"/>
                <a:cs typeface="Times New Roman" panose="02020603050405020304" pitchFamily="18" charset="0"/>
              </a:rPr>
              <a:t>Gillman, D. (2016, May 16). </a:t>
            </a:r>
            <a:r>
              <a:rPr lang="en-US" sz="2200" i="1" dirty="0">
                <a:solidFill>
                  <a:schemeClr val="tx1"/>
                </a:solidFill>
                <a:latin typeface="Times New Roman" panose="02020603050405020304" pitchFamily="18" charset="0"/>
                <a:cs typeface="Times New Roman" panose="02020603050405020304" pitchFamily="18" charset="0"/>
              </a:rPr>
              <a:t>5 Ways Machine Learning Improves Warehouse Operations</a:t>
            </a:r>
            <a:r>
              <a:rPr lang="en-US" sz="2200" dirty="0">
                <a:solidFill>
                  <a:schemeClr val="tx1"/>
                </a:solidFill>
                <a:latin typeface="Times New Roman" panose="02020603050405020304" pitchFamily="18" charset="0"/>
                <a:cs typeface="Times New Roman" panose="02020603050405020304" pitchFamily="18" charset="0"/>
              </a:rPr>
              <a:t>. Retrieved from </a:t>
            </a:r>
            <a:r>
              <a:rPr lang="en-US" sz="22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https://www.toolbox.com/tech/erp/blogs/5-ways-machine-learning-improves-warehouse-operations-051616</a:t>
            </a:r>
            <a:endParaRPr lang="en-US" sz="2200" dirty="0">
              <a:solidFill>
                <a:schemeClr val="tx1"/>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US" sz="2200" dirty="0" err="1">
                <a:solidFill>
                  <a:schemeClr val="tx1"/>
                </a:solidFill>
                <a:latin typeface="Times New Roman" panose="02020603050405020304" pitchFamily="18" charset="0"/>
                <a:cs typeface="Times New Roman" panose="02020603050405020304" pitchFamily="18" charset="0"/>
              </a:rPr>
              <a:t>Janse</a:t>
            </a:r>
            <a:r>
              <a:rPr lang="en-US" sz="2200" dirty="0">
                <a:solidFill>
                  <a:schemeClr val="tx1"/>
                </a:solidFill>
                <a:latin typeface="Times New Roman" panose="02020603050405020304" pitchFamily="18" charset="0"/>
                <a:cs typeface="Times New Roman" panose="02020603050405020304" pitchFamily="18" charset="0"/>
              </a:rPr>
              <a:t>, L., &amp; Rensburg, V. (2019</a:t>
            </a:r>
            <a:r>
              <a:rPr lang="en-US" sz="2200" i="1" dirty="0">
                <a:solidFill>
                  <a:schemeClr val="tx1"/>
                </a:solidFill>
                <a:latin typeface="Times New Roman" panose="02020603050405020304" pitchFamily="18" charset="0"/>
                <a:cs typeface="Times New Roman" panose="02020603050405020304" pitchFamily="18" charset="0"/>
              </a:rPr>
              <a:t>).  Artificial Intelligence for warehouse picking optimization</a:t>
            </a:r>
            <a:r>
              <a:rPr lang="en-US" sz="2200" dirty="0">
                <a:solidFill>
                  <a:schemeClr val="tx1"/>
                </a:solidFill>
                <a:latin typeface="Times New Roman" panose="02020603050405020304" pitchFamily="18" charset="0"/>
                <a:cs typeface="Times New Roman" panose="02020603050405020304" pitchFamily="18" charset="0"/>
              </a:rPr>
              <a:t>. – An NP-Hard Problem. Retrieved from </a:t>
            </a:r>
            <a:r>
              <a:rPr lang="en-US" sz="2200" dirty="0">
                <a:solidFill>
                  <a:schemeClr val="tx1"/>
                </a:solidFill>
                <a:latin typeface="Times New Roman" panose="02020603050405020304" pitchFamily="18" charset="0"/>
                <a:cs typeface="Times New Roman" panose="02020603050405020304" pitchFamily="18" charset="0"/>
                <a:hlinkClick r:id="rId4"/>
              </a:rPr>
              <a:t>http://uu.diva-portal.org/smash/record.jsf?pid=diva2%3A1413926&amp;dswid=4306</a:t>
            </a:r>
            <a:endParaRPr lang="en-US" sz="2200" dirty="0">
              <a:solidFill>
                <a:schemeClr val="tx1"/>
              </a:solidFill>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US" sz="2200" dirty="0" err="1">
                <a:solidFill>
                  <a:schemeClr val="tx1"/>
                </a:solidFill>
                <a:latin typeface="Times New Roman" panose="02020603050405020304" pitchFamily="18" charset="0"/>
                <a:cs typeface="Times New Roman" panose="02020603050405020304" pitchFamily="18" charset="0"/>
              </a:rPr>
              <a:t>Lopienski</a:t>
            </a:r>
            <a:r>
              <a:rPr lang="en-US" sz="2200" dirty="0">
                <a:solidFill>
                  <a:schemeClr val="tx1"/>
                </a:solidFill>
                <a:latin typeface="Times New Roman" panose="02020603050405020304" pitchFamily="18" charset="0"/>
                <a:cs typeface="Times New Roman" panose="02020603050405020304" pitchFamily="18" charset="0"/>
              </a:rPr>
              <a:t>, K. (2020, November 31). </a:t>
            </a:r>
            <a:r>
              <a:rPr lang="en-US" sz="2200" i="1" dirty="0">
                <a:solidFill>
                  <a:schemeClr val="tx1"/>
                </a:solidFill>
                <a:latin typeface="Times New Roman" panose="02020603050405020304" pitchFamily="18" charset="0"/>
                <a:cs typeface="Times New Roman" panose="02020603050405020304" pitchFamily="18" charset="0"/>
              </a:rPr>
              <a:t>Warehouse order Picking 101</a:t>
            </a:r>
            <a:r>
              <a:rPr lang="en-US" sz="2200" dirty="0">
                <a:solidFill>
                  <a:schemeClr val="tx1"/>
                </a:solidFill>
                <a:latin typeface="Times New Roman" panose="02020603050405020304" pitchFamily="18" charset="0"/>
                <a:cs typeface="Times New Roman" panose="02020603050405020304" pitchFamily="18" charset="0"/>
              </a:rPr>
              <a:t>: Systems, Methods, &amp; strategies. Retrieved from https://www.shipbob.com/blog/warehouse-picking/</a:t>
            </a:r>
          </a:p>
          <a:p>
            <a:pPr marL="285750" indent="-285750">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McCrea, B. (2016, August 19). </a:t>
            </a:r>
            <a:r>
              <a:rPr lang="en-US" sz="2200" i="1" dirty="0">
                <a:solidFill>
                  <a:schemeClr val="tx1"/>
                </a:solidFill>
                <a:latin typeface="Times New Roman" panose="02020603050405020304" pitchFamily="18" charset="0"/>
                <a:cs typeface="Times New Roman" panose="02020603050405020304" pitchFamily="18" charset="0"/>
              </a:rPr>
              <a:t>8 new ways to think About </a:t>
            </a:r>
            <a:r>
              <a:rPr lang="en-US" sz="2200" i="1" dirty="0" err="1">
                <a:solidFill>
                  <a:schemeClr val="tx1"/>
                </a:solidFill>
                <a:latin typeface="Times New Roman" panose="02020603050405020304" pitchFamily="18" charset="0"/>
                <a:cs typeface="Times New Roman" panose="02020603050405020304" pitchFamily="18" charset="0"/>
              </a:rPr>
              <a:t>putaway</a:t>
            </a:r>
            <a:r>
              <a:rPr lang="en-US" sz="2200" i="1" dirty="0">
                <a:solidFill>
                  <a:schemeClr val="tx1"/>
                </a:solidFill>
                <a:latin typeface="Times New Roman" panose="02020603050405020304" pitchFamily="18" charset="0"/>
                <a:cs typeface="Times New Roman" panose="02020603050405020304" pitchFamily="18" charset="0"/>
              </a:rPr>
              <a:t> and storage in your warehouse</a:t>
            </a:r>
            <a:r>
              <a:rPr lang="en-US" sz="2200" dirty="0">
                <a:solidFill>
                  <a:schemeClr val="tx1"/>
                </a:solidFill>
                <a:latin typeface="Times New Roman" panose="02020603050405020304" pitchFamily="18" charset="0"/>
                <a:cs typeface="Times New Roman" panose="02020603050405020304" pitchFamily="18" charset="0"/>
              </a:rPr>
              <a:t>. from </a:t>
            </a:r>
            <a:r>
              <a:rPr lang="en-US" sz="22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https://www.mmh.com/article/8_new_ways_to_think_about_putaway_and_storage</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in_your_warehouse</a:t>
            </a:r>
            <a:endParaRPr lang="en-US" sz="22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err="1">
                <a:solidFill>
                  <a:schemeClr val="tx1"/>
                </a:solidFill>
                <a:latin typeface="Times New Roman" panose="02020603050405020304" pitchFamily="18" charset="0"/>
                <a:cs typeface="Times New Roman" panose="02020603050405020304" pitchFamily="18" charset="0"/>
              </a:rPr>
              <a:t>Shyalika</a:t>
            </a:r>
            <a:r>
              <a:rPr lang="en-US" sz="2200" dirty="0">
                <a:solidFill>
                  <a:schemeClr val="tx1"/>
                </a:solidFill>
                <a:latin typeface="Times New Roman" panose="02020603050405020304" pitchFamily="18" charset="0"/>
                <a:cs typeface="Times New Roman" panose="02020603050405020304" pitchFamily="18" charset="0"/>
              </a:rPr>
              <a:t>, C. (2019, November 16). </a:t>
            </a:r>
            <a:r>
              <a:rPr lang="en-US" sz="2200" i="1" dirty="0">
                <a:solidFill>
                  <a:schemeClr val="tx1"/>
                </a:solidFill>
                <a:latin typeface="Times New Roman" panose="02020603050405020304" pitchFamily="18" charset="0"/>
                <a:cs typeface="Times New Roman" panose="02020603050405020304" pitchFamily="18" charset="0"/>
              </a:rPr>
              <a:t>A Beginners Guide to Q-Learning</a:t>
            </a:r>
            <a:r>
              <a:rPr lang="en-US" sz="2200" dirty="0">
                <a:solidFill>
                  <a:schemeClr val="tx1"/>
                </a:solidFill>
                <a:latin typeface="Times New Roman" panose="02020603050405020304" pitchFamily="18" charset="0"/>
                <a:cs typeface="Times New Roman" panose="02020603050405020304" pitchFamily="18" charset="0"/>
              </a:rPr>
              <a:t>. Retrieved from </a:t>
            </a:r>
            <a:r>
              <a:rPr lang="en-US" sz="2200" dirty="0">
                <a:solidFill>
                  <a:schemeClr val="tx1"/>
                </a:solidFill>
                <a:latin typeface="Times New Roman" panose="02020603050405020304" pitchFamily="18" charset="0"/>
                <a:cs typeface="Times New Roman" panose="02020603050405020304" pitchFamily="18" charset="0"/>
                <a:hlinkClick r:id="rId6"/>
              </a:rPr>
              <a:t>https://towardsdatascience.com/a-beginners-guide-to-q-learning-c3e2a30a653c</a:t>
            </a:r>
            <a:endParaRPr lang="en-US" sz="22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2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dirty="0">
              <a:solidFill>
                <a:schemeClr val="tx1"/>
              </a:solidFill>
              <a:latin typeface="Times New Roman" panose="02020603050405020304" pitchFamily="18" charset="0"/>
              <a:ea typeface="Roboto" charset="0"/>
              <a:cs typeface="Times New Roman" panose="02020603050405020304" pitchFamily="18" charset="0"/>
            </a:endParaRPr>
          </a:p>
        </p:txBody>
      </p:sp>
      <p:sp>
        <p:nvSpPr>
          <p:cNvPr id="17" name="Rectangle 16"/>
          <p:cNvSpPr/>
          <p:nvPr/>
        </p:nvSpPr>
        <p:spPr>
          <a:xfrm>
            <a:off x="9602" y="33417164"/>
            <a:ext cx="36576000" cy="3158835"/>
          </a:xfrm>
          <a:prstGeom prst="rect">
            <a:avLst/>
          </a:prstGeom>
          <a:solidFill>
            <a:srgbClr val="A269E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i="1" dirty="0">
                <a:solidFill>
                  <a:schemeClr val="tx1"/>
                </a:solidFill>
                <a:latin typeface="Times New Roman" panose="02020603050405020304" pitchFamily="18" charset="0"/>
                <a:ea typeface="Roboto" charset="0"/>
                <a:cs typeface="Times New Roman" panose="02020603050405020304" pitchFamily="18" charset="0"/>
              </a:rPr>
              <a:t>I would like to acknowledge the support received from GCU in the form of equipment and software tools, which enabled me to create capstone project</a:t>
            </a:r>
          </a:p>
        </p:txBody>
      </p:sp>
      <p:pic>
        <p:nvPicPr>
          <p:cNvPr id="8" name="Picture 7"/>
          <p:cNvPicPr>
            <a:picLocks noChangeAspect="1"/>
          </p:cNvPicPr>
          <p:nvPr/>
        </p:nvPicPr>
        <p:blipFill>
          <a:blip r:embed="rId7"/>
          <a:stretch>
            <a:fillRect/>
          </a:stretch>
        </p:blipFill>
        <p:spPr>
          <a:xfrm>
            <a:off x="261853" y="1026391"/>
            <a:ext cx="2540000" cy="2540000"/>
          </a:xfrm>
          <a:prstGeom prst="rect">
            <a:avLst/>
          </a:prstGeom>
        </p:spPr>
      </p:pic>
      <p:pic>
        <p:nvPicPr>
          <p:cNvPr id="23" name="Picture 22" descr="Diagram&#10;&#10;Description automatically generated">
            <a:extLst>
              <a:ext uri="{FF2B5EF4-FFF2-40B4-BE49-F238E27FC236}">
                <a16:creationId xmlns:a16="http://schemas.microsoft.com/office/drawing/2014/main" id="{FB126855-3645-4D88-BA50-26F407D65F94}"/>
              </a:ext>
            </a:extLst>
          </p:cNvPr>
          <p:cNvPicPr/>
          <p:nvPr/>
        </p:nvPicPr>
        <p:blipFill>
          <a:blip r:embed="rId8"/>
          <a:stretch>
            <a:fillRect/>
          </a:stretch>
        </p:blipFill>
        <p:spPr>
          <a:xfrm>
            <a:off x="14101852" y="10847561"/>
            <a:ext cx="7308403" cy="1922865"/>
          </a:xfrm>
          <a:prstGeom prst="rect">
            <a:avLst/>
          </a:prstGeom>
        </p:spPr>
      </p:pic>
      <p:pic>
        <p:nvPicPr>
          <p:cNvPr id="27" name="Picture 26" descr="Graphical user interface, text, application&#10;&#10;Description automatically generated">
            <a:extLst>
              <a:ext uri="{FF2B5EF4-FFF2-40B4-BE49-F238E27FC236}">
                <a16:creationId xmlns:a16="http://schemas.microsoft.com/office/drawing/2014/main" id="{15158BFD-C122-4E7C-94C6-1701E69FE58F}"/>
              </a:ext>
            </a:extLst>
          </p:cNvPr>
          <p:cNvPicPr/>
          <p:nvPr/>
        </p:nvPicPr>
        <p:blipFill>
          <a:blip r:embed="rId9"/>
          <a:stretch>
            <a:fillRect/>
          </a:stretch>
        </p:blipFill>
        <p:spPr>
          <a:xfrm>
            <a:off x="14101852" y="22741870"/>
            <a:ext cx="3921453" cy="1732547"/>
          </a:xfrm>
          <a:prstGeom prst="rect">
            <a:avLst/>
          </a:prstGeom>
        </p:spPr>
      </p:pic>
      <p:pic>
        <p:nvPicPr>
          <p:cNvPr id="28" name="Picture 27" descr="Table&#10;&#10;Description automatically generated">
            <a:extLst>
              <a:ext uri="{FF2B5EF4-FFF2-40B4-BE49-F238E27FC236}">
                <a16:creationId xmlns:a16="http://schemas.microsoft.com/office/drawing/2014/main" id="{59FB8190-D50B-40B4-8805-0E08C28B2AF8}"/>
              </a:ext>
            </a:extLst>
          </p:cNvPr>
          <p:cNvPicPr/>
          <p:nvPr/>
        </p:nvPicPr>
        <p:blipFill>
          <a:blip r:embed="rId10"/>
          <a:stretch>
            <a:fillRect/>
          </a:stretch>
        </p:blipFill>
        <p:spPr>
          <a:xfrm>
            <a:off x="14145725" y="25998054"/>
            <a:ext cx="7396147" cy="4516347"/>
          </a:xfrm>
          <a:prstGeom prst="rect">
            <a:avLst/>
          </a:prstGeom>
        </p:spPr>
      </p:pic>
      <p:pic>
        <p:nvPicPr>
          <p:cNvPr id="29" name="Picture 28">
            <a:extLst>
              <a:ext uri="{FF2B5EF4-FFF2-40B4-BE49-F238E27FC236}">
                <a16:creationId xmlns:a16="http://schemas.microsoft.com/office/drawing/2014/main" id="{DE774274-4BE3-44F0-AAA0-8E809FB62CE9}"/>
              </a:ext>
            </a:extLst>
          </p:cNvPr>
          <p:cNvPicPr/>
          <p:nvPr/>
        </p:nvPicPr>
        <p:blipFill>
          <a:blip r:embed="rId11"/>
          <a:stretch>
            <a:fillRect/>
          </a:stretch>
        </p:blipFill>
        <p:spPr>
          <a:xfrm>
            <a:off x="14189599" y="14416017"/>
            <a:ext cx="4485083" cy="1918485"/>
          </a:xfrm>
          <a:prstGeom prst="rect">
            <a:avLst/>
          </a:prstGeom>
        </p:spPr>
      </p:pic>
    </p:spTree>
    <p:extLst>
      <p:ext uri="{BB962C8B-B14F-4D97-AF65-F5344CB8AC3E}">
        <p14:creationId xmlns:p14="http://schemas.microsoft.com/office/powerpoint/2010/main" val="2081131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A2D19B44CEB84096BF732DE0C55A0F" ma:contentTypeVersion="2373" ma:contentTypeDescription="Create a new document." ma:contentTypeScope="" ma:versionID="893763ede173a64d1d274252a41ae1b2">
  <xsd:schema xmlns:xsd="http://www.w3.org/2001/XMLSchema" xmlns:xs="http://www.w3.org/2001/XMLSchema" xmlns:p="http://schemas.microsoft.com/office/2006/metadata/properties" xmlns:ns1="http://schemas.microsoft.com/sharepoint/v3" xmlns:ns2="b3b59848-949a-4ed4-8036-feb011ce2b52" xmlns:ns3="37d47695-dda2-48a2-87bc-2a1f7ac7fedc" targetNamespace="http://schemas.microsoft.com/office/2006/metadata/properties" ma:root="true" ma:fieldsID="e9673881d9736d6cb1ca37eed258e20f" ns1:_="" ns2:_="" ns3:_="">
    <xsd:import namespace="http://schemas.microsoft.com/sharepoint/v3"/>
    <xsd:import namespace="b3b59848-949a-4ed4-8036-feb011ce2b52"/>
    <xsd:import namespace="37d47695-dda2-48a2-87bc-2a1f7ac7fedc"/>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b59848-949a-4ed4-8036-feb011ce2b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47695-dda2-48a2-87bc-2a1f7ac7fedc"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A81ED50-25E7-4D26-9394-70F1F5424B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3b59848-949a-4ed4-8036-feb011ce2b52"/>
    <ds:schemaRef ds:uri="37d47695-dda2-48a2-87bc-2a1f7ac7fe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75D57A-1DE3-4E26-8DF8-E86CB675CBE9}">
  <ds:schemaRefs>
    <ds:schemaRef ds:uri="http://schemas.microsoft.com/sharepoint/v3/contenttype/forms"/>
  </ds:schemaRefs>
</ds:datastoreItem>
</file>

<file path=customXml/itemProps3.xml><?xml version="1.0" encoding="utf-8"?>
<ds:datastoreItem xmlns:ds="http://schemas.openxmlformats.org/officeDocument/2006/customXml" ds:itemID="{BA7FCE02-D0E2-4F65-BAB7-71F99F529C4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1042</TotalTime>
  <Words>625</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Symbol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Kannan N</cp:lastModifiedBy>
  <cp:revision>47</cp:revision>
  <dcterms:created xsi:type="dcterms:W3CDTF">2017-11-09T18:58:10Z</dcterms:created>
  <dcterms:modified xsi:type="dcterms:W3CDTF">2021-07-20T03:11:21Z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0x01010022A2D19B44CEB84096BF732DE0C55A0F</vt:lpwstr>
  </property>
</Properties>
</file>