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88" r:id="rId3"/>
    <p:sldId id="301" r:id="rId4"/>
    <p:sldId id="283" r:id="rId5"/>
    <p:sldId id="297" r:id="rId6"/>
    <p:sldId id="296" r:id="rId7"/>
    <p:sldId id="295" r:id="rId8"/>
    <p:sldId id="287" r:id="rId9"/>
    <p:sldId id="284" r:id="rId10"/>
    <p:sldId id="300" r:id="rId11"/>
    <p:sldId id="293" r:id="rId12"/>
    <p:sldId id="29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450" autoAdjust="0"/>
  </p:normalViewPr>
  <p:slideViewPr>
    <p:cSldViewPr>
      <p:cViewPr varScale="1">
        <p:scale>
          <a:sx n="90" d="100"/>
          <a:sy n="90" d="100"/>
        </p:scale>
        <p:origin x="221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FA83B3-BF5C-4A6C-938C-B2FB7D690DA3}" type="datetimeFigureOut">
              <a:rPr lang="en-US" smtClean="0"/>
              <a:pPr/>
              <a:t>8/18/2021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03143C-6C60-49A5-9C86-15F450F9D3F3}" type="slidenum">
              <a:rPr lang="en-US" smtClean="0"/>
              <a:pPr/>
              <a:t>‹#›</a:t>
            </a:fld>
            <a:endParaRPr lang="en-US" dirty="0"/>
          </a:p>
        </p:txBody>
      </p:sp>
    </p:spTree>
    <p:extLst>
      <p:ext uri="{BB962C8B-B14F-4D97-AF65-F5344CB8AC3E}">
        <p14:creationId xmlns:p14="http://schemas.microsoft.com/office/powerpoint/2010/main" val="753112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10</a:t>
            </a:fld>
            <a:endParaRPr lang="en-US"/>
          </a:p>
        </p:txBody>
      </p:sp>
    </p:spTree>
    <p:extLst>
      <p:ext uri="{BB962C8B-B14F-4D97-AF65-F5344CB8AC3E}">
        <p14:creationId xmlns:p14="http://schemas.microsoft.com/office/powerpoint/2010/main" val="2993672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God Cares about All Work </a:t>
            </a:r>
          </a:p>
          <a:p>
            <a:pPr marL="0" indent="0">
              <a:buFont typeface="Arial" panose="020B0604020202020204" pitchFamily="34" charset="0"/>
              <a:buNone/>
            </a:pPr>
            <a:r>
              <a:rPr lang="en-US" sz="1200" b="0" i="0" kern="1200" dirty="0">
                <a:solidFill>
                  <a:schemeClr val="tx1"/>
                </a:solidFill>
                <a:effectLst/>
                <a:latin typeface="+mn-lt"/>
                <a:ea typeface="+mn-ea"/>
                <a:cs typeface="+mn-cs"/>
              </a:rPr>
              <a:t>    This means that all types of work matter in the kingdom of God.</a:t>
            </a:r>
          </a:p>
          <a:p>
            <a:pPr marL="171450" indent="-171450" algn="l" defTabSz="914400" rtl="0" eaLnBrk="1" latinLnBrk="0" hangingPunct="1">
              <a:buFont typeface="Arial" panose="020B0604020202020204" pitchFamily="34" charset="0"/>
              <a:buChar char="•"/>
            </a:pPr>
            <a:r>
              <a:rPr lang="en-US" sz="1200" b="0" i="0" kern="1200" dirty="0">
                <a:solidFill>
                  <a:schemeClr val="tx1"/>
                </a:solidFill>
                <a:effectLst/>
                <a:latin typeface="+mn-lt"/>
                <a:ea typeface="+mn-ea"/>
                <a:cs typeface="+mn-cs"/>
              </a:rPr>
              <a:t>For it is by grace you have been saved, through faith—and this not from yourselves, it is a gift of God.</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11</a:t>
            </a:fld>
            <a:endParaRPr lang="en-US"/>
          </a:p>
        </p:txBody>
      </p:sp>
    </p:spTree>
    <p:extLst>
      <p:ext uri="{BB962C8B-B14F-4D97-AF65-F5344CB8AC3E}">
        <p14:creationId xmlns:p14="http://schemas.microsoft.com/office/powerpoint/2010/main" val="2491342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12</a:t>
            </a:fld>
            <a:endParaRPr lang="en-US"/>
          </a:p>
        </p:txBody>
      </p:sp>
    </p:spTree>
    <p:extLst>
      <p:ext uri="{BB962C8B-B14F-4D97-AF65-F5344CB8AC3E}">
        <p14:creationId xmlns:p14="http://schemas.microsoft.com/office/powerpoint/2010/main" val="3967786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marL="0" marR="0" indent="457200">
              <a:lnSpc>
                <a:spcPct val="200000"/>
              </a:lnSpc>
              <a:spcBef>
                <a:spcPts val="0"/>
              </a:spcBef>
              <a:spcAft>
                <a:spcPts val="0"/>
              </a:spcAft>
            </a:pP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The warehouse is a part of supply chain logistics industry where we store the goods and bring back it from storage for shipment. </a:t>
            </a:r>
          </a:p>
          <a:p>
            <a:pPr marL="0" marR="0" indent="0">
              <a:lnSpc>
                <a:spcPct val="200000"/>
              </a:lnSpc>
              <a:spcBef>
                <a:spcPts val="0"/>
              </a:spcBef>
              <a:spcAft>
                <a:spcPts val="0"/>
              </a:spcAft>
            </a:pP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Today’s consumers are shopping online more than store purchase and 31% of consumers purchase online weekly as per “Global Consumer Insights 2019” report from PWC and this rate will keep increase. They expect the goods within a couple of days. This shift / expectation increase pressure on warehouse facilities to meet this new demand, so we need to optimize each and every warehouse operations to achieve the efficiency and meet consumer’s demand. Warehouse has two major core processes such as </a:t>
            </a:r>
          </a:p>
          <a:p>
            <a:pPr marL="457200" marR="0">
              <a:lnSpc>
                <a:spcPct val="200000"/>
              </a:lnSpc>
              <a:spcBef>
                <a:spcPts val="0"/>
              </a:spcBef>
              <a:spcAft>
                <a:spcPts val="0"/>
              </a:spcAft>
            </a:pPr>
            <a:r>
              <a:rPr lang="en-US" sz="1800" b="1" i="1" kern="1200" dirty="0">
                <a:effectLst/>
                <a:latin typeface="Times New Roman" panose="02020603050405020304" pitchFamily="18" charset="0"/>
                <a:ea typeface="SimHei" panose="02010609060101010101" pitchFamily="49" charset="-122"/>
                <a:cs typeface="Times New Roman" panose="02020603050405020304" pitchFamily="18" charset="0"/>
              </a:rPr>
              <a:t>Put away</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where we download the goods from truck and place it into final location inside warehouse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McCrea, 2016)</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457200" marR="0">
              <a:lnSpc>
                <a:spcPct val="200000"/>
              </a:lnSpc>
              <a:spcBef>
                <a:spcPts val="0"/>
              </a:spcBef>
              <a:spcAft>
                <a:spcPts val="0"/>
              </a:spcAft>
            </a:pPr>
            <a:r>
              <a:rPr lang="en-US" sz="1800" b="1" i="1" kern="1200" dirty="0">
                <a:effectLst/>
                <a:latin typeface="Times New Roman" panose="02020603050405020304" pitchFamily="18" charset="0"/>
                <a:ea typeface="SimHei" panose="02010609060101010101" pitchFamily="49" charset="-122"/>
                <a:cs typeface="Times New Roman" panose="02020603050405020304" pitchFamily="18" charset="0"/>
              </a:rPr>
              <a:t>Picking</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where we take out the goods from final location and stuff into truck for shipping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kern="1200" dirty="0" err="1">
                <a:effectLst/>
                <a:latin typeface="Times New Roman" panose="02020603050405020304" pitchFamily="18" charset="0"/>
                <a:ea typeface="SimSun" panose="02010600030101010101" pitchFamily="2" charset="-122"/>
                <a:cs typeface="Times New Roman" panose="02020603050405020304" pitchFamily="18" charset="0"/>
              </a:rPr>
              <a:t>Lopienski</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2020).</a:t>
            </a:r>
          </a:p>
          <a:p>
            <a:pPr marL="0" marR="0" indent="457200">
              <a:lnSpc>
                <a:spcPct val="200000"/>
              </a:lnSpc>
              <a:spcBef>
                <a:spcPts val="0"/>
              </a:spcBef>
              <a:spcAft>
                <a:spcPts val="0"/>
              </a:spcAft>
            </a:pP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These two warehouse operations are very complex and more labor-oriented tasks. The workers manually go there and pick the goods if it is a small and light weight otherwise, they operate forklifts for picking. Sometimes robots are used for picking. If the system is not providing the proper optimal route/shortest path details for picking a particular order, then workers spend more time on walking instead of performing the actual picking job.</a:t>
            </a:r>
          </a:p>
          <a:p>
            <a:pPr marL="0" marR="0" indent="457200">
              <a:lnSpc>
                <a:spcPct val="200000"/>
              </a:lnSpc>
              <a:spcBef>
                <a:spcPts val="0"/>
              </a:spcBef>
              <a:spcAft>
                <a:spcPts val="0"/>
              </a:spcAft>
            </a:pP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Based on literature reviews, the picking process is optimized by linearly or deterministic or deep learning, but it is a dynamic and stochastic because goods can be placed anywhere in warehouse during put away/storing.  Thus, these enable to use reinforcement learning (RL) and if system is not providing the shortest optimal path for picking operation, then the most of times, workers spend more time on walking on warehouse instead performing the actual task. </a:t>
            </a:r>
          </a:p>
          <a:p>
            <a:pPr marL="0" marR="0" indent="457200">
              <a:lnSpc>
                <a:spcPct val="200000"/>
              </a:lnSpc>
              <a:spcBef>
                <a:spcPts val="0"/>
              </a:spcBef>
              <a:spcAft>
                <a:spcPts val="0"/>
              </a:spcAft>
            </a:pP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It also shows that the optimizing and improving picking process will improve / cause warehouse efficiency positively. This project is based on dynamic environment and if picking process failed, system/agent will learn it from failure for future improvement and it needs the data for environment, state, Q-table and locations.</a:t>
            </a:r>
          </a:p>
          <a:p>
            <a:pPr marL="628650" lvl="1" indent="-171450" algn="l" defTabSz="914400" rtl="0" eaLnBrk="1" latinLnBrk="0" hangingPunct="1">
              <a:buFont typeface="Arial" panose="020B0604020202020204" pitchFamily="34" charset="0"/>
              <a:buChar char="•"/>
            </a:pPr>
            <a:endParaRPr lang="en-US" sz="1200" kern="1200" dirty="0">
              <a:solidFill>
                <a:schemeClr val="tx1"/>
              </a:solidFill>
              <a:latin typeface="+mn-lt"/>
              <a:ea typeface="+mn-ea"/>
              <a:cs typeface="+mn-cs"/>
            </a:endParaRPr>
          </a:p>
          <a:p>
            <a:pPr marL="628650" lvl="1" indent="-171450" algn="l" defTabSz="914400" rtl="0" eaLnBrk="1" latinLnBrk="0" hangingPunct="1">
              <a:buFont typeface="Arial" panose="020B0604020202020204" pitchFamily="34" charset="0"/>
              <a:buChar char="•"/>
            </a:pPr>
            <a:endParaRPr lang="en-US" sz="1200" kern="1200" dirty="0">
              <a:solidFill>
                <a:schemeClr val="tx1"/>
              </a:solidFill>
              <a:latin typeface="+mn-lt"/>
              <a:ea typeface="+mn-ea"/>
              <a:cs typeface="+mn-cs"/>
            </a:endParaRPr>
          </a:p>
          <a:p>
            <a:pPr marL="628650" lvl="1" indent="-171450" algn="l" defTabSz="914400" rtl="0" eaLnBrk="1" latinLnBrk="0" hangingPunct="1">
              <a:buFont typeface="Arial" panose="020B0604020202020204" pitchFamily="34" charset="0"/>
              <a:buChar cha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503143C-6C60-49A5-9C86-15F450F9D3F3}" type="slidenum">
              <a:rPr lang="en-US" smtClean="0"/>
              <a:pPr/>
              <a:t>2</a:t>
            </a:fld>
            <a:endParaRPr lang="en-US"/>
          </a:p>
        </p:txBody>
      </p:sp>
    </p:spTree>
    <p:extLst>
      <p:ext uri="{BB962C8B-B14F-4D97-AF65-F5344CB8AC3E}">
        <p14:creationId xmlns:p14="http://schemas.microsoft.com/office/powerpoint/2010/main" val="253476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marL="0" marR="0" indent="457200">
              <a:lnSpc>
                <a:spcPct val="200000"/>
              </a:lnSpc>
              <a:spcBef>
                <a:spcPts val="0"/>
              </a:spcBef>
              <a:spcAft>
                <a:spcPts val="0"/>
              </a:spcAft>
            </a:pP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The warehouse is a part of supply chain logistics industry where we store the goods and bring back it from storage for shipment. </a:t>
            </a:r>
          </a:p>
          <a:p>
            <a:pPr marL="0" marR="0" indent="0">
              <a:lnSpc>
                <a:spcPct val="200000"/>
              </a:lnSpc>
              <a:spcBef>
                <a:spcPts val="0"/>
              </a:spcBef>
              <a:spcAft>
                <a:spcPts val="0"/>
              </a:spcAft>
            </a:pP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Today’s consumers are shopping online more than store purchase and 31% of consumers purchase online weekly as per “Global Consumer Insights 2019” report from PWC and this rate will keep increase. They expect the goods within a couple of days. This shift / expectation increase pressure on warehouse facilities to meet this new demand, so we need to optimize each and every warehouse operations to achieve the efficiency and meet consumer’s demand. Warehouse has two major core processes such as </a:t>
            </a:r>
          </a:p>
          <a:p>
            <a:pPr marL="457200" marR="0">
              <a:lnSpc>
                <a:spcPct val="200000"/>
              </a:lnSpc>
              <a:spcBef>
                <a:spcPts val="0"/>
              </a:spcBef>
              <a:spcAft>
                <a:spcPts val="0"/>
              </a:spcAft>
            </a:pPr>
            <a:r>
              <a:rPr lang="en-US" sz="1800" b="1" i="1" kern="1200" dirty="0">
                <a:effectLst/>
                <a:latin typeface="Times New Roman" panose="02020603050405020304" pitchFamily="18" charset="0"/>
                <a:ea typeface="SimHei" panose="02010609060101010101" pitchFamily="49" charset="-122"/>
                <a:cs typeface="Times New Roman" panose="02020603050405020304" pitchFamily="18" charset="0"/>
              </a:rPr>
              <a:t>Put away</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where we download the goods from truck and place it into final location inside warehouse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McCrea, 2016)</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a:t>
            </a:r>
          </a:p>
          <a:p>
            <a:pPr marL="457200" marR="0">
              <a:lnSpc>
                <a:spcPct val="200000"/>
              </a:lnSpc>
              <a:spcBef>
                <a:spcPts val="0"/>
              </a:spcBef>
              <a:spcAft>
                <a:spcPts val="0"/>
              </a:spcAft>
            </a:pPr>
            <a:r>
              <a:rPr lang="en-US" sz="1800" b="1" i="1" kern="1200" dirty="0">
                <a:effectLst/>
                <a:latin typeface="Times New Roman" panose="02020603050405020304" pitchFamily="18" charset="0"/>
                <a:ea typeface="SimHei" panose="02010609060101010101" pitchFamily="49" charset="-122"/>
                <a:cs typeface="Times New Roman" panose="02020603050405020304" pitchFamily="18" charset="0"/>
              </a:rPr>
              <a:t>Picking</a:t>
            </a:r>
            <a:r>
              <a:rPr lang="en-US" sz="1800" b="1" kern="12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where we take out the goods from final location and stuff into truck for shipping </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kern="1200" dirty="0" err="1">
                <a:effectLst/>
                <a:latin typeface="Times New Roman" panose="02020603050405020304" pitchFamily="18" charset="0"/>
                <a:ea typeface="SimSun" panose="02010600030101010101" pitchFamily="2" charset="-122"/>
                <a:cs typeface="Times New Roman" panose="02020603050405020304" pitchFamily="18" charset="0"/>
              </a:rPr>
              <a:t>Lopienski</a:t>
            </a: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 2020).</a:t>
            </a:r>
          </a:p>
          <a:p>
            <a:pPr marL="0" marR="0" indent="457200">
              <a:lnSpc>
                <a:spcPct val="200000"/>
              </a:lnSpc>
              <a:spcBef>
                <a:spcPts val="0"/>
              </a:spcBef>
              <a:spcAft>
                <a:spcPts val="0"/>
              </a:spcAft>
            </a:pP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These two warehouse operations are very complex and more labor-oriented tasks. The workers manually go there and pick the goods if it is a small and light weight otherwise, they operate forklifts for picking. Sometimes robots are used for picking. If the system is not providing the proper optimal route/shortest path details for picking a particular order, then workers spend more time on walking instead of performing the actual picking job.</a:t>
            </a:r>
          </a:p>
          <a:p>
            <a:pPr marL="0" marR="0" indent="457200">
              <a:lnSpc>
                <a:spcPct val="200000"/>
              </a:lnSpc>
              <a:spcBef>
                <a:spcPts val="0"/>
              </a:spcBef>
              <a:spcAft>
                <a:spcPts val="0"/>
              </a:spcAft>
            </a:pP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Based on literature reviews, the picking process is optimized by linearly or deterministic or deep learning, but it is a dynamic and stochastic because goods can be placed anywhere in warehouse during put away/storing.  Thus, these enable to use reinforcement learning (RL) and if system is not providing the shortest optimal path for picking operation, then the most of times, workers spend more time on walking on warehouse instead performing the actual task. </a:t>
            </a:r>
          </a:p>
          <a:p>
            <a:pPr marL="0" marR="0" indent="457200">
              <a:lnSpc>
                <a:spcPct val="200000"/>
              </a:lnSpc>
              <a:spcBef>
                <a:spcPts val="0"/>
              </a:spcBef>
              <a:spcAft>
                <a:spcPts val="0"/>
              </a:spcAft>
            </a:pP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It also shows that the optimizing and improving picking process will improve / cause warehouse efficiency positively. This project is based on dynamic environment and if picking process failed, system/agent will learn it from failure for future improvement and it needs the data for environment, state, Q-table and locations.</a:t>
            </a:r>
          </a:p>
          <a:p>
            <a:pPr marL="628650" lvl="1" indent="-171450" algn="l" defTabSz="914400" rtl="0" eaLnBrk="1" latinLnBrk="0" hangingPunct="1">
              <a:buFont typeface="Arial" panose="020B0604020202020204" pitchFamily="34" charset="0"/>
              <a:buChar char="•"/>
            </a:pPr>
            <a:endParaRPr lang="en-US" sz="1200" kern="1200" dirty="0">
              <a:solidFill>
                <a:schemeClr val="tx1"/>
              </a:solidFill>
              <a:latin typeface="+mn-lt"/>
              <a:ea typeface="+mn-ea"/>
              <a:cs typeface="+mn-cs"/>
            </a:endParaRPr>
          </a:p>
          <a:p>
            <a:pPr marL="628650" lvl="1" indent="-171450" algn="l" defTabSz="914400" rtl="0" eaLnBrk="1" latinLnBrk="0" hangingPunct="1">
              <a:buFont typeface="Arial" panose="020B0604020202020204" pitchFamily="34" charset="0"/>
              <a:buChar char="•"/>
            </a:pPr>
            <a:endParaRPr lang="en-US" sz="1200" kern="1200" dirty="0">
              <a:solidFill>
                <a:schemeClr val="tx1"/>
              </a:solidFill>
              <a:latin typeface="+mn-lt"/>
              <a:ea typeface="+mn-ea"/>
              <a:cs typeface="+mn-cs"/>
            </a:endParaRPr>
          </a:p>
          <a:p>
            <a:pPr marL="628650" lvl="1" indent="-171450" algn="l" defTabSz="914400" rtl="0" eaLnBrk="1" latinLnBrk="0" hangingPunct="1">
              <a:buFont typeface="Arial" panose="020B0604020202020204" pitchFamily="34" charset="0"/>
              <a:buChar cha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503143C-6C60-49A5-9C86-15F450F9D3F3}" type="slidenum">
              <a:rPr lang="en-US" smtClean="0"/>
              <a:pPr/>
              <a:t>3</a:t>
            </a:fld>
            <a:endParaRPr lang="en-US"/>
          </a:p>
        </p:txBody>
      </p:sp>
    </p:spTree>
    <p:extLst>
      <p:ext uri="{BB962C8B-B14F-4D97-AF65-F5344CB8AC3E}">
        <p14:creationId xmlns:p14="http://schemas.microsoft.com/office/powerpoint/2010/main" val="2205039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indent="457200">
              <a:lnSpc>
                <a:spcPct val="200000"/>
              </a:lnSpc>
              <a:spcBef>
                <a:spcPts val="0"/>
              </a:spcBef>
              <a:spcAft>
                <a:spcPts val="0"/>
              </a:spcAft>
            </a:pPr>
            <a:r>
              <a:rPr lang="en-US" sz="1800" b="1" kern="1200" dirty="0">
                <a:effectLst/>
                <a:latin typeface="Times New Roman" panose="02020603050405020304" pitchFamily="18" charset="0"/>
                <a:ea typeface="SimHei" panose="02010609060101010101" pitchFamily="49" charset="-122"/>
                <a:cs typeface="Times New Roman" panose="02020603050405020304" pitchFamily="18" charset="0"/>
              </a:rPr>
              <a:t>Project Scope</a:t>
            </a:r>
          </a:p>
          <a:p>
            <a:pPr marL="0" marR="0" indent="457200">
              <a:lnSpc>
                <a:spcPct val="200000"/>
              </a:lnSpc>
              <a:spcBef>
                <a:spcPts val="0"/>
              </a:spcBef>
              <a:spcAft>
                <a:spcPts val="0"/>
              </a:spcAft>
            </a:pP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This project addresses only picking operation even if warehouse has a lot of operations.</a:t>
            </a:r>
          </a:p>
          <a:p>
            <a:pPr marL="0" marR="0" indent="457200">
              <a:lnSpc>
                <a:spcPct val="200000"/>
              </a:lnSpc>
              <a:spcBef>
                <a:spcPts val="0"/>
              </a:spcBef>
              <a:spcAft>
                <a:spcPts val="0"/>
              </a:spcAft>
            </a:pPr>
            <a:r>
              <a:rPr lang="en-US" sz="1800" b="1" i="1" kern="1200" dirty="0">
                <a:effectLst/>
                <a:latin typeface="Times New Roman" panose="02020603050405020304" pitchFamily="18" charset="0"/>
                <a:ea typeface="SimHei" panose="02010609060101010101" pitchFamily="49" charset="-122"/>
                <a:cs typeface="Times New Roman" panose="02020603050405020304" pitchFamily="18" charset="0"/>
              </a:rPr>
              <a:t>Assumptions</a:t>
            </a:r>
          </a:p>
          <a:p>
            <a:pPr marL="0" marR="0" indent="457200">
              <a:lnSpc>
                <a:spcPct val="200000"/>
              </a:lnSpc>
              <a:spcBef>
                <a:spcPts val="0"/>
              </a:spcBef>
              <a:spcAft>
                <a:spcPts val="0"/>
              </a:spcAft>
            </a:pP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It picks one order at a time from one location. It works for warehouse where its layout or locations can be derived as grid/matrix format. RL requires states or locations.</a:t>
            </a:r>
          </a:p>
          <a:p>
            <a:pPr marL="0" marR="0" indent="457200">
              <a:lnSpc>
                <a:spcPct val="200000"/>
              </a:lnSpc>
              <a:spcBef>
                <a:spcPts val="0"/>
              </a:spcBef>
              <a:spcAft>
                <a:spcPts val="0"/>
              </a:spcAft>
            </a:pPr>
            <a:r>
              <a:rPr lang="en-US" sz="1800" b="1" kern="1200" dirty="0">
                <a:effectLst/>
                <a:latin typeface="Times New Roman" panose="02020603050405020304" pitchFamily="18" charset="0"/>
                <a:ea typeface="SimHei" panose="02010609060101010101" pitchFamily="49" charset="-122"/>
                <a:cs typeface="Times New Roman" panose="02020603050405020304" pitchFamily="18" charset="0"/>
              </a:rPr>
              <a:t>Project Completion</a:t>
            </a:r>
          </a:p>
          <a:p>
            <a:pPr marL="0" marR="0" indent="457200">
              <a:lnSpc>
                <a:spcPct val="200000"/>
              </a:lnSpc>
              <a:spcBef>
                <a:spcPts val="0"/>
              </a:spcBef>
              <a:spcAft>
                <a:spcPts val="0"/>
              </a:spcAft>
            </a:pPr>
            <a:r>
              <a:rPr lang="en-US" sz="1800" kern="1200" dirty="0">
                <a:effectLst/>
                <a:latin typeface="Times New Roman" panose="02020603050405020304" pitchFamily="18" charset="0"/>
                <a:ea typeface="SimSun" panose="02010600030101010101" pitchFamily="2" charset="-122"/>
                <a:cs typeface="Times New Roman" panose="02020603050405020304" pitchFamily="18" charset="0"/>
              </a:rPr>
              <a:t>The project has four major milestones such as milestone 1, milestone 2, milestone 3 and milestone 4. In milestone 1, the requirement analysis, project title selection, and proposals are done. In milestone 2, model design, data collection, and preprocessing are done. In milestone 3, the code execution, and deployment are done. In milestone 4, project submission and presentation are done.</a:t>
            </a:r>
          </a:p>
          <a:p>
            <a:pPr marL="0" marR="0" indent="457200">
              <a:lnSpc>
                <a:spcPct val="200000"/>
              </a:lnSpc>
              <a:spcBef>
                <a:spcPts val="0"/>
              </a:spcBef>
              <a:spcAft>
                <a:spcPts val="0"/>
              </a:spcAft>
            </a:pPr>
            <a:endParaRPr lang="en-US" sz="1800" kern="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4</a:t>
            </a:fld>
            <a:endParaRPr lang="en-US"/>
          </a:p>
        </p:txBody>
      </p:sp>
    </p:spTree>
    <p:extLst>
      <p:ext uri="{BB962C8B-B14F-4D97-AF65-F5344CB8AC3E}">
        <p14:creationId xmlns:p14="http://schemas.microsoft.com/office/powerpoint/2010/main" val="1471788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457200">
              <a:lnSpc>
                <a:spcPct val="200000"/>
              </a:lnSpc>
              <a:spcBef>
                <a:spcPts val="0"/>
              </a:spcBef>
              <a:spcAft>
                <a:spcPts val="0"/>
              </a:spcAft>
            </a:pPr>
            <a:r>
              <a:rPr lang="en-US" sz="1800" kern="1200" dirty="0">
                <a:effectLst/>
                <a:latin typeface="Times New Roman" panose="02020603050405020304" pitchFamily="18" charset="0"/>
                <a:ea typeface="SimSun" panose="02010600030101010101" pitchFamily="2" charset="-122"/>
              </a:rPr>
              <a:t>It has seven major modules/stages such as data source, data analysis, development/model build, testing, deployment, monitoring and reporting. </a:t>
            </a:r>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5</a:t>
            </a:fld>
            <a:endParaRPr lang="en-US"/>
          </a:p>
        </p:txBody>
      </p:sp>
    </p:spTree>
    <p:extLst>
      <p:ext uri="{BB962C8B-B14F-4D97-AF65-F5344CB8AC3E}">
        <p14:creationId xmlns:p14="http://schemas.microsoft.com/office/powerpoint/2010/main" val="982564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6</a:t>
            </a:fld>
            <a:endParaRPr lang="en-US"/>
          </a:p>
        </p:txBody>
      </p:sp>
    </p:spTree>
    <p:extLst>
      <p:ext uri="{BB962C8B-B14F-4D97-AF65-F5344CB8AC3E}">
        <p14:creationId xmlns:p14="http://schemas.microsoft.com/office/powerpoint/2010/main" val="1701832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b="0" dirty="0"/>
              <a:t>WMS.py is a core or main python application which has the reinforcement Q-learning algorithm code.</a:t>
            </a:r>
          </a:p>
          <a:p>
            <a:pPr marL="171450" indent="-171450">
              <a:buFont typeface="Arial" panose="020B0604020202020204" pitchFamily="34" charset="0"/>
              <a:buChar char="•"/>
            </a:pPr>
            <a:r>
              <a:rPr lang="en-US" b="0" dirty="0"/>
              <a:t>APP.py is a webserver code and it uses python’s flask web framework</a:t>
            </a:r>
          </a:p>
          <a:p>
            <a:pPr marL="171450" indent="-171450">
              <a:buFont typeface="Arial" panose="020B0604020202020204" pitchFamily="34" charset="0"/>
              <a:buChar char="•"/>
            </a:pPr>
            <a:r>
              <a:rPr lang="en-US" b="0" dirty="0"/>
              <a:t>Index.html which is UI screen where user enters the picking location and gets the response back from trained model.</a:t>
            </a:r>
          </a:p>
        </p:txBody>
      </p:sp>
      <p:sp>
        <p:nvSpPr>
          <p:cNvPr id="4" name="Slide Number Placeholder 3"/>
          <p:cNvSpPr>
            <a:spLocks noGrp="1"/>
          </p:cNvSpPr>
          <p:nvPr>
            <p:ph type="sldNum" sz="quarter" idx="10"/>
          </p:nvPr>
        </p:nvSpPr>
        <p:spPr/>
        <p:txBody>
          <a:bodyPr/>
          <a:lstStyle/>
          <a:p>
            <a:fld id="{2503143C-6C60-49A5-9C86-15F450F9D3F3}" type="slidenum">
              <a:rPr lang="en-US" smtClean="0"/>
              <a:pPr/>
              <a:t>7</a:t>
            </a:fld>
            <a:endParaRPr lang="en-US"/>
          </a:p>
        </p:txBody>
      </p:sp>
    </p:spTree>
    <p:extLst>
      <p:ext uri="{BB962C8B-B14F-4D97-AF65-F5344CB8AC3E}">
        <p14:creationId xmlns:p14="http://schemas.microsoft.com/office/powerpoint/2010/main" val="1795414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For building the mode, first,  environment, agents, states, and rewards are defined then build the mode. Initially Q table has zeroes and there is an iterative process for updating the values. Once start exploring the environment, q-function provides the better approximations continuously updating q-value in the table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Shyalika</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2019).</a:t>
            </a:r>
          </a:p>
          <a:p>
            <a:pPr marL="0" marR="0" indent="457200">
              <a:lnSpc>
                <a:spcPct val="200000"/>
              </a:lnSpc>
              <a:spcBef>
                <a:spcPts val="0"/>
              </a:spcBef>
              <a:spcAft>
                <a:spcPts val="0"/>
              </a:spcAft>
            </a:pPr>
            <a:r>
              <a:rPr lang="en-US" sz="1800" b="1" i="1" kern="1200" dirty="0">
                <a:effectLst/>
                <a:latin typeface="Times New Roman" panose="02020603050405020304" pitchFamily="18" charset="0"/>
                <a:ea typeface="SimHei" panose="02010609060101010101" pitchFamily="49" charset="-122"/>
                <a:cs typeface="Times New Roman" panose="02020603050405020304" pitchFamily="18" charset="0"/>
              </a:rPr>
              <a:t>Testing</a:t>
            </a:r>
          </a:p>
          <a:p>
            <a:r>
              <a:rPr lang="en-US" sz="1800" kern="1200" dirty="0">
                <a:effectLst/>
                <a:latin typeface="Times New Roman" panose="02020603050405020304" pitchFamily="18" charset="0"/>
                <a:ea typeface="SimSun" panose="02010600030101010101" pitchFamily="2" charset="-122"/>
              </a:rPr>
              <a:t>This project is based on reinforcement learning algorithms, so there several evaluation / validation measures are done, and they are such as agent performance, cumulative rewards, steps and total time taken for shortest optimal path. Due to reinforcement learning algorithm, there is a need for testing the agent’s quality whether it is trained well or not</a:t>
            </a:r>
            <a:endParaRPr lang="en-US" sz="1800" kern="1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8</a:t>
            </a:fld>
            <a:endParaRPr lang="en-US"/>
          </a:p>
        </p:txBody>
      </p:sp>
    </p:spTree>
    <p:extLst>
      <p:ext uri="{BB962C8B-B14F-4D97-AF65-F5344CB8AC3E}">
        <p14:creationId xmlns:p14="http://schemas.microsoft.com/office/powerpoint/2010/main" val="1703388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2503143C-6C60-49A5-9C86-15F450F9D3F3}" type="slidenum">
              <a:rPr lang="en-US" smtClean="0"/>
              <a:pPr/>
              <a:t>9</a:t>
            </a:fld>
            <a:endParaRPr lang="en-US"/>
          </a:p>
        </p:txBody>
      </p:sp>
    </p:spTree>
    <p:extLst>
      <p:ext uri="{BB962C8B-B14F-4D97-AF65-F5344CB8AC3E}">
        <p14:creationId xmlns:p14="http://schemas.microsoft.com/office/powerpoint/2010/main" val="24285578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CB750396-183E-47E6-A9AB-8B4DFEB4B0B5}" type="datetimeFigureOut">
              <a:rPr lang="en-US" smtClean="0"/>
              <a:pPr/>
              <a:t>8/18/2021</a:t>
            </a:fld>
            <a:endParaRPr lang="en-US"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8F5794EE-3F42-49F2-9337-8EB40D4810D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750396-183E-47E6-A9AB-8B4DFEB4B0B5}" type="datetimeFigureOut">
              <a:rPr lang="en-US" smtClean="0"/>
              <a:pPr/>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CB750396-183E-47E6-A9AB-8B4DFEB4B0B5}" type="datetimeFigureOut">
              <a:rPr lang="en-US" smtClean="0"/>
              <a:pPr/>
              <a:t>8/18/2021</a:t>
            </a:fld>
            <a:endParaRPr lang="en-US" dirty="0"/>
          </a:p>
        </p:txBody>
      </p:sp>
      <p:sp>
        <p:nvSpPr>
          <p:cNvPr id="5" name="Footer Placeholder 4"/>
          <p:cNvSpPr>
            <a:spLocks noGrp="1"/>
          </p:cNvSpPr>
          <p:nvPr>
            <p:ph type="ftr" sz="quarter" idx="11"/>
          </p:nvPr>
        </p:nvSpPr>
        <p:spPr>
          <a:xfrm>
            <a:off x="457200" y="6556248"/>
            <a:ext cx="3657600" cy="228600"/>
          </a:xfrm>
        </p:spPr>
        <p:txBody>
          <a:bodyPr/>
          <a:lstStyle/>
          <a:p>
            <a:endParaRPr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8F5794EE-3F42-49F2-9337-8EB40D4810D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B750396-183E-47E6-A9AB-8B4DFEB4B0B5}" type="datetimeFigureOut">
              <a:rPr lang="en-US" smtClean="0"/>
              <a:pPr/>
              <a:t>8/18/2021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CB750396-183E-47E6-A9AB-8B4DFEB4B0B5}" type="datetimeFigureOut">
              <a:rPr lang="en-US" smtClean="0"/>
              <a:pPr/>
              <a:t>8/18/2021</a:t>
            </a:fld>
            <a:endParaRPr lang="en-US"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6733952" y="6555112"/>
            <a:ext cx="588336" cy="228600"/>
          </a:xfrm>
        </p:spPr>
        <p:txBody>
          <a:bodyPr/>
          <a:lstStyle/>
          <a:p>
            <a:fld id="{8F5794EE-3F42-49F2-9337-8EB40D4810D4}"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B750396-183E-47E6-A9AB-8B4DFEB4B0B5}" type="datetimeFigureOut">
              <a:rPr lang="en-US" smtClean="0"/>
              <a:pPr/>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B750396-183E-47E6-A9AB-8B4DFEB4B0B5}" type="datetimeFigureOut">
              <a:rPr lang="en-US" smtClean="0"/>
              <a:pPr/>
              <a:t>8/18/2021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B750396-183E-47E6-A9AB-8B4DFEB4B0B5}" type="datetimeFigureOut">
              <a:rPr lang="en-US" smtClean="0"/>
              <a:pPr/>
              <a:t>8/18/2021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CB750396-183E-47E6-A9AB-8B4DFEB4B0B5}" type="datetimeFigureOut">
              <a:rPr lang="en-US" smtClean="0"/>
              <a:pPr/>
              <a:t>8/18/2021</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B750396-183E-47E6-A9AB-8B4DFEB4B0B5}" type="datetimeFigureOut">
              <a:rPr lang="en-US" smtClean="0"/>
              <a:pPr/>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5794EE-3F42-49F2-9337-8EB40D4810D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CB750396-183E-47E6-A9AB-8B4DFEB4B0B5}" type="datetimeFigureOut">
              <a:rPr lang="en-US" smtClean="0"/>
              <a:pPr/>
              <a:t>8/18/2021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5794EE-3F42-49F2-9337-8EB40D4810D4}" type="slidenum">
              <a:rPr lang="en-US" smtClean="0"/>
              <a:pPr/>
              <a:t>‹#›</a:t>
            </a:fld>
            <a:endParaRPr lang="en-US"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a:t>Click icon to add picture</a:t>
            </a: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CB750396-183E-47E6-A9AB-8B4DFEB4B0B5}" type="datetimeFigureOut">
              <a:rPr lang="en-US" smtClean="0"/>
              <a:pPr/>
              <a:t>8/18/2021</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8F5794EE-3F42-49F2-9337-8EB40D4810D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re.ac.uk/download/pdf/82602135.pdf" TargetMode="External"/><Relationship Id="rId7" Type="http://schemas.openxmlformats.org/officeDocument/2006/relationships/hyperlink" Target="https://www.geeksforgeeks.org/data-science-methodology-and-approach"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gcumedia.com/digital-resources/sage/2018/research-design_qualitative-quantitative-and-mixed-methods-approaches_5e.php" TargetMode="External"/><Relationship Id="rId5" Type="http://schemas.openxmlformats.org/officeDocument/2006/relationships/hyperlink" Target="https://www.atlassian.com/continuous-delivery/principles/configuration-management" TargetMode="External"/><Relationship Id="rId4" Type="http://schemas.openxmlformats.org/officeDocument/2006/relationships/hyperlink" Target="https://medium.com/@ericbroda/why-cloud-config-mgmt-is-mandatory-for-ai-machine-learning-8d376b2b745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uu.diva-portal.org/smash/record.jsf?pid=diva2%3A1413926&amp;dswid=4306" TargetMode="External"/><Relationship Id="rId3" Type="http://schemas.openxmlformats.org/officeDocument/2006/relationships/image" Target="../media/image2.png"/><Relationship Id="rId7" Type="http://schemas.openxmlformats.org/officeDocument/2006/relationships/hyperlink" Target="https://www.toolbox.com/tech/erp/blogs/5-ways-machine-learning-improves-warehouse-operations-05161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https://towardsdatascience.com/a-beginners-guide-to-q-learning-c3e2a30a653c" TargetMode="External"/><Relationship Id="rId4" Type="http://schemas.openxmlformats.org/officeDocument/2006/relationships/image" Target="../media/image3.png"/><Relationship Id="rId9" Type="http://schemas.openxmlformats.org/officeDocument/2006/relationships/hyperlink" Target="https://www.mmh.com/article/8_new_ways_to_think_about_putaway_and_storag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0400" y="533400"/>
            <a:ext cx="5271868" cy="2868168"/>
          </a:xfrm>
        </p:spPr>
        <p:txBody>
          <a:bodyPr/>
          <a:lstStyle/>
          <a:p>
            <a:pPr algn="ctr"/>
            <a:r>
              <a:rPr lang="en-US" sz="3600" dirty="0"/>
              <a:t>OPTIMIZING PICKING ROUTE FOR IMPROVING WAREHOUSE EFFICIENCY </a:t>
            </a:r>
          </a:p>
        </p:txBody>
      </p:sp>
      <p:sp>
        <p:nvSpPr>
          <p:cNvPr id="3" name="Subtitle 2"/>
          <p:cNvSpPr>
            <a:spLocks noGrp="1"/>
          </p:cNvSpPr>
          <p:nvPr>
            <p:ph type="subTitle" idx="1"/>
          </p:nvPr>
        </p:nvSpPr>
        <p:spPr/>
        <p:txBody>
          <a:bodyPr>
            <a:normAutofit lnSpcReduction="10000"/>
          </a:bodyPr>
          <a:lstStyle/>
          <a:p>
            <a:r>
              <a:rPr lang="en-US" dirty="0"/>
              <a:t>Kannan Nova</a:t>
            </a:r>
          </a:p>
          <a:p>
            <a:r>
              <a:rPr lang="en-US" dirty="0"/>
              <a:t>Grand Canyon University: DSC-590</a:t>
            </a:r>
          </a:p>
          <a:p>
            <a:r>
              <a:rPr lang="en-US" dirty="0"/>
              <a:t>08-14-2021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Completion</a:t>
            </a:r>
          </a:p>
        </p:txBody>
      </p:sp>
      <p:sp>
        <p:nvSpPr>
          <p:cNvPr id="3" name="Content Placeholder 2"/>
          <p:cNvSpPr>
            <a:spLocks noGrp="1"/>
          </p:cNvSpPr>
          <p:nvPr>
            <p:ph idx="1"/>
          </p:nvPr>
        </p:nvSpPr>
        <p:spPr/>
        <p:txBody>
          <a:bodyPr>
            <a:normAutofit/>
          </a:bodyPr>
          <a:lstStyle/>
          <a:p>
            <a:r>
              <a:rPr lang="en-US" dirty="0"/>
              <a:t>Performance Analysis</a:t>
            </a:r>
          </a:p>
          <a:p>
            <a:pPr lvl="1"/>
            <a:r>
              <a:rPr lang="en-US" dirty="0"/>
              <a:t>Test Cases</a:t>
            </a:r>
          </a:p>
          <a:p>
            <a:r>
              <a:rPr lang="en-US" dirty="0"/>
              <a:t> Presentation</a:t>
            </a:r>
          </a:p>
          <a:p>
            <a:pPr lvl="1"/>
            <a:r>
              <a:rPr lang="en-US" dirty="0"/>
              <a:t>Final Project Submission</a:t>
            </a:r>
          </a:p>
          <a:p>
            <a:pPr lvl="1"/>
            <a:r>
              <a:rPr lang="en-US" dirty="0"/>
              <a:t>8/18/2021</a:t>
            </a:r>
          </a:p>
          <a:p>
            <a:pPr lvl="1"/>
            <a:endParaRPr lang="en-US" dirty="0"/>
          </a:p>
        </p:txBody>
      </p:sp>
    </p:spTree>
    <p:extLst>
      <p:ext uri="{BB962C8B-B14F-4D97-AF65-F5344CB8AC3E}">
        <p14:creationId xmlns:p14="http://schemas.microsoft.com/office/powerpoint/2010/main" val="1945764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Does this research lend itself to an exploration/application of the Christian worldview? </a:t>
            </a:r>
          </a:p>
        </p:txBody>
      </p:sp>
      <p:sp>
        <p:nvSpPr>
          <p:cNvPr id="3" name="Content Placeholder 2"/>
          <p:cNvSpPr>
            <a:spLocks noGrp="1"/>
          </p:cNvSpPr>
          <p:nvPr>
            <p:ph idx="1"/>
          </p:nvPr>
        </p:nvSpPr>
        <p:spPr/>
        <p:txBody>
          <a:bodyPr>
            <a:normAutofit/>
          </a:bodyPr>
          <a:lstStyle/>
          <a:p>
            <a:pPr marL="292608" lvl="1" indent="0">
              <a:buNone/>
            </a:pPr>
            <a:endParaRPr lang="en-US" dirty="0"/>
          </a:p>
          <a:p>
            <a:pPr lvl="1"/>
            <a:r>
              <a:rPr lang="en-US" dirty="0"/>
              <a:t>A </a:t>
            </a:r>
            <a:r>
              <a:rPr lang="en-US" b="1" dirty="0"/>
              <a:t>Christian worldview</a:t>
            </a:r>
            <a:r>
              <a:rPr lang="en-US" dirty="0"/>
              <a:t> is not just one's personal faith expression, not ... the humanities, and all disciplines of study with </a:t>
            </a:r>
            <a:r>
              <a:rPr lang="en-US" b="1" dirty="0"/>
              <a:t>application</a:t>
            </a:r>
            <a:r>
              <a:rPr lang="en-US" dirty="0"/>
              <a:t> for all of life.</a:t>
            </a:r>
          </a:p>
          <a:p>
            <a:pPr lvl="1"/>
            <a:endParaRPr lang="en-US" dirty="0"/>
          </a:p>
          <a:p>
            <a:pPr lvl="1"/>
            <a:r>
              <a:rPr lang="en-US" dirty="0"/>
              <a:t>This research will bring good disciplines and humanities.</a:t>
            </a:r>
          </a:p>
          <a:p>
            <a:pPr lvl="1"/>
            <a:endParaRPr lang="en-US" dirty="0"/>
          </a:p>
          <a:p>
            <a:pPr lvl="1"/>
            <a:r>
              <a:rPr lang="en-US" dirty="0"/>
              <a:t>Faithfull to work.</a:t>
            </a:r>
          </a:p>
          <a:p>
            <a:pPr lvl="1"/>
            <a:endParaRPr lang="en-US" dirty="0"/>
          </a:p>
          <a:p>
            <a:pPr lvl="1"/>
            <a:r>
              <a:rPr lang="en-US" dirty="0"/>
              <a:t>Faithfull to study.</a:t>
            </a:r>
          </a:p>
          <a:p>
            <a:pPr lvl="1"/>
            <a:endParaRPr lang="en-US" dirty="0"/>
          </a:p>
          <a:p>
            <a:pPr marL="0" indent="0">
              <a:buNone/>
            </a:pPr>
            <a:endParaRPr lang="en-US" dirty="0"/>
          </a:p>
          <a:p>
            <a:pPr marL="292608" lvl="1"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4041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25000" lnSpcReduction="20000"/>
          </a:bodyPr>
          <a:lstStyle/>
          <a:p>
            <a:pPr marL="360045" marR="0" indent="-360045">
              <a:lnSpc>
                <a:spcPct val="200000"/>
              </a:lnSpc>
              <a:spcBef>
                <a:spcPts val="0"/>
              </a:spcBef>
              <a:spcAft>
                <a:spcPts val="0"/>
              </a:spcAft>
            </a:pPr>
            <a:r>
              <a:rPr lang="en-US" sz="3700" kern="1200" dirty="0" err="1">
                <a:effectLst/>
                <a:latin typeface="Times New Roman" panose="02020603050405020304" pitchFamily="18" charset="0"/>
                <a:ea typeface="SimSun" panose="02010600030101010101" pitchFamily="2" charset="-122"/>
              </a:rPr>
              <a:t>Aissa</a:t>
            </a:r>
            <a:r>
              <a:rPr lang="en-US" sz="3700" kern="1200" dirty="0">
                <a:effectLst/>
                <a:latin typeface="Times New Roman" panose="02020603050405020304" pitchFamily="18" charset="0"/>
                <a:ea typeface="SimSun" panose="02010600030101010101" pitchFamily="2" charset="-122"/>
              </a:rPr>
              <a:t>, N., &amp; </a:t>
            </a:r>
            <a:r>
              <a:rPr lang="en-US" sz="3700" kern="1200" dirty="0" err="1">
                <a:effectLst/>
                <a:latin typeface="Times New Roman" panose="02020603050405020304" pitchFamily="18" charset="0"/>
                <a:ea typeface="SimSun" panose="02010600030101010101" pitchFamily="2" charset="-122"/>
              </a:rPr>
              <a:t>Guerroumia</a:t>
            </a:r>
            <a:r>
              <a:rPr lang="en-US" sz="3700" kern="1200" dirty="0">
                <a:effectLst/>
                <a:latin typeface="Times New Roman" panose="02020603050405020304" pitchFamily="18" charset="0"/>
                <a:ea typeface="SimSun" panose="02010600030101010101" pitchFamily="2" charset="-122"/>
              </a:rPr>
              <a:t>, M. (2016). </a:t>
            </a:r>
            <a:r>
              <a:rPr lang="en-US" sz="3700" i="1" kern="1200" dirty="0">
                <a:effectLst/>
                <a:latin typeface="Times New Roman" panose="02020603050405020304" pitchFamily="18" charset="0"/>
                <a:ea typeface="SimSun" panose="02010600030101010101" pitchFamily="2" charset="-122"/>
              </a:rPr>
              <a:t>Semi-Supervised Statistical Approach for Network Anomaly Detection</a:t>
            </a:r>
            <a:r>
              <a:rPr lang="en-US" sz="3700" kern="1200" dirty="0">
                <a:effectLst/>
                <a:latin typeface="Times New Roman" panose="02020603050405020304" pitchFamily="18" charset="0"/>
                <a:ea typeface="SimSun" panose="02010600030101010101" pitchFamily="2" charset="-122"/>
              </a:rPr>
              <a:t>. Retrieved from </a:t>
            </a:r>
            <a:r>
              <a:rPr lang="en-US" sz="3700" u="sng" kern="1200" dirty="0">
                <a:solidFill>
                  <a:srgbClr val="5F5F5F"/>
                </a:solidFill>
                <a:effectLst/>
                <a:latin typeface="Times New Roman" panose="02020603050405020304" pitchFamily="18" charset="0"/>
                <a:ea typeface="SimSun" panose="02010600030101010101" pitchFamily="2" charset="-122"/>
                <a:hlinkClick r:id="rId3"/>
              </a:rPr>
              <a:t>https://core.ac.uk/download/pdf/82602135.pdf</a:t>
            </a:r>
            <a:endParaRPr lang="en-US" sz="3700" kern="1200" dirty="0">
              <a:effectLst/>
              <a:latin typeface="Times New Roman" panose="02020603050405020304" pitchFamily="18" charset="0"/>
              <a:ea typeface="SimSun" panose="02010600030101010101" pitchFamily="2" charset="-122"/>
            </a:endParaRPr>
          </a:p>
          <a:p>
            <a:pPr marL="360045" marR="0" indent="-360045">
              <a:lnSpc>
                <a:spcPct val="200000"/>
              </a:lnSpc>
              <a:spcBef>
                <a:spcPts val="0"/>
              </a:spcBef>
              <a:spcAft>
                <a:spcPts val="0"/>
              </a:spcAft>
            </a:pPr>
            <a:r>
              <a:rPr lang="en-US" sz="3700" kern="1200" dirty="0">
                <a:effectLst/>
                <a:latin typeface="Times New Roman" panose="02020603050405020304" pitchFamily="18" charset="0"/>
                <a:ea typeface="SimSun" panose="02010600030101010101" pitchFamily="2" charset="-122"/>
                <a:cs typeface="Times New Roman" panose="02020603050405020304" pitchFamily="18" charset="0"/>
              </a:rPr>
              <a:t>Bhatt, S. (2019, April 19). </a:t>
            </a:r>
            <a:r>
              <a:rPr lang="en-US" sz="3700" i="1" kern="1200" dirty="0">
                <a:effectLst/>
                <a:latin typeface="Times New Roman" panose="02020603050405020304" pitchFamily="18" charset="0"/>
                <a:ea typeface="SimSun" panose="02010600030101010101" pitchFamily="2" charset="-122"/>
                <a:cs typeface="Times New Roman" panose="02020603050405020304" pitchFamily="18" charset="0"/>
              </a:rPr>
              <a:t>Reinforcement Learning 101</a:t>
            </a:r>
            <a:r>
              <a:rPr lang="en-US" sz="3700" kern="1200" dirty="0">
                <a:effectLst/>
                <a:latin typeface="Times New Roman" panose="02020603050405020304" pitchFamily="18" charset="0"/>
                <a:ea typeface="SimSun" panose="02010600030101010101" pitchFamily="2" charset="-122"/>
                <a:cs typeface="Times New Roman" panose="02020603050405020304" pitchFamily="18" charset="0"/>
              </a:rPr>
              <a:t>. Medium. https://towardsdatascience.com/reinforcement-learning-101-e24b50e1d292. </a:t>
            </a:r>
          </a:p>
          <a:p>
            <a:pPr marL="360045" marR="0" indent="-360045">
              <a:lnSpc>
                <a:spcPct val="200000"/>
              </a:lnSpc>
              <a:spcBef>
                <a:spcPts val="0"/>
              </a:spcBef>
              <a:spcAft>
                <a:spcPts val="0"/>
              </a:spcAft>
            </a:pPr>
            <a:r>
              <a:rPr lang="en-US" sz="3700" kern="1200" dirty="0">
                <a:effectLst/>
                <a:latin typeface="Times New Roman" panose="02020603050405020304" pitchFamily="18" charset="0"/>
                <a:ea typeface="SimSun" panose="02010600030101010101" pitchFamily="2" charset="-122"/>
                <a:cs typeface="Times New Roman" panose="02020603050405020304" pitchFamily="18" charset="0"/>
              </a:rPr>
              <a:t>Bonner, A. (2019, November 17). </a:t>
            </a:r>
            <a:r>
              <a:rPr lang="en-US" sz="3700" i="1" kern="1200" dirty="0">
                <a:effectLst/>
                <a:latin typeface="Times New Roman" panose="02020603050405020304" pitchFamily="18" charset="0"/>
                <a:ea typeface="SimSun" panose="02010600030101010101" pitchFamily="2" charset="-122"/>
                <a:cs typeface="Times New Roman" panose="02020603050405020304" pitchFamily="18" charset="0"/>
              </a:rPr>
              <a:t>The complete beginner's guide to data cleaning and preprocessing. </a:t>
            </a:r>
            <a:r>
              <a:rPr lang="en-US" sz="3700" kern="1200" dirty="0">
                <a:effectLst/>
                <a:latin typeface="Times New Roman" panose="02020603050405020304" pitchFamily="18" charset="0"/>
                <a:ea typeface="SimSun" panose="02010600030101010101" pitchFamily="2" charset="-122"/>
                <a:cs typeface="Times New Roman" panose="02020603050405020304" pitchFamily="18" charset="0"/>
              </a:rPr>
              <a:t>Medium. https://towardsdatascience.com/the-complete-beginners-guide-to-data-cleaning-and-preprocessing-2070b7d4c6d. </a:t>
            </a:r>
          </a:p>
          <a:p>
            <a:pPr marL="360045" marR="0" indent="-360045">
              <a:lnSpc>
                <a:spcPct val="200000"/>
              </a:lnSpc>
              <a:spcBef>
                <a:spcPts val="0"/>
              </a:spcBef>
              <a:spcAft>
                <a:spcPts val="0"/>
              </a:spcAft>
            </a:pPr>
            <a:r>
              <a:rPr lang="en-US" sz="3700" kern="1200" dirty="0" err="1">
                <a:effectLst/>
                <a:latin typeface="Times New Roman" panose="02020603050405020304" pitchFamily="18" charset="0"/>
                <a:ea typeface="SimSun" panose="02010600030101010101" pitchFamily="2" charset="-122"/>
              </a:rPr>
              <a:t>Broda</a:t>
            </a:r>
            <a:r>
              <a:rPr lang="en-US" sz="3700" kern="1200" dirty="0">
                <a:effectLst/>
                <a:latin typeface="Times New Roman" panose="02020603050405020304" pitchFamily="18" charset="0"/>
                <a:ea typeface="SimSun" panose="02010600030101010101" pitchFamily="2" charset="-122"/>
              </a:rPr>
              <a:t>, E. (2019, September 19). </a:t>
            </a:r>
            <a:r>
              <a:rPr lang="en-US" sz="3700" i="1" kern="1200" dirty="0">
                <a:effectLst/>
                <a:latin typeface="Times New Roman" panose="02020603050405020304" pitchFamily="18" charset="0"/>
                <a:ea typeface="SimSun" panose="02010600030101010101" pitchFamily="2" charset="-122"/>
              </a:rPr>
              <a:t>Why cloud config </a:t>
            </a:r>
            <a:r>
              <a:rPr lang="en-US" sz="3700" i="1" kern="1200" dirty="0" err="1">
                <a:effectLst/>
                <a:latin typeface="Times New Roman" panose="02020603050405020304" pitchFamily="18" charset="0"/>
                <a:ea typeface="SimSun" panose="02010600030101010101" pitchFamily="2" charset="-122"/>
              </a:rPr>
              <a:t>mgmt</a:t>
            </a:r>
            <a:r>
              <a:rPr lang="en-US" sz="3700" i="1" kern="1200" dirty="0">
                <a:effectLst/>
                <a:latin typeface="Times New Roman" panose="02020603050405020304" pitchFamily="18" charset="0"/>
                <a:ea typeface="SimSun" panose="02010600030101010101" pitchFamily="2" charset="-122"/>
              </a:rPr>
              <a:t> is mandatory for ai/machine learning. </a:t>
            </a:r>
            <a:r>
              <a:rPr lang="en-US" sz="3700" kern="1200" dirty="0">
                <a:effectLst/>
                <a:latin typeface="Times New Roman" panose="02020603050405020304" pitchFamily="18" charset="0"/>
                <a:ea typeface="SimSun" panose="02010600030101010101" pitchFamily="2" charset="-122"/>
              </a:rPr>
              <a:t>Retrieved April 21, 2021, from </a:t>
            </a:r>
            <a:r>
              <a:rPr lang="en-US" sz="3700" u="sng" kern="1200" dirty="0">
                <a:solidFill>
                  <a:srgbClr val="5F5F5F"/>
                </a:solidFill>
                <a:effectLst/>
                <a:latin typeface="Times New Roman" panose="02020603050405020304" pitchFamily="18" charset="0"/>
                <a:ea typeface="SimSun" panose="02010600030101010101" pitchFamily="2" charset="-122"/>
                <a:hlinkClick r:id="rId4"/>
              </a:rPr>
              <a:t>https://medium.com/@ericbroda/why-cloud-config-mgmt-is-mandatory-for-ai-machine-learning-8d376b2b7459</a:t>
            </a:r>
            <a:endParaRPr lang="en-US" sz="3700" kern="1200" dirty="0">
              <a:effectLst/>
              <a:latin typeface="Times New Roman" panose="02020603050405020304" pitchFamily="18" charset="0"/>
              <a:ea typeface="SimSun" panose="02010600030101010101" pitchFamily="2" charset="-122"/>
            </a:endParaRPr>
          </a:p>
          <a:p>
            <a:pPr marL="360045" marR="0" indent="-360045">
              <a:lnSpc>
                <a:spcPct val="200000"/>
              </a:lnSpc>
              <a:spcBef>
                <a:spcPts val="0"/>
              </a:spcBef>
              <a:spcAft>
                <a:spcPts val="0"/>
              </a:spcAft>
            </a:pPr>
            <a:r>
              <a:rPr lang="en-US" sz="3700" kern="1200" dirty="0">
                <a:effectLst/>
                <a:latin typeface="Times New Roman" panose="02020603050405020304" pitchFamily="18" charset="0"/>
                <a:ea typeface="SimSun" panose="02010600030101010101" pitchFamily="2" charset="-122"/>
                <a:cs typeface="Times New Roman" panose="02020603050405020304" pitchFamily="18" charset="0"/>
              </a:rPr>
              <a:t>Brownlee, J. (2020, August 27). </a:t>
            </a:r>
            <a:r>
              <a:rPr lang="en-US" sz="3700" i="1" kern="1200" dirty="0">
                <a:effectLst/>
                <a:latin typeface="Times New Roman" panose="02020603050405020304" pitchFamily="18" charset="0"/>
                <a:ea typeface="SimSun" panose="02010600030101010101" pitchFamily="2" charset="-122"/>
                <a:cs typeface="Times New Roman" panose="02020603050405020304" pitchFamily="18" charset="0"/>
              </a:rPr>
              <a:t>Save and Load Machine Learning Models in Python with scikit-learn. Machine Learning Mastery</a:t>
            </a:r>
            <a:r>
              <a:rPr lang="en-US" sz="3700" kern="1200" dirty="0">
                <a:effectLst/>
                <a:latin typeface="Times New Roman" panose="02020603050405020304" pitchFamily="18" charset="0"/>
                <a:ea typeface="SimSun" panose="02010600030101010101" pitchFamily="2" charset="-122"/>
                <a:cs typeface="Times New Roman" panose="02020603050405020304" pitchFamily="18" charset="0"/>
              </a:rPr>
              <a:t>. https://machinelearningmastery.com/save-load-machine-learning-models-python-scikit-learn/. </a:t>
            </a:r>
          </a:p>
          <a:p>
            <a:pPr marL="360045" marR="0" indent="-360045">
              <a:lnSpc>
                <a:spcPct val="200000"/>
              </a:lnSpc>
              <a:spcBef>
                <a:spcPts val="0"/>
              </a:spcBef>
              <a:spcAft>
                <a:spcPts val="0"/>
              </a:spcAft>
            </a:pPr>
            <a:r>
              <a:rPr lang="en-US" sz="3700" kern="1200" dirty="0">
                <a:effectLst/>
                <a:latin typeface="Times New Roman" panose="02020603050405020304" pitchFamily="18" charset="0"/>
                <a:ea typeface="SimSun" panose="02010600030101010101" pitchFamily="2" charset="-122"/>
              </a:rPr>
              <a:t>Buchanan, I. A. N. (2018). </a:t>
            </a:r>
            <a:r>
              <a:rPr lang="en-US" sz="3700" i="1" kern="1200" dirty="0">
                <a:effectLst/>
                <a:latin typeface="Times New Roman" panose="02020603050405020304" pitchFamily="18" charset="0"/>
                <a:ea typeface="SimSun" panose="02010600030101010101" pitchFamily="2" charset="-122"/>
              </a:rPr>
              <a:t>Configuration management</a:t>
            </a:r>
            <a:r>
              <a:rPr lang="en-US" sz="3700" kern="1200" dirty="0">
                <a:effectLst/>
                <a:latin typeface="Times New Roman" panose="02020603050405020304" pitchFamily="18" charset="0"/>
                <a:ea typeface="SimSun" panose="02010600030101010101" pitchFamily="2" charset="-122"/>
              </a:rPr>
              <a:t>: definition and benefits. Atlassian. </a:t>
            </a:r>
            <a:r>
              <a:rPr lang="en-US" sz="3700" u="sng" kern="1200" dirty="0">
                <a:solidFill>
                  <a:srgbClr val="5F5F5F"/>
                </a:solidFill>
                <a:effectLst/>
                <a:latin typeface="Times New Roman" panose="02020603050405020304" pitchFamily="18" charset="0"/>
                <a:ea typeface="SimSun" panose="02010600030101010101" pitchFamily="2" charset="-122"/>
                <a:hlinkClick r:id="rId5"/>
              </a:rPr>
              <a:t>https://www.atlassian.com/continuous-delivery/principles/configuration-management</a:t>
            </a:r>
            <a:r>
              <a:rPr lang="en-US" sz="3700" kern="1200" dirty="0">
                <a:effectLst/>
                <a:latin typeface="Times New Roman" panose="02020603050405020304" pitchFamily="18" charset="0"/>
                <a:ea typeface="SimSun" panose="02010600030101010101" pitchFamily="2" charset="-122"/>
              </a:rPr>
              <a:t>.</a:t>
            </a:r>
          </a:p>
          <a:p>
            <a:pPr marL="360045" marR="0" indent="-360045">
              <a:lnSpc>
                <a:spcPct val="200000"/>
              </a:lnSpc>
              <a:spcBef>
                <a:spcPts val="0"/>
              </a:spcBef>
              <a:spcAft>
                <a:spcPts val="0"/>
              </a:spcAft>
            </a:pPr>
            <a:r>
              <a:rPr lang="en-US" sz="3700" kern="1200" dirty="0">
                <a:effectLst/>
                <a:latin typeface="Times New Roman" panose="02020603050405020304" pitchFamily="18" charset="0"/>
                <a:ea typeface="Times New Roman" panose="02020603050405020304" pitchFamily="18" charset="0"/>
                <a:cs typeface="Times New Roman" panose="02020603050405020304" pitchFamily="18" charset="0"/>
              </a:rPr>
              <a:t>Chaudhary, M. (2020, August 14). </a:t>
            </a:r>
            <a:r>
              <a:rPr lang="en-US" sz="3700" i="1" kern="1200" dirty="0">
                <a:effectLst/>
                <a:latin typeface="Times New Roman" panose="02020603050405020304" pitchFamily="18" charset="0"/>
                <a:ea typeface="Times New Roman" panose="02020603050405020304" pitchFamily="18" charset="0"/>
                <a:cs typeface="Times New Roman" panose="02020603050405020304" pitchFamily="18" charset="0"/>
              </a:rPr>
              <a:t>Importance of principal component analysis.</a:t>
            </a:r>
            <a:r>
              <a:rPr lang="en-US" sz="3700" kern="1200" dirty="0">
                <a:effectLst/>
                <a:latin typeface="Times New Roman" panose="02020603050405020304" pitchFamily="18" charset="0"/>
                <a:ea typeface="Times New Roman" panose="02020603050405020304" pitchFamily="18" charset="0"/>
                <a:cs typeface="Times New Roman" panose="02020603050405020304" pitchFamily="18" charset="0"/>
              </a:rPr>
              <a:t> Medium. https://medium.com/@cmukesh8688/importance-of-principal-component-analysis-e9184a47ffa8.</a:t>
            </a:r>
            <a:endParaRPr lang="en-US" sz="3700" kern="1200" dirty="0">
              <a:effectLst/>
              <a:latin typeface="Times New Roman" panose="02020603050405020304" pitchFamily="18" charset="0"/>
              <a:ea typeface="SimSun" panose="02010600030101010101" pitchFamily="2" charset="-122"/>
              <a:cs typeface="Times New Roman" panose="02020603050405020304" pitchFamily="18" charset="0"/>
            </a:endParaRPr>
          </a:p>
          <a:p>
            <a:pPr marL="360045" marR="0" indent="-360045">
              <a:lnSpc>
                <a:spcPct val="200000"/>
              </a:lnSpc>
              <a:spcBef>
                <a:spcPts val="0"/>
              </a:spcBef>
              <a:spcAft>
                <a:spcPts val="0"/>
              </a:spcAft>
            </a:pPr>
            <a:r>
              <a:rPr lang="en-US" sz="3700" kern="1200" dirty="0">
                <a:effectLst/>
                <a:latin typeface="Times New Roman" panose="02020603050405020304" pitchFamily="18" charset="0"/>
                <a:ea typeface="Times New Roman" panose="02020603050405020304" pitchFamily="18" charset="0"/>
                <a:cs typeface="Times New Roman" panose="02020603050405020304" pitchFamily="18" charset="0"/>
              </a:rPr>
              <a:t>Creswell, J, &amp; Creswell,</a:t>
            </a:r>
            <a:r>
              <a:rPr lang="en-US" sz="3700" kern="1200" dirty="0">
                <a:solidFill>
                  <a:srgbClr val="000000"/>
                </a:solidFill>
                <a:effectLst/>
                <a:latin typeface="Trebuchet MS" panose="020B0603020202020204" pitchFamily="34" charset="0"/>
                <a:ea typeface="SimSun" panose="02010600030101010101" pitchFamily="2" charset="-122"/>
                <a:cs typeface="Times New Roman" panose="02020603050405020304" pitchFamily="18" charset="0"/>
              </a:rPr>
              <a:t> </a:t>
            </a:r>
            <a:r>
              <a:rPr lang="en-US" sz="3700" kern="1200" dirty="0">
                <a:effectLst/>
                <a:latin typeface="Times New Roman" panose="02020603050405020304" pitchFamily="18" charset="0"/>
                <a:ea typeface="Times New Roman" panose="02020603050405020304" pitchFamily="18" charset="0"/>
                <a:cs typeface="Times New Roman" panose="02020603050405020304" pitchFamily="18" charset="0"/>
              </a:rPr>
              <a:t>D. (2017). </a:t>
            </a:r>
            <a:r>
              <a:rPr lang="en-US" sz="3700" i="1" kern="1200" dirty="0">
                <a:effectLst/>
                <a:latin typeface="Times New Roman" panose="02020603050405020304" pitchFamily="18" charset="0"/>
                <a:ea typeface="Times New Roman" panose="02020603050405020304" pitchFamily="18" charset="0"/>
                <a:cs typeface="Times New Roman" panose="02020603050405020304" pitchFamily="18" charset="0"/>
              </a:rPr>
              <a:t>Research Design:</a:t>
            </a:r>
            <a:r>
              <a:rPr lang="en-US" sz="3700" kern="1200" dirty="0">
                <a:effectLst/>
                <a:latin typeface="Times New Roman" panose="02020603050405020304" pitchFamily="18" charset="0"/>
                <a:ea typeface="Times New Roman" panose="02020603050405020304" pitchFamily="18" charset="0"/>
                <a:cs typeface="Times New Roman" panose="02020603050405020304" pitchFamily="18" charset="0"/>
              </a:rPr>
              <a:t> Qualitative, Quantitative, and Mixed Methods Approaches (5th Edition). Retrieved from </a:t>
            </a:r>
            <a:r>
              <a:rPr lang="en-US" sz="3700" u="sng" kern="1200" dirty="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https://www.gcumedia.com/digital-resources/sage/2018/research-design_qualitative-quantitative-and-mixed-methods-approaches_5e.php</a:t>
            </a:r>
            <a:r>
              <a:rPr lang="en-US" sz="3700" u="sng" kern="0" dirty="0">
                <a:solidFill>
                  <a:srgbClr val="5F5F5F"/>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700" kern="1200" dirty="0">
              <a:effectLst/>
              <a:latin typeface="Times New Roman" panose="02020603050405020304" pitchFamily="18" charset="0"/>
              <a:ea typeface="SimSun" panose="02010600030101010101" pitchFamily="2" charset="-122"/>
              <a:cs typeface="Times New Roman" panose="02020603050405020304" pitchFamily="18" charset="0"/>
            </a:endParaRPr>
          </a:p>
          <a:p>
            <a:pPr marL="360045" marR="0" indent="-360045">
              <a:lnSpc>
                <a:spcPct val="200000"/>
              </a:lnSpc>
              <a:spcBef>
                <a:spcPts val="0"/>
              </a:spcBef>
              <a:spcAft>
                <a:spcPts val="0"/>
              </a:spcAft>
            </a:pPr>
            <a:r>
              <a:rPr lang="en-US" sz="3700" kern="1200" dirty="0">
                <a:effectLst/>
                <a:latin typeface="Times New Roman" panose="02020603050405020304" pitchFamily="18" charset="0"/>
                <a:ea typeface="SimSun" panose="02010600030101010101" pitchFamily="2" charset="-122"/>
                <a:cs typeface="Times New Roman" panose="02020603050405020304" pitchFamily="18" charset="0"/>
              </a:rPr>
              <a:t>Dhanani, S. (2018, January 8). </a:t>
            </a:r>
            <a:r>
              <a:rPr lang="en-US" sz="3700" i="1" kern="1200" dirty="0">
                <a:effectLst/>
                <a:latin typeface="Times New Roman" panose="02020603050405020304" pitchFamily="18" charset="0"/>
                <a:ea typeface="SimSun" panose="02010600030101010101" pitchFamily="2" charset="-122"/>
                <a:cs typeface="Times New Roman" panose="02020603050405020304" pitchFamily="18" charset="0"/>
              </a:rPr>
              <a:t>Code Reviewing Data Science Work.</a:t>
            </a:r>
            <a:r>
              <a:rPr lang="en-US" sz="3700" kern="1200" dirty="0">
                <a:effectLst/>
                <a:latin typeface="Times New Roman" panose="02020603050405020304" pitchFamily="18" charset="0"/>
                <a:ea typeface="SimSun" panose="02010600030101010101" pitchFamily="2" charset="-122"/>
                <a:cs typeface="Times New Roman" panose="02020603050405020304" pitchFamily="18" charset="0"/>
              </a:rPr>
              <a:t> Medium. https://medium.com/@shanif/code-reviewing-data-science-work-774747248e33. </a:t>
            </a:r>
          </a:p>
          <a:p>
            <a:pPr marL="360045" marR="0" indent="-360045">
              <a:lnSpc>
                <a:spcPct val="200000"/>
              </a:lnSpc>
              <a:spcBef>
                <a:spcPts val="0"/>
              </a:spcBef>
              <a:spcAft>
                <a:spcPts val="0"/>
              </a:spcAft>
            </a:pPr>
            <a:r>
              <a:rPr lang="en-US" sz="3700" kern="1200" dirty="0" err="1">
                <a:effectLst/>
                <a:latin typeface="Times New Roman" panose="02020603050405020304" pitchFamily="18" charset="0"/>
                <a:ea typeface="SimSun" panose="02010600030101010101" pitchFamily="2" charset="-122"/>
              </a:rPr>
              <a:t>Gajare</a:t>
            </a:r>
            <a:r>
              <a:rPr lang="en-US" sz="3700" kern="1200" dirty="0">
                <a:effectLst/>
                <a:latin typeface="Times New Roman" panose="02020603050405020304" pitchFamily="18" charset="0"/>
                <a:ea typeface="SimSun" panose="02010600030101010101" pitchFamily="2" charset="-122"/>
              </a:rPr>
              <a:t>, S. (2019, October 03). </a:t>
            </a:r>
            <a:r>
              <a:rPr lang="en-US" sz="3700" i="1" kern="1200" dirty="0">
                <a:effectLst/>
                <a:latin typeface="Times New Roman" panose="02020603050405020304" pitchFamily="18" charset="0"/>
                <a:ea typeface="SimSun" panose="02010600030101010101" pitchFamily="2" charset="-122"/>
              </a:rPr>
              <a:t>Data science methodology and approach</a:t>
            </a:r>
            <a:r>
              <a:rPr lang="en-US" sz="3700" kern="1200" dirty="0">
                <a:effectLst/>
                <a:latin typeface="Times New Roman" panose="02020603050405020304" pitchFamily="18" charset="0"/>
                <a:ea typeface="SimSun" panose="02010600030101010101" pitchFamily="2" charset="-122"/>
              </a:rPr>
              <a:t>. Retrieved from </a:t>
            </a:r>
            <a:r>
              <a:rPr lang="en-US" sz="3700" u="sng" kern="1200" dirty="0">
                <a:solidFill>
                  <a:srgbClr val="5F5F5F"/>
                </a:solidFill>
                <a:effectLst/>
                <a:latin typeface="Times New Roman" panose="02020603050405020304" pitchFamily="18" charset="0"/>
                <a:ea typeface="SimSun" panose="02010600030101010101" pitchFamily="2" charset="-122"/>
                <a:hlinkClick r:id="rId7"/>
              </a:rPr>
              <a:t>https://www.geeksforgeeks.org/data-science-methodology-and-approach</a:t>
            </a:r>
            <a:endParaRPr lang="en-US" dirty="0"/>
          </a:p>
        </p:txBody>
      </p:sp>
    </p:spTree>
    <p:extLst>
      <p:ext uri="{BB962C8B-B14F-4D97-AF65-F5344CB8AC3E}">
        <p14:creationId xmlns:p14="http://schemas.microsoft.com/office/powerpoint/2010/main" val="244441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normAutofit/>
          </a:bodyPr>
          <a:lstStyle/>
          <a:p>
            <a:r>
              <a:rPr lang="en-US" sz="3600" dirty="0"/>
              <a:t>Project Overview </a:t>
            </a:r>
          </a:p>
        </p:txBody>
      </p:sp>
      <p:sp>
        <p:nvSpPr>
          <p:cNvPr id="3" name="Content Placeholder 2"/>
          <p:cNvSpPr>
            <a:spLocks noGrp="1"/>
          </p:cNvSpPr>
          <p:nvPr>
            <p:ph idx="1"/>
          </p:nvPr>
        </p:nvSpPr>
        <p:spPr/>
        <p:txBody>
          <a:bodyPr>
            <a:normAutofit fontScale="62500" lnSpcReduction="20000"/>
          </a:bodyPr>
          <a:lstStyle/>
          <a:p>
            <a:r>
              <a:rPr lang="en-US" dirty="0"/>
              <a:t>Finding the shortest optimal path for picking operation in warehouse</a:t>
            </a:r>
          </a:p>
          <a:p>
            <a:pPr lvl="1">
              <a:lnSpc>
                <a:spcPct val="200000"/>
              </a:lnSpc>
            </a:pPr>
            <a:r>
              <a:rPr lang="en-US" dirty="0"/>
              <a:t>The capstone project helps to find the shortest optimal picking path in warehouse using reinforcement Q-learning  (RL) algorithm</a:t>
            </a:r>
          </a:p>
          <a:p>
            <a:pPr marR="0" lvl="1">
              <a:lnSpc>
                <a:spcPct val="200000"/>
              </a:lnSpc>
              <a:spcAft>
                <a:spcPts val="0"/>
              </a:spcAft>
            </a:pPr>
            <a:r>
              <a:rPr lang="en-US" dirty="0"/>
              <a:t>The warehouse is a part of supply chain logistics industry where we store the goods and bring back it from storage for shipment (Picking Operation). </a:t>
            </a:r>
          </a:p>
          <a:p>
            <a:pPr marR="0" lvl="1">
              <a:lnSpc>
                <a:spcPct val="200000"/>
              </a:lnSpc>
              <a:spcAft>
                <a:spcPts val="0"/>
              </a:spcAft>
            </a:pPr>
            <a:r>
              <a:rPr lang="en-US" dirty="0"/>
              <a:t>Most of the warehouse floor layout will be a grid or matrix layout so we can use it for RL’s state variable</a:t>
            </a:r>
          </a:p>
          <a:p>
            <a:pPr lvl="1"/>
            <a:endParaRPr lang="en-US" dirty="0"/>
          </a:p>
          <a:p>
            <a:r>
              <a:rPr lang="en-US" dirty="0"/>
              <a:t>Reinforcement Q-Learning</a:t>
            </a:r>
          </a:p>
          <a:p>
            <a:pPr lvl="1"/>
            <a:endParaRPr lang="en-US" dirty="0"/>
          </a:p>
          <a:p>
            <a:pPr lvl="1"/>
            <a:r>
              <a:rPr lang="en-US" dirty="0"/>
              <a:t>Environment, Agent, States, Actions and Rewards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1307248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normAutofit/>
          </a:bodyPr>
          <a:lstStyle/>
          <a:p>
            <a:r>
              <a:rPr lang="en-US" sz="3600" dirty="0"/>
              <a:t>poster </a:t>
            </a:r>
          </a:p>
        </p:txBody>
      </p:sp>
      <p:sp>
        <p:nvSpPr>
          <p:cNvPr id="3" name="Content Placeholder 2"/>
          <p:cNvSpPr>
            <a:spLocks noGrp="1"/>
          </p:cNvSpPr>
          <p:nvPr>
            <p:ph idx="1"/>
          </p:nvPr>
        </p:nvSpPr>
        <p:spPr>
          <a:xfrm>
            <a:off x="457200" y="1066800"/>
            <a:ext cx="7239000" cy="5388936"/>
          </a:xfrm>
        </p:spPr>
        <p:txBody>
          <a:bodyPr>
            <a:normAutofit/>
          </a:bodyPr>
          <a:lstStyle/>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marL="0" indent="0">
              <a:buNone/>
            </a:pPr>
            <a:endParaRPr lang="en-US" dirty="0"/>
          </a:p>
        </p:txBody>
      </p:sp>
      <p:sp>
        <p:nvSpPr>
          <p:cNvPr id="4" name="Rounded Rectangle 5">
            <a:extLst>
              <a:ext uri="{FF2B5EF4-FFF2-40B4-BE49-F238E27FC236}">
                <a16:creationId xmlns:a16="http://schemas.microsoft.com/office/drawing/2014/main" id="{D03E88AE-45B3-46C8-9507-02F51E99D8EE}"/>
              </a:ext>
            </a:extLst>
          </p:cNvPr>
          <p:cNvSpPr/>
          <p:nvPr/>
        </p:nvSpPr>
        <p:spPr>
          <a:xfrm>
            <a:off x="435935" y="1371600"/>
            <a:ext cx="1885950" cy="188595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Bef>
                <a:spcPts val="225"/>
              </a:spcBef>
            </a:pPr>
            <a:r>
              <a:rPr lang="en-US" sz="713" b="1" u="sng" kern="0"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rPr>
              <a:t>Context and Background</a:t>
            </a:r>
            <a:endParaRPr lang="en-US" sz="713" b="1" kern="0"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pPr indent="85725">
              <a:lnSpc>
                <a:spcPct val="200000"/>
              </a:lnSpc>
            </a:pPr>
            <a:r>
              <a:rPr lang="en-US" sz="413"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The warehouse is a part of supply chain logistics industry where store the goods and bring back it from storage for shipment. Warehouse has two major core processes such as </a:t>
            </a:r>
          </a:p>
          <a:p>
            <a:pPr marL="85725">
              <a:lnSpc>
                <a:spcPct val="200000"/>
              </a:lnSpc>
            </a:pPr>
            <a:r>
              <a:rPr lang="en-US" sz="413" i="1"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Put away </a:t>
            </a:r>
            <a:r>
              <a:rPr lang="en-US" sz="413"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where download the goods from truck and place it into final location inside warehouse (McCrea, 2016). </a:t>
            </a:r>
          </a:p>
          <a:p>
            <a:pPr marL="85725">
              <a:lnSpc>
                <a:spcPct val="200000"/>
              </a:lnSpc>
            </a:pPr>
            <a:r>
              <a:rPr lang="en-US" sz="413" i="1"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Picking</a:t>
            </a:r>
            <a:r>
              <a:rPr lang="en-US" sz="413"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where take out the goods from final location and stuff into truck for shipping (</a:t>
            </a:r>
            <a:r>
              <a:rPr lang="en-US" sz="413" dirty="0" err="1">
                <a:solidFill>
                  <a:schemeClr val="tx1"/>
                </a:solidFill>
                <a:latin typeface="Times New Roman" panose="02020603050405020304" pitchFamily="18" charset="0"/>
                <a:ea typeface="SimSun" panose="02010600030101010101" pitchFamily="2" charset="-122"/>
                <a:cs typeface="Times New Roman" panose="02020603050405020304" pitchFamily="18" charset="0"/>
              </a:rPr>
              <a:t>Lopienski</a:t>
            </a:r>
            <a:r>
              <a:rPr lang="en-US" sz="413"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2020).</a:t>
            </a:r>
          </a:p>
          <a:p>
            <a:pPr indent="85725">
              <a:lnSpc>
                <a:spcPct val="200000"/>
              </a:lnSpc>
            </a:pPr>
            <a:r>
              <a:rPr lang="en-US" sz="413"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Based on literature reviews, the picking process is optimized by linearly or deterministic or deep learning, but it is dynamic and stochastic because goods can be placed anywhere in warehouse during put away/storing (</a:t>
            </a:r>
            <a:r>
              <a:rPr lang="en-US" sz="413" dirty="0" err="1">
                <a:solidFill>
                  <a:schemeClr val="tx1"/>
                </a:solidFill>
                <a:latin typeface="Times New Roman" panose="02020603050405020304" pitchFamily="18" charset="0"/>
                <a:ea typeface="SimSun" panose="02010600030101010101" pitchFamily="2" charset="-122"/>
                <a:cs typeface="Times New Roman" panose="02020603050405020304" pitchFamily="18" charset="0"/>
              </a:rPr>
              <a:t>Janse</a:t>
            </a:r>
            <a:r>
              <a:rPr lang="en-US" sz="413"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2019).  Thus, these enable to use reinforcement Q-learning (RL) for optimizing the pricking process.</a:t>
            </a:r>
            <a:endParaRPr lang="en-US" sz="413" u="sng"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indent="85725">
              <a:lnSpc>
                <a:spcPct val="200000"/>
              </a:lnSpc>
            </a:pPr>
            <a:endParaRPr lang="en-US" sz="413" u="sng" dirty="0">
              <a:solidFill>
                <a:schemeClr val="tx1"/>
              </a:solidFill>
              <a:latin typeface="Times New Roman" panose="02020603050405020304" pitchFamily="18" charset="0"/>
              <a:ea typeface="Roboto" charset="0"/>
              <a:cs typeface="Times New Roman" panose="02020603050405020304" pitchFamily="18" charset="0"/>
            </a:endParaRPr>
          </a:p>
        </p:txBody>
      </p:sp>
      <p:sp>
        <p:nvSpPr>
          <p:cNvPr id="8" name="Rounded Rectangle 11">
            <a:extLst>
              <a:ext uri="{FF2B5EF4-FFF2-40B4-BE49-F238E27FC236}">
                <a16:creationId xmlns:a16="http://schemas.microsoft.com/office/drawing/2014/main" id="{4042E597-4F9F-4E52-993E-2AD50888984C}"/>
              </a:ext>
            </a:extLst>
          </p:cNvPr>
          <p:cNvSpPr/>
          <p:nvPr/>
        </p:nvSpPr>
        <p:spPr>
          <a:xfrm>
            <a:off x="3143250" y="1309255"/>
            <a:ext cx="1885950" cy="188595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Bef>
                <a:spcPts val="225"/>
              </a:spcBef>
            </a:pPr>
            <a:endParaRPr lang="en-US" sz="713" b="1" u="sng" kern="0" dirty="0">
              <a:solidFill>
                <a:srgbClr val="2F5496"/>
              </a:solidFill>
              <a:latin typeface="Times New Roman" panose="02020603050405020304" pitchFamily="18" charset="0"/>
              <a:cs typeface="Times New Roman" panose="02020603050405020304" pitchFamily="18" charset="0"/>
            </a:endParaRPr>
          </a:p>
          <a:p>
            <a:pPr algn="ctr">
              <a:lnSpc>
                <a:spcPct val="107000"/>
              </a:lnSpc>
              <a:spcBef>
                <a:spcPts val="225"/>
              </a:spcBef>
            </a:pPr>
            <a:r>
              <a:rPr lang="en-US" sz="713" b="1" u="sng" kern="0" dirty="0">
                <a:solidFill>
                  <a:srgbClr val="2F5496"/>
                </a:solidFill>
                <a:latin typeface="Times New Roman" panose="02020603050405020304" pitchFamily="18" charset="0"/>
                <a:cs typeface="Times New Roman" panose="02020603050405020304" pitchFamily="18" charset="0"/>
              </a:rPr>
              <a:t>Components of Project - Model</a:t>
            </a:r>
          </a:p>
          <a:p>
            <a:pPr marL="64294" indent="-64294">
              <a:lnSpc>
                <a:spcPct val="107000"/>
              </a:lnSpc>
              <a:buFont typeface="Symbol" panose="05050102010706020507" pitchFamily="18" charset="2"/>
              <a:buChar char=""/>
            </a:pPr>
            <a:r>
              <a:rPr lang="en-US" sz="413"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Reinforcement Q-Learning Algorithm</a:t>
            </a:r>
          </a:p>
          <a:p>
            <a:pPr>
              <a:lnSpc>
                <a:spcPct val="107000"/>
              </a:lnSpc>
            </a:pPr>
            <a:r>
              <a:rPr lang="en-US" sz="413"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Environment</a:t>
            </a:r>
          </a:p>
          <a:p>
            <a:pPr>
              <a:lnSpc>
                <a:spcPct val="107000"/>
              </a:lnSpc>
              <a:spcAft>
                <a:spcPts val="150"/>
              </a:spcAft>
            </a:pPr>
            <a:r>
              <a:rPr lang="en-US" sz="413"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Agent</a:t>
            </a:r>
          </a:p>
          <a:p>
            <a:pPr>
              <a:lnSpc>
                <a:spcPct val="107000"/>
              </a:lnSpc>
            </a:pPr>
            <a:r>
              <a:rPr lang="en-US" sz="413"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States – Warehouse layout location</a:t>
            </a:r>
          </a:p>
          <a:p>
            <a:pPr>
              <a:lnSpc>
                <a:spcPct val="107000"/>
              </a:lnSpc>
            </a:pPr>
            <a:r>
              <a:rPr lang="en-US" sz="413"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Actions</a:t>
            </a:r>
          </a:p>
          <a:p>
            <a:pPr>
              <a:lnSpc>
                <a:spcPct val="107000"/>
              </a:lnSpc>
            </a:pPr>
            <a:r>
              <a:rPr lang="en-US" sz="413"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Rewards, Q-Tables</a:t>
            </a:r>
          </a:p>
          <a:p>
            <a:pPr marL="64294" indent="-64294">
              <a:lnSpc>
                <a:spcPct val="107000"/>
              </a:lnSpc>
              <a:spcAft>
                <a:spcPts val="150"/>
              </a:spcAft>
              <a:buFont typeface="Arial" panose="020B0604020202020204" pitchFamily="34" charset="0"/>
              <a:buChar char="•"/>
            </a:pPr>
            <a:r>
              <a:rPr lang="en-US" sz="413"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Bellman equation</a:t>
            </a:r>
          </a:p>
          <a:p>
            <a:pPr algn="ctr"/>
            <a:endParaRPr lang="en-US" sz="338" dirty="0">
              <a:latin typeface="Times New Roman" panose="02020603050405020304" pitchFamily="18" charset="0"/>
              <a:cs typeface="Times New Roman" panose="02020603050405020304" pitchFamily="18" charset="0"/>
            </a:endParaRPr>
          </a:p>
          <a:p>
            <a:pPr algn="ctr"/>
            <a:endParaRPr lang="en-US" sz="338" dirty="0">
              <a:latin typeface="Times New Roman" panose="02020603050405020304" pitchFamily="18" charset="0"/>
              <a:cs typeface="Times New Roman" panose="02020603050405020304" pitchFamily="18" charset="0"/>
            </a:endParaRPr>
          </a:p>
          <a:p>
            <a:pPr marL="64294" indent="-64294">
              <a:lnSpc>
                <a:spcPct val="107000"/>
              </a:lnSpc>
              <a:spcAft>
                <a:spcPts val="150"/>
              </a:spcAft>
              <a:buFont typeface="Symbol" panose="05050102010706020507" pitchFamily="18" charset="2"/>
              <a:buChar char=""/>
            </a:pPr>
            <a:r>
              <a:rPr lang="en-US" sz="413"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Code </a:t>
            </a:r>
          </a:p>
          <a:p>
            <a:pPr>
              <a:lnSpc>
                <a:spcPct val="107000"/>
              </a:lnSpc>
              <a:spcAft>
                <a:spcPts val="150"/>
              </a:spcAft>
            </a:pPr>
            <a:r>
              <a:rPr lang="en-US" sz="413"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Index page, WMS.py, App.py, Requirements.txt</a:t>
            </a:r>
          </a:p>
          <a:p>
            <a:pPr marL="64294" indent="-64294">
              <a:lnSpc>
                <a:spcPct val="107000"/>
              </a:lnSpc>
              <a:spcAft>
                <a:spcPts val="150"/>
              </a:spcAft>
              <a:buFont typeface="Symbol" panose="05050102010706020507" pitchFamily="18" charset="2"/>
              <a:buChar char=""/>
            </a:pPr>
            <a:r>
              <a:rPr lang="en-US" sz="413" dirty="0">
                <a:solidFill>
                  <a:schemeClr val="tx1"/>
                </a:solidFill>
                <a:latin typeface="Times New Roman" panose="02020603050405020304" pitchFamily="18" charset="0"/>
                <a:cs typeface="Times New Roman" panose="02020603050405020304" pitchFamily="18" charset="0"/>
              </a:rPr>
              <a:t>Performance graph between rewards vs steps</a:t>
            </a:r>
          </a:p>
          <a:p>
            <a:pPr marL="64294" indent="-64294">
              <a:lnSpc>
                <a:spcPct val="107000"/>
              </a:lnSpc>
              <a:spcAft>
                <a:spcPts val="150"/>
              </a:spcAft>
              <a:buFont typeface="Symbol" panose="05050102010706020507" pitchFamily="18" charset="2"/>
              <a:buChar char=""/>
            </a:pPr>
            <a:endParaRPr lang="en-US" sz="413" dirty="0">
              <a:solidFill>
                <a:schemeClr val="tx1"/>
              </a:solidFill>
              <a:latin typeface="Times New Roman" panose="02020603050405020304" pitchFamily="18" charset="0"/>
              <a:cs typeface="Times New Roman" panose="02020603050405020304" pitchFamily="18" charset="0"/>
            </a:endParaRPr>
          </a:p>
          <a:p>
            <a:pPr marL="64294" indent="-64294">
              <a:lnSpc>
                <a:spcPct val="107000"/>
              </a:lnSpc>
              <a:spcAft>
                <a:spcPts val="150"/>
              </a:spcAft>
              <a:buFont typeface="Symbol" panose="05050102010706020507" pitchFamily="18" charset="2"/>
              <a:buChar char=""/>
            </a:pPr>
            <a:endParaRPr lang="en-US" sz="413" dirty="0">
              <a:solidFill>
                <a:schemeClr val="tx1"/>
              </a:solidFill>
              <a:latin typeface="Times New Roman" panose="02020603050405020304" pitchFamily="18" charset="0"/>
              <a:cs typeface="Times New Roman" panose="02020603050405020304" pitchFamily="18" charset="0"/>
            </a:endParaRPr>
          </a:p>
          <a:p>
            <a:pPr marL="64294" indent="-64294">
              <a:lnSpc>
                <a:spcPct val="107000"/>
              </a:lnSpc>
              <a:spcAft>
                <a:spcPts val="150"/>
              </a:spcAft>
              <a:buFont typeface="Symbol" panose="05050102010706020507" pitchFamily="18" charset="2"/>
              <a:buChar char=""/>
            </a:pPr>
            <a:endParaRPr lang="en-US" sz="413" dirty="0">
              <a:solidFill>
                <a:schemeClr val="tx1"/>
              </a:solidFill>
              <a:latin typeface="Times New Roman" panose="02020603050405020304" pitchFamily="18" charset="0"/>
              <a:cs typeface="Times New Roman" panose="02020603050405020304" pitchFamily="18" charset="0"/>
            </a:endParaRPr>
          </a:p>
          <a:p>
            <a:pPr marL="64294" indent="-64294">
              <a:lnSpc>
                <a:spcPct val="107000"/>
              </a:lnSpc>
              <a:spcAft>
                <a:spcPts val="150"/>
              </a:spcAft>
              <a:buFont typeface="Symbol" panose="05050102010706020507" pitchFamily="18" charset="2"/>
              <a:buChar char=""/>
            </a:pPr>
            <a:endParaRPr lang="en-US" sz="413" dirty="0">
              <a:solidFill>
                <a:schemeClr val="tx1"/>
              </a:solidFill>
              <a:latin typeface="Times New Roman" panose="02020603050405020304" pitchFamily="18" charset="0"/>
              <a:cs typeface="Times New Roman" panose="02020603050405020304" pitchFamily="18" charset="0"/>
            </a:endParaRPr>
          </a:p>
          <a:p>
            <a:pPr marL="64294" indent="-64294">
              <a:lnSpc>
                <a:spcPct val="107000"/>
              </a:lnSpc>
              <a:spcAft>
                <a:spcPts val="150"/>
              </a:spcAft>
              <a:buFont typeface="Symbol" panose="05050102010706020507" pitchFamily="18" charset="2"/>
              <a:buChar char=""/>
            </a:pPr>
            <a:endParaRPr lang="en-US" sz="413" dirty="0">
              <a:solidFill>
                <a:schemeClr val="tx1"/>
              </a:solidFill>
              <a:latin typeface="Times New Roman" panose="02020603050405020304" pitchFamily="18" charset="0"/>
              <a:cs typeface="Times New Roman" panose="02020603050405020304" pitchFamily="18" charset="0"/>
            </a:endParaRPr>
          </a:p>
          <a:p>
            <a:pPr marL="64294" indent="-64294">
              <a:lnSpc>
                <a:spcPct val="107000"/>
              </a:lnSpc>
              <a:spcAft>
                <a:spcPts val="150"/>
              </a:spcAft>
              <a:buFont typeface="Symbol" panose="05050102010706020507" pitchFamily="18" charset="2"/>
              <a:buChar char=""/>
            </a:pPr>
            <a:endParaRPr lang="en-US" sz="413" dirty="0">
              <a:solidFill>
                <a:schemeClr val="tx1"/>
              </a:solidFill>
              <a:latin typeface="Times New Roman" panose="02020603050405020304" pitchFamily="18" charset="0"/>
              <a:cs typeface="Times New Roman" panose="02020603050405020304" pitchFamily="18" charset="0"/>
            </a:endParaRPr>
          </a:p>
          <a:p>
            <a:pPr marL="64294" indent="-64294">
              <a:lnSpc>
                <a:spcPct val="107000"/>
              </a:lnSpc>
              <a:spcAft>
                <a:spcPts val="150"/>
              </a:spcAft>
              <a:buFont typeface="Symbol" panose="05050102010706020507" pitchFamily="18" charset="2"/>
              <a:buChar char=""/>
            </a:pPr>
            <a:endParaRPr lang="en-US" sz="413" dirty="0">
              <a:solidFill>
                <a:schemeClr val="tx1"/>
              </a:solidFill>
              <a:latin typeface="Times New Roman" panose="02020603050405020304" pitchFamily="18" charset="0"/>
              <a:cs typeface="Times New Roman" panose="02020603050405020304" pitchFamily="18" charset="0"/>
            </a:endParaRPr>
          </a:p>
        </p:txBody>
      </p:sp>
      <p:pic>
        <p:nvPicPr>
          <p:cNvPr id="9" name="Picture 8" descr="Diagram&#10;&#10;Description automatically generated">
            <a:extLst>
              <a:ext uri="{FF2B5EF4-FFF2-40B4-BE49-F238E27FC236}">
                <a16:creationId xmlns:a16="http://schemas.microsoft.com/office/drawing/2014/main" id="{B779F1F7-BFBA-4D51-8972-D9BF7CEFF114}"/>
              </a:ext>
            </a:extLst>
          </p:cNvPr>
          <p:cNvPicPr/>
          <p:nvPr/>
        </p:nvPicPr>
        <p:blipFill>
          <a:blip r:embed="rId3"/>
          <a:stretch>
            <a:fillRect/>
          </a:stretch>
        </p:blipFill>
        <p:spPr>
          <a:xfrm>
            <a:off x="3301322" y="2033918"/>
            <a:ext cx="1370326" cy="360537"/>
          </a:xfrm>
          <a:prstGeom prst="rect">
            <a:avLst/>
          </a:prstGeom>
        </p:spPr>
      </p:pic>
      <p:pic>
        <p:nvPicPr>
          <p:cNvPr id="10" name="Picture 9">
            <a:extLst>
              <a:ext uri="{FF2B5EF4-FFF2-40B4-BE49-F238E27FC236}">
                <a16:creationId xmlns:a16="http://schemas.microsoft.com/office/drawing/2014/main" id="{BE70856C-10D7-4A81-8BE0-574738007E3F}"/>
              </a:ext>
            </a:extLst>
          </p:cNvPr>
          <p:cNvPicPr/>
          <p:nvPr/>
        </p:nvPicPr>
        <p:blipFill>
          <a:blip r:embed="rId4"/>
          <a:stretch>
            <a:fillRect/>
          </a:stretch>
        </p:blipFill>
        <p:spPr>
          <a:xfrm>
            <a:off x="3317775" y="2703003"/>
            <a:ext cx="840953" cy="359716"/>
          </a:xfrm>
          <a:prstGeom prst="rect">
            <a:avLst/>
          </a:prstGeom>
        </p:spPr>
      </p:pic>
      <p:sp>
        <p:nvSpPr>
          <p:cNvPr id="11" name="Rounded Rectangle 12">
            <a:extLst>
              <a:ext uri="{FF2B5EF4-FFF2-40B4-BE49-F238E27FC236}">
                <a16:creationId xmlns:a16="http://schemas.microsoft.com/office/drawing/2014/main" id="{10DD75D9-EBAC-4F22-A49C-6D52A60B46DB}"/>
              </a:ext>
            </a:extLst>
          </p:cNvPr>
          <p:cNvSpPr/>
          <p:nvPr/>
        </p:nvSpPr>
        <p:spPr>
          <a:xfrm>
            <a:off x="5803323" y="1299987"/>
            <a:ext cx="1885950" cy="188595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Bef>
                <a:spcPts val="225"/>
              </a:spcBef>
            </a:pPr>
            <a:r>
              <a:rPr lang="en-US" sz="713" b="1" u="sng" kern="0" dirty="0">
                <a:solidFill>
                  <a:srgbClr val="2F5496"/>
                </a:solidFill>
                <a:latin typeface="Times New Roman" panose="02020603050405020304" pitchFamily="18" charset="0"/>
                <a:cs typeface="Times New Roman" panose="02020603050405020304" pitchFamily="18" charset="0"/>
              </a:rPr>
              <a:t>Implications</a:t>
            </a:r>
          </a:p>
          <a:p>
            <a:pPr indent="85725">
              <a:lnSpc>
                <a:spcPct val="200000"/>
              </a:lnSpc>
              <a:spcBef>
                <a:spcPts val="225"/>
              </a:spcBef>
            </a:pPr>
            <a:r>
              <a:rPr lang="en-US" sz="413"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This project optimizes the efficiency of the warehouse picking operation by providing the shortest optimal path, and warehouse will ship the goods to consumer on time. </a:t>
            </a:r>
          </a:p>
          <a:p>
            <a:pPr indent="85725">
              <a:lnSpc>
                <a:spcPct val="200000"/>
              </a:lnSpc>
              <a:spcBef>
                <a:spcPts val="225"/>
              </a:spcBef>
            </a:pPr>
            <a:r>
              <a:rPr lang="en-US" sz="413"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This will improve the overall warehouse efficiency and returns good ROI</a:t>
            </a:r>
          </a:p>
          <a:p>
            <a:pPr indent="85725">
              <a:lnSpc>
                <a:spcPct val="200000"/>
              </a:lnSpc>
              <a:spcBef>
                <a:spcPts val="225"/>
              </a:spcBef>
            </a:pPr>
            <a:endParaRPr lang="en-US" sz="600" dirty="0">
              <a:solidFill>
                <a:schemeClr val="tx1"/>
              </a:solidFill>
              <a:latin typeface="Times New Roman" panose="02020603050405020304" pitchFamily="18" charset="0"/>
              <a:ea typeface="Roboto" charset="0"/>
              <a:cs typeface="Times New Roman" panose="02020603050405020304" pitchFamily="18" charset="0"/>
            </a:endParaRPr>
          </a:p>
          <a:p>
            <a:pPr indent="85725">
              <a:lnSpc>
                <a:spcPct val="200000"/>
              </a:lnSpc>
              <a:spcBef>
                <a:spcPts val="225"/>
              </a:spcBef>
            </a:pPr>
            <a:endParaRPr lang="en-US" sz="600" dirty="0">
              <a:solidFill>
                <a:schemeClr val="tx1"/>
              </a:solidFill>
              <a:latin typeface="Times New Roman" panose="02020603050405020304" pitchFamily="18" charset="0"/>
              <a:ea typeface="Roboto" charset="0"/>
              <a:cs typeface="Times New Roman" panose="02020603050405020304" pitchFamily="18" charset="0"/>
            </a:endParaRPr>
          </a:p>
          <a:p>
            <a:pPr indent="85725">
              <a:lnSpc>
                <a:spcPct val="200000"/>
              </a:lnSpc>
              <a:spcBef>
                <a:spcPts val="225"/>
              </a:spcBef>
            </a:pPr>
            <a:endParaRPr lang="en-US" sz="600" dirty="0">
              <a:solidFill>
                <a:schemeClr val="tx1"/>
              </a:solidFill>
              <a:latin typeface="Times New Roman" panose="02020603050405020304" pitchFamily="18" charset="0"/>
              <a:ea typeface="Roboto" charset="0"/>
              <a:cs typeface="Times New Roman" panose="02020603050405020304" pitchFamily="18" charset="0"/>
            </a:endParaRPr>
          </a:p>
          <a:p>
            <a:pPr algn="ctr"/>
            <a:endParaRPr lang="en-US" sz="600" dirty="0">
              <a:solidFill>
                <a:schemeClr val="tx1"/>
              </a:solidFill>
              <a:latin typeface="Times New Roman" panose="02020603050405020304" pitchFamily="18" charset="0"/>
              <a:ea typeface="Roboto" charset="0"/>
              <a:cs typeface="Times New Roman" panose="02020603050405020304" pitchFamily="18" charset="0"/>
            </a:endParaRPr>
          </a:p>
          <a:p>
            <a:pPr algn="ctr"/>
            <a:endParaRPr lang="en-US" sz="600" dirty="0">
              <a:solidFill>
                <a:schemeClr val="tx1"/>
              </a:solidFill>
              <a:latin typeface="Times New Roman" panose="02020603050405020304" pitchFamily="18" charset="0"/>
              <a:ea typeface="Roboto" charset="0"/>
              <a:cs typeface="Times New Roman" panose="02020603050405020304" pitchFamily="18" charset="0"/>
            </a:endParaRPr>
          </a:p>
          <a:p>
            <a:pPr algn="ctr"/>
            <a:endParaRPr lang="en-US" sz="600" dirty="0">
              <a:solidFill>
                <a:schemeClr val="tx1"/>
              </a:solidFill>
              <a:latin typeface="Times New Roman" panose="02020603050405020304" pitchFamily="18" charset="0"/>
              <a:ea typeface="Roboto" charset="0"/>
              <a:cs typeface="Times New Roman" panose="02020603050405020304" pitchFamily="18" charset="0"/>
            </a:endParaRPr>
          </a:p>
          <a:p>
            <a:pPr algn="ctr"/>
            <a:endParaRPr lang="en-US" sz="600" dirty="0">
              <a:solidFill>
                <a:schemeClr val="tx1"/>
              </a:solidFill>
              <a:latin typeface="Times New Roman" panose="02020603050405020304" pitchFamily="18" charset="0"/>
              <a:ea typeface="Roboto" charset="0"/>
              <a:cs typeface="Times New Roman" panose="02020603050405020304" pitchFamily="18" charset="0"/>
            </a:endParaRPr>
          </a:p>
        </p:txBody>
      </p:sp>
      <p:sp>
        <p:nvSpPr>
          <p:cNvPr id="12" name="Rounded Rectangle 13">
            <a:extLst>
              <a:ext uri="{FF2B5EF4-FFF2-40B4-BE49-F238E27FC236}">
                <a16:creationId xmlns:a16="http://schemas.microsoft.com/office/drawing/2014/main" id="{4E567F78-1237-44EA-9546-95A7AAECFF48}"/>
              </a:ext>
            </a:extLst>
          </p:cNvPr>
          <p:cNvSpPr/>
          <p:nvPr/>
        </p:nvSpPr>
        <p:spPr>
          <a:xfrm>
            <a:off x="457200" y="3905250"/>
            <a:ext cx="1885950" cy="188595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Bef>
                <a:spcPts val="225"/>
              </a:spcBef>
            </a:pPr>
            <a:r>
              <a:rPr lang="en-US" sz="713" b="1" u="sng" kern="0" dirty="0">
                <a:solidFill>
                  <a:srgbClr val="2F5496"/>
                </a:solidFill>
                <a:latin typeface="Times New Roman" panose="02020603050405020304" pitchFamily="18" charset="0"/>
                <a:cs typeface="Times New Roman" panose="02020603050405020304" pitchFamily="18" charset="0"/>
              </a:rPr>
              <a:t>Hardware and Software</a:t>
            </a:r>
          </a:p>
          <a:p>
            <a:pPr algn="ctr">
              <a:lnSpc>
                <a:spcPct val="107000"/>
              </a:lnSpc>
              <a:spcBef>
                <a:spcPts val="225"/>
              </a:spcBef>
            </a:pPr>
            <a:endParaRPr lang="en-US" sz="713" b="1" u="sng" kern="0" dirty="0">
              <a:solidFill>
                <a:srgbClr val="2F5496"/>
              </a:solidFill>
              <a:latin typeface="Times New Roman" panose="02020603050405020304" pitchFamily="18" charset="0"/>
              <a:cs typeface="Times New Roman" panose="02020603050405020304" pitchFamily="18" charset="0"/>
            </a:endParaRPr>
          </a:p>
          <a:p>
            <a:pPr marL="64294" indent="-64294">
              <a:lnSpc>
                <a:spcPct val="107000"/>
              </a:lnSpc>
              <a:buFont typeface="Symbol" panose="05050102010706020507" pitchFamily="18" charset="2"/>
              <a:buChar char=""/>
            </a:pPr>
            <a:r>
              <a:rPr lang="en-US" sz="413" dirty="0">
                <a:solidFill>
                  <a:schemeClr val="tx1"/>
                </a:solidFill>
                <a:latin typeface="Times New Roman" panose="02020603050405020304" pitchFamily="18" charset="0"/>
                <a:cs typeface="Times New Roman" panose="02020603050405020304" pitchFamily="18" charset="0"/>
              </a:rPr>
              <a:t>Operating Systems: UNIX or Windows with RAM 32GB</a:t>
            </a:r>
          </a:p>
          <a:p>
            <a:pPr marL="64294" indent="-64294">
              <a:lnSpc>
                <a:spcPct val="107000"/>
              </a:lnSpc>
              <a:buFont typeface="Symbol" panose="05050102010706020507" pitchFamily="18" charset="2"/>
              <a:buChar char=""/>
            </a:pPr>
            <a:r>
              <a:rPr lang="en-US" sz="413" dirty="0">
                <a:solidFill>
                  <a:schemeClr val="tx1"/>
                </a:solidFill>
                <a:latin typeface="Times New Roman" panose="02020603050405020304" pitchFamily="18" charset="0"/>
                <a:cs typeface="Times New Roman" panose="02020603050405020304" pitchFamily="18" charset="0"/>
              </a:rPr>
              <a:t>Environment: Cloud or On-Premises</a:t>
            </a:r>
          </a:p>
          <a:p>
            <a:pPr marL="64294" indent="-64294">
              <a:lnSpc>
                <a:spcPct val="107000"/>
              </a:lnSpc>
              <a:buFont typeface="Symbol" panose="05050102010706020507" pitchFamily="18" charset="2"/>
              <a:buChar char=""/>
            </a:pPr>
            <a:r>
              <a:rPr lang="en-US" sz="413" dirty="0">
                <a:solidFill>
                  <a:schemeClr val="tx1"/>
                </a:solidFill>
                <a:latin typeface="Times New Roman" panose="02020603050405020304" pitchFamily="18" charset="0"/>
                <a:cs typeface="Times New Roman" panose="02020603050405020304" pitchFamily="18" charset="0"/>
              </a:rPr>
              <a:t>For visualizing the warehouse layout / structure: CAD floor software</a:t>
            </a:r>
          </a:p>
          <a:p>
            <a:pPr marL="64294" indent="-64294">
              <a:lnSpc>
                <a:spcPct val="107000"/>
              </a:lnSpc>
              <a:buFont typeface="Symbol" panose="05050102010706020507" pitchFamily="18" charset="2"/>
              <a:buChar char=""/>
            </a:pPr>
            <a:r>
              <a:rPr lang="en-US" sz="413" dirty="0">
                <a:solidFill>
                  <a:schemeClr val="tx1"/>
                </a:solidFill>
                <a:latin typeface="Times New Roman" panose="02020603050405020304" pitchFamily="18" charset="0"/>
                <a:cs typeface="Times New Roman" panose="02020603050405020304" pitchFamily="18" charset="0"/>
              </a:rPr>
              <a:t>GitHub for storing codes and maintaining versions.</a:t>
            </a:r>
          </a:p>
          <a:p>
            <a:pPr marL="64294" indent="-64294">
              <a:lnSpc>
                <a:spcPct val="107000"/>
              </a:lnSpc>
              <a:buFont typeface="Symbol" panose="05050102010706020507" pitchFamily="18" charset="2"/>
              <a:buChar char=""/>
            </a:pPr>
            <a:r>
              <a:rPr lang="en-US" sz="413" dirty="0">
                <a:solidFill>
                  <a:schemeClr val="tx1"/>
                </a:solidFill>
                <a:latin typeface="Times New Roman" panose="02020603050405020304" pitchFamily="18" charset="0"/>
                <a:cs typeface="Times New Roman" panose="02020603050405020304" pitchFamily="18" charset="0"/>
              </a:rPr>
              <a:t>Cloud: Google Cloud Provider (GCP) – App Engine.</a:t>
            </a:r>
          </a:p>
          <a:p>
            <a:pPr marL="64294" indent="-64294">
              <a:lnSpc>
                <a:spcPct val="107000"/>
              </a:lnSpc>
              <a:buFont typeface="Symbol" panose="05050102010706020507" pitchFamily="18" charset="2"/>
              <a:buChar char=""/>
            </a:pPr>
            <a:r>
              <a:rPr lang="en-US" sz="413" dirty="0">
                <a:solidFill>
                  <a:schemeClr val="tx1"/>
                </a:solidFill>
                <a:latin typeface="Times New Roman" panose="02020603050405020304" pitchFamily="18" charset="0"/>
                <a:cs typeface="Times New Roman" panose="02020603050405020304" pitchFamily="18" charset="0"/>
              </a:rPr>
              <a:t>Language: Python (version 3:8)</a:t>
            </a:r>
          </a:p>
          <a:p>
            <a:pPr marL="64294" indent="-64294">
              <a:lnSpc>
                <a:spcPct val="107000"/>
              </a:lnSpc>
              <a:buFont typeface="Symbol" panose="05050102010706020507" pitchFamily="18" charset="2"/>
              <a:buChar char=""/>
            </a:pPr>
            <a:r>
              <a:rPr lang="en-US" sz="413" dirty="0">
                <a:solidFill>
                  <a:schemeClr val="tx1"/>
                </a:solidFill>
                <a:latin typeface="Times New Roman" panose="02020603050405020304" pitchFamily="18" charset="0"/>
                <a:cs typeface="Times New Roman" panose="02020603050405020304" pitchFamily="18" charset="0"/>
              </a:rPr>
              <a:t>Python Libraries </a:t>
            </a:r>
          </a:p>
          <a:p>
            <a:pPr>
              <a:lnSpc>
                <a:spcPct val="107000"/>
              </a:lnSpc>
            </a:pPr>
            <a:r>
              <a:rPr lang="en-US" sz="413" dirty="0">
                <a:solidFill>
                  <a:schemeClr val="tx1"/>
                </a:solidFill>
                <a:latin typeface="Times New Roman" panose="02020603050405020304" pitchFamily="18" charset="0"/>
                <a:cs typeface="Times New Roman" panose="02020603050405020304" pitchFamily="18" charset="0"/>
              </a:rPr>
              <a:t>     </a:t>
            </a:r>
            <a:r>
              <a:rPr lang="en-US" sz="413" dirty="0" err="1">
                <a:solidFill>
                  <a:schemeClr val="tx1"/>
                </a:solidFill>
                <a:latin typeface="Times New Roman" panose="02020603050405020304" pitchFamily="18" charset="0"/>
                <a:cs typeface="Times New Roman" panose="02020603050405020304" pitchFamily="18" charset="0"/>
              </a:rPr>
              <a:t>dataframe</a:t>
            </a:r>
            <a:r>
              <a:rPr lang="en-US" sz="413" dirty="0">
                <a:solidFill>
                  <a:schemeClr val="tx1"/>
                </a:solidFill>
                <a:latin typeface="Times New Roman" panose="02020603050405020304" pitchFamily="18" charset="0"/>
                <a:cs typeface="Times New Roman" panose="02020603050405020304" pitchFamily="18" charset="0"/>
              </a:rPr>
              <a:t>-image==0.1.1, Flask==1.1.2, </a:t>
            </a:r>
            <a:r>
              <a:rPr lang="en-US" sz="413" dirty="0" err="1">
                <a:solidFill>
                  <a:schemeClr val="tx1"/>
                </a:solidFill>
                <a:latin typeface="Times New Roman" panose="02020603050405020304" pitchFamily="18" charset="0"/>
                <a:cs typeface="Times New Roman" panose="02020603050405020304" pitchFamily="18" charset="0"/>
              </a:rPr>
              <a:t>gunicorn</a:t>
            </a:r>
            <a:r>
              <a:rPr lang="en-US" sz="413" dirty="0">
                <a:solidFill>
                  <a:schemeClr val="tx1"/>
                </a:solidFill>
                <a:latin typeface="Times New Roman" panose="02020603050405020304" pitchFamily="18" charset="0"/>
                <a:cs typeface="Times New Roman" panose="02020603050405020304" pitchFamily="18" charset="0"/>
              </a:rPr>
              <a:t>==19.9.0, </a:t>
            </a:r>
          </a:p>
          <a:p>
            <a:pPr>
              <a:lnSpc>
                <a:spcPct val="107000"/>
              </a:lnSpc>
            </a:pPr>
            <a:r>
              <a:rPr lang="en-US" sz="413" dirty="0">
                <a:solidFill>
                  <a:schemeClr val="tx1"/>
                </a:solidFill>
                <a:latin typeface="Times New Roman" panose="02020603050405020304" pitchFamily="18" charset="0"/>
                <a:cs typeface="Times New Roman" panose="02020603050405020304" pitchFamily="18" charset="0"/>
              </a:rPr>
              <a:t>     </a:t>
            </a:r>
            <a:r>
              <a:rPr lang="en-US" sz="413" dirty="0" err="1">
                <a:solidFill>
                  <a:schemeClr val="tx1"/>
                </a:solidFill>
                <a:latin typeface="Times New Roman" panose="02020603050405020304" pitchFamily="18" charset="0"/>
                <a:cs typeface="Times New Roman" panose="02020603050405020304" pitchFamily="18" charset="0"/>
              </a:rPr>
              <a:t>numpy</a:t>
            </a:r>
            <a:r>
              <a:rPr lang="en-US" sz="413" dirty="0">
                <a:solidFill>
                  <a:schemeClr val="tx1"/>
                </a:solidFill>
                <a:latin typeface="Times New Roman" panose="02020603050405020304" pitchFamily="18" charset="0"/>
                <a:cs typeface="Times New Roman" panose="02020603050405020304" pitchFamily="18" charset="0"/>
              </a:rPr>
              <a:t>&gt;=1.9.2, </a:t>
            </a:r>
            <a:r>
              <a:rPr lang="en-US" sz="413" dirty="0" err="1">
                <a:solidFill>
                  <a:schemeClr val="tx1"/>
                </a:solidFill>
                <a:latin typeface="Times New Roman" panose="02020603050405020304" pitchFamily="18" charset="0"/>
                <a:cs typeface="Times New Roman" panose="02020603050405020304" pitchFamily="18" charset="0"/>
              </a:rPr>
              <a:t>imagesize</a:t>
            </a:r>
            <a:r>
              <a:rPr lang="en-US" sz="413" dirty="0">
                <a:solidFill>
                  <a:schemeClr val="tx1"/>
                </a:solidFill>
                <a:latin typeface="Times New Roman" panose="02020603050405020304" pitchFamily="18" charset="0"/>
                <a:cs typeface="Times New Roman" panose="02020603050405020304" pitchFamily="18" charset="0"/>
              </a:rPr>
              <a:t>==1.2.0, </a:t>
            </a:r>
            <a:r>
              <a:rPr lang="en-US" sz="413" dirty="0" err="1">
                <a:solidFill>
                  <a:schemeClr val="tx1"/>
                </a:solidFill>
                <a:latin typeface="Times New Roman" panose="02020603050405020304" pitchFamily="18" charset="0"/>
                <a:cs typeface="Times New Roman" panose="02020603050405020304" pitchFamily="18" charset="0"/>
              </a:rPr>
              <a:t>imgkit</a:t>
            </a:r>
            <a:r>
              <a:rPr lang="en-US" sz="413" dirty="0">
                <a:solidFill>
                  <a:schemeClr val="tx1"/>
                </a:solidFill>
                <a:latin typeface="Times New Roman" panose="02020603050405020304" pitchFamily="18" charset="0"/>
                <a:cs typeface="Times New Roman" panose="02020603050405020304" pitchFamily="18" charset="0"/>
              </a:rPr>
              <a:t>==1.2.2, Jinja2==2.11.2, </a:t>
            </a:r>
          </a:p>
          <a:p>
            <a:pPr>
              <a:lnSpc>
                <a:spcPct val="107000"/>
              </a:lnSpc>
            </a:pPr>
            <a:r>
              <a:rPr lang="en-US" sz="413" dirty="0">
                <a:solidFill>
                  <a:schemeClr val="tx1"/>
                </a:solidFill>
                <a:latin typeface="Times New Roman" panose="02020603050405020304" pitchFamily="18" charset="0"/>
                <a:cs typeface="Times New Roman" panose="02020603050405020304" pitchFamily="18" charset="0"/>
              </a:rPr>
              <a:t>     </a:t>
            </a:r>
            <a:r>
              <a:rPr lang="en-US" sz="413" dirty="0" err="1">
                <a:solidFill>
                  <a:schemeClr val="tx1"/>
                </a:solidFill>
                <a:latin typeface="Times New Roman" panose="02020603050405020304" pitchFamily="18" charset="0"/>
                <a:cs typeface="Times New Roman" panose="02020603050405020304" pitchFamily="18" charset="0"/>
              </a:rPr>
              <a:t>joblib</a:t>
            </a:r>
            <a:r>
              <a:rPr lang="en-US" sz="413" dirty="0">
                <a:solidFill>
                  <a:schemeClr val="tx1"/>
                </a:solidFill>
                <a:latin typeface="Times New Roman" panose="02020603050405020304" pitchFamily="18" charset="0"/>
                <a:cs typeface="Times New Roman" panose="02020603050405020304" pitchFamily="18" charset="0"/>
              </a:rPr>
              <a:t>==1.0.1, json5==0.9.5, matplotlib&gt;=1.4.3, pandas&gt;=0.19,  </a:t>
            </a:r>
          </a:p>
          <a:p>
            <a:pPr>
              <a:lnSpc>
                <a:spcPct val="107000"/>
              </a:lnSpc>
            </a:pPr>
            <a:r>
              <a:rPr lang="en-US" sz="413" dirty="0">
                <a:solidFill>
                  <a:schemeClr val="tx1"/>
                </a:solidFill>
                <a:latin typeface="Times New Roman" panose="02020603050405020304" pitchFamily="18" charset="0"/>
                <a:cs typeface="Times New Roman" panose="02020603050405020304" pitchFamily="18" charset="0"/>
              </a:rPr>
              <a:t>     </a:t>
            </a:r>
            <a:r>
              <a:rPr lang="en-US" sz="413" dirty="0" err="1">
                <a:solidFill>
                  <a:schemeClr val="tx1"/>
                </a:solidFill>
                <a:latin typeface="Times New Roman" panose="02020603050405020304" pitchFamily="18" charset="0"/>
                <a:cs typeface="Times New Roman" panose="02020603050405020304" pitchFamily="18" charset="0"/>
              </a:rPr>
              <a:t>Werkzeug</a:t>
            </a:r>
            <a:r>
              <a:rPr lang="en-US" sz="413" dirty="0">
                <a:solidFill>
                  <a:schemeClr val="tx1"/>
                </a:solidFill>
                <a:latin typeface="Times New Roman" panose="02020603050405020304" pitchFamily="18" charset="0"/>
                <a:cs typeface="Times New Roman" panose="02020603050405020304" pitchFamily="18" charset="0"/>
              </a:rPr>
              <a:t>==0.15.1, requests==2.24.0</a:t>
            </a:r>
          </a:p>
          <a:p>
            <a:pPr marL="64294" indent="-64294">
              <a:lnSpc>
                <a:spcPct val="107000"/>
              </a:lnSpc>
              <a:buFont typeface="Symbol" panose="05050102010706020507" pitchFamily="18" charset="2"/>
              <a:buChar char=""/>
            </a:pPr>
            <a:endParaRPr lang="en-US" sz="413" dirty="0">
              <a:solidFill>
                <a:schemeClr val="tx1"/>
              </a:solidFill>
              <a:latin typeface="Times New Roman" panose="02020603050405020304" pitchFamily="18" charset="0"/>
              <a:cs typeface="Times New Roman" panose="02020603050405020304" pitchFamily="18" charset="0"/>
            </a:endParaRPr>
          </a:p>
          <a:p>
            <a:pPr marL="64294" indent="-64294">
              <a:lnSpc>
                <a:spcPct val="107000"/>
              </a:lnSpc>
              <a:buFont typeface="Symbol" panose="05050102010706020507" pitchFamily="18" charset="2"/>
              <a:buChar char=""/>
            </a:pPr>
            <a:endParaRPr lang="en-US" sz="413" dirty="0">
              <a:solidFill>
                <a:schemeClr val="tx1"/>
              </a:solidFill>
              <a:latin typeface="Times New Roman" panose="02020603050405020304" pitchFamily="18" charset="0"/>
              <a:ea typeface="Roboto" charset="0"/>
              <a:cs typeface="Times New Roman" panose="02020603050405020304" pitchFamily="18" charset="0"/>
            </a:endParaRPr>
          </a:p>
          <a:p>
            <a:pPr marL="64294" indent="-64294">
              <a:lnSpc>
                <a:spcPct val="107000"/>
              </a:lnSpc>
              <a:buFont typeface="Symbol" panose="05050102010706020507" pitchFamily="18" charset="2"/>
              <a:buChar char=""/>
            </a:pPr>
            <a:endParaRPr lang="en-US" sz="413" dirty="0">
              <a:solidFill>
                <a:schemeClr val="tx1"/>
              </a:solidFill>
              <a:latin typeface="Times New Roman" panose="02020603050405020304" pitchFamily="18" charset="0"/>
              <a:ea typeface="Roboto" charset="0"/>
              <a:cs typeface="Times New Roman" panose="02020603050405020304" pitchFamily="18" charset="0"/>
            </a:endParaRPr>
          </a:p>
          <a:p>
            <a:pPr marL="128588" indent="-128588">
              <a:buFont typeface="Arial" charset="0"/>
              <a:buChar char="•"/>
            </a:pPr>
            <a:endParaRPr lang="en-US" sz="750" dirty="0">
              <a:solidFill>
                <a:schemeClr val="tx1"/>
              </a:solidFill>
              <a:latin typeface="Times New Roman" panose="02020603050405020304" pitchFamily="18" charset="0"/>
              <a:ea typeface="Roboto" charset="0"/>
              <a:cs typeface="Times New Roman" panose="02020603050405020304" pitchFamily="18" charset="0"/>
            </a:endParaRPr>
          </a:p>
          <a:p>
            <a:endParaRPr lang="en-US" sz="750" dirty="0">
              <a:solidFill>
                <a:schemeClr val="tx1"/>
              </a:solidFill>
              <a:latin typeface="Times New Roman" panose="02020603050405020304" pitchFamily="18" charset="0"/>
              <a:ea typeface="Roboto" charset="0"/>
              <a:cs typeface="Times New Roman" panose="02020603050405020304" pitchFamily="18" charset="0"/>
            </a:endParaRPr>
          </a:p>
          <a:p>
            <a:endParaRPr lang="en-US" sz="750" dirty="0">
              <a:solidFill>
                <a:schemeClr val="tx1"/>
              </a:solidFill>
              <a:latin typeface="Times New Roman" panose="02020603050405020304" pitchFamily="18" charset="0"/>
              <a:ea typeface="Roboto" charset="0"/>
              <a:cs typeface="Times New Roman" panose="02020603050405020304" pitchFamily="18" charset="0"/>
            </a:endParaRPr>
          </a:p>
          <a:p>
            <a:endParaRPr lang="en-US" sz="675" dirty="0">
              <a:solidFill>
                <a:schemeClr val="tx1"/>
              </a:solidFill>
              <a:latin typeface="Times New Roman" panose="02020603050405020304" pitchFamily="18" charset="0"/>
              <a:ea typeface="Roboto" charset="0"/>
              <a:cs typeface="Times New Roman" panose="02020603050405020304" pitchFamily="18" charset="0"/>
            </a:endParaRPr>
          </a:p>
        </p:txBody>
      </p:sp>
      <p:sp>
        <p:nvSpPr>
          <p:cNvPr id="13" name="Rounded Rectangle 14">
            <a:extLst>
              <a:ext uri="{FF2B5EF4-FFF2-40B4-BE49-F238E27FC236}">
                <a16:creationId xmlns:a16="http://schemas.microsoft.com/office/drawing/2014/main" id="{B72C34A6-3990-447D-9BD1-0B2ECA5BE27C}"/>
              </a:ext>
            </a:extLst>
          </p:cNvPr>
          <p:cNvSpPr/>
          <p:nvPr/>
        </p:nvSpPr>
        <p:spPr>
          <a:xfrm>
            <a:off x="3143250" y="3931660"/>
            <a:ext cx="1885950" cy="188595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Bef>
                <a:spcPts val="225"/>
              </a:spcBef>
            </a:pPr>
            <a:r>
              <a:rPr lang="en-US" sz="713" b="1" u="sng" kern="0" dirty="0">
                <a:solidFill>
                  <a:srgbClr val="2F5496"/>
                </a:solidFill>
                <a:latin typeface="Times New Roman" panose="02020603050405020304" pitchFamily="18" charset="0"/>
                <a:cs typeface="Times New Roman" panose="02020603050405020304" pitchFamily="18" charset="0"/>
              </a:rPr>
              <a:t>Previews - UI and Output</a:t>
            </a:r>
          </a:p>
          <a:p>
            <a:pPr marL="64294" indent="-64294">
              <a:lnSpc>
                <a:spcPct val="107000"/>
              </a:lnSpc>
              <a:spcAft>
                <a:spcPts val="150"/>
              </a:spcAft>
              <a:buFont typeface="Arial" panose="020B0604020202020204" pitchFamily="34" charset="0"/>
              <a:buChar char="•"/>
            </a:pPr>
            <a:r>
              <a:rPr lang="en-US" sz="413"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UI</a:t>
            </a:r>
          </a:p>
          <a:p>
            <a:pPr algn="ctr"/>
            <a:endParaRPr lang="en-US" sz="338" dirty="0">
              <a:latin typeface="Times New Roman" panose="02020603050405020304" pitchFamily="18" charset="0"/>
              <a:cs typeface="Times New Roman" panose="02020603050405020304" pitchFamily="18" charset="0"/>
            </a:endParaRPr>
          </a:p>
          <a:p>
            <a:pPr algn="ctr"/>
            <a:endParaRPr lang="en-US" sz="338" dirty="0">
              <a:latin typeface="Times New Roman" panose="02020603050405020304" pitchFamily="18" charset="0"/>
              <a:cs typeface="Times New Roman" panose="02020603050405020304" pitchFamily="18" charset="0"/>
            </a:endParaRPr>
          </a:p>
          <a:p>
            <a:pPr marL="64294" indent="-64294">
              <a:lnSpc>
                <a:spcPct val="107000"/>
              </a:lnSpc>
              <a:spcAft>
                <a:spcPts val="150"/>
              </a:spcAft>
              <a:buFont typeface="Symbol" panose="05050102010706020507" pitchFamily="18" charset="2"/>
              <a:buChar char=""/>
            </a:pPr>
            <a:r>
              <a:rPr lang="en-US" sz="413"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Output</a:t>
            </a:r>
          </a:p>
          <a:p>
            <a:r>
              <a:rPr lang="en-US" sz="413"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The prediction results will be shown in text and visual representation as below</a:t>
            </a:r>
          </a:p>
          <a:p>
            <a:endParaRPr lang="en-US" sz="338"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sz="338" dirty="0">
              <a:solidFill>
                <a:schemeClr val="tx1"/>
              </a:solidFill>
              <a:latin typeface="Times New Roman" panose="02020603050405020304" pitchFamily="18" charset="0"/>
              <a:cs typeface="Times New Roman" panose="02020603050405020304" pitchFamily="18" charset="0"/>
            </a:endParaRPr>
          </a:p>
          <a:p>
            <a:endParaRPr lang="en-US" sz="338" dirty="0">
              <a:solidFill>
                <a:schemeClr val="tx1"/>
              </a:solidFill>
              <a:latin typeface="Times New Roman" panose="02020603050405020304" pitchFamily="18" charset="0"/>
              <a:cs typeface="Times New Roman" panose="02020603050405020304" pitchFamily="18" charset="0"/>
            </a:endParaRPr>
          </a:p>
          <a:p>
            <a:endParaRPr lang="en-US" sz="338" dirty="0">
              <a:solidFill>
                <a:schemeClr val="tx1"/>
              </a:solidFill>
              <a:latin typeface="Times New Roman" panose="02020603050405020304" pitchFamily="18" charset="0"/>
              <a:cs typeface="Times New Roman" panose="02020603050405020304" pitchFamily="18" charset="0"/>
            </a:endParaRPr>
          </a:p>
          <a:p>
            <a:endParaRPr lang="en-US" sz="338" dirty="0">
              <a:solidFill>
                <a:schemeClr val="tx1"/>
              </a:solidFill>
              <a:latin typeface="Times New Roman" panose="02020603050405020304" pitchFamily="18" charset="0"/>
              <a:cs typeface="Times New Roman" panose="02020603050405020304" pitchFamily="18" charset="0"/>
            </a:endParaRPr>
          </a:p>
        </p:txBody>
      </p:sp>
      <p:pic>
        <p:nvPicPr>
          <p:cNvPr id="14" name="Picture 13" descr="Graphical user interface, text, application&#10;&#10;Description automatically generated">
            <a:extLst>
              <a:ext uri="{FF2B5EF4-FFF2-40B4-BE49-F238E27FC236}">
                <a16:creationId xmlns:a16="http://schemas.microsoft.com/office/drawing/2014/main" id="{BF3C507E-EC72-41D9-A454-2F4BEFB46AC5}"/>
              </a:ext>
            </a:extLst>
          </p:cNvPr>
          <p:cNvPicPr/>
          <p:nvPr/>
        </p:nvPicPr>
        <p:blipFill>
          <a:blip r:embed="rId5"/>
          <a:stretch>
            <a:fillRect/>
          </a:stretch>
        </p:blipFill>
        <p:spPr>
          <a:xfrm>
            <a:off x="3301323" y="4264101"/>
            <a:ext cx="735272" cy="324853"/>
          </a:xfrm>
          <a:prstGeom prst="rect">
            <a:avLst/>
          </a:prstGeom>
        </p:spPr>
      </p:pic>
      <p:pic>
        <p:nvPicPr>
          <p:cNvPr id="15" name="Picture 14" descr="Table&#10;&#10;Description automatically generated">
            <a:extLst>
              <a:ext uri="{FF2B5EF4-FFF2-40B4-BE49-F238E27FC236}">
                <a16:creationId xmlns:a16="http://schemas.microsoft.com/office/drawing/2014/main" id="{07423130-1DD3-4616-A345-CFFE7C958A46}"/>
              </a:ext>
            </a:extLst>
          </p:cNvPr>
          <p:cNvPicPr/>
          <p:nvPr/>
        </p:nvPicPr>
        <p:blipFill>
          <a:blip r:embed="rId6"/>
          <a:stretch>
            <a:fillRect/>
          </a:stretch>
        </p:blipFill>
        <p:spPr>
          <a:xfrm>
            <a:off x="3309548" y="4874635"/>
            <a:ext cx="1386778" cy="846815"/>
          </a:xfrm>
          <a:prstGeom prst="rect">
            <a:avLst/>
          </a:prstGeom>
        </p:spPr>
      </p:pic>
      <p:sp>
        <p:nvSpPr>
          <p:cNvPr id="16" name="Rounded Rectangle 15">
            <a:extLst>
              <a:ext uri="{FF2B5EF4-FFF2-40B4-BE49-F238E27FC236}">
                <a16:creationId xmlns:a16="http://schemas.microsoft.com/office/drawing/2014/main" id="{037D7164-1977-4558-8859-4DE61C5914C1}"/>
              </a:ext>
            </a:extLst>
          </p:cNvPr>
          <p:cNvSpPr/>
          <p:nvPr/>
        </p:nvSpPr>
        <p:spPr>
          <a:xfrm>
            <a:off x="5803323" y="3931660"/>
            <a:ext cx="1885950" cy="1885950"/>
          </a:xfrm>
          <a:prstGeom prst="roundRect">
            <a:avLst/>
          </a:prstGeom>
          <a:solidFill>
            <a:schemeClr val="accent3">
              <a:lumMod val="20000"/>
              <a:lumOff val="80000"/>
            </a:schemeClr>
          </a:solidFill>
          <a:ln>
            <a:noFill/>
          </a:ln>
          <a:effectLst>
            <a:outerShdw blurRad="6350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Bef>
                <a:spcPts val="225"/>
              </a:spcBef>
            </a:pPr>
            <a:r>
              <a:rPr lang="en-US" sz="713" b="1" u="sng" kern="0" dirty="0">
                <a:solidFill>
                  <a:srgbClr val="2F5496"/>
                </a:solidFill>
                <a:latin typeface="Times New Roman" panose="02020603050405020304" pitchFamily="18" charset="0"/>
                <a:cs typeface="Times New Roman" panose="02020603050405020304" pitchFamily="18" charset="0"/>
              </a:rPr>
              <a:t>References</a:t>
            </a:r>
          </a:p>
          <a:p>
            <a:pPr marL="64294" indent="-64294">
              <a:lnSpc>
                <a:spcPct val="107000"/>
              </a:lnSpc>
              <a:spcAft>
                <a:spcPts val="150"/>
              </a:spcAft>
              <a:buFont typeface="Symbol" panose="05050102010706020507" pitchFamily="18" charset="2"/>
              <a:buChar char=""/>
            </a:pPr>
            <a:endParaRPr lang="en-US" sz="413" dirty="0">
              <a:solidFill>
                <a:schemeClr val="tx1"/>
              </a:solidFill>
              <a:latin typeface="Times New Roman" panose="02020603050405020304" pitchFamily="18" charset="0"/>
              <a:cs typeface="Times New Roman" panose="02020603050405020304" pitchFamily="18" charset="0"/>
            </a:endParaRPr>
          </a:p>
          <a:p>
            <a:pPr marL="64294" indent="-64294">
              <a:lnSpc>
                <a:spcPct val="107000"/>
              </a:lnSpc>
              <a:spcAft>
                <a:spcPts val="150"/>
              </a:spcAft>
              <a:buFont typeface="Symbol" panose="05050102010706020507" pitchFamily="18" charset="2"/>
              <a:buChar char=""/>
            </a:pPr>
            <a:r>
              <a:rPr lang="en-US" sz="413" dirty="0">
                <a:solidFill>
                  <a:schemeClr val="tx1"/>
                </a:solidFill>
                <a:latin typeface="Times New Roman" panose="02020603050405020304" pitchFamily="18" charset="0"/>
                <a:cs typeface="Times New Roman" panose="02020603050405020304" pitchFamily="18" charset="0"/>
              </a:rPr>
              <a:t>Bhatt, S. (2019, April 19). </a:t>
            </a:r>
            <a:r>
              <a:rPr lang="en-US" sz="413" i="1" dirty="0">
                <a:solidFill>
                  <a:schemeClr val="tx1"/>
                </a:solidFill>
                <a:latin typeface="Times New Roman" panose="02020603050405020304" pitchFamily="18" charset="0"/>
                <a:cs typeface="Times New Roman" panose="02020603050405020304" pitchFamily="18" charset="0"/>
              </a:rPr>
              <a:t>Reinforcement Learning 101</a:t>
            </a:r>
            <a:r>
              <a:rPr lang="en-US" sz="413" dirty="0">
                <a:solidFill>
                  <a:schemeClr val="tx1"/>
                </a:solidFill>
                <a:latin typeface="Times New Roman" panose="02020603050405020304" pitchFamily="18" charset="0"/>
                <a:cs typeface="Times New Roman" panose="02020603050405020304" pitchFamily="18" charset="0"/>
              </a:rPr>
              <a:t>. Medium. https://towardsdatascience.com/reinforcement-learning-101-e24b50e1d292. </a:t>
            </a:r>
          </a:p>
          <a:p>
            <a:pPr marL="64294" indent="-64294">
              <a:lnSpc>
                <a:spcPct val="107000"/>
              </a:lnSpc>
              <a:spcAft>
                <a:spcPts val="150"/>
              </a:spcAft>
              <a:buFont typeface="Symbol" panose="05050102010706020507" pitchFamily="18" charset="2"/>
              <a:buChar char=""/>
            </a:pPr>
            <a:r>
              <a:rPr lang="en-US" sz="413" dirty="0">
                <a:solidFill>
                  <a:schemeClr val="tx1"/>
                </a:solidFill>
                <a:latin typeface="Times New Roman" panose="02020603050405020304" pitchFamily="18" charset="0"/>
                <a:cs typeface="Times New Roman" panose="02020603050405020304" pitchFamily="18" charset="0"/>
              </a:rPr>
              <a:t>Gillman, D. (2016, May 16). </a:t>
            </a:r>
            <a:r>
              <a:rPr lang="en-US" sz="413" i="1" dirty="0">
                <a:solidFill>
                  <a:schemeClr val="tx1"/>
                </a:solidFill>
                <a:latin typeface="Times New Roman" panose="02020603050405020304" pitchFamily="18" charset="0"/>
                <a:cs typeface="Times New Roman" panose="02020603050405020304" pitchFamily="18" charset="0"/>
              </a:rPr>
              <a:t>5 Ways Machine Learning Improves Warehouse Operations</a:t>
            </a:r>
            <a:r>
              <a:rPr lang="en-US" sz="413" dirty="0">
                <a:solidFill>
                  <a:schemeClr val="tx1"/>
                </a:solidFill>
                <a:latin typeface="Times New Roman" panose="02020603050405020304" pitchFamily="18" charset="0"/>
                <a:cs typeface="Times New Roman" panose="02020603050405020304" pitchFamily="18" charset="0"/>
              </a:rPr>
              <a:t>. Retrieved from </a:t>
            </a:r>
            <a:r>
              <a:rPr lang="en-US" sz="413" dirty="0">
                <a:solidFill>
                  <a:schemeClr val="tx1"/>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https://www.toolbox.com/tech/erp/blogs/5-ways-machine-learning-improves-warehouse-operations-051616</a:t>
            </a:r>
            <a:endParaRPr lang="en-US" sz="413" dirty="0">
              <a:solidFill>
                <a:schemeClr val="tx1"/>
              </a:solidFill>
              <a:latin typeface="Times New Roman" panose="02020603050405020304" pitchFamily="18" charset="0"/>
              <a:cs typeface="Times New Roman" panose="02020603050405020304" pitchFamily="18" charset="0"/>
            </a:endParaRPr>
          </a:p>
          <a:p>
            <a:pPr marL="64294" indent="-64294">
              <a:lnSpc>
                <a:spcPct val="107000"/>
              </a:lnSpc>
              <a:spcAft>
                <a:spcPts val="150"/>
              </a:spcAft>
              <a:buFont typeface="Symbol" panose="05050102010706020507" pitchFamily="18" charset="2"/>
              <a:buChar char=""/>
            </a:pPr>
            <a:r>
              <a:rPr lang="en-US" sz="413" dirty="0" err="1">
                <a:solidFill>
                  <a:schemeClr val="tx1"/>
                </a:solidFill>
                <a:latin typeface="Times New Roman" panose="02020603050405020304" pitchFamily="18" charset="0"/>
                <a:cs typeface="Times New Roman" panose="02020603050405020304" pitchFamily="18" charset="0"/>
              </a:rPr>
              <a:t>Janse</a:t>
            </a:r>
            <a:r>
              <a:rPr lang="en-US" sz="413" dirty="0">
                <a:solidFill>
                  <a:schemeClr val="tx1"/>
                </a:solidFill>
                <a:latin typeface="Times New Roman" panose="02020603050405020304" pitchFamily="18" charset="0"/>
                <a:cs typeface="Times New Roman" panose="02020603050405020304" pitchFamily="18" charset="0"/>
              </a:rPr>
              <a:t>, L., &amp; Rensburg, V. (2019</a:t>
            </a:r>
            <a:r>
              <a:rPr lang="en-US" sz="413" i="1" dirty="0">
                <a:solidFill>
                  <a:schemeClr val="tx1"/>
                </a:solidFill>
                <a:latin typeface="Times New Roman" panose="02020603050405020304" pitchFamily="18" charset="0"/>
                <a:cs typeface="Times New Roman" panose="02020603050405020304" pitchFamily="18" charset="0"/>
              </a:rPr>
              <a:t>).  Artificial Intelligence for warehouse picking optimization</a:t>
            </a:r>
            <a:r>
              <a:rPr lang="en-US" sz="413" dirty="0">
                <a:solidFill>
                  <a:schemeClr val="tx1"/>
                </a:solidFill>
                <a:latin typeface="Times New Roman" panose="02020603050405020304" pitchFamily="18" charset="0"/>
                <a:cs typeface="Times New Roman" panose="02020603050405020304" pitchFamily="18" charset="0"/>
              </a:rPr>
              <a:t>. – An NP-Hard Problem. Retrieved from </a:t>
            </a:r>
            <a:r>
              <a:rPr lang="en-US" sz="413" dirty="0">
                <a:solidFill>
                  <a:schemeClr val="tx1"/>
                </a:solidFill>
                <a:latin typeface="Times New Roman" panose="02020603050405020304" pitchFamily="18" charset="0"/>
                <a:cs typeface="Times New Roman" panose="02020603050405020304" pitchFamily="18" charset="0"/>
                <a:hlinkClick r:id="rId8"/>
              </a:rPr>
              <a:t>http://uu.diva-portal.org/smash/record.jsf?pid=diva2%3A1413926&amp;dswid=4306</a:t>
            </a:r>
            <a:endParaRPr lang="en-US" sz="413" dirty="0">
              <a:solidFill>
                <a:schemeClr val="tx1"/>
              </a:solidFill>
              <a:latin typeface="Times New Roman" panose="02020603050405020304" pitchFamily="18" charset="0"/>
              <a:cs typeface="Times New Roman" panose="02020603050405020304" pitchFamily="18" charset="0"/>
            </a:endParaRPr>
          </a:p>
          <a:p>
            <a:pPr marL="64294" indent="-64294">
              <a:lnSpc>
                <a:spcPct val="107000"/>
              </a:lnSpc>
              <a:spcAft>
                <a:spcPts val="150"/>
              </a:spcAft>
              <a:buFont typeface="Symbol" panose="05050102010706020507" pitchFamily="18" charset="2"/>
              <a:buChar char=""/>
            </a:pPr>
            <a:r>
              <a:rPr lang="en-US" sz="413" dirty="0" err="1">
                <a:solidFill>
                  <a:schemeClr val="tx1"/>
                </a:solidFill>
                <a:latin typeface="Times New Roman" panose="02020603050405020304" pitchFamily="18" charset="0"/>
                <a:cs typeface="Times New Roman" panose="02020603050405020304" pitchFamily="18" charset="0"/>
              </a:rPr>
              <a:t>Lopienski</a:t>
            </a:r>
            <a:r>
              <a:rPr lang="en-US" sz="413" dirty="0">
                <a:solidFill>
                  <a:schemeClr val="tx1"/>
                </a:solidFill>
                <a:latin typeface="Times New Roman" panose="02020603050405020304" pitchFamily="18" charset="0"/>
                <a:cs typeface="Times New Roman" panose="02020603050405020304" pitchFamily="18" charset="0"/>
              </a:rPr>
              <a:t>, K. (2020, November 31). </a:t>
            </a:r>
            <a:r>
              <a:rPr lang="en-US" sz="413" i="1" dirty="0">
                <a:solidFill>
                  <a:schemeClr val="tx1"/>
                </a:solidFill>
                <a:latin typeface="Times New Roman" panose="02020603050405020304" pitchFamily="18" charset="0"/>
                <a:cs typeface="Times New Roman" panose="02020603050405020304" pitchFamily="18" charset="0"/>
              </a:rPr>
              <a:t>Warehouse order Picking 101</a:t>
            </a:r>
            <a:r>
              <a:rPr lang="en-US" sz="413" dirty="0">
                <a:solidFill>
                  <a:schemeClr val="tx1"/>
                </a:solidFill>
                <a:latin typeface="Times New Roman" panose="02020603050405020304" pitchFamily="18" charset="0"/>
                <a:cs typeface="Times New Roman" panose="02020603050405020304" pitchFamily="18" charset="0"/>
              </a:rPr>
              <a:t>: Systems, Methods, &amp; strategies. Retrieved from https://www.shipbob.com/blog/warehouse-picking/</a:t>
            </a:r>
          </a:p>
          <a:p>
            <a:pPr marL="53578" indent="-53578">
              <a:buFont typeface="Arial" panose="020B0604020202020204" pitchFamily="34" charset="0"/>
              <a:buChar char="•"/>
            </a:pPr>
            <a:r>
              <a:rPr lang="en-US" sz="413" dirty="0">
                <a:solidFill>
                  <a:schemeClr val="tx1"/>
                </a:solidFill>
                <a:latin typeface="Times New Roman" panose="02020603050405020304" pitchFamily="18" charset="0"/>
                <a:cs typeface="Times New Roman" panose="02020603050405020304" pitchFamily="18" charset="0"/>
              </a:rPr>
              <a:t>McCrea, B. (2016, August 19). </a:t>
            </a:r>
            <a:r>
              <a:rPr lang="en-US" sz="413" i="1" dirty="0">
                <a:solidFill>
                  <a:schemeClr val="tx1"/>
                </a:solidFill>
                <a:latin typeface="Times New Roman" panose="02020603050405020304" pitchFamily="18" charset="0"/>
                <a:cs typeface="Times New Roman" panose="02020603050405020304" pitchFamily="18" charset="0"/>
              </a:rPr>
              <a:t>8 new ways to think About </a:t>
            </a:r>
            <a:r>
              <a:rPr lang="en-US" sz="413" i="1" dirty="0" err="1">
                <a:solidFill>
                  <a:schemeClr val="tx1"/>
                </a:solidFill>
                <a:latin typeface="Times New Roman" panose="02020603050405020304" pitchFamily="18" charset="0"/>
                <a:cs typeface="Times New Roman" panose="02020603050405020304" pitchFamily="18" charset="0"/>
              </a:rPr>
              <a:t>putaway</a:t>
            </a:r>
            <a:r>
              <a:rPr lang="en-US" sz="413" i="1" dirty="0">
                <a:solidFill>
                  <a:schemeClr val="tx1"/>
                </a:solidFill>
                <a:latin typeface="Times New Roman" panose="02020603050405020304" pitchFamily="18" charset="0"/>
                <a:cs typeface="Times New Roman" panose="02020603050405020304" pitchFamily="18" charset="0"/>
              </a:rPr>
              <a:t> and storage in your warehouse</a:t>
            </a:r>
            <a:r>
              <a:rPr lang="en-US" sz="413" dirty="0">
                <a:solidFill>
                  <a:schemeClr val="tx1"/>
                </a:solidFill>
                <a:latin typeface="Times New Roman" panose="02020603050405020304" pitchFamily="18" charset="0"/>
                <a:cs typeface="Times New Roman" panose="02020603050405020304" pitchFamily="18" charset="0"/>
              </a:rPr>
              <a:t>. from </a:t>
            </a:r>
            <a:r>
              <a:rPr lang="en-US" sz="413" dirty="0">
                <a:solidFill>
                  <a:schemeClr val="tx1"/>
                </a:solidFill>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https://www.mmh.com/article/8_new_ways_to_think_about_putaway_and_storage</a:t>
            </a:r>
            <a:r>
              <a:rPr lang="en-US" sz="413" dirty="0">
                <a:solidFill>
                  <a:schemeClr val="tx1"/>
                </a:solidFill>
                <a:latin typeface="Times New Roman" panose="02020603050405020304" pitchFamily="18" charset="0"/>
                <a:cs typeface="Times New Roman" panose="02020603050405020304" pitchFamily="18" charset="0"/>
              </a:rPr>
              <a:t> </a:t>
            </a:r>
            <a:r>
              <a:rPr lang="en-US" sz="413" dirty="0" err="1">
                <a:solidFill>
                  <a:schemeClr val="tx1"/>
                </a:solidFill>
                <a:latin typeface="Times New Roman" panose="02020603050405020304" pitchFamily="18" charset="0"/>
                <a:cs typeface="Times New Roman" panose="02020603050405020304" pitchFamily="18" charset="0"/>
              </a:rPr>
              <a:t>in_your_warehouse</a:t>
            </a:r>
            <a:endParaRPr lang="en-US" sz="413" dirty="0">
              <a:solidFill>
                <a:schemeClr val="tx1"/>
              </a:solidFill>
              <a:latin typeface="Times New Roman" panose="02020603050405020304" pitchFamily="18" charset="0"/>
              <a:cs typeface="Times New Roman" panose="02020603050405020304" pitchFamily="18" charset="0"/>
            </a:endParaRPr>
          </a:p>
          <a:p>
            <a:pPr marL="53578" indent="-53578">
              <a:buFont typeface="Arial" panose="020B0604020202020204" pitchFamily="34" charset="0"/>
              <a:buChar char="•"/>
            </a:pPr>
            <a:r>
              <a:rPr lang="en-US" sz="413" dirty="0" err="1">
                <a:solidFill>
                  <a:schemeClr val="tx1"/>
                </a:solidFill>
                <a:latin typeface="Times New Roman" panose="02020603050405020304" pitchFamily="18" charset="0"/>
                <a:cs typeface="Times New Roman" panose="02020603050405020304" pitchFamily="18" charset="0"/>
              </a:rPr>
              <a:t>Shyalika</a:t>
            </a:r>
            <a:r>
              <a:rPr lang="en-US" sz="413" dirty="0">
                <a:solidFill>
                  <a:schemeClr val="tx1"/>
                </a:solidFill>
                <a:latin typeface="Times New Roman" panose="02020603050405020304" pitchFamily="18" charset="0"/>
                <a:cs typeface="Times New Roman" panose="02020603050405020304" pitchFamily="18" charset="0"/>
              </a:rPr>
              <a:t>, C. (2019, November 16). </a:t>
            </a:r>
            <a:r>
              <a:rPr lang="en-US" sz="413" i="1" dirty="0">
                <a:solidFill>
                  <a:schemeClr val="tx1"/>
                </a:solidFill>
                <a:latin typeface="Times New Roman" panose="02020603050405020304" pitchFamily="18" charset="0"/>
                <a:cs typeface="Times New Roman" panose="02020603050405020304" pitchFamily="18" charset="0"/>
              </a:rPr>
              <a:t>A Beginners Guide to Q-Learning</a:t>
            </a:r>
            <a:r>
              <a:rPr lang="en-US" sz="413" dirty="0">
                <a:solidFill>
                  <a:schemeClr val="tx1"/>
                </a:solidFill>
                <a:latin typeface="Times New Roman" panose="02020603050405020304" pitchFamily="18" charset="0"/>
                <a:cs typeface="Times New Roman" panose="02020603050405020304" pitchFamily="18" charset="0"/>
              </a:rPr>
              <a:t>. Retrieved from </a:t>
            </a:r>
            <a:r>
              <a:rPr lang="en-US" sz="413" dirty="0">
                <a:solidFill>
                  <a:schemeClr val="tx1"/>
                </a:solidFill>
                <a:latin typeface="Times New Roman" panose="02020603050405020304" pitchFamily="18" charset="0"/>
                <a:cs typeface="Times New Roman" panose="02020603050405020304" pitchFamily="18" charset="0"/>
                <a:hlinkClick r:id="rId10"/>
              </a:rPr>
              <a:t>https://towardsdatascience.com/a-beginners-guide-to-q-learning-c3e2a30a653c</a:t>
            </a:r>
            <a:endParaRPr lang="en-US" sz="413" dirty="0">
              <a:solidFill>
                <a:schemeClr val="tx1"/>
              </a:solidFill>
              <a:latin typeface="Times New Roman" panose="02020603050405020304" pitchFamily="18" charset="0"/>
              <a:cs typeface="Times New Roman" panose="02020603050405020304" pitchFamily="18" charset="0"/>
            </a:endParaRPr>
          </a:p>
          <a:p>
            <a:pPr marL="53578" indent="-53578">
              <a:buFont typeface="Arial" panose="020B0604020202020204" pitchFamily="34" charset="0"/>
              <a:buChar char="•"/>
            </a:pPr>
            <a:endParaRPr lang="en-US" sz="413" dirty="0">
              <a:solidFill>
                <a:schemeClr val="tx1"/>
              </a:solidFill>
              <a:latin typeface="Times New Roman" panose="02020603050405020304" pitchFamily="18" charset="0"/>
              <a:cs typeface="Times New Roman" panose="02020603050405020304" pitchFamily="18" charset="0"/>
            </a:endParaRPr>
          </a:p>
          <a:p>
            <a:pPr marL="53578" indent="-53578">
              <a:buFont typeface="Arial" panose="020B0604020202020204" pitchFamily="34" charset="0"/>
              <a:buChar char="•"/>
            </a:pPr>
            <a:endParaRPr lang="en-US" sz="525" dirty="0">
              <a:solidFill>
                <a:schemeClr val="tx1"/>
              </a:solidFill>
              <a:latin typeface="Times New Roman" panose="02020603050405020304" pitchFamily="18" charset="0"/>
              <a:ea typeface="Roboto" charset="0"/>
              <a:cs typeface="Times New Roman" panose="02020603050405020304" pitchFamily="18" charset="0"/>
            </a:endParaRPr>
          </a:p>
        </p:txBody>
      </p:sp>
    </p:spTree>
    <p:extLst>
      <p:ext uri="{BB962C8B-B14F-4D97-AF65-F5344CB8AC3E}">
        <p14:creationId xmlns:p14="http://schemas.microsoft.com/office/powerpoint/2010/main" val="896812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Planning and Design</a:t>
            </a:r>
          </a:p>
        </p:txBody>
      </p:sp>
      <p:sp>
        <p:nvSpPr>
          <p:cNvPr id="3" name="Content Placeholder 2"/>
          <p:cNvSpPr>
            <a:spLocks noGrp="1"/>
          </p:cNvSpPr>
          <p:nvPr>
            <p:ph idx="1"/>
          </p:nvPr>
        </p:nvSpPr>
        <p:spPr>
          <a:xfrm>
            <a:off x="457200" y="1609416"/>
            <a:ext cx="7239000" cy="5096184"/>
          </a:xfrm>
        </p:spPr>
        <p:txBody>
          <a:bodyPr>
            <a:normAutofit/>
          </a:bodyPr>
          <a:lstStyle/>
          <a:p>
            <a:r>
              <a:rPr lang="en-US" dirty="0"/>
              <a:t>Scope</a:t>
            </a:r>
          </a:p>
          <a:p>
            <a:pPr lvl="1">
              <a:lnSpc>
                <a:spcPct val="180000"/>
              </a:lnSpc>
            </a:pPr>
            <a:r>
              <a:rPr lang="en-US" sz="1800" dirty="0"/>
              <a:t>This project addresses only picking operation even if warehouse has a lot of operations.</a:t>
            </a:r>
          </a:p>
          <a:p>
            <a:r>
              <a:rPr lang="en-US" dirty="0"/>
              <a:t>Completion</a:t>
            </a:r>
          </a:p>
          <a:p>
            <a:pPr lvl="1">
              <a:lnSpc>
                <a:spcPct val="180000"/>
              </a:lnSpc>
            </a:pPr>
            <a:r>
              <a:rPr lang="en-US" sz="1800" dirty="0"/>
              <a:t>Four Phases such as Milestone 1, Milestone 2, Milestone 3 and Milestone 4</a:t>
            </a:r>
          </a:p>
          <a:p>
            <a:r>
              <a:rPr lang="en-US" dirty="0"/>
              <a:t>Schedule</a:t>
            </a:r>
          </a:p>
          <a:p>
            <a:pPr marL="292608" lvl="1"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DCA0CC4F-F740-434F-9324-0EE7AB36391B}"/>
              </a:ext>
            </a:extLst>
          </p:cNvPr>
          <p:cNvGraphicFramePr>
            <a:graphicFrameLocks noGrp="1"/>
          </p:cNvGraphicFramePr>
          <p:nvPr>
            <p:extLst>
              <p:ext uri="{D42A27DB-BD31-4B8C-83A1-F6EECF244321}">
                <p14:modId xmlns:p14="http://schemas.microsoft.com/office/powerpoint/2010/main" val="1889268448"/>
              </p:ext>
            </p:extLst>
          </p:nvPr>
        </p:nvGraphicFramePr>
        <p:xfrm>
          <a:off x="838201" y="5317155"/>
          <a:ext cx="5105399" cy="1234213"/>
        </p:xfrm>
        <a:graphic>
          <a:graphicData uri="http://schemas.openxmlformats.org/drawingml/2006/table">
            <a:tbl>
              <a:tblPr>
                <a:tableStyleId>{5C22544A-7EE6-4342-B048-85BDC9FD1C3A}</a:tableStyleId>
              </a:tblPr>
              <a:tblGrid>
                <a:gridCol w="2323499">
                  <a:extLst>
                    <a:ext uri="{9D8B030D-6E8A-4147-A177-3AD203B41FA5}">
                      <a16:colId xmlns:a16="http://schemas.microsoft.com/office/drawing/2014/main" val="3816128433"/>
                    </a:ext>
                  </a:extLst>
                </a:gridCol>
                <a:gridCol w="1291222">
                  <a:extLst>
                    <a:ext uri="{9D8B030D-6E8A-4147-A177-3AD203B41FA5}">
                      <a16:colId xmlns:a16="http://schemas.microsoft.com/office/drawing/2014/main" val="1144031607"/>
                    </a:ext>
                  </a:extLst>
                </a:gridCol>
                <a:gridCol w="745339">
                  <a:extLst>
                    <a:ext uri="{9D8B030D-6E8A-4147-A177-3AD203B41FA5}">
                      <a16:colId xmlns:a16="http://schemas.microsoft.com/office/drawing/2014/main" val="931280426"/>
                    </a:ext>
                  </a:extLst>
                </a:gridCol>
                <a:gridCol w="745339">
                  <a:extLst>
                    <a:ext uri="{9D8B030D-6E8A-4147-A177-3AD203B41FA5}">
                      <a16:colId xmlns:a16="http://schemas.microsoft.com/office/drawing/2014/main" val="1003111429"/>
                    </a:ext>
                  </a:extLst>
                </a:gridCol>
              </a:tblGrid>
              <a:tr h="260452">
                <a:tc>
                  <a:txBody>
                    <a:bodyPr/>
                    <a:lstStyle/>
                    <a:p>
                      <a:pPr algn="l" fontAlgn="ctr"/>
                      <a:r>
                        <a:rPr lang="en-US" sz="1200" u="none" strike="noStrike">
                          <a:effectLst/>
                        </a:rPr>
                        <a:t>Milestone</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200" u="none" strike="noStrike">
                          <a:effectLst/>
                        </a:rPr>
                        <a:t>Duration</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200" u="none" strike="noStrike">
                          <a:effectLst/>
                        </a:rPr>
                        <a:t>Start Date</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200" u="none" strike="noStrike" dirty="0">
                          <a:effectLst/>
                        </a:rPr>
                        <a:t>End Date</a:t>
                      </a:r>
                      <a:endParaRPr lang="en-US" sz="12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074022545"/>
                  </a:ext>
                </a:extLst>
              </a:tr>
              <a:tr h="178998">
                <a:tc>
                  <a:txBody>
                    <a:bodyPr/>
                    <a:lstStyle/>
                    <a:p>
                      <a:pPr algn="l" fontAlgn="ctr"/>
                      <a:r>
                        <a:rPr lang="en-US" sz="1200" u="none" strike="noStrike">
                          <a:effectLst/>
                        </a:rPr>
                        <a:t>Milestone 1</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200" u="none" strike="noStrike">
                          <a:effectLst/>
                        </a:rPr>
                        <a:t>8 Weeks</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1/7/2021</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dirty="0">
                          <a:effectLst/>
                        </a:rPr>
                        <a:t>3/3/2021</a:t>
                      </a:r>
                      <a:endParaRPr lang="en-US" sz="12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491349463"/>
                  </a:ext>
                </a:extLst>
              </a:tr>
              <a:tr h="260452">
                <a:tc>
                  <a:txBody>
                    <a:bodyPr/>
                    <a:lstStyle/>
                    <a:p>
                      <a:pPr algn="l" fontAlgn="ctr"/>
                      <a:r>
                        <a:rPr lang="en-US" sz="1200" u="none" strike="noStrike">
                          <a:effectLst/>
                        </a:rPr>
                        <a:t>Milestone 2</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200" u="none" strike="noStrike">
                          <a:effectLst/>
                        </a:rPr>
                        <a:t>8 Weeks</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3/4/2021</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ctr"/>
                      <a:r>
                        <a:rPr lang="en-US" sz="1200" u="none" strike="noStrike">
                          <a:effectLst/>
                        </a:rPr>
                        <a:t>4/28/2021</a:t>
                      </a:r>
                      <a:endParaRPr lang="en-US" sz="12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4250150897"/>
                  </a:ext>
                </a:extLst>
              </a:tr>
              <a:tr h="260452">
                <a:tc>
                  <a:txBody>
                    <a:bodyPr/>
                    <a:lstStyle/>
                    <a:p>
                      <a:pPr algn="l" fontAlgn="ctr"/>
                      <a:r>
                        <a:rPr lang="en-US" sz="1200" u="none" strike="noStrike">
                          <a:effectLst/>
                        </a:rPr>
                        <a:t>Milestone 3</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200" u="none" strike="noStrike">
                          <a:effectLst/>
                        </a:rPr>
                        <a:t>8 Weeks</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b"/>
                      <a:r>
                        <a:rPr lang="en-US" sz="1200" u="none" strike="noStrike">
                          <a:effectLst/>
                        </a:rPr>
                        <a:t>4/29/2021</a:t>
                      </a:r>
                      <a:endParaRPr lang="en-US"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r" fontAlgn="b"/>
                      <a:r>
                        <a:rPr lang="en-US" sz="1200" u="none" strike="noStrike">
                          <a:effectLst/>
                        </a:rPr>
                        <a:t>6/23/2021</a:t>
                      </a:r>
                      <a:endParaRPr lang="en-US" sz="12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1825152117"/>
                  </a:ext>
                </a:extLst>
              </a:tr>
              <a:tr h="260452">
                <a:tc>
                  <a:txBody>
                    <a:bodyPr/>
                    <a:lstStyle/>
                    <a:p>
                      <a:pPr algn="l" fontAlgn="ctr"/>
                      <a:r>
                        <a:rPr lang="en-US" sz="1200" u="none" strike="noStrike">
                          <a:effectLst/>
                        </a:rPr>
                        <a:t>Milestone 4</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1200" u="none" strike="noStrike">
                          <a:effectLst/>
                        </a:rPr>
                        <a:t>8 Weeks</a:t>
                      </a:r>
                      <a:endParaRPr lang="en-US" sz="12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b"/>
                      <a:r>
                        <a:rPr lang="en-US" sz="1200" u="none" strike="noStrike">
                          <a:effectLst/>
                        </a:rPr>
                        <a:t>6/24/2021</a:t>
                      </a:r>
                      <a:endParaRPr lang="en-US" sz="1200" b="0" i="0" u="none" strike="noStrike">
                        <a:solidFill>
                          <a:srgbClr val="000000"/>
                        </a:solidFill>
                        <a:effectLst/>
                        <a:latin typeface="Times New Roman" panose="02020603050405020304" pitchFamily="18" charset="0"/>
                      </a:endParaRPr>
                    </a:p>
                  </a:txBody>
                  <a:tcPr marL="9525" marR="9525" marT="9525" marB="0" anchor="b"/>
                </a:tc>
                <a:tc>
                  <a:txBody>
                    <a:bodyPr/>
                    <a:lstStyle/>
                    <a:p>
                      <a:pPr algn="r" fontAlgn="b"/>
                      <a:r>
                        <a:rPr lang="en-US" sz="1200" u="none" strike="noStrike" dirty="0">
                          <a:effectLst/>
                        </a:rPr>
                        <a:t>8/18/2021</a:t>
                      </a:r>
                      <a:endParaRPr lang="en-US" sz="12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512935494"/>
                  </a:ext>
                </a:extLst>
              </a:tr>
            </a:tbl>
          </a:graphicData>
        </a:graphic>
      </p:graphicFrame>
    </p:spTree>
    <p:extLst>
      <p:ext uri="{BB962C8B-B14F-4D97-AF65-F5344CB8AC3E}">
        <p14:creationId xmlns:p14="http://schemas.microsoft.com/office/powerpoint/2010/main" val="2530283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Planning and Design</a:t>
            </a:r>
          </a:p>
        </p:txBody>
      </p:sp>
      <p:sp>
        <p:nvSpPr>
          <p:cNvPr id="3" name="Content Placeholder 2"/>
          <p:cNvSpPr>
            <a:spLocks noGrp="1"/>
          </p:cNvSpPr>
          <p:nvPr>
            <p:ph idx="1"/>
          </p:nvPr>
        </p:nvSpPr>
        <p:spPr>
          <a:xfrm>
            <a:off x="457200" y="1609416"/>
            <a:ext cx="7239000" cy="5096184"/>
          </a:xfrm>
        </p:spPr>
        <p:txBody>
          <a:bodyPr>
            <a:normAutofit/>
          </a:bodyPr>
          <a:lstStyle/>
          <a:p>
            <a:r>
              <a:rPr lang="en-US" dirty="0"/>
              <a:t>Pipeline Design</a:t>
            </a:r>
          </a:p>
          <a:p>
            <a:pPr lvl="1">
              <a:lnSpc>
                <a:spcPct val="180000"/>
              </a:lnSpc>
            </a:pPr>
            <a:r>
              <a:rPr lang="en-US" sz="1800" dirty="0"/>
              <a:t>Pipeline Design </a:t>
            </a:r>
            <a:r>
              <a:rPr lang="en-US" sz="1800" dirty="0" err="1"/>
              <a:t>Achitecture</a:t>
            </a:r>
            <a:r>
              <a:rPr lang="en-US" sz="1800" dirty="0"/>
              <a:t> Diagram</a:t>
            </a:r>
          </a:p>
          <a:p>
            <a:pPr marL="292608" lvl="1" indent="0">
              <a:buNone/>
            </a:pPr>
            <a:endParaRPr lang="en-US" dirty="0"/>
          </a:p>
          <a:p>
            <a:pPr marL="0" indent="0">
              <a:buNone/>
            </a:pPr>
            <a:endParaRPr lang="en-US" dirty="0"/>
          </a:p>
        </p:txBody>
      </p:sp>
      <p:pic>
        <p:nvPicPr>
          <p:cNvPr id="5" name="Picture 4" descr="Timeline&#10;&#10;Description automatically generated">
            <a:extLst>
              <a:ext uri="{FF2B5EF4-FFF2-40B4-BE49-F238E27FC236}">
                <a16:creationId xmlns:a16="http://schemas.microsoft.com/office/drawing/2014/main" id="{B2BCBB36-2D5E-4727-92A7-6698075BED1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05915" y="2633662"/>
            <a:ext cx="5932170" cy="1590675"/>
          </a:xfrm>
          <a:prstGeom prst="rect">
            <a:avLst/>
          </a:prstGeom>
          <a:noFill/>
          <a:ln>
            <a:noFill/>
          </a:ln>
        </p:spPr>
      </p:pic>
    </p:spTree>
    <p:extLst>
      <p:ext uri="{BB962C8B-B14F-4D97-AF65-F5344CB8AC3E}">
        <p14:creationId xmlns:p14="http://schemas.microsoft.com/office/powerpoint/2010/main" val="722710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p>
        </p:txBody>
      </p:sp>
      <p:sp>
        <p:nvSpPr>
          <p:cNvPr id="3" name="Content Placeholder 2"/>
          <p:cNvSpPr>
            <a:spLocks noGrp="1"/>
          </p:cNvSpPr>
          <p:nvPr>
            <p:ph idx="1"/>
          </p:nvPr>
        </p:nvSpPr>
        <p:spPr/>
        <p:txBody>
          <a:bodyPr>
            <a:normAutofit fontScale="77500" lnSpcReduction="20000"/>
          </a:bodyPr>
          <a:lstStyle/>
          <a:p>
            <a:r>
              <a:rPr lang="en-US" dirty="0"/>
              <a:t>Creating Deployment Package</a:t>
            </a:r>
          </a:p>
          <a:p>
            <a:pPr lvl="1"/>
            <a:r>
              <a:rPr lang="en-US" dirty="0" err="1"/>
              <a:t>Rlwms.pkl</a:t>
            </a:r>
            <a:endParaRPr lang="en-US" dirty="0"/>
          </a:p>
          <a:p>
            <a:r>
              <a:rPr lang="en-US" dirty="0"/>
              <a:t>System Configuration</a:t>
            </a:r>
          </a:p>
          <a:p>
            <a:pPr marR="0" lvl="1">
              <a:lnSpc>
                <a:spcPct val="200000"/>
              </a:lnSpc>
              <a:spcAft>
                <a:spcPts val="0"/>
              </a:spcAft>
            </a:pPr>
            <a:r>
              <a:rPr lang="en-US" dirty="0"/>
              <a:t>Operating Systems: UNIX or Windows with RAM 32GB</a:t>
            </a:r>
          </a:p>
          <a:p>
            <a:pPr marR="0" lvl="1">
              <a:lnSpc>
                <a:spcPct val="200000"/>
              </a:lnSpc>
              <a:spcAft>
                <a:spcPts val="0"/>
              </a:spcAft>
            </a:pPr>
            <a:r>
              <a:rPr lang="en-US" dirty="0"/>
              <a:t>Environment: Cloud or On-Premises</a:t>
            </a:r>
          </a:p>
          <a:p>
            <a:pPr marR="0" lvl="1">
              <a:lnSpc>
                <a:spcPct val="200000"/>
              </a:lnSpc>
              <a:spcAft>
                <a:spcPts val="0"/>
              </a:spcAft>
            </a:pPr>
            <a:r>
              <a:rPr lang="en-US" dirty="0"/>
              <a:t>Language: Python (version 3:8)</a:t>
            </a:r>
          </a:p>
          <a:p>
            <a:pPr marR="0" lvl="1">
              <a:lnSpc>
                <a:spcPct val="200000"/>
              </a:lnSpc>
              <a:spcAft>
                <a:spcPts val="0"/>
              </a:spcAft>
            </a:pPr>
            <a:r>
              <a:rPr lang="en-US" dirty="0"/>
              <a:t>For visualizing the warehouse layout / structure: CAD floor software</a:t>
            </a:r>
          </a:p>
          <a:p>
            <a:pPr marR="0" lvl="1">
              <a:lnSpc>
                <a:spcPct val="200000"/>
              </a:lnSpc>
              <a:spcAft>
                <a:spcPts val="0"/>
              </a:spcAft>
            </a:pPr>
            <a:r>
              <a:rPr lang="en-US" dirty="0"/>
              <a:t>GitHub for storing codes and maintaining versions.</a:t>
            </a:r>
          </a:p>
          <a:p>
            <a:pPr marR="0" lvl="1">
              <a:lnSpc>
                <a:spcPct val="200000"/>
              </a:lnSpc>
              <a:spcAft>
                <a:spcPts val="0"/>
              </a:spcAft>
            </a:pPr>
            <a:r>
              <a:rPr lang="en-US" dirty="0"/>
              <a:t>Google cloud provider (GCP) is used for cloud environment.</a:t>
            </a:r>
          </a:p>
          <a:p>
            <a:pPr lvl="1"/>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636731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p>
        </p:txBody>
      </p:sp>
      <p:sp>
        <p:nvSpPr>
          <p:cNvPr id="3" name="Content Placeholder 2"/>
          <p:cNvSpPr>
            <a:spLocks noGrp="1"/>
          </p:cNvSpPr>
          <p:nvPr>
            <p:ph idx="1"/>
          </p:nvPr>
        </p:nvSpPr>
        <p:spPr/>
        <p:txBody>
          <a:bodyPr>
            <a:normAutofit/>
          </a:bodyPr>
          <a:lstStyle/>
          <a:p>
            <a:r>
              <a:rPr lang="en-US" dirty="0"/>
              <a:t>Source Code Listing</a:t>
            </a:r>
          </a:p>
          <a:p>
            <a:pPr lvl="1"/>
            <a:r>
              <a:rPr lang="en-US" dirty="0"/>
              <a:t>Wms.py</a:t>
            </a:r>
          </a:p>
          <a:p>
            <a:pPr lvl="1"/>
            <a:r>
              <a:rPr lang="en-US" dirty="0"/>
              <a:t>App.py</a:t>
            </a:r>
          </a:p>
          <a:p>
            <a:pPr marL="274320" lvl="1" indent="-274320">
              <a:spcBef>
                <a:spcPts val="600"/>
              </a:spcBef>
              <a:buClr>
                <a:schemeClr val="tx2"/>
              </a:buClr>
              <a:buSzPct val="73000"/>
              <a:buFont typeface="Wingdings 2"/>
              <a:buChar char=""/>
            </a:pPr>
            <a:r>
              <a:rPr lang="en-US" sz="2600" dirty="0">
                <a:solidFill>
                  <a:schemeClr val="tx1"/>
                </a:solidFill>
              </a:rPr>
              <a:t>User Interface</a:t>
            </a:r>
          </a:p>
          <a:p>
            <a:pPr lvl="1"/>
            <a:r>
              <a:rPr lang="en-US" dirty="0"/>
              <a:t>Index.html</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4243301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p>
        </p:txBody>
      </p:sp>
      <p:sp>
        <p:nvSpPr>
          <p:cNvPr id="3" name="Content Placeholder 2"/>
          <p:cNvSpPr>
            <a:spLocks noGrp="1"/>
          </p:cNvSpPr>
          <p:nvPr>
            <p:ph idx="1"/>
          </p:nvPr>
        </p:nvSpPr>
        <p:spPr/>
        <p:txBody>
          <a:bodyPr>
            <a:normAutofit/>
          </a:bodyPr>
          <a:lstStyle/>
          <a:p>
            <a:r>
              <a:rPr lang="en-US" dirty="0"/>
              <a:t>Reinforcement Q-Learning Code</a:t>
            </a:r>
          </a:p>
          <a:p>
            <a:pPr lvl="1"/>
            <a:r>
              <a:rPr lang="en-US" dirty="0"/>
              <a:t>Bellman Equation</a:t>
            </a:r>
          </a:p>
          <a:p>
            <a:pPr lvl="1"/>
            <a:endParaRPr lang="en-US" dirty="0"/>
          </a:p>
          <a:p>
            <a:pPr lvl="1"/>
            <a:endParaRPr lang="en-US" dirty="0"/>
          </a:p>
          <a:p>
            <a:pPr lvl="1"/>
            <a:endParaRPr lang="en-US" dirty="0"/>
          </a:p>
          <a:p>
            <a:r>
              <a:rPr lang="en-US" dirty="0"/>
              <a:t>Testing and Validation</a:t>
            </a:r>
          </a:p>
          <a:p>
            <a:pPr lvl="1"/>
            <a:r>
              <a:rPr lang="en-US" dirty="0"/>
              <a:t>Testing built model</a:t>
            </a:r>
          </a:p>
          <a:p>
            <a:pPr lvl="1"/>
            <a:endParaRPr lang="en-US" dirty="0"/>
          </a:p>
          <a:p>
            <a:pPr marL="0" indent="0">
              <a:buNone/>
            </a:pPr>
            <a:endParaRPr lang="en-US" dirty="0"/>
          </a:p>
        </p:txBody>
      </p:sp>
      <p:pic>
        <p:nvPicPr>
          <p:cNvPr id="4" name="Picture 3" descr="Diagram&#10;&#10;Description automatically generated">
            <a:extLst>
              <a:ext uri="{FF2B5EF4-FFF2-40B4-BE49-F238E27FC236}">
                <a16:creationId xmlns:a16="http://schemas.microsoft.com/office/drawing/2014/main" id="{DBBD91B7-5DA0-45E8-9ED6-B70D7C6F9260}"/>
              </a:ext>
            </a:extLst>
          </p:cNvPr>
          <p:cNvPicPr/>
          <p:nvPr/>
        </p:nvPicPr>
        <p:blipFill>
          <a:blip r:embed="rId3"/>
          <a:stretch>
            <a:fillRect/>
          </a:stretch>
        </p:blipFill>
        <p:spPr>
          <a:xfrm>
            <a:off x="838200" y="2590799"/>
            <a:ext cx="5353685" cy="1295401"/>
          </a:xfrm>
          <a:prstGeom prst="rect">
            <a:avLst/>
          </a:prstGeom>
        </p:spPr>
      </p:pic>
      <p:pic>
        <p:nvPicPr>
          <p:cNvPr id="5" name="Picture 4" descr="Table&#10;&#10;Description automatically generated">
            <a:extLst>
              <a:ext uri="{FF2B5EF4-FFF2-40B4-BE49-F238E27FC236}">
                <a16:creationId xmlns:a16="http://schemas.microsoft.com/office/drawing/2014/main" id="{10F30701-334E-4463-B22C-D8B50EA5A847}"/>
              </a:ext>
            </a:extLst>
          </p:cNvPr>
          <p:cNvPicPr/>
          <p:nvPr/>
        </p:nvPicPr>
        <p:blipFill>
          <a:blip r:embed="rId4"/>
          <a:stretch>
            <a:fillRect/>
          </a:stretch>
        </p:blipFill>
        <p:spPr>
          <a:xfrm>
            <a:off x="1066800" y="4580862"/>
            <a:ext cx="3142615" cy="1905000"/>
          </a:xfrm>
          <a:prstGeom prst="rect">
            <a:avLst/>
          </a:prstGeom>
        </p:spPr>
      </p:pic>
    </p:spTree>
    <p:extLst>
      <p:ext uri="{BB962C8B-B14F-4D97-AF65-F5344CB8AC3E}">
        <p14:creationId xmlns:p14="http://schemas.microsoft.com/office/powerpoint/2010/main" val="53130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p>
        </p:txBody>
      </p:sp>
      <p:sp>
        <p:nvSpPr>
          <p:cNvPr id="3" name="Content Placeholder 2"/>
          <p:cNvSpPr>
            <a:spLocks noGrp="1"/>
          </p:cNvSpPr>
          <p:nvPr>
            <p:ph idx="1"/>
          </p:nvPr>
        </p:nvSpPr>
        <p:spPr/>
        <p:txBody>
          <a:bodyPr>
            <a:normAutofit/>
          </a:bodyPr>
          <a:lstStyle/>
          <a:p>
            <a:r>
              <a:rPr lang="en-US" dirty="0"/>
              <a:t>Outcome</a:t>
            </a:r>
          </a:p>
          <a:p>
            <a:pPr lvl="1"/>
            <a:r>
              <a:rPr lang="en-US" dirty="0"/>
              <a:t>Model prediction result</a:t>
            </a:r>
          </a:p>
          <a:p>
            <a:pPr lvl="1"/>
            <a:endParaRPr lang="en-US" dirty="0"/>
          </a:p>
          <a:p>
            <a:pPr lvl="1"/>
            <a:endParaRPr lang="en-US" dirty="0"/>
          </a:p>
          <a:p>
            <a:pPr lvl="1"/>
            <a:endParaRPr lang="en-US" dirty="0"/>
          </a:p>
          <a:p>
            <a:pPr lvl="1"/>
            <a:endParaRPr lang="en-US" dirty="0"/>
          </a:p>
          <a:p>
            <a:pPr lvl="1"/>
            <a:endParaRPr lang="en-US" dirty="0"/>
          </a:p>
          <a:p>
            <a:r>
              <a:rPr lang="en-US" dirty="0"/>
              <a:t>Performance Analysis</a:t>
            </a:r>
          </a:p>
        </p:txBody>
      </p:sp>
      <p:pic>
        <p:nvPicPr>
          <p:cNvPr id="4" name="Picture 3" descr="Chart, line chart&#10;&#10;Description automatically generated">
            <a:extLst>
              <a:ext uri="{FF2B5EF4-FFF2-40B4-BE49-F238E27FC236}">
                <a16:creationId xmlns:a16="http://schemas.microsoft.com/office/drawing/2014/main" id="{DDCD107A-04D5-4E2F-9E18-B516F9D0FDB2}"/>
              </a:ext>
            </a:extLst>
          </p:cNvPr>
          <p:cNvPicPr/>
          <p:nvPr/>
        </p:nvPicPr>
        <p:blipFill>
          <a:blip r:embed="rId3"/>
          <a:stretch>
            <a:fillRect/>
          </a:stretch>
        </p:blipFill>
        <p:spPr>
          <a:xfrm>
            <a:off x="457200" y="4976495"/>
            <a:ext cx="3752850" cy="1881505"/>
          </a:xfrm>
          <a:prstGeom prst="rect">
            <a:avLst/>
          </a:prstGeom>
        </p:spPr>
      </p:pic>
      <p:pic>
        <p:nvPicPr>
          <p:cNvPr id="7" name="Picture 6" descr="A screenshot of a computer&#10;&#10;Description automatically generated with low confidence">
            <a:extLst>
              <a:ext uri="{FF2B5EF4-FFF2-40B4-BE49-F238E27FC236}">
                <a16:creationId xmlns:a16="http://schemas.microsoft.com/office/drawing/2014/main" id="{BEB030FD-CEAD-40E5-BD3A-E4CA567A6368}"/>
              </a:ext>
            </a:extLst>
          </p:cNvPr>
          <p:cNvPicPr>
            <a:picLocks noChangeAspect="1"/>
          </p:cNvPicPr>
          <p:nvPr/>
        </p:nvPicPr>
        <p:blipFill>
          <a:blip r:embed="rId4"/>
          <a:stretch>
            <a:fillRect/>
          </a:stretch>
        </p:blipFill>
        <p:spPr>
          <a:xfrm>
            <a:off x="914400" y="2673242"/>
            <a:ext cx="2133600" cy="1900989"/>
          </a:xfrm>
          <a:prstGeom prst="rect">
            <a:avLst/>
          </a:prstGeom>
        </p:spPr>
      </p:pic>
    </p:spTree>
    <p:extLst>
      <p:ext uri="{BB962C8B-B14F-4D97-AF65-F5344CB8AC3E}">
        <p14:creationId xmlns:p14="http://schemas.microsoft.com/office/powerpoint/2010/main" val="3073553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2539</TotalTime>
  <Words>2399</Words>
  <Application>Microsoft Office PowerPoint</Application>
  <PresentationFormat>On-screen Show (4:3)</PresentationFormat>
  <Paragraphs>235</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Symbol</vt:lpstr>
      <vt:lpstr>Times New Roman</vt:lpstr>
      <vt:lpstr>Trebuchet MS</vt:lpstr>
      <vt:lpstr>Wingdings</vt:lpstr>
      <vt:lpstr>Wingdings 2</vt:lpstr>
      <vt:lpstr>Opulent</vt:lpstr>
      <vt:lpstr>OPTIMIZING PICKING ROUTE FOR IMPROVING WAREHOUSE EFFICIENCY </vt:lpstr>
      <vt:lpstr>Project Overview </vt:lpstr>
      <vt:lpstr>poster </vt:lpstr>
      <vt:lpstr>Planning and Design</vt:lpstr>
      <vt:lpstr>Planning and Design</vt:lpstr>
      <vt:lpstr>Implementation</vt:lpstr>
      <vt:lpstr>Implementation</vt:lpstr>
      <vt:lpstr>Implementation</vt:lpstr>
      <vt:lpstr>Implementation</vt:lpstr>
      <vt:lpstr>Project Completion</vt:lpstr>
      <vt:lpstr>Does this research lend itself to an exploration/application of the Christian worldview? </vt:lpstr>
      <vt:lpstr>References</vt:lpstr>
    </vt:vector>
  </TitlesOfParts>
  <Company>Grand Canyon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Effective PowerPoint Presentations</dc:title>
  <dc:creator>Grand Canyon University</dc:creator>
  <cp:lastModifiedBy>Kannan N</cp:lastModifiedBy>
  <cp:revision>126</cp:revision>
  <dcterms:created xsi:type="dcterms:W3CDTF">2011-03-18T20:14:35Z</dcterms:created>
  <dcterms:modified xsi:type="dcterms:W3CDTF">2021-08-18T21:54:49Z</dcterms:modified>
</cp:coreProperties>
</file>