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377" r:id="rId26"/>
    <p:sldId id="381" r:id="rId27"/>
    <p:sldId id="384" r:id="rId28"/>
    <p:sldId id="386" r:id="rId29"/>
    <p:sldId id="282" r:id="rId30"/>
    <p:sldId id="283" r:id="rId31"/>
    <p:sldId id="284" r:id="rId32"/>
    <p:sldId id="285" r:id="rId33"/>
    <p:sldId id="292" r:id="rId34"/>
    <p:sldId id="291" r:id="rId35"/>
    <p:sldId id="290" r:id="rId36"/>
    <p:sldId id="390" r:id="rId37"/>
    <p:sldId id="286" r:id="rId38"/>
    <p:sldId id="287"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p:scale>
          <a:sx n="25" d="100"/>
          <a:sy n="25" d="100"/>
        </p:scale>
        <p:origin x="2645" y="1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 Jay" userId="0ca4b598f99053a2" providerId="LiveId" clId="{C28DB1A4-28C6-493B-9B92-37B9853B7174}"/>
    <pc:docChg chg="undo custSel addSld delSld modSld sldOrd">
      <pc:chgData name="Jayanth Jay" userId="0ca4b598f99053a2" providerId="LiveId" clId="{C28DB1A4-28C6-493B-9B92-37B9853B7174}" dt="2025-04-27T03:04:26.144" v="46" actId="47"/>
      <pc:docMkLst>
        <pc:docMk/>
      </pc:docMkLst>
      <pc:sldChg chg="del ord">
        <pc:chgData name="Jayanth Jay" userId="0ca4b598f99053a2" providerId="LiveId" clId="{C28DB1A4-28C6-493B-9B92-37B9853B7174}" dt="2025-04-27T03:04:26.144" v="46" actId="47"/>
        <pc:sldMkLst>
          <pc:docMk/>
          <pc:sldMk cId="4228264300" sldId="258"/>
        </pc:sldMkLst>
      </pc:sldChg>
      <pc:sldChg chg="add">
        <pc:chgData name="Jayanth Jay" userId="0ca4b598f99053a2" providerId="LiveId" clId="{C28DB1A4-28C6-493B-9B92-37B9853B7174}" dt="2025-04-27T02:59:47.994" v="0"/>
        <pc:sldMkLst>
          <pc:docMk/>
          <pc:sldMk cId="3845975127" sldId="377"/>
        </pc:sldMkLst>
      </pc:sldChg>
      <pc:sldChg chg="add del">
        <pc:chgData name="Jayanth Jay" userId="0ca4b598f99053a2" providerId="LiveId" clId="{C28DB1A4-28C6-493B-9B92-37B9853B7174}" dt="2025-04-27T03:00:32.118" v="2" actId="47"/>
        <pc:sldMkLst>
          <pc:docMk/>
          <pc:sldMk cId="3470402773" sldId="378"/>
        </pc:sldMkLst>
      </pc:sldChg>
      <pc:sldChg chg="add">
        <pc:chgData name="Jayanth Jay" userId="0ca4b598f99053a2" providerId="LiveId" clId="{C28DB1A4-28C6-493B-9B92-37B9853B7174}" dt="2025-04-27T03:01:16.727" v="3"/>
        <pc:sldMkLst>
          <pc:docMk/>
          <pc:sldMk cId="1440895321" sldId="381"/>
        </pc:sldMkLst>
      </pc:sldChg>
      <pc:sldChg chg="addSp modSp add mod modClrScheme chgLayout">
        <pc:chgData name="Jayanth Jay" userId="0ca4b598f99053a2" providerId="LiveId" clId="{C28DB1A4-28C6-493B-9B92-37B9853B7174}" dt="2025-04-27T03:01:58.860" v="26" actId="1076"/>
        <pc:sldMkLst>
          <pc:docMk/>
          <pc:sldMk cId="2534602519" sldId="384"/>
        </pc:sldMkLst>
        <pc:spChg chg="add mod ord">
          <ac:chgData name="Jayanth Jay" userId="0ca4b598f99053a2" providerId="LiveId" clId="{C28DB1A4-28C6-493B-9B92-37B9853B7174}" dt="2025-04-27T03:01:55.627" v="25" actId="2711"/>
          <ac:spMkLst>
            <pc:docMk/>
            <pc:sldMk cId="2534602519" sldId="384"/>
            <ac:spMk id="3" creationId="{C226AF3D-D3BC-4EC7-0290-E9FFCD103823}"/>
          </ac:spMkLst>
        </pc:spChg>
        <pc:picChg chg="mod">
          <ac:chgData name="Jayanth Jay" userId="0ca4b598f99053a2" providerId="LiveId" clId="{C28DB1A4-28C6-493B-9B92-37B9853B7174}" dt="2025-04-27T03:01:58.860" v="26" actId="1076"/>
          <ac:picMkLst>
            <pc:docMk/>
            <pc:sldMk cId="2534602519" sldId="384"/>
            <ac:picMk id="2" creationId="{00000000-0000-0000-0000-000000000000}"/>
          </ac:picMkLst>
        </pc:picChg>
      </pc:sldChg>
      <pc:sldChg chg="addSp modSp add mod modClrScheme chgLayout">
        <pc:chgData name="Jayanth Jay" userId="0ca4b598f99053a2" providerId="LiveId" clId="{C28DB1A4-28C6-493B-9B92-37B9853B7174}" dt="2025-04-27T03:02:40.009" v="33" actId="2711"/>
        <pc:sldMkLst>
          <pc:docMk/>
          <pc:sldMk cId="3852627240" sldId="386"/>
        </pc:sldMkLst>
        <pc:spChg chg="add mod ord">
          <ac:chgData name="Jayanth Jay" userId="0ca4b598f99053a2" providerId="LiveId" clId="{C28DB1A4-28C6-493B-9B92-37B9853B7174}" dt="2025-04-27T03:02:40.009" v="33" actId="2711"/>
          <ac:spMkLst>
            <pc:docMk/>
            <pc:sldMk cId="3852627240" sldId="386"/>
            <ac:spMk id="3" creationId="{F14E982E-E99E-A32B-807E-9358C0ED8ECC}"/>
          </ac:spMkLst>
        </pc:spChg>
      </pc:sldChg>
      <pc:sldChg chg="addSp delSp modSp add mod modClrScheme chgLayout">
        <pc:chgData name="Jayanth Jay" userId="0ca4b598f99053a2" providerId="LiveId" clId="{C28DB1A4-28C6-493B-9B92-37B9853B7174}" dt="2025-04-27T03:03:50.291" v="42" actId="14100"/>
        <pc:sldMkLst>
          <pc:docMk/>
          <pc:sldMk cId="2444121027" sldId="390"/>
        </pc:sldMkLst>
        <pc:spChg chg="mod">
          <ac:chgData name="Jayanth Jay" userId="0ca4b598f99053a2" providerId="LiveId" clId="{C28DB1A4-28C6-493B-9B92-37B9853B7174}" dt="2025-04-27T03:03:50.291" v="42" actId="14100"/>
          <ac:spMkLst>
            <pc:docMk/>
            <pc:sldMk cId="2444121027" sldId="390"/>
            <ac:spMk id="2" creationId="{00000000-0000-0000-0000-000000000000}"/>
          </ac:spMkLst>
        </pc:spChg>
        <pc:spChg chg="del mod">
          <ac:chgData name="Jayanth Jay" userId="0ca4b598f99053a2" providerId="LiveId" clId="{C28DB1A4-28C6-493B-9B92-37B9853B7174}" dt="2025-04-27T03:03:33.177" v="40"/>
          <ac:spMkLst>
            <pc:docMk/>
            <pc:sldMk cId="2444121027" sldId="390"/>
            <ac:spMk id="3" creationId="{00000000-0000-0000-0000-000000000000}"/>
          </ac:spMkLst>
        </pc:spChg>
        <pc:spChg chg="add mod ord">
          <ac:chgData name="Jayanth Jay" userId="0ca4b598f99053a2" providerId="LiveId" clId="{C28DB1A4-28C6-493B-9B92-37B9853B7174}" dt="2025-04-27T03:03:31.252" v="38" actId="20577"/>
          <ac:spMkLst>
            <pc:docMk/>
            <pc:sldMk cId="2444121027" sldId="390"/>
            <ac:spMk id="4" creationId="{40B1E21D-6FC5-6426-7E90-AC272CE5255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3431-ABCF-1C08-99A3-E3A7AD486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3BA332-D8B3-94EE-6AFE-8E5AD00D5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A1E1A1-D34A-8C42-CFD6-AD4F6A510DC3}"/>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5" name="Footer Placeholder 4">
            <a:extLst>
              <a:ext uri="{FF2B5EF4-FFF2-40B4-BE49-F238E27FC236}">
                <a16:creationId xmlns:a16="http://schemas.microsoft.com/office/drawing/2014/main" id="{97487D9D-8A08-A389-62A3-778D03845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FF223-ECF0-109B-A563-99F3CB7F9209}"/>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319740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9FA3-E39B-7C1C-F1FE-52846B34C9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9196BD-06CB-6BE0-F220-488DDF1CC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75F81-1FC1-9FF4-D44F-E397EE9F8F1A}"/>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5" name="Footer Placeholder 4">
            <a:extLst>
              <a:ext uri="{FF2B5EF4-FFF2-40B4-BE49-F238E27FC236}">
                <a16:creationId xmlns:a16="http://schemas.microsoft.com/office/drawing/2014/main" id="{98149F34-851E-97CC-D9D4-C64013A24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85B039-A2C4-4F1E-F8A0-E1E4DC13CC72}"/>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263614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4A96FB-E9E1-5BDE-06F9-3A06E5C050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ECC023-84E4-103E-7164-DED3505C4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60561-BF1C-A571-3CA6-B96E2BA54FD2}"/>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5" name="Footer Placeholder 4">
            <a:extLst>
              <a:ext uri="{FF2B5EF4-FFF2-40B4-BE49-F238E27FC236}">
                <a16:creationId xmlns:a16="http://schemas.microsoft.com/office/drawing/2014/main" id="{6FF885A9-C8F3-DC68-F2E9-8D1CA68E1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A51D3-1261-1AA3-C88E-7329365F344B}"/>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22443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3996-94AB-16F8-BBA2-22AD9BCAC1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AFECA8-3275-B4B9-9199-262E03C44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4EC235-8D23-1FBA-2381-453D7C2A91A5}"/>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5" name="Footer Placeholder 4">
            <a:extLst>
              <a:ext uri="{FF2B5EF4-FFF2-40B4-BE49-F238E27FC236}">
                <a16:creationId xmlns:a16="http://schemas.microsoft.com/office/drawing/2014/main" id="{3FCAC2EC-52CA-35AE-725A-FC90ECB24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FEC07-6A94-37EC-115C-A649FB7FA46A}"/>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35639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3680-E058-FB92-A0B8-4753B82A32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BE3232-232D-5ECC-5F04-7D6B23AD9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362C8-37F2-83DA-79EB-BD9AE63604EB}"/>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5" name="Footer Placeholder 4">
            <a:extLst>
              <a:ext uri="{FF2B5EF4-FFF2-40B4-BE49-F238E27FC236}">
                <a16:creationId xmlns:a16="http://schemas.microsoft.com/office/drawing/2014/main" id="{CE0B0031-9487-4A79-37AB-D693E69CD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2F086-6305-3183-46B9-34CB43E73B82}"/>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8567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2BD1-EC89-5AE2-8430-2D8BC08CB1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AAD62B-0BA9-8E76-9CCE-F24962A69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4DE786-8AC3-643E-2E54-7D68F3C1F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3AA928-51CB-088B-379F-3C44F67E7AED}"/>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6" name="Footer Placeholder 5">
            <a:extLst>
              <a:ext uri="{FF2B5EF4-FFF2-40B4-BE49-F238E27FC236}">
                <a16:creationId xmlns:a16="http://schemas.microsoft.com/office/drawing/2014/main" id="{DB1D5C1C-23B6-DE34-B63C-0C4AE20DC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6B3990-BC16-F175-6ACD-4E3718D8F2FB}"/>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243135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8CED-422A-0705-DA67-DEEEAA31FA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A0CD9F-BC0A-70B2-7D7E-7EA3E05BE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F2CF17-9FE2-6A62-038F-D32BFC6462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1D0A74-9D1A-D96F-0C1C-9FE805790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9A3CF-DE8E-70C5-16F8-F1F231746C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60DDE3-9F01-677B-61DF-F3224EDF0C4D}"/>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8" name="Footer Placeholder 7">
            <a:extLst>
              <a:ext uri="{FF2B5EF4-FFF2-40B4-BE49-F238E27FC236}">
                <a16:creationId xmlns:a16="http://schemas.microsoft.com/office/drawing/2014/main" id="{D16B7540-9AB4-61BC-DB6C-4DD75E2A8C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7034CC-726E-51D5-6080-B482CD97AD7D}"/>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278181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7E1B-4C34-B09D-D53A-4D96490AF6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7C753E-DDFA-D9BA-D208-39A846CE9E8A}"/>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4" name="Footer Placeholder 3">
            <a:extLst>
              <a:ext uri="{FF2B5EF4-FFF2-40B4-BE49-F238E27FC236}">
                <a16:creationId xmlns:a16="http://schemas.microsoft.com/office/drawing/2014/main" id="{4DC84933-7D9D-675E-AABC-D90CBE0040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081740-5023-F983-CE71-90CB21A077C3}"/>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163905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C98961-C904-2850-A53C-EFF1D98C86BD}"/>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3" name="Footer Placeholder 2">
            <a:extLst>
              <a:ext uri="{FF2B5EF4-FFF2-40B4-BE49-F238E27FC236}">
                <a16:creationId xmlns:a16="http://schemas.microsoft.com/office/drawing/2014/main" id="{D3B7BBF7-C371-85ED-C683-0CE9A1E698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E0F53E-0B04-D52A-6C20-E772646FE7C0}"/>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337360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86BE-47E8-C4AB-4982-2FCA9EF51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551BF-56E2-3A2E-0B5F-4591E92CF6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27A768-ADCC-591E-8399-3DCC167750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4253E-E9E1-EDD7-27A6-4E28E70A664D}"/>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6" name="Footer Placeholder 5">
            <a:extLst>
              <a:ext uri="{FF2B5EF4-FFF2-40B4-BE49-F238E27FC236}">
                <a16:creationId xmlns:a16="http://schemas.microsoft.com/office/drawing/2014/main" id="{53B321BF-0ACC-2657-6C71-1CA2C21892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90249B-67C7-243E-2AE2-D14400B5FE60}"/>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156954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810F-B41B-A332-9D54-E9D25E24C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205B44-3118-5751-C810-3BDA5EB01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16E2E6-7329-3252-F56C-1EFD70EC2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D98DE-9C67-F8D8-6AAB-2B0B26B57908}"/>
              </a:ext>
            </a:extLst>
          </p:cNvPr>
          <p:cNvSpPr>
            <a:spLocks noGrp="1"/>
          </p:cNvSpPr>
          <p:nvPr>
            <p:ph type="dt" sz="half" idx="10"/>
          </p:nvPr>
        </p:nvSpPr>
        <p:spPr/>
        <p:txBody>
          <a:bodyPr/>
          <a:lstStyle/>
          <a:p>
            <a:fld id="{894D37BB-8128-4B9C-A4D2-981E89078AC1}" type="datetimeFigureOut">
              <a:rPr lang="en-IN" smtClean="0"/>
              <a:t>27-04-2025</a:t>
            </a:fld>
            <a:endParaRPr lang="en-IN"/>
          </a:p>
        </p:txBody>
      </p:sp>
      <p:sp>
        <p:nvSpPr>
          <p:cNvPr id="6" name="Footer Placeholder 5">
            <a:extLst>
              <a:ext uri="{FF2B5EF4-FFF2-40B4-BE49-F238E27FC236}">
                <a16:creationId xmlns:a16="http://schemas.microsoft.com/office/drawing/2014/main" id="{7D354210-370A-93D7-691A-6828CCD7E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BCE94-285C-6959-0BB1-65C0C61A869D}"/>
              </a:ext>
            </a:extLst>
          </p:cNvPr>
          <p:cNvSpPr>
            <a:spLocks noGrp="1"/>
          </p:cNvSpPr>
          <p:nvPr>
            <p:ph type="sldNum" sz="quarter" idx="12"/>
          </p:nvPr>
        </p:nvSpPr>
        <p:spPr/>
        <p:txBody>
          <a:bodyPr/>
          <a:lstStyle/>
          <a:p>
            <a:fld id="{F22BD9D2-6BB6-41C1-9E52-9EF16CDB7DAB}" type="slidenum">
              <a:rPr lang="en-IN" smtClean="0"/>
              <a:t>‹#›</a:t>
            </a:fld>
            <a:endParaRPr lang="en-IN"/>
          </a:p>
        </p:txBody>
      </p:sp>
    </p:spTree>
    <p:extLst>
      <p:ext uri="{BB962C8B-B14F-4D97-AF65-F5344CB8AC3E}">
        <p14:creationId xmlns:p14="http://schemas.microsoft.com/office/powerpoint/2010/main" val="129058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2C050-D097-7C38-C7E6-749FD2090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08D03-53C7-F31C-D096-BB290C1D2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460DA-5FC0-D750-19D3-3BB146834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D37BB-8128-4B9C-A4D2-981E89078AC1}" type="datetimeFigureOut">
              <a:rPr lang="en-IN" smtClean="0"/>
              <a:t>27-04-2025</a:t>
            </a:fld>
            <a:endParaRPr lang="en-IN"/>
          </a:p>
        </p:txBody>
      </p:sp>
      <p:sp>
        <p:nvSpPr>
          <p:cNvPr id="5" name="Footer Placeholder 4">
            <a:extLst>
              <a:ext uri="{FF2B5EF4-FFF2-40B4-BE49-F238E27FC236}">
                <a16:creationId xmlns:a16="http://schemas.microsoft.com/office/drawing/2014/main" id="{0722B10D-E3E8-9F63-154F-EBBC0EB58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236806-D1B2-A9CB-1F14-8D93E04E7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D9D2-6BB6-41C1-9E52-9EF16CDB7DAB}" type="slidenum">
              <a:rPr lang="en-IN" smtClean="0"/>
              <a:t>‹#›</a:t>
            </a:fld>
            <a:endParaRPr lang="en-IN"/>
          </a:p>
        </p:txBody>
      </p:sp>
    </p:spTree>
    <p:extLst>
      <p:ext uri="{BB962C8B-B14F-4D97-AF65-F5344CB8AC3E}">
        <p14:creationId xmlns:p14="http://schemas.microsoft.com/office/powerpoint/2010/main" val="1402293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059D2A-1A3B-9F5C-DB49-A8B28794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128" y="203964"/>
            <a:ext cx="67133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D4892D7-BD3B-AC92-6BC6-26AEEF6106B7}"/>
              </a:ext>
            </a:extLst>
          </p:cNvPr>
          <p:cNvSpPr>
            <a:spLocks noChangeArrowheads="1"/>
          </p:cNvSpPr>
          <p:nvPr/>
        </p:nvSpPr>
        <p:spPr bwMode="auto">
          <a:xfrm>
            <a:off x="3124185" y="989788"/>
            <a:ext cx="6324600" cy="800219"/>
          </a:xfrm>
          <a:prstGeom prst="rect">
            <a:avLst/>
          </a:prstGeom>
          <a:noFill/>
          <a:ln w="9525">
            <a:noFill/>
            <a:miter lim="800000"/>
          </a:ln>
          <a:effectLst/>
        </p:spPr>
        <p:txBody>
          <a:bodyPr vert="horz" wrap="squar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DEPARTMENT OF </a:t>
            </a:r>
            <a:r>
              <a:rPr lang="en-US" sz="1600" b="1" dirty="0">
                <a:latin typeface="Arial Black" panose="020B0A04020102020204" pitchFamily="34" charset="0"/>
                <a:ea typeface="Calibri" panose="020F0502020204030204" pitchFamily="34" charset="0"/>
                <a:cs typeface="Times New Roman" panose="02020603050405020304" pitchFamily="18" charset="0"/>
              </a:rPr>
              <a:t>COMPUTER SCIENCE AND</a:t>
            </a:r>
            <a:r>
              <a:rPr kumimoji="0" lang="en-US" sz="1600" b="1" i="0" u="none" strike="noStrike" cap="none" normalizeH="0" baseline="0" dirty="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 ENGINEERING</a:t>
            </a:r>
            <a:endParaRPr kumimoji="0" lang="en-US" sz="900" b="0" i="0" u="none" strike="noStrike" cap="none" normalizeH="0" baseline="0" dirty="0">
              <a:ln>
                <a:noFill/>
              </a:ln>
              <a:solidFill>
                <a:schemeClr val="tx1"/>
              </a:solidFill>
              <a:effectLst/>
              <a:latin typeface="Arial Black" panose="020B0A040201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(2024-2025)</a:t>
            </a:r>
            <a:endParaRPr kumimoji="0" 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96860900-CE24-274B-1685-D37A83AD1125}"/>
              </a:ext>
            </a:extLst>
          </p:cNvPr>
          <p:cNvSpPr>
            <a:spLocks noChangeArrowheads="1"/>
          </p:cNvSpPr>
          <p:nvPr/>
        </p:nvSpPr>
        <p:spPr bwMode="auto">
          <a:xfrm>
            <a:off x="1714485" y="1954539"/>
            <a:ext cx="9144000" cy="1261884"/>
          </a:xfrm>
          <a:prstGeom prst="rect">
            <a:avLst/>
          </a:prstGeom>
          <a:noFill/>
          <a:ln w="9525">
            <a:noFill/>
            <a:miter lim="800000"/>
          </a:ln>
          <a:effectLst/>
        </p:spPr>
        <p:txBody>
          <a:bodyPr vert="horz" wrap="squar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PROJECT REPORT PRESENTATION </a:t>
            </a:r>
          </a:p>
          <a:p>
            <a:pPr marL="0" marR="0" lvl="0" indent="0" algn="ctr"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a:t>
            </a:r>
          </a:p>
          <a:p>
            <a:pPr marL="0" marR="0" lvl="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Rice Leaf Diseases Classification Using CNN With Transfer Learning</a:t>
            </a:r>
          </a:p>
          <a:p>
            <a:pPr marL="0" marR="0" lvl="0" indent="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(Python / Deep Learning)</a:t>
            </a:r>
          </a:p>
        </p:txBody>
      </p:sp>
      <p:sp>
        <p:nvSpPr>
          <p:cNvPr id="7" name="Rectangle 6">
            <a:extLst>
              <a:ext uri="{FF2B5EF4-FFF2-40B4-BE49-F238E27FC236}">
                <a16:creationId xmlns:a16="http://schemas.microsoft.com/office/drawing/2014/main" id="{9E161A18-C83D-2D66-01C4-14A2625FB7F7}"/>
              </a:ext>
            </a:extLst>
          </p:cNvPr>
          <p:cNvSpPr>
            <a:spLocks noChangeArrowheads="1"/>
          </p:cNvSpPr>
          <p:nvPr/>
        </p:nvSpPr>
        <p:spPr bwMode="auto">
          <a:xfrm>
            <a:off x="6087552" y="3168580"/>
            <a:ext cx="397866" cy="276999"/>
          </a:xfrm>
          <a:prstGeom prst="rect">
            <a:avLst/>
          </a:prstGeom>
          <a:noFill/>
          <a:ln w="9525">
            <a:noFill/>
            <a:miter lim="800000"/>
          </a:ln>
          <a:effectLst/>
        </p:spPr>
        <p:txBody>
          <a:bodyPr vert="horz" wrap="non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a:t>
            </a:r>
            <a:endPar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7E4840F-D745-F2A5-AB8A-FB1D1872206F}"/>
              </a:ext>
            </a:extLst>
          </p:cNvPr>
          <p:cNvSpPr txBox="1"/>
          <p:nvPr/>
        </p:nvSpPr>
        <p:spPr>
          <a:xfrm>
            <a:off x="4078857" y="3536482"/>
            <a:ext cx="4415256" cy="120032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 JAYANTH		     21751A0523</a:t>
            </a:r>
          </a:p>
          <a:p>
            <a:r>
              <a:rPr lang="en-IN" b="1" dirty="0">
                <a:latin typeface="Times New Roman" panose="02020603050405020304" pitchFamily="18" charset="0"/>
                <a:cs typeface="Times New Roman" panose="02020603050405020304" pitchFamily="18" charset="0"/>
              </a:rPr>
              <a:t>D CHARAN KUMAR	     21751A0550</a:t>
            </a:r>
          </a:p>
          <a:p>
            <a:r>
              <a:rPr lang="en-IN" b="1" dirty="0">
                <a:latin typeface="Times New Roman" panose="02020603050405020304" pitchFamily="18" charset="0"/>
                <a:cs typeface="Times New Roman" panose="02020603050405020304" pitchFamily="18" charset="0"/>
              </a:rPr>
              <a:t>A C GIRISH		     22755A0501</a:t>
            </a:r>
          </a:p>
          <a:p>
            <a:r>
              <a:rPr lang="en-IN" b="1" dirty="0">
                <a:latin typeface="Times New Roman" panose="02020603050405020304" pitchFamily="18" charset="0"/>
                <a:cs typeface="Times New Roman" panose="02020603050405020304" pitchFamily="18" charset="0"/>
              </a:rPr>
              <a:t>D KANNAN		     21751A0544</a:t>
            </a:r>
          </a:p>
        </p:txBody>
      </p:sp>
      <p:sp>
        <p:nvSpPr>
          <p:cNvPr id="9" name="Rectangle 8">
            <a:extLst>
              <a:ext uri="{FF2B5EF4-FFF2-40B4-BE49-F238E27FC236}">
                <a16:creationId xmlns:a16="http://schemas.microsoft.com/office/drawing/2014/main" id="{2BC87C6A-5CF8-76F1-8B59-C8ED7F8CB97A}"/>
              </a:ext>
            </a:extLst>
          </p:cNvPr>
          <p:cNvSpPr>
            <a:spLocks noChangeArrowheads="1"/>
          </p:cNvSpPr>
          <p:nvPr/>
        </p:nvSpPr>
        <p:spPr bwMode="auto">
          <a:xfrm>
            <a:off x="1714485" y="184248"/>
            <a:ext cx="9144000" cy="677108"/>
          </a:xfrm>
          <a:prstGeom prst="rect">
            <a:avLst/>
          </a:prstGeom>
          <a:noFill/>
          <a:ln w="9525">
            <a:noFill/>
            <a:miter lim="800000"/>
          </a:ln>
          <a:effectLst/>
        </p:spPr>
        <p:txBody>
          <a:bodyPr vert="horz" wrap="squar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SREENIVASA INSTITUTE OF TECHNOLOGY AND  MANAGEMENT STUDIES </a:t>
            </a:r>
            <a:endParaRPr kumimoji="0" 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(Autonomous-NBA Accredited)</a:t>
            </a:r>
            <a:endParaRPr kumimoji="0" 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587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DAE3-DD49-2062-7E44-8A9828FD71BA}"/>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74BFF5F8-45B3-9F6A-D3B6-F04A9C634EB6}"/>
              </a:ext>
            </a:extLst>
          </p:cNvPr>
          <p:cNvGraphicFramePr>
            <a:graphicFrameLocks noGrp="1"/>
          </p:cNvGraphicFramePr>
          <p:nvPr>
            <p:ph idx="1"/>
          </p:nvPr>
        </p:nvGraphicFramePr>
        <p:xfrm>
          <a:off x="952501" y="1395442"/>
          <a:ext cx="10515600" cy="4880786"/>
        </p:xfrm>
        <a:graphic>
          <a:graphicData uri="http://schemas.openxmlformats.org/drawingml/2006/table">
            <a:tbl>
              <a:tblPr firstRow="1" bandRow="1">
                <a:tableStyleId>{5940675A-B579-460E-94D1-54222C63F5DA}</a:tableStyleId>
              </a:tblPr>
              <a:tblGrid>
                <a:gridCol w="858994">
                  <a:extLst>
                    <a:ext uri="{9D8B030D-6E8A-4147-A177-3AD203B41FA5}">
                      <a16:colId xmlns:a16="http://schemas.microsoft.com/office/drawing/2014/main" val="20000"/>
                    </a:ext>
                  </a:extLst>
                </a:gridCol>
                <a:gridCol w="2029662">
                  <a:extLst>
                    <a:ext uri="{9D8B030D-6E8A-4147-A177-3AD203B41FA5}">
                      <a16:colId xmlns:a16="http://schemas.microsoft.com/office/drawing/2014/main" val="20001"/>
                    </a:ext>
                  </a:extLst>
                </a:gridCol>
                <a:gridCol w="2324274">
                  <a:extLst>
                    <a:ext uri="{9D8B030D-6E8A-4147-A177-3AD203B41FA5}">
                      <a16:colId xmlns:a16="http://schemas.microsoft.com/office/drawing/2014/main" val="20002"/>
                    </a:ext>
                  </a:extLst>
                </a:gridCol>
                <a:gridCol w="3059354">
                  <a:extLst>
                    <a:ext uri="{9D8B030D-6E8A-4147-A177-3AD203B41FA5}">
                      <a16:colId xmlns:a16="http://schemas.microsoft.com/office/drawing/2014/main" val="20003"/>
                    </a:ext>
                  </a:extLst>
                </a:gridCol>
                <a:gridCol w="2243316">
                  <a:extLst>
                    <a:ext uri="{9D8B030D-6E8A-4147-A177-3AD203B41FA5}">
                      <a16:colId xmlns:a16="http://schemas.microsoft.com/office/drawing/2014/main" val="20004"/>
                    </a:ext>
                  </a:extLst>
                </a:gridCol>
              </a:tblGrid>
              <a:tr h="726831">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767959">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IN" sz="1800" b="0" i="0" kern="1200" dirty="0">
                          <a:solidFill>
                            <a:schemeClr val="tx1"/>
                          </a:solidFill>
                          <a:effectLst/>
                          <a:latin typeface="+mn-lt"/>
                          <a:ea typeface="+mn-ea"/>
                          <a:cs typeface="+mn-cs"/>
                        </a:rPr>
                        <a:t> IEEE conference</a:t>
                      </a:r>
                    </a:p>
                    <a:p>
                      <a:pPr algn="ctr"/>
                      <a:r>
                        <a:rPr lang="en-IN" sz="1800" b="0" i="0" kern="1200" dirty="0">
                          <a:solidFill>
                            <a:schemeClr val="tx1"/>
                          </a:solidFill>
                          <a:effectLst/>
                          <a:latin typeface="+mn-lt"/>
                          <a:ea typeface="+mn-ea"/>
                          <a:cs typeface="+mn-cs"/>
                        </a:rPr>
                        <a:t>(2017)</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Y. Lu, S.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Yi,N</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Zeng,Y</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Liu, and Y. Zhang</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Identification of Rice Diseases Using Deep Convolutional Neural Networks</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tx1"/>
                          </a:solidFill>
                          <a:effectLst/>
                          <a:latin typeface="Times New Roman" panose="02020603050405020304" pitchFamily="18" charset="0"/>
                          <a:ea typeface="+mn-ea"/>
                          <a:cs typeface="Times New Roman" panose="02020603050405020304" pitchFamily="18" charset="0"/>
                        </a:rPr>
                        <a:t>we propose a deep learning methods for identification of</a:t>
                      </a:r>
                      <a:r>
                        <a:rPr lang="en-US" sz="1800" kern="1200" baseline="0" dirty="0">
                          <a:solidFill>
                            <a:schemeClr val="tx1"/>
                          </a:solidFill>
                          <a:effectLst/>
                          <a:latin typeface="Times New Roman" panose="02020603050405020304" pitchFamily="18" charset="0"/>
                          <a:ea typeface="+mn-ea"/>
                          <a:cs typeface="Times New Roman" panose="02020603050405020304" pitchFamily="18" charset="0"/>
                        </a:rPr>
                        <a:t> rice diseases</a:t>
                      </a:r>
                      <a:r>
                        <a:rPr lang="en-US" sz="1800" kern="1200" dirty="0">
                          <a:solidFill>
                            <a:schemeClr val="tx1"/>
                          </a:solidFill>
                          <a:effectLst/>
                          <a:latin typeface="+mn-lt"/>
                          <a:ea typeface="+mn-ea"/>
                          <a:cs typeface="+mn-cs"/>
                        </a:rPr>
                        <a:t>.</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92998">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pPr algn="ctr"/>
                      <a:r>
                        <a:rPr lang="en-IN" sz="1800" kern="1200" dirty="0">
                          <a:solidFill>
                            <a:schemeClr val="tx1"/>
                          </a:solidFill>
                          <a:effectLst/>
                          <a:latin typeface="+mn-lt"/>
                          <a:ea typeface="+mn-ea"/>
                          <a:cs typeface="+mn-cs"/>
                        </a:rPr>
                        <a:t>Journal paper</a:t>
                      </a:r>
                    </a:p>
                    <a:p>
                      <a:pPr algn="ctr"/>
                      <a:r>
                        <a:rPr lang="en-US" sz="1800" kern="1200" dirty="0">
                          <a:solidFill>
                            <a:schemeClr val="tx1"/>
                          </a:solidFill>
                          <a:effectLst/>
                          <a:latin typeface="+mn-lt"/>
                          <a:ea typeface="+mn-ea"/>
                          <a:cs typeface="+mn-cs"/>
                        </a:rPr>
                        <a:t>(2017)</a:t>
                      </a:r>
                      <a:endParaRPr lang="en-US" sz="20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V. Singh, A.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Misra</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Detection of Plant Leaf Diseases Using Image Segmentation and Soft Computing Techniques</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By using Dl</a:t>
                      </a:r>
                      <a:r>
                        <a:rPr lang="en-US" sz="1800" b="0" kern="1200" baseline="0" dirty="0">
                          <a:solidFill>
                            <a:schemeClr val="tx1"/>
                          </a:solidFill>
                          <a:effectLst/>
                          <a:latin typeface="Times New Roman" panose="02020603050405020304" pitchFamily="18" charset="0"/>
                          <a:ea typeface="+mn-ea"/>
                          <a:cs typeface="Times New Roman" panose="02020603050405020304" pitchFamily="18" charset="0"/>
                        </a:rPr>
                        <a:t> technique segmentation detect the plant leaf diseases</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192998">
                <a:tc>
                  <a:txBody>
                    <a:bodyPr/>
                    <a:lstStyle/>
                    <a:p>
                      <a:pPr algn="ctr"/>
                      <a:r>
                        <a:rPr lang="en-US" sz="2000" dirty="0">
                          <a:latin typeface="Times New Roman" panose="02020603050405020304" pitchFamily="18" charset="0"/>
                          <a:cs typeface="Times New Roman" panose="02020603050405020304" pitchFamily="18" charset="0"/>
                        </a:rPr>
                        <a:t>5</a:t>
                      </a: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International Conference</a:t>
                      </a:r>
                    </a:p>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(2016)</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Y.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Es-saady,T</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El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Massi,M</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El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Yassa,D</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Mammass</a:t>
                      </a:r>
                      <a:r>
                        <a:rPr lang="en-US" sz="1800" b="0" kern="1200" dirty="0">
                          <a:solidFill>
                            <a:schemeClr val="tx1"/>
                          </a:solidFill>
                          <a:effectLst/>
                          <a:latin typeface="Times New Roman" panose="02020603050405020304" pitchFamily="18" charset="0"/>
                          <a:ea typeface="+mn-ea"/>
                          <a:cs typeface="Times New Roman" panose="02020603050405020304" pitchFamily="18" charset="0"/>
                        </a:rPr>
                        <a:t>, and A. </a:t>
                      </a:r>
                      <a:r>
                        <a:rPr lang="en-US" sz="1800" b="0" kern="1200" dirty="0" err="1">
                          <a:solidFill>
                            <a:schemeClr val="tx1"/>
                          </a:solidFill>
                          <a:effectLst/>
                          <a:latin typeface="Times New Roman" panose="02020603050405020304" pitchFamily="18" charset="0"/>
                          <a:ea typeface="+mn-ea"/>
                          <a:cs typeface="Times New Roman" panose="02020603050405020304" pitchFamily="18" charset="0"/>
                        </a:rPr>
                        <a:t>Benazoun</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US" sz="1800" b="0" kern="1200" dirty="0">
                          <a:solidFill>
                            <a:schemeClr val="tx1"/>
                          </a:solidFill>
                          <a:effectLst/>
                          <a:latin typeface="Times New Roman" panose="02020603050405020304" pitchFamily="18" charset="0"/>
                          <a:ea typeface="+mn-ea"/>
                          <a:cs typeface="Times New Roman" panose="02020603050405020304" pitchFamily="18" charset="0"/>
                        </a:rPr>
                        <a:t>Automatic recognition of plant leaves diseases based on serial combination of two SVM classifiers</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tx1"/>
                          </a:solidFill>
                          <a:effectLst/>
                          <a:latin typeface="Times New Roman" panose="02020603050405020304" pitchFamily="18" charset="0"/>
                          <a:ea typeface="+mn-ea"/>
                          <a:cs typeface="Times New Roman" panose="02020603050405020304" pitchFamily="18" charset="0"/>
                        </a:rPr>
                        <a:t>Using SVM</a:t>
                      </a:r>
                      <a:r>
                        <a:rPr lang="en-US" sz="1800" kern="1200" baseline="0" dirty="0">
                          <a:solidFill>
                            <a:schemeClr val="tx1"/>
                          </a:solidFill>
                          <a:effectLst/>
                          <a:latin typeface="Times New Roman" panose="02020603050405020304" pitchFamily="18" charset="0"/>
                          <a:ea typeface="+mn-ea"/>
                          <a:cs typeface="Times New Roman" panose="02020603050405020304" pitchFamily="18" charset="0"/>
                        </a:rPr>
                        <a:t> classifier recognize the plate diseases names.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2916706"/>
                  </a:ext>
                </a:extLst>
              </a:tr>
            </a:tbl>
          </a:graphicData>
        </a:graphic>
      </p:graphicFrame>
    </p:spTree>
    <p:extLst>
      <p:ext uri="{BB962C8B-B14F-4D97-AF65-F5344CB8AC3E}">
        <p14:creationId xmlns:p14="http://schemas.microsoft.com/office/powerpoint/2010/main" val="269260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A871-8959-092B-BE6B-571D6D71C0C9}"/>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EXISTING METHOD</a:t>
            </a:r>
            <a:endParaRPr lang="en-IN" dirty="0"/>
          </a:p>
        </p:txBody>
      </p:sp>
      <p:sp>
        <p:nvSpPr>
          <p:cNvPr id="3" name="Content Placeholder 2">
            <a:extLst>
              <a:ext uri="{FF2B5EF4-FFF2-40B4-BE49-F238E27FC236}">
                <a16:creationId xmlns:a16="http://schemas.microsoft.com/office/drawing/2014/main" id="{1750916B-C622-0101-DE04-35B887304BA2}"/>
              </a:ext>
            </a:extLst>
          </p:cNvPr>
          <p:cNvSpPr>
            <a:spLocks noGrp="1"/>
          </p:cNvSpPr>
          <p:nvPr>
            <p:ph idx="1"/>
          </p:nvPr>
        </p:nvSpPr>
        <p:spPr/>
        <p:txBody>
          <a:bodyPr>
            <a:normAutofit fontScale="85000" lnSpcReduction="20000"/>
          </a:bodyPr>
          <a:lstStyle/>
          <a:p>
            <a:pPr algn="just">
              <a:lnSpc>
                <a:spcPct val="150000"/>
              </a:lnSpc>
            </a:pPr>
            <a:r>
              <a:rPr lang="en-US" sz="2800" dirty="0">
                <a:latin typeface="Times New Roman" pitchFamily="18" charset="0"/>
                <a:cs typeface="Times New Roman" pitchFamily="18" charset="0"/>
              </a:rPr>
              <a:t>In existing systems, it is </a:t>
            </a:r>
            <a:r>
              <a:rPr lang="en-US" sz="2800" dirty="0">
                <a:highlight>
                  <a:srgbClr val="FFFF00"/>
                </a:highlight>
                <a:latin typeface="Times New Roman" pitchFamily="18" charset="0"/>
                <a:cs typeface="Times New Roman" pitchFamily="18" charset="0"/>
              </a:rPr>
              <a:t>very difficult for the farmers </a:t>
            </a:r>
            <a:r>
              <a:rPr lang="en-US" sz="2800" dirty="0">
                <a:latin typeface="Times New Roman" pitchFamily="18" charset="0"/>
                <a:cs typeface="Times New Roman" pitchFamily="18" charset="0"/>
              </a:rPr>
              <a:t>to manually identify many diseases accurately with their </a:t>
            </a:r>
            <a:r>
              <a:rPr lang="en-US" sz="2800" dirty="0">
                <a:highlight>
                  <a:srgbClr val="FFFF00"/>
                </a:highlight>
                <a:latin typeface="Times New Roman" pitchFamily="18" charset="0"/>
                <a:cs typeface="Times New Roman" pitchFamily="18" charset="0"/>
              </a:rPr>
              <a:t>limited knowledge</a:t>
            </a:r>
            <a:r>
              <a:rPr lang="en-US" sz="2800" dirty="0">
                <a:latin typeface="Times New Roman" pitchFamily="18" charset="0"/>
                <a:cs typeface="Times New Roman" pitchFamily="18" charset="0"/>
              </a:rPr>
              <a:t>. </a:t>
            </a:r>
          </a:p>
          <a:p>
            <a:pPr algn="just">
              <a:lnSpc>
                <a:spcPct val="150000"/>
              </a:lnSpc>
            </a:pPr>
            <a:r>
              <a:rPr lang="en-US" sz="2800" dirty="0">
                <a:latin typeface="Times New Roman" pitchFamily="18" charset="0"/>
                <a:cs typeface="Times New Roman" pitchFamily="18" charset="0"/>
              </a:rPr>
              <a:t>As all the farmers are not educated with the higher degrees to identify the exact disease of a plant. Although if they are educated, a human </a:t>
            </a:r>
            <a:r>
              <a:rPr lang="en-US" sz="2800" dirty="0">
                <a:highlight>
                  <a:srgbClr val="FFFF00"/>
                </a:highlight>
                <a:latin typeface="Times New Roman" pitchFamily="18" charset="0"/>
                <a:cs typeface="Times New Roman" pitchFamily="18" charset="0"/>
              </a:rPr>
              <a:t>cannot perform the accurate work </a:t>
            </a:r>
            <a:r>
              <a:rPr lang="en-US" sz="2800" dirty="0">
                <a:latin typeface="Times New Roman" pitchFamily="18" charset="0"/>
                <a:cs typeface="Times New Roman" pitchFamily="18" charset="0"/>
              </a:rPr>
              <a:t>that which can be performed by a machine.</a:t>
            </a:r>
          </a:p>
          <a:p>
            <a:pPr algn="just">
              <a:lnSpc>
                <a:spcPct val="150000"/>
              </a:lnSpc>
            </a:pPr>
            <a:r>
              <a:rPr lang="en-US" sz="2800" dirty="0">
                <a:latin typeface="Times New Roman" pitchFamily="18" charset="0"/>
                <a:cs typeface="Times New Roman" pitchFamily="18" charset="0"/>
              </a:rPr>
              <a:t>If also disease prediction is performed correctly by human, it </a:t>
            </a:r>
            <a:r>
              <a:rPr lang="en-US" sz="2800" dirty="0">
                <a:highlight>
                  <a:srgbClr val="FFFF00"/>
                </a:highlight>
                <a:latin typeface="Times New Roman" pitchFamily="18" charset="0"/>
                <a:cs typeface="Times New Roman" pitchFamily="18" charset="0"/>
              </a:rPr>
              <a:t>takes lot of time to </a:t>
            </a:r>
            <a:r>
              <a:rPr lang="en-US" dirty="0">
                <a:highlight>
                  <a:srgbClr val="FFFF00"/>
                </a:highlight>
                <a:latin typeface="Times New Roman" pitchFamily="18" charset="0"/>
                <a:cs typeface="Times New Roman" pitchFamily="18" charset="0"/>
              </a:rPr>
              <a:t>o</a:t>
            </a:r>
            <a:r>
              <a:rPr lang="en-US" sz="2800" dirty="0">
                <a:highlight>
                  <a:srgbClr val="FFFF00"/>
                </a:highlight>
                <a:latin typeface="Times New Roman" pitchFamily="18" charset="0"/>
                <a:cs typeface="Times New Roman" pitchFamily="18" charset="0"/>
              </a:rPr>
              <a:t>bserve and detect the disease</a:t>
            </a:r>
            <a:r>
              <a:rPr lang="en-US" sz="2800" dirty="0">
                <a:latin typeface="Times New Roman" pitchFamily="18" charset="0"/>
                <a:cs typeface="Times New Roman" pitchFamily="18" charset="0"/>
              </a:rPr>
              <a:t>. Meanwhile the disease can spread all over the crop and can </a:t>
            </a:r>
            <a:r>
              <a:rPr lang="en-US" sz="2800" dirty="0">
                <a:highlight>
                  <a:srgbClr val="FFFF00"/>
                </a:highlight>
                <a:latin typeface="Times New Roman" pitchFamily="18" charset="0"/>
                <a:cs typeface="Times New Roman" pitchFamily="18" charset="0"/>
              </a:rPr>
              <a:t>cause loss to the farmer.</a:t>
            </a:r>
          </a:p>
          <a:p>
            <a:pPr algn="just">
              <a:lnSpc>
                <a:spcPct val="150000"/>
              </a:lnSpc>
            </a:pPr>
            <a:endParaRPr lang="en-US" sz="3200" dirty="0">
              <a:latin typeface="Times New Roman" pitchFamily="18" charset="0"/>
              <a:cs typeface="Times New Roman" pitchFamily="18" charset="0"/>
            </a:endParaRPr>
          </a:p>
          <a:p>
            <a:pPr marL="0" indent="0" algn="just">
              <a:buNone/>
            </a:pPr>
            <a:endParaRPr lang="en-IN" dirty="0"/>
          </a:p>
        </p:txBody>
      </p:sp>
    </p:spTree>
    <p:extLst>
      <p:ext uri="{BB962C8B-B14F-4D97-AF65-F5344CB8AC3E}">
        <p14:creationId xmlns:p14="http://schemas.microsoft.com/office/powerpoint/2010/main" val="152540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7A6C-76F4-E54A-F785-D4001755A16A}"/>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DISADVANTAGES</a:t>
            </a:r>
            <a:endParaRPr lang="en-IN" dirty="0"/>
          </a:p>
        </p:txBody>
      </p:sp>
      <p:sp>
        <p:nvSpPr>
          <p:cNvPr id="3" name="Content Placeholder 2">
            <a:extLst>
              <a:ext uri="{FF2B5EF4-FFF2-40B4-BE49-F238E27FC236}">
                <a16:creationId xmlns:a16="http://schemas.microsoft.com/office/drawing/2014/main" id="{A60AEE8A-F889-D276-87B1-A2C66E803118}"/>
              </a:ext>
            </a:extLst>
          </p:cNvPr>
          <p:cNvSpPr>
            <a:spLocks noGrp="1"/>
          </p:cNvSpPr>
          <p:nvPr>
            <p:ph idx="1"/>
          </p:nvPr>
        </p:nvSpPr>
        <p:spPr/>
        <p:txBody>
          <a:bodyPr>
            <a:noAutofit/>
          </a:bodyPr>
          <a:lstStyle/>
          <a:p>
            <a:pPr marL="0" lvl="0" indent="0" algn="just">
              <a:lnSpc>
                <a:spcPct val="150000"/>
              </a:lnSpc>
              <a:buNone/>
            </a:pPr>
            <a:r>
              <a:rPr lang="en-US" sz="1800" dirty="0">
                <a:solidFill>
                  <a:schemeClr val="accent1"/>
                </a:solidFill>
                <a:latin typeface="Times New Roman" pitchFamily="18" charset="0"/>
                <a:cs typeface="Times New Roman" pitchFamily="18" charset="0"/>
              </a:rPr>
              <a:t>1. It is difficult to detect and identify diseases.</a:t>
            </a:r>
          </a:p>
          <a:p>
            <a:pPr lvl="1" algn="just">
              <a:lnSpc>
                <a:spcPct val="150000"/>
              </a:lnSpc>
            </a:pPr>
            <a:r>
              <a:rPr lang="en-US" sz="1800" dirty="0">
                <a:latin typeface="Times New Roman" pitchFamily="18" charset="0"/>
                <a:cs typeface="Times New Roman" pitchFamily="18" charset="0"/>
              </a:rPr>
              <a:t>As farmers don’t have the accurate knowledge about all plant diseases it is difficult to identify the disease.</a:t>
            </a:r>
          </a:p>
          <a:p>
            <a:pPr marL="0" lvl="0" indent="0" algn="just">
              <a:lnSpc>
                <a:spcPct val="150000"/>
              </a:lnSpc>
              <a:buNone/>
            </a:pPr>
            <a:r>
              <a:rPr lang="en-US" sz="1800" dirty="0">
                <a:solidFill>
                  <a:schemeClr val="accent1"/>
                </a:solidFill>
                <a:latin typeface="Times New Roman" pitchFamily="18" charset="0"/>
                <a:cs typeface="Times New Roman" pitchFamily="18" charset="0"/>
              </a:rPr>
              <a:t>2. Difficult to handle.</a:t>
            </a:r>
          </a:p>
          <a:p>
            <a:pPr lvl="1" algn="just">
              <a:lnSpc>
                <a:spcPct val="150000"/>
              </a:lnSpc>
            </a:pPr>
            <a:r>
              <a:rPr lang="en-US" sz="1800" dirty="0">
                <a:latin typeface="Times New Roman" pitchFamily="18" charset="0"/>
                <a:cs typeface="Times New Roman" pitchFamily="18" charset="0"/>
              </a:rPr>
              <a:t>As the all work could not be done manually it is difficult to handle.</a:t>
            </a:r>
          </a:p>
          <a:p>
            <a:pPr marL="0" lvl="0" indent="0" algn="just">
              <a:lnSpc>
                <a:spcPct val="150000"/>
              </a:lnSpc>
              <a:buNone/>
            </a:pPr>
            <a:r>
              <a:rPr lang="en-US" sz="1800" dirty="0">
                <a:solidFill>
                  <a:schemeClr val="accent1"/>
                </a:solidFill>
                <a:latin typeface="Times New Roman" pitchFamily="18" charset="0"/>
                <a:cs typeface="Times New Roman" pitchFamily="18" charset="0"/>
              </a:rPr>
              <a:t>3. It takes more time.</a:t>
            </a:r>
          </a:p>
          <a:p>
            <a:pPr lvl="1" algn="just">
              <a:lnSpc>
                <a:spcPct val="150000"/>
              </a:lnSpc>
            </a:pPr>
            <a:r>
              <a:rPr lang="en-US" sz="1800" dirty="0">
                <a:latin typeface="Times New Roman" pitchFamily="18" charset="0"/>
                <a:cs typeface="Times New Roman" pitchFamily="18" charset="0"/>
              </a:rPr>
              <a:t>As the manual work takes more time than the machine work so it takes more time.</a:t>
            </a:r>
          </a:p>
          <a:p>
            <a:pPr marL="0" lvl="0" indent="0" algn="just">
              <a:lnSpc>
                <a:spcPct val="150000"/>
              </a:lnSpc>
              <a:spcAft>
                <a:spcPts val="800"/>
              </a:spcAft>
              <a:buNone/>
            </a:pPr>
            <a:r>
              <a:rPr lang="en-US" sz="18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4. Difficult to scale up.</a:t>
            </a:r>
            <a:endParaRPr lang="en-IN" sz="18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r>
              <a:rPr lang="en-US" sz="18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5. Time consuming.</a:t>
            </a:r>
            <a:endParaRPr lang="en-I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39959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FACC-C57D-B746-520E-B57A7CE8D463}"/>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531237AD-F7B0-0B24-8CE8-68F0D31C72BA}"/>
              </a:ext>
            </a:extLst>
          </p:cNvPr>
          <p:cNvSpPr>
            <a:spLocks noGrp="1"/>
          </p:cNvSpPr>
          <p:nvPr>
            <p:ph idx="1"/>
          </p:nvPr>
        </p:nvSpPr>
        <p:spPr/>
        <p:txBody>
          <a:bodyPr/>
          <a:lstStyle/>
          <a:p>
            <a:pPr algn="just">
              <a:lnSpc>
                <a:spcPct val="150000"/>
              </a:lnSpc>
            </a:pPr>
            <a:r>
              <a:rPr lang="en-US" sz="2800" dirty="0">
                <a:latin typeface="Times New Roman" pitchFamily="18" charset="0"/>
                <a:cs typeface="Times New Roman" pitchFamily="18" charset="0"/>
              </a:rPr>
              <a:t>In proposed system, we propose a Deep Learning technologies that automatically recognizes images using Convolution Neural Network (CNN) models can be very beneficial in such problems. By using these techniques we can easily detect and identify the diseases.</a:t>
            </a:r>
          </a:p>
          <a:p>
            <a:pPr algn="just">
              <a:lnSpc>
                <a:spcPct val="150000"/>
              </a:lnSpc>
            </a:pPr>
            <a:endParaRPr lang="en-IN" sz="3200"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4065470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1550-0407-DF1C-DA3F-76502C67CBD7}"/>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ADVANTAGES</a:t>
            </a:r>
            <a:endParaRPr lang="en-IN" dirty="0"/>
          </a:p>
        </p:txBody>
      </p:sp>
      <p:sp>
        <p:nvSpPr>
          <p:cNvPr id="3" name="Content Placeholder 2">
            <a:extLst>
              <a:ext uri="{FF2B5EF4-FFF2-40B4-BE49-F238E27FC236}">
                <a16:creationId xmlns:a16="http://schemas.microsoft.com/office/drawing/2014/main" id="{D5C790A9-5B6B-5C69-141D-9648B2A4191A}"/>
              </a:ext>
            </a:extLst>
          </p:cNvPr>
          <p:cNvSpPr>
            <a:spLocks noGrp="1"/>
          </p:cNvSpPr>
          <p:nvPr>
            <p:ph idx="1"/>
          </p:nvPr>
        </p:nvSpPr>
        <p:spPr>
          <a:xfrm>
            <a:off x="838200" y="1794452"/>
            <a:ext cx="10515600" cy="4351338"/>
          </a:xfrm>
        </p:spPr>
        <p:txBody>
          <a:bodyPr>
            <a:normAutofit fontScale="70000" lnSpcReduction="20000"/>
          </a:bodyPr>
          <a:lstStyle/>
          <a:p>
            <a:pPr marL="0" lvl="0" indent="0" algn="just">
              <a:lnSpc>
                <a:spcPct val="150000"/>
              </a:lnSpc>
              <a:buNone/>
            </a:pPr>
            <a:r>
              <a:rPr lang="en-US" sz="2800" dirty="0">
                <a:solidFill>
                  <a:schemeClr val="accent1"/>
                </a:solidFill>
                <a:latin typeface="Times New Roman" pitchFamily="18" charset="0"/>
                <a:cs typeface="Times New Roman" pitchFamily="18" charset="0"/>
              </a:rPr>
              <a:t>1.It takes less time to identify and detect the disease.</a:t>
            </a:r>
          </a:p>
          <a:p>
            <a:pPr marL="0" lvl="0" indent="0" algn="just">
              <a:lnSpc>
                <a:spcPct val="150000"/>
              </a:lnSpc>
              <a:buNone/>
            </a:pPr>
            <a:r>
              <a:rPr lang="en-US" sz="2800" dirty="0">
                <a:latin typeface="Times New Roman" pitchFamily="18" charset="0"/>
                <a:cs typeface="Times New Roman" pitchFamily="18" charset="0"/>
              </a:rPr>
              <a:t> 	As we are using the machine to identify the disease it takes the lesser time when compared to human work.</a:t>
            </a:r>
          </a:p>
          <a:p>
            <a:pPr marL="0" lvl="0" indent="0" algn="just">
              <a:lnSpc>
                <a:spcPct val="150000"/>
              </a:lnSpc>
              <a:buNone/>
            </a:pPr>
            <a:r>
              <a:rPr lang="en-US" sz="2800" dirty="0">
                <a:solidFill>
                  <a:schemeClr val="accent1"/>
                </a:solidFill>
                <a:latin typeface="Times New Roman" pitchFamily="18" charset="0"/>
                <a:cs typeface="Times New Roman" pitchFamily="18" charset="0"/>
              </a:rPr>
              <a:t>2. Results are accurate.</a:t>
            </a:r>
          </a:p>
          <a:p>
            <a:pPr marL="0" lvl="0" indent="0" algn="just">
              <a:lnSpc>
                <a:spcPct val="150000"/>
              </a:lnSpc>
              <a:buNone/>
            </a:pPr>
            <a:r>
              <a:rPr lang="en-US" sz="2800" dirty="0">
                <a:latin typeface="Times New Roman" pitchFamily="18" charset="0"/>
                <a:cs typeface="Times New Roman" pitchFamily="18" charset="0"/>
              </a:rPr>
              <a:t>	As we trained our model using the CNN algorithm we get the accurate results during the disease prediction.</a:t>
            </a:r>
          </a:p>
          <a:p>
            <a:pPr marL="0" lvl="0" indent="0" algn="just">
              <a:lnSpc>
                <a:spcPct val="150000"/>
              </a:lnSpc>
              <a:buNone/>
            </a:pPr>
            <a:r>
              <a:rPr lang="en-US" sz="2800" dirty="0">
                <a:solidFill>
                  <a:schemeClr val="accent1"/>
                </a:solidFill>
                <a:latin typeface="Times New Roman" pitchFamily="18" charset="0"/>
                <a:cs typeface="Times New Roman" pitchFamily="18" charset="0"/>
              </a:rPr>
              <a:t>3. Easy to handle.</a:t>
            </a:r>
          </a:p>
          <a:p>
            <a:pPr marL="0" lvl="0" indent="0" algn="just">
              <a:lnSpc>
                <a:spcPct val="150000"/>
              </a:lnSpc>
              <a:buNone/>
            </a:pPr>
            <a:r>
              <a:rPr lang="en-US" sz="2800" dirty="0">
                <a:latin typeface="Times New Roman" pitchFamily="18" charset="0"/>
                <a:cs typeface="Times New Roman" pitchFamily="18" charset="0"/>
              </a:rPr>
              <a:t>	This work does not requires much efforts to be performed and can performed easily. So, it is easy to handle.</a:t>
            </a:r>
          </a:p>
          <a:p>
            <a:pPr marL="0" indent="0">
              <a:buNone/>
            </a:pPr>
            <a:endParaRPr lang="en-IN" dirty="0"/>
          </a:p>
        </p:txBody>
      </p:sp>
    </p:spTree>
    <p:extLst>
      <p:ext uri="{BB962C8B-B14F-4D97-AF65-F5344CB8AC3E}">
        <p14:creationId xmlns:p14="http://schemas.microsoft.com/office/powerpoint/2010/main" val="385398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8BB9-E151-CAE7-7069-D1A0F943EF45}"/>
              </a:ext>
            </a:extLst>
          </p:cNvPr>
          <p:cNvSpPr>
            <a:spLocks noGrp="1"/>
          </p:cNvSpPr>
          <p:nvPr>
            <p:ph type="title"/>
          </p:nvPr>
        </p:nvSpPr>
        <p:spPr/>
        <p:txBody>
          <a:bodyPr>
            <a:normAutofit fontScale="90000"/>
          </a:bodyPr>
          <a:lstStyle/>
          <a:p>
            <a:br>
              <a:rPr lang="en-US" altLang="en-US" b="1" dirty="0">
                <a:solidFill>
                  <a:schemeClr val="bg1"/>
                </a:solidFill>
                <a:latin typeface="Times New Roman" panose="02020603050405020304" pitchFamily="18" charset="0"/>
                <a:cs typeface="Times New Roman" panose="02020603050405020304" pitchFamily="18" charset="0"/>
              </a:rPr>
            </a:br>
            <a:r>
              <a:rPr lang="en-US" altLang="en-US" sz="4400" b="1" dirty="0">
                <a:solidFill>
                  <a:schemeClr val="tx1"/>
                </a:solidFill>
                <a:latin typeface="Times New Roman" panose="02020603050405020304" pitchFamily="18" charset="0"/>
                <a:cs typeface="Times New Roman" panose="02020603050405020304" pitchFamily="18" charset="0"/>
              </a:rPr>
              <a:t>PROPOSED METHOD</a:t>
            </a:r>
            <a:br>
              <a:rPr lang="en-US" sz="4400" b="1" dirty="0">
                <a:solidFill>
                  <a:schemeClr val="tx1"/>
                </a:solidFill>
                <a:latin typeface="Times New Roman" panose="02020603050405020304" pitchFamily="18" charset="0"/>
                <a:cs typeface="Times New Roman" panose="02020603050405020304" pitchFamily="18" charset="0"/>
              </a:rPr>
            </a:br>
            <a:endParaRPr lang="en-IN" dirty="0"/>
          </a:p>
        </p:txBody>
      </p:sp>
      <p:pic>
        <p:nvPicPr>
          <p:cNvPr id="4" name="Picture 2">
            <a:extLst>
              <a:ext uri="{FF2B5EF4-FFF2-40B4-BE49-F238E27FC236}">
                <a16:creationId xmlns:a16="http://schemas.microsoft.com/office/drawing/2014/main" id="{75970DBD-F7CE-FAC1-A0AD-E481D5619B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4188"/>
            <a:ext cx="10716897" cy="354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11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3BB0-E1F8-DC23-1BA7-4F489242AB29}"/>
              </a:ext>
            </a:extLst>
          </p:cNvPr>
          <p:cNvSpPr>
            <a:spLocks noGrp="1"/>
          </p:cNvSpPr>
          <p:nvPr>
            <p:ph type="title"/>
          </p:nvPr>
        </p:nvSpPr>
        <p:spPr>
          <a:xfrm>
            <a:off x="838199" y="365125"/>
            <a:ext cx="11215255" cy="1325563"/>
          </a:xfrm>
        </p:spPr>
        <p:txBody>
          <a:bodyPr>
            <a:normAutofit/>
          </a:bodyPr>
          <a:lstStyle/>
          <a:p>
            <a:r>
              <a:rPr lang="en-US" sz="3700" b="1" dirty="0">
                <a:latin typeface="Times New Roman" panose="02020603050405020304" pitchFamily="18" charset="0"/>
                <a:cs typeface="Times New Roman" panose="02020603050405020304" pitchFamily="18" charset="0"/>
              </a:rPr>
              <a:t>HARDWARE AND SOFTWARE REQUIREMENTS</a:t>
            </a:r>
            <a:endParaRPr lang="en-IN" sz="3700" dirty="0"/>
          </a:p>
        </p:txBody>
      </p:sp>
      <p:sp>
        <p:nvSpPr>
          <p:cNvPr id="4" name="Content Placeholder 2">
            <a:extLst>
              <a:ext uri="{FF2B5EF4-FFF2-40B4-BE49-F238E27FC236}">
                <a16:creationId xmlns:a16="http://schemas.microsoft.com/office/drawing/2014/main" id="{0D474B73-965A-333A-357C-2BA5D8DB86CB}"/>
              </a:ext>
            </a:extLst>
          </p:cNvPr>
          <p:cNvSpPr>
            <a:spLocks noGrp="1"/>
          </p:cNvSpPr>
          <p:nvPr>
            <p:ph idx="1"/>
          </p:nvPr>
        </p:nvSpPr>
        <p:spPr>
          <a:xfrm>
            <a:off x="838199" y="1486333"/>
            <a:ext cx="8825659" cy="4865427"/>
          </a:xfrm>
        </p:spPr>
        <p:txBody>
          <a:bodyPr>
            <a:normAutofit/>
          </a:bodyPr>
          <a:lstStyle/>
          <a:p>
            <a:pPr marL="0" indent="0" algn="just">
              <a:lnSpc>
                <a:spcPct val="150000"/>
              </a:lnSpc>
              <a:buNone/>
            </a:pPr>
            <a:r>
              <a:rPr lang="en-IN" sz="2000" b="1" dirty="0">
                <a:solidFill>
                  <a:schemeClr val="accent1"/>
                </a:solidFill>
                <a:latin typeface="Times New Roman" panose="02020603050405020304" pitchFamily="18" charset="0"/>
                <a:cs typeface="Times New Roman" panose="02020603050405020304" pitchFamily="18" charset="0"/>
              </a:rPr>
              <a:t>H/W Configuration:</a:t>
            </a:r>
          </a:p>
          <a:p>
            <a:pPr lvl="0" algn="just">
              <a:lnSpc>
                <a:spcPct val="150000"/>
              </a:lnSpc>
            </a:pPr>
            <a:r>
              <a:rPr lang="en-IN" sz="2000" b="1" dirty="0">
                <a:latin typeface="Times New Roman" panose="02020603050405020304" pitchFamily="18" charset="0"/>
                <a:cs typeface="Times New Roman" panose="02020603050405020304" pitchFamily="18" charset="0"/>
              </a:rPr>
              <a:t>Processor			- I3/Intel Processor</a:t>
            </a:r>
          </a:p>
          <a:p>
            <a:pPr lvl="0" algn="just">
              <a:lnSpc>
                <a:spcPct val="150000"/>
              </a:lnSpc>
            </a:pPr>
            <a:r>
              <a:rPr lang="en-IN" sz="2000" dirty="0">
                <a:latin typeface="Times New Roman" panose="02020603050405020304" pitchFamily="18" charset="0"/>
                <a:cs typeface="Times New Roman" panose="02020603050405020304" pitchFamily="18" charset="0"/>
              </a:rPr>
              <a:t>Hard Disk			-160GB</a:t>
            </a:r>
          </a:p>
          <a:p>
            <a:pPr lvl="0" algn="just">
              <a:lnSpc>
                <a:spcPct val="150000"/>
              </a:lnSpc>
            </a:pPr>
            <a:r>
              <a:rPr lang="en-IN" sz="2000" dirty="0">
                <a:latin typeface="Times New Roman" panose="02020603050405020304" pitchFamily="18" charset="0"/>
                <a:cs typeface="Times New Roman" panose="02020603050405020304" pitchFamily="18" charset="0"/>
              </a:rPr>
              <a:t>Key Board			- Standard Windows Keyboard</a:t>
            </a:r>
          </a:p>
          <a:p>
            <a:pPr lvl="0" algn="just">
              <a:lnSpc>
                <a:spcPct val="150000"/>
              </a:lnSpc>
            </a:pPr>
            <a:r>
              <a:rPr lang="en-IN" sz="2000" dirty="0">
                <a:latin typeface="Times New Roman" panose="02020603050405020304" pitchFamily="18" charset="0"/>
                <a:cs typeface="Times New Roman" panose="02020603050405020304" pitchFamily="18" charset="0"/>
              </a:rPr>
              <a:t>Mouse			- Two or Three Button Mouse</a:t>
            </a:r>
          </a:p>
          <a:p>
            <a:pPr lvl="0" algn="just">
              <a:lnSpc>
                <a:spcPct val="150000"/>
              </a:lnSpc>
            </a:pPr>
            <a:r>
              <a:rPr lang="en-IN" sz="2000" dirty="0">
                <a:latin typeface="Times New Roman" panose="02020603050405020304" pitchFamily="18" charset="0"/>
                <a:cs typeface="Times New Roman" panose="02020603050405020304" pitchFamily="18" charset="0"/>
              </a:rPr>
              <a:t>Monitor			- SVGA</a:t>
            </a:r>
          </a:p>
          <a:p>
            <a:pPr lvl="0" algn="just">
              <a:lnSpc>
                <a:spcPct val="150000"/>
              </a:lnSpc>
            </a:pPr>
            <a:r>
              <a:rPr lang="en-IN" sz="2000" dirty="0">
                <a:latin typeface="Times New Roman" panose="02020603050405020304" pitchFamily="18" charset="0"/>
                <a:cs typeface="Times New Roman" panose="02020603050405020304" pitchFamily="18" charset="0"/>
              </a:rPr>
              <a:t>RAM				-  8Gb</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1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04B8-2258-B980-A8EE-B9D342682D13}"/>
              </a:ext>
            </a:extLst>
          </p:cNvPr>
          <p:cNvSpPr>
            <a:spLocks noGrp="1"/>
          </p:cNvSpPr>
          <p:nvPr>
            <p:ph type="title"/>
          </p:nvPr>
        </p:nvSpPr>
        <p:spPr>
          <a:xfrm>
            <a:off x="838200" y="365125"/>
            <a:ext cx="12004964" cy="1325563"/>
          </a:xfrm>
        </p:spPr>
        <p:txBody>
          <a:bodyPr>
            <a:normAutofit/>
          </a:bodyPr>
          <a:lstStyle/>
          <a:p>
            <a:r>
              <a:rPr lang="en-US" sz="3800" b="1" dirty="0">
                <a:latin typeface="Times New Roman" panose="02020603050405020304" pitchFamily="18" charset="0"/>
                <a:cs typeface="Times New Roman" panose="02020603050405020304" pitchFamily="18" charset="0"/>
              </a:rPr>
              <a:t>HARDWARE AND SOFTWARE REQUIREMENTS</a:t>
            </a:r>
            <a:endParaRPr lang="en-IN" sz="3800" dirty="0"/>
          </a:p>
        </p:txBody>
      </p:sp>
      <p:sp>
        <p:nvSpPr>
          <p:cNvPr id="4" name="Content Placeholder 2">
            <a:extLst>
              <a:ext uri="{FF2B5EF4-FFF2-40B4-BE49-F238E27FC236}">
                <a16:creationId xmlns:a16="http://schemas.microsoft.com/office/drawing/2014/main" id="{11B989C8-2156-0353-E045-E91154EFCA5C}"/>
              </a:ext>
            </a:extLst>
          </p:cNvPr>
          <p:cNvSpPr>
            <a:spLocks noGrp="1"/>
          </p:cNvSpPr>
          <p:nvPr>
            <p:ph idx="1"/>
          </p:nvPr>
        </p:nvSpPr>
        <p:spPr>
          <a:xfrm>
            <a:off x="838200" y="1825625"/>
            <a:ext cx="10515600" cy="4351338"/>
          </a:xfrm>
        </p:spPr>
        <p:txBody>
          <a:bodyPr>
            <a:normAutofit/>
          </a:bodyPr>
          <a:lstStyle/>
          <a:p>
            <a:pPr marL="0" indent="0" algn="just">
              <a:buNone/>
            </a:pPr>
            <a:r>
              <a:rPr lang="en-IN" sz="2000" b="1" dirty="0">
                <a:solidFill>
                  <a:schemeClr val="accent1"/>
                </a:solidFill>
                <a:latin typeface="Times New Roman" panose="02020603050405020304" pitchFamily="18" charset="0"/>
                <a:cs typeface="Times New Roman" panose="02020603050405020304" pitchFamily="18" charset="0"/>
              </a:rPr>
              <a:t>S/W Configuration:</a:t>
            </a:r>
            <a:endParaRPr lang="en-IN" sz="2000" dirty="0">
              <a:solidFill>
                <a:schemeClr val="accent1"/>
              </a:solidFill>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Operating System             	:   Windows 7/8/10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Server side Script             	:   HTML, CSS &amp; JS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IDE		                             :   Pycharm</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Libraries Used			:   Numpy, IO, OS, Pillow, Keras, Tensorflow</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Technology 		              :  Python 3.6+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86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FD8A-45CD-051B-3300-24A3AFA58615}"/>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ARCHITECTURE</a:t>
            </a:r>
            <a:endParaRPr lang="en-IN" dirty="0"/>
          </a:p>
        </p:txBody>
      </p:sp>
      <p:pic>
        <p:nvPicPr>
          <p:cNvPr id="4" name="Content Placeholder 3">
            <a:extLst>
              <a:ext uri="{FF2B5EF4-FFF2-40B4-BE49-F238E27FC236}">
                <a16:creationId xmlns:a16="http://schemas.microsoft.com/office/drawing/2014/main" id="{1F9B63DE-52D1-BB87-C026-F3FE37D0C5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2676" y="1457111"/>
            <a:ext cx="6443442" cy="503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30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0C35-5464-169F-90B6-ADDA1F397021}"/>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D2F94B3D-2607-B805-1628-06F93EF84144}"/>
              </a:ext>
            </a:extLst>
          </p:cNvPr>
          <p:cNvSpPr>
            <a:spLocks noGrp="1"/>
          </p:cNvSpPr>
          <p:nvPr>
            <p:ph idx="1"/>
          </p:nvPr>
        </p:nvSpPr>
        <p:spPr/>
        <p:txBody>
          <a:bodyPr>
            <a:normAutofit fontScale="70000" lnSpcReduction="20000"/>
          </a:bodyPr>
          <a:lstStyle/>
          <a:p>
            <a:pPr marL="0" indent="0" algn="ctr">
              <a:lnSpc>
                <a:spcPct val="150000"/>
              </a:lnSpc>
              <a:buNone/>
            </a:pPr>
            <a:r>
              <a:rPr lang="en-IN" sz="2800" b="1" dirty="0">
                <a:solidFill>
                  <a:srgbClr val="FF0000"/>
                </a:solidFill>
                <a:latin typeface="Times New Roman" panose="02020603050405020304" pitchFamily="18" charset="0"/>
                <a:cs typeface="Times New Roman" panose="02020603050405020304" pitchFamily="18" charset="0"/>
              </a:rPr>
              <a:t>1. System</a:t>
            </a:r>
            <a:endParaRPr lang="en-IN" sz="28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800" b="1" dirty="0">
                <a:solidFill>
                  <a:schemeClr val="accent1"/>
                </a:solidFill>
                <a:latin typeface="Times New Roman" panose="02020603050405020304" pitchFamily="18" charset="0"/>
                <a:cs typeface="Times New Roman" panose="02020603050405020304" pitchFamily="18" charset="0"/>
              </a:rPr>
              <a:t>1.1 Create Dataset:</a:t>
            </a:r>
            <a:endParaRPr lang="en-IN" sz="2800" dirty="0">
              <a:solidFill>
                <a:schemeClr val="accent1"/>
              </a:solidFill>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The dataset for the rice leaf images is collected from the </a:t>
            </a:r>
            <a:r>
              <a:rPr lang="en-US" sz="2800" dirty="0" err="1">
                <a:latin typeface="Times New Roman" panose="02020603050405020304" pitchFamily="18" charset="0"/>
                <a:cs typeface="Times New Roman" panose="02020603050405020304" pitchFamily="18" charset="0"/>
              </a:rPr>
              <a:t>kaggle</a:t>
            </a:r>
            <a:r>
              <a:rPr lang="en-US" sz="2800" dirty="0">
                <a:latin typeface="Times New Roman" panose="02020603050405020304" pitchFamily="18" charset="0"/>
                <a:cs typeface="Times New Roman" panose="02020603050405020304" pitchFamily="18" charset="0"/>
              </a:rPr>
              <a:t> website (kaggle.com).</a:t>
            </a:r>
            <a:endParaRPr lang="en-IN" sz="2800" dirty="0">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The size of overall dataset is 5.68 GB. From which we have are splitting the data into train and test, where the training dataset size is 3.83 GB and testing size is 1.79 B.</a:t>
            </a:r>
            <a:endParaRPr lang="en-IN" sz="2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800" b="1" dirty="0">
                <a:solidFill>
                  <a:schemeClr val="accent1"/>
                </a:solidFill>
                <a:latin typeface="Times New Roman" panose="02020603050405020304" pitchFamily="18" charset="0"/>
                <a:cs typeface="Times New Roman" panose="02020603050405020304" pitchFamily="18" charset="0"/>
              </a:rPr>
              <a:t>1.2 Pre-processing:</a:t>
            </a:r>
            <a:endParaRPr lang="en-IN" sz="2800" dirty="0">
              <a:solidFill>
                <a:schemeClr val="accent1"/>
              </a:solidFill>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Here we are using the function called ‘</a:t>
            </a:r>
            <a:r>
              <a:rPr lang="en-US" sz="2800" dirty="0" err="1">
                <a:latin typeface="Times New Roman" panose="02020603050405020304" pitchFamily="18" charset="0"/>
                <a:cs typeface="Times New Roman" panose="02020603050405020304" pitchFamily="18" charset="0"/>
              </a:rPr>
              <a:t>preprocess_input</a:t>
            </a:r>
            <a:r>
              <a:rPr lang="en-US" sz="2800" dirty="0">
                <a:latin typeface="Times New Roman" panose="02020603050405020304" pitchFamily="18" charset="0"/>
                <a:cs typeface="Times New Roman" panose="02020603050405020304" pitchFamily="18" charset="0"/>
              </a:rPr>
              <a:t>’ that which will clean the image from noise and reshape the image. Here image width and height is 128X128 (width X height)</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3296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6959-0635-123E-B4C8-388A95C1CAEF}"/>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E940EBB9-266E-89B5-7AD1-20063AAA359B}"/>
              </a:ext>
            </a:extLst>
          </p:cNvPr>
          <p:cNvSpPr>
            <a:spLocks noGrp="1"/>
          </p:cNvSpPr>
          <p:nvPr>
            <p:ph idx="1"/>
          </p:nvPr>
        </p:nvSpPr>
        <p:spPr>
          <a:xfrm>
            <a:off x="838200" y="1642745"/>
            <a:ext cx="10515600" cy="4351338"/>
          </a:xfrm>
        </p:spPr>
        <p:txBody>
          <a:bodyPr>
            <a:normAutofit fontScale="77500" lnSpcReduction="20000"/>
          </a:bodyPr>
          <a:lstStyle/>
          <a:p>
            <a:pPr marL="0" indent="0" algn="just">
              <a:lnSpc>
                <a:spcPct val="150000"/>
              </a:lnSpc>
              <a:buNone/>
            </a:pPr>
            <a:r>
              <a:rPr lang="en-US" sz="2800" dirty="0">
                <a:latin typeface="Times New Roman" pitchFamily="18" charset="0"/>
                <a:cs typeface="Times New Roman" pitchFamily="18" charset="0"/>
              </a:rPr>
              <a:t>Rice is one of the major cultivated crops in India which is affected by various diseases at various stages of its cultivation. It is very difficult for the farmers to manually identify these diseases accurately with their limited knowledge. Recent developments in Deep Learning show that Automatic Image Recognition systems using Convolutional Neural Network (CNN) models can be very beneficial in such problems. Since rice leaf disease image dataset is not easily available, we have created our own dataset which is small in size hence we have used Transfer Learning to develop our deep learning model. The proposed CNN architecture is based on VGG16 and is trained and tested on the dataset collected from rice fields and the internet.</a:t>
            </a:r>
          </a:p>
        </p:txBody>
      </p:sp>
    </p:spTree>
    <p:extLst>
      <p:ext uri="{BB962C8B-B14F-4D97-AF65-F5344CB8AC3E}">
        <p14:creationId xmlns:p14="http://schemas.microsoft.com/office/powerpoint/2010/main" val="2534271274"/>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08CAB-D549-3779-CB5B-3B2D3D572AE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717C230A-CBD6-AB56-8824-55265014F186}"/>
              </a:ext>
            </a:extLst>
          </p:cNvPr>
          <p:cNvSpPr>
            <a:spLocks noGrp="1"/>
          </p:cNvSpPr>
          <p:nvPr>
            <p:ph idx="1"/>
          </p:nvPr>
        </p:nvSpPr>
        <p:spPr/>
        <p:txBody>
          <a:bodyPr>
            <a:normAutofit fontScale="62500" lnSpcReduction="20000"/>
          </a:bodyPr>
          <a:lstStyle/>
          <a:p>
            <a:pPr marL="0" indent="0" algn="just">
              <a:lnSpc>
                <a:spcPct val="170000"/>
              </a:lnSpc>
              <a:buNone/>
            </a:pPr>
            <a:r>
              <a:rPr lang="en-US" sz="2800" b="1" dirty="0">
                <a:solidFill>
                  <a:schemeClr val="accent1"/>
                </a:solidFill>
                <a:latin typeface="Times New Roman" panose="02020603050405020304" pitchFamily="18" charset="0"/>
                <a:cs typeface="Times New Roman" panose="02020603050405020304" pitchFamily="18" charset="0"/>
              </a:rPr>
              <a:t>1.3 Training:</a:t>
            </a:r>
            <a:endParaRPr lang="en-IN" sz="2800" dirty="0">
              <a:solidFill>
                <a:schemeClr val="accent1"/>
              </a:solidFill>
              <a:latin typeface="Times New Roman" panose="02020603050405020304" pitchFamily="18" charset="0"/>
              <a:cs typeface="Times New Roman" panose="02020603050405020304" pitchFamily="18" charset="0"/>
            </a:endParaRPr>
          </a:p>
          <a:p>
            <a:pPr lvl="0" algn="just">
              <a:lnSpc>
                <a:spcPct val="170000"/>
              </a:lnSpc>
            </a:pPr>
            <a:r>
              <a:rPr lang="en-US" sz="2800" dirty="0">
                <a:latin typeface="Times New Roman" panose="02020603050405020304" pitchFamily="18" charset="0"/>
                <a:cs typeface="Times New Roman" panose="02020603050405020304" pitchFamily="18" charset="0"/>
              </a:rPr>
              <a:t>We are using the pre-processed training dataset to train our model using CNN with transfer learning model(VGG16).</a:t>
            </a:r>
            <a:endParaRPr lang="en-IN" sz="2800" dirty="0">
              <a:latin typeface="Times New Roman" panose="02020603050405020304" pitchFamily="18" charset="0"/>
              <a:cs typeface="Times New Roman" panose="02020603050405020304" pitchFamily="18" charset="0"/>
            </a:endParaRPr>
          </a:p>
          <a:p>
            <a:pPr lvl="0" algn="just">
              <a:lnSpc>
                <a:spcPct val="170000"/>
              </a:lnSpc>
            </a:pPr>
            <a:r>
              <a:rPr lang="en-US" sz="2800" dirty="0">
                <a:latin typeface="Times New Roman" panose="02020603050405020304" pitchFamily="18" charset="0"/>
                <a:cs typeface="Times New Roman" panose="02020603050405020304" pitchFamily="18" charset="0"/>
              </a:rPr>
              <a:t>CNN algorithm consists of 4 layers: Input layer, Convolution Layer, pooling layer, Flatten layer and dense layer.</a:t>
            </a:r>
            <a:endParaRPr lang="en-IN" sz="2800" dirty="0">
              <a:latin typeface="Times New Roman" panose="02020603050405020304" pitchFamily="18" charset="0"/>
              <a:cs typeface="Times New Roman" panose="02020603050405020304" pitchFamily="18" charset="0"/>
            </a:endParaRPr>
          </a:p>
          <a:p>
            <a:pPr lvl="0" algn="just">
              <a:lnSpc>
                <a:spcPct val="170000"/>
              </a:lnSpc>
            </a:pPr>
            <a:r>
              <a:rPr lang="en-US" sz="2800" dirty="0">
                <a:latin typeface="Times New Roman" panose="02020603050405020304" pitchFamily="18" charset="0"/>
                <a:cs typeface="Times New Roman" panose="02020603050405020304" pitchFamily="18" charset="0"/>
              </a:rPr>
              <a:t>In input layer we consider images as input and take the ImageNet weights for easy conversions. Here we consider the VGG16 model values as input data.</a:t>
            </a:r>
            <a:endParaRPr lang="en-IN" sz="2800" dirty="0">
              <a:latin typeface="Times New Roman" panose="02020603050405020304" pitchFamily="18" charset="0"/>
              <a:cs typeface="Times New Roman" panose="02020603050405020304" pitchFamily="18" charset="0"/>
            </a:endParaRPr>
          </a:p>
          <a:p>
            <a:pPr lvl="0" algn="just">
              <a:lnSpc>
                <a:spcPct val="170000"/>
              </a:lnSpc>
            </a:pPr>
            <a:r>
              <a:rPr lang="en-US" sz="2800" dirty="0">
                <a:latin typeface="Times New Roman" panose="02020603050405020304" pitchFamily="18" charset="0"/>
                <a:cs typeface="Times New Roman" panose="02020603050405020304" pitchFamily="18" charset="0"/>
              </a:rPr>
              <a:t>In Convolution layer, we convert image into matric format. Here matrix size is 256 X 256 (rows X columns).</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887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2009-57F7-37A2-AEB5-6B8CAB41B90B}"/>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2381D497-3814-37D6-5874-82366B07C064}"/>
              </a:ext>
            </a:extLst>
          </p:cNvPr>
          <p:cNvSpPr>
            <a:spLocks noGrp="1"/>
          </p:cNvSpPr>
          <p:nvPr>
            <p:ph idx="1"/>
          </p:nvPr>
        </p:nvSpPr>
        <p:spPr/>
        <p:txBody>
          <a:bodyPr>
            <a:normAutofit fontScale="77500" lnSpcReduction="20000"/>
          </a:bodyPr>
          <a:lstStyle/>
          <a:p>
            <a:pPr lvl="0" algn="just">
              <a:lnSpc>
                <a:spcPct val="170000"/>
              </a:lnSpc>
            </a:pPr>
            <a:r>
              <a:rPr lang="en-US" sz="2800" dirty="0">
                <a:latin typeface="Times New Roman" panose="02020603050405020304" pitchFamily="18" charset="0"/>
                <a:cs typeface="Times New Roman" panose="02020603050405020304" pitchFamily="18" charset="0"/>
              </a:rPr>
              <a:t>In the pooling layer the numerical values will be stored. To change the numerical data to binary data, we use machine learning algorithm named </a:t>
            </a:r>
            <a:r>
              <a:rPr lang="en-US" sz="2800" dirty="0" err="1">
                <a:latin typeface="Times New Roman" panose="02020603050405020304" pitchFamily="18" charset="0"/>
                <a:cs typeface="Times New Roman" panose="02020603050405020304" pitchFamily="18" charset="0"/>
              </a:rPr>
              <a:t>softmax</a:t>
            </a:r>
            <a:r>
              <a:rPr lang="en-US" sz="2800" dirty="0">
                <a:latin typeface="Times New Roman" panose="02020603050405020304" pitchFamily="18" charset="0"/>
                <a:cs typeface="Times New Roman" panose="02020603050405020304" pitchFamily="18" charset="0"/>
              </a:rPr>
              <a:t> (supervised learning algorithm). In </a:t>
            </a:r>
            <a:r>
              <a:rPr lang="en-US" sz="2800" dirty="0" err="1">
                <a:latin typeface="Times New Roman" panose="02020603050405020304" pitchFamily="18" charset="0"/>
                <a:cs typeface="Times New Roman" panose="02020603050405020304" pitchFamily="18" charset="0"/>
              </a:rPr>
              <a:t>softmax</a:t>
            </a:r>
            <a:r>
              <a:rPr lang="en-US" sz="2800" dirty="0">
                <a:latin typeface="Times New Roman" panose="02020603050405020304" pitchFamily="18" charset="0"/>
                <a:cs typeface="Times New Roman" panose="02020603050405020304" pitchFamily="18" charset="0"/>
              </a:rPr>
              <a:t> layer we will convert the numerical data to binary.</a:t>
            </a:r>
            <a:endParaRPr lang="en-IN" sz="2800" dirty="0">
              <a:latin typeface="Times New Roman" panose="02020603050405020304" pitchFamily="18" charset="0"/>
              <a:cs typeface="Times New Roman" panose="02020603050405020304" pitchFamily="18" charset="0"/>
            </a:endParaRPr>
          </a:p>
          <a:p>
            <a:pPr lvl="0" algn="just">
              <a:lnSpc>
                <a:spcPct val="170000"/>
              </a:lnSpc>
            </a:pPr>
            <a:r>
              <a:rPr lang="en-US" sz="2800" dirty="0">
                <a:latin typeface="Times New Roman" panose="02020603050405020304" pitchFamily="18" charset="0"/>
                <a:cs typeface="Times New Roman" panose="02020603050405020304" pitchFamily="18" charset="0"/>
              </a:rPr>
              <a:t>In flatten layer and dense the classes of total dataset (4 types) is stored which will be in the binary data format.</a:t>
            </a:r>
            <a:endParaRPr lang="en-IN" sz="2800" dirty="0">
              <a:latin typeface="Times New Roman" panose="02020603050405020304" pitchFamily="18" charset="0"/>
              <a:cs typeface="Times New Roman" panose="02020603050405020304" pitchFamily="18" charset="0"/>
            </a:endParaRPr>
          </a:p>
          <a:p>
            <a:pPr lvl="0" algn="just">
              <a:lnSpc>
                <a:spcPct val="170000"/>
              </a:lnSpc>
            </a:pPr>
            <a:r>
              <a:rPr lang="en-US" sz="2800" dirty="0">
                <a:latin typeface="Times New Roman" panose="02020603050405020304" pitchFamily="18" charset="0"/>
                <a:cs typeface="Times New Roman" panose="02020603050405020304" pitchFamily="18" charset="0"/>
              </a:rPr>
              <a:t>We use </a:t>
            </a:r>
            <a:r>
              <a:rPr lang="en-US" sz="2800" dirty="0" err="1">
                <a:latin typeface="Times New Roman" panose="02020603050405020304" pitchFamily="18" charset="0"/>
                <a:cs typeface="Times New Roman" panose="02020603050405020304" pitchFamily="18" charset="0"/>
              </a:rPr>
              <a:t>fit_generator</a:t>
            </a:r>
            <a:r>
              <a:rPr lang="en-US" sz="2800" dirty="0">
                <a:latin typeface="Times New Roman" panose="02020603050405020304" pitchFamily="18" charset="0"/>
                <a:cs typeface="Times New Roman" panose="02020603050405020304" pitchFamily="18" charset="0"/>
              </a:rPr>
              <a:t> method for saving the data in the form of .h5 model. Here h5 is a format for storing the binary data.</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4694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0626-2AFF-5A3B-B62F-6A416F54EA4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6D40FFA8-866E-7627-3DAB-DCA45D90F1F0}"/>
              </a:ext>
            </a:extLst>
          </p:cNvPr>
          <p:cNvSpPr>
            <a:spLocks noGrp="1"/>
          </p:cNvSpPr>
          <p:nvPr>
            <p:ph idx="1"/>
          </p:nvPr>
        </p:nvSpPr>
        <p:spPr/>
        <p:txBody>
          <a:bodyPr>
            <a:normAutofit fontScale="77500" lnSpcReduction="20000"/>
          </a:bodyPr>
          <a:lstStyle/>
          <a:p>
            <a:pPr marL="0" indent="0" algn="ctr">
              <a:lnSpc>
                <a:spcPct val="100000"/>
              </a:lnSpc>
              <a:buNone/>
            </a:pPr>
            <a:r>
              <a:rPr lang="en-IN" sz="2800" b="1" dirty="0">
                <a:solidFill>
                  <a:srgbClr val="FF0000"/>
                </a:solidFill>
                <a:latin typeface="Times New Roman" panose="02020603050405020304" pitchFamily="18" charset="0"/>
                <a:cs typeface="Times New Roman" panose="02020603050405020304" pitchFamily="18" charset="0"/>
              </a:rPr>
              <a:t>2.User:</a:t>
            </a:r>
          </a:p>
          <a:p>
            <a:pPr marL="0" indent="0" algn="just">
              <a:lnSpc>
                <a:spcPct val="100000"/>
              </a:lnSpc>
              <a:buNone/>
            </a:pPr>
            <a:r>
              <a:rPr lang="en-IN" sz="2800" dirty="0">
                <a:solidFill>
                  <a:srgbClr val="FF0000"/>
                </a:solidFill>
                <a:latin typeface="Times New Roman" panose="02020603050405020304" pitchFamily="18" charset="0"/>
                <a:cs typeface="Times New Roman" panose="02020603050405020304" pitchFamily="18" charset="0"/>
              </a:rPr>
              <a:t>(Farmers, agriculture agents, plant or crop research centres and the persons who are in the need regards the plants or crops comes under the users and can use this application.)</a:t>
            </a:r>
          </a:p>
          <a:p>
            <a:pPr algn="just">
              <a:lnSpc>
                <a:spcPct val="100000"/>
              </a:lnSpc>
            </a:pPr>
            <a:r>
              <a:rPr lang="en-IN" sz="2800" b="1" dirty="0">
                <a:solidFill>
                  <a:schemeClr val="accent1"/>
                </a:solidFill>
                <a:latin typeface="Times New Roman" panose="02020603050405020304" pitchFamily="18" charset="0"/>
                <a:cs typeface="Times New Roman" panose="02020603050405020304" pitchFamily="18" charset="0"/>
              </a:rPr>
              <a:t>2.1 Register</a:t>
            </a:r>
            <a:endParaRPr lang="en-IN" sz="2800" dirty="0">
              <a:solidFill>
                <a:schemeClr val="accent1"/>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800" dirty="0">
                <a:latin typeface="Times New Roman" panose="02020603050405020304" pitchFamily="18" charset="0"/>
                <a:cs typeface="Times New Roman" panose="02020603050405020304" pitchFamily="18" charset="0"/>
              </a:rPr>
              <a:t>The user needs to register and the data stored in MySQL database.</a:t>
            </a:r>
          </a:p>
          <a:p>
            <a:pPr algn="just">
              <a:lnSpc>
                <a:spcPct val="100000"/>
              </a:lnSpc>
            </a:pPr>
            <a:r>
              <a:rPr lang="en-IN" sz="2800" b="1" dirty="0">
                <a:solidFill>
                  <a:schemeClr val="accent1"/>
                </a:solidFill>
                <a:latin typeface="Times New Roman" panose="02020603050405020304" pitchFamily="18" charset="0"/>
                <a:cs typeface="Times New Roman" panose="02020603050405020304" pitchFamily="18" charset="0"/>
              </a:rPr>
              <a:t>2.2 Login</a:t>
            </a:r>
            <a:endParaRPr lang="en-IN" sz="2800" dirty="0">
              <a:solidFill>
                <a:schemeClr val="accent1"/>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800" dirty="0">
                <a:latin typeface="Times New Roman" panose="02020603050405020304" pitchFamily="18" charset="0"/>
                <a:cs typeface="Times New Roman" panose="02020603050405020304" pitchFamily="18" charset="0"/>
              </a:rPr>
              <a:t>A registered user can login using the valid credentials to the website to use a application.</a:t>
            </a:r>
          </a:p>
          <a:p>
            <a:pPr algn="just">
              <a:lnSpc>
                <a:spcPct val="100000"/>
              </a:lnSpc>
            </a:pPr>
            <a:r>
              <a:rPr lang="en-IN" sz="2800" b="1" dirty="0">
                <a:solidFill>
                  <a:schemeClr val="accent1"/>
                </a:solidFill>
                <a:latin typeface="Times New Roman" panose="02020603050405020304" pitchFamily="18" charset="0"/>
                <a:cs typeface="Times New Roman" panose="02020603050405020304" pitchFamily="18" charset="0"/>
              </a:rPr>
              <a:t>2.3 About-Project</a:t>
            </a:r>
            <a:endParaRPr lang="en-IN" sz="2800" dirty="0">
              <a:solidFill>
                <a:schemeClr val="accent1"/>
              </a:solidFill>
              <a:latin typeface="Times New Roman" panose="02020603050405020304" pitchFamily="18" charset="0"/>
              <a:cs typeface="Times New Roman" panose="02020603050405020304" pitchFamily="18" charset="0"/>
            </a:endParaRPr>
          </a:p>
          <a:p>
            <a:pPr lvl="0" algn="just">
              <a:lnSpc>
                <a:spcPct val="100000"/>
              </a:lnSpc>
            </a:pPr>
            <a:r>
              <a:rPr lang="en-US" sz="2800" dirty="0">
                <a:latin typeface="Times New Roman" panose="02020603050405020304" pitchFamily="18" charset="0"/>
                <a:cs typeface="Times New Roman" panose="02020603050405020304" pitchFamily="18" charset="0"/>
              </a:rPr>
              <a:t>It describes about the theme of the project, about the algorithm, flow and design we are using in our project. We include this to easy understanding about the project to user.</a:t>
            </a:r>
            <a:endParaRPr lang="en-IN" sz="2800" dirty="0">
              <a:latin typeface="Times New Roman" panose="02020603050405020304" pitchFamily="18" charset="0"/>
              <a:cs typeface="Times New Roman" panose="02020603050405020304" pitchFamily="18" charset="0"/>
            </a:endParaRPr>
          </a:p>
          <a:p>
            <a:pPr algn="just">
              <a:lnSpc>
                <a:spcPct val="100000"/>
              </a:lnSpc>
            </a:pPr>
            <a:endParaRPr lang="en-IN" sz="3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5924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20BF-4F0C-9A9E-45FD-CA4952C2633E}"/>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50B49577-72E9-8A1E-505F-DF9B3E52E373}"/>
              </a:ext>
            </a:extLst>
          </p:cNvPr>
          <p:cNvSpPr>
            <a:spLocks noGrp="1"/>
          </p:cNvSpPr>
          <p:nvPr>
            <p:ph idx="1"/>
          </p:nvPr>
        </p:nvSpPr>
        <p:spPr/>
        <p:txBody>
          <a:bodyPr>
            <a:normAutofit fontScale="77500" lnSpcReduction="20000"/>
          </a:bodyPr>
          <a:lstStyle/>
          <a:p>
            <a:pPr algn="just">
              <a:lnSpc>
                <a:spcPct val="150000"/>
              </a:lnSpc>
            </a:pPr>
            <a:r>
              <a:rPr lang="en-US" sz="2800" b="1" dirty="0">
                <a:solidFill>
                  <a:schemeClr val="accent1"/>
                </a:solidFill>
                <a:latin typeface="Times New Roman" panose="02020603050405020304" pitchFamily="18" charset="0"/>
                <a:cs typeface="Times New Roman" panose="02020603050405020304" pitchFamily="18" charset="0"/>
              </a:rPr>
              <a:t>2.4 Upload Image</a:t>
            </a:r>
            <a:endParaRPr lang="en-IN" sz="2800" dirty="0">
              <a:solidFill>
                <a:schemeClr val="accent1"/>
              </a:solidFill>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Here we need to upload the image that which is to be predicted. It accepts only image formats.</a:t>
            </a:r>
            <a:endParaRPr lang="en-IN" sz="2800" dirty="0">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For example: jpg, jpeg, </a:t>
            </a:r>
            <a:r>
              <a:rPr lang="en-US" sz="2800" dirty="0" err="1">
                <a:latin typeface="Times New Roman" panose="02020603050405020304" pitchFamily="18" charset="0"/>
                <a:cs typeface="Times New Roman" panose="02020603050405020304" pitchFamily="18" charset="0"/>
              </a:rPr>
              <a:t>png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jfif</a:t>
            </a:r>
            <a:r>
              <a:rPr lang="en-US" sz="2800" dirty="0">
                <a:latin typeface="Times New Roman" panose="02020603050405020304" pitchFamily="18" charset="0"/>
                <a:cs typeface="Times New Roman" panose="02020603050405020304" pitchFamily="18" charset="0"/>
              </a:rPr>
              <a:t>, etc.,</a:t>
            </a:r>
            <a:endParaRPr lang="en-IN" sz="2800" dirty="0">
              <a:latin typeface="Times New Roman" panose="02020603050405020304" pitchFamily="18" charset="0"/>
              <a:cs typeface="Times New Roman" panose="02020603050405020304" pitchFamily="18" charset="0"/>
            </a:endParaRPr>
          </a:p>
          <a:p>
            <a:pPr algn="just">
              <a:lnSpc>
                <a:spcPct val="150000"/>
              </a:lnSpc>
            </a:pPr>
            <a:r>
              <a:rPr lang="en-US" sz="2800" b="1" dirty="0">
                <a:solidFill>
                  <a:schemeClr val="accent1"/>
                </a:solidFill>
                <a:latin typeface="Times New Roman" panose="02020603050405020304" pitchFamily="18" charset="0"/>
                <a:cs typeface="Times New Roman" panose="02020603050405020304" pitchFamily="18" charset="0"/>
              </a:rPr>
              <a:t>2.5 Prediction</a:t>
            </a:r>
            <a:endParaRPr lang="en-IN" sz="2800" dirty="0">
              <a:solidFill>
                <a:schemeClr val="accent1"/>
              </a:solidFill>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It loads the model that which was created from the training part, choose the images from the system. And then the image is changed into array using </a:t>
            </a:r>
            <a:r>
              <a:rPr lang="en-US" sz="2800" dirty="0" err="1">
                <a:latin typeface="Times New Roman" panose="02020603050405020304" pitchFamily="18" charset="0"/>
                <a:cs typeface="Times New Roman" panose="02020603050405020304" pitchFamily="18" charset="0"/>
              </a:rPr>
              <a:t>img_to_array</a:t>
            </a:r>
            <a:r>
              <a:rPr lang="en-US" sz="2800" dirty="0">
                <a:latin typeface="Times New Roman" panose="02020603050405020304" pitchFamily="18" charset="0"/>
                <a:cs typeface="Times New Roman" panose="02020603050405020304" pitchFamily="18" charset="0"/>
              </a:rPr>
              <a:t> method. </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7588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4666-8E3E-838F-0466-0C42A78A8E3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MODULES</a:t>
            </a:r>
            <a:endParaRPr lang="en-IN" dirty="0"/>
          </a:p>
        </p:txBody>
      </p:sp>
      <p:sp>
        <p:nvSpPr>
          <p:cNvPr id="3" name="Content Placeholder 2">
            <a:extLst>
              <a:ext uri="{FF2B5EF4-FFF2-40B4-BE49-F238E27FC236}">
                <a16:creationId xmlns:a16="http://schemas.microsoft.com/office/drawing/2014/main" id="{7FBB288E-7489-BABE-F965-4EE606EE965B}"/>
              </a:ext>
            </a:extLst>
          </p:cNvPr>
          <p:cNvSpPr>
            <a:spLocks noGrp="1"/>
          </p:cNvSpPr>
          <p:nvPr>
            <p:ph idx="1"/>
          </p:nvPr>
        </p:nvSpPr>
        <p:spPr/>
        <p:txBody>
          <a:bodyPr>
            <a:normAutofit fontScale="775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For changing binary values we perform matrix division operation. After converting the binary values we load binary converted data to model for prediction.</a:t>
            </a:r>
          </a:p>
          <a:p>
            <a:pPr lvl="0" algn="just">
              <a:lnSpc>
                <a:spcPct val="150000"/>
              </a:lnSpc>
            </a:pPr>
            <a:r>
              <a:rPr lang="en-US" sz="2800" dirty="0">
                <a:latin typeface="Times New Roman" panose="02020603050405020304" pitchFamily="18" charset="0"/>
                <a:cs typeface="Times New Roman" panose="02020603050405020304" pitchFamily="18" charset="0"/>
              </a:rPr>
              <a:t>After predicting we will get 4 [Brown Spot, Healthy, Leaf Blast &amp; Leaf Blight]  values. But finally we classify only one image at a time. For this we use argmax method to get the highest value from the 4 classes.</a:t>
            </a:r>
            <a:endParaRPr lang="en-IN" sz="2800" dirty="0">
              <a:latin typeface="Times New Roman" panose="02020603050405020304" pitchFamily="18" charset="0"/>
              <a:cs typeface="Times New Roman" panose="02020603050405020304" pitchFamily="18" charset="0"/>
            </a:endParaRPr>
          </a:p>
          <a:p>
            <a:pPr lvl="0" algn="just">
              <a:lnSpc>
                <a:spcPct val="150000"/>
              </a:lnSpc>
            </a:pPr>
            <a:r>
              <a:rPr lang="en-US" sz="2800" dirty="0">
                <a:latin typeface="Times New Roman" panose="02020603050405020304" pitchFamily="18" charset="0"/>
                <a:cs typeface="Times New Roman" panose="02020603050405020304" pitchFamily="18" charset="0"/>
              </a:rPr>
              <a:t>Finally the highest value will be the classified image.</a:t>
            </a:r>
            <a:endParaRPr lang="en-IN" sz="2800" dirty="0">
              <a:latin typeface="Times New Roman" panose="02020603050405020304" pitchFamily="18" charset="0"/>
              <a:cs typeface="Times New Roman" panose="02020603050405020304" pitchFamily="18" charset="0"/>
            </a:endParaRPr>
          </a:p>
          <a:p>
            <a:pPr algn="just">
              <a:lnSpc>
                <a:spcPct val="150000"/>
              </a:lnSpc>
            </a:pPr>
            <a:r>
              <a:rPr lang="en-US" sz="2800" b="1" dirty="0">
                <a:solidFill>
                  <a:schemeClr val="accent1"/>
                </a:solidFill>
                <a:latin typeface="Times New Roman" panose="02020603050405020304" pitchFamily="18" charset="0"/>
                <a:cs typeface="Times New Roman" panose="02020603050405020304" pitchFamily="18" charset="0"/>
              </a:rPr>
              <a:t>2.6 Logout</a:t>
            </a:r>
            <a:endParaRPr lang="en-IN" sz="2800" dirty="0">
              <a:solidFill>
                <a:schemeClr val="accent1"/>
              </a:solidFill>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Once the prediction is over, the user can logout of the application.</a:t>
            </a:r>
            <a:endParaRPr lang="en-IN" sz="2800" dirty="0">
              <a:latin typeface="Times New Roman" panose="02020603050405020304" pitchFamily="18" charset="0"/>
              <a:cs typeface="Times New Roman" panose="02020603050405020304" pitchFamily="18" charset="0"/>
            </a:endParaRPr>
          </a:p>
          <a:p>
            <a:endParaRPr lang="en-IN" sz="3200" dirty="0"/>
          </a:p>
          <a:p>
            <a:pPr marL="0" indent="0">
              <a:buNone/>
            </a:pPr>
            <a:endParaRPr lang="en-IN" dirty="0"/>
          </a:p>
        </p:txBody>
      </p:sp>
    </p:spTree>
    <p:extLst>
      <p:ext uri="{BB962C8B-B14F-4D97-AF65-F5344CB8AC3E}">
        <p14:creationId xmlns:p14="http://schemas.microsoft.com/office/powerpoint/2010/main" val="2005723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2109" y="520578"/>
            <a:ext cx="10210800" cy="2621230"/>
          </a:xfrm>
          <a:prstGeom prst="rect">
            <a:avLst/>
          </a:prstGeom>
        </p:spPr>
        <p:txBody>
          <a:bodyPr wrap="square">
            <a:spAutoFit/>
          </a:bodyPr>
          <a:lstStyle/>
          <a:p>
            <a:pPr algn="just">
              <a:lnSpc>
                <a:spcPct val="150000"/>
              </a:lnSpc>
              <a:spcAft>
                <a:spcPts val="1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CLASS DIAGRAM:</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57353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701636" y="3226377"/>
            <a:ext cx="6414655" cy="2841913"/>
          </a:xfrm>
          <a:prstGeom prst="rect">
            <a:avLst/>
          </a:prstGeom>
        </p:spPr>
      </p:pic>
    </p:spTree>
    <p:extLst>
      <p:ext uri="{BB962C8B-B14F-4D97-AF65-F5344CB8AC3E}">
        <p14:creationId xmlns:p14="http://schemas.microsoft.com/office/powerpoint/2010/main" val="3845975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769959"/>
            <a:ext cx="4585855" cy="5391219"/>
          </a:xfrm>
          <a:prstGeom prst="rect">
            <a:avLst/>
          </a:prstGeom>
        </p:spPr>
        <p:txBody>
          <a:bodyPr wrap="square">
            <a:spAutoFit/>
          </a:bodyPr>
          <a:lstStyle/>
          <a:p>
            <a:pPr algn="just">
              <a:lnSpc>
                <a:spcPct val="150000"/>
              </a:lnSpc>
              <a:spcAft>
                <a:spcPts val="10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276109" y="618259"/>
            <a:ext cx="4644736" cy="5616286"/>
          </a:xfrm>
          <a:prstGeom prst="rect">
            <a:avLst/>
          </a:prstGeom>
        </p:spPr>
      </p:pic>
    </p:spTree>
    <p:extLst>
      <p:ext uri="{BB962C8B-B14F-4D97-AF65-F5344CB8AC3E}">
        <p14:creationId xmlns:p14="http://schemas.microsoft.com/office/powerpoint/2010/main" val="1440895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25335" y="1537854"/>
            <a:ext cx="8243455" cy="4281055"/>
          </a:xfrm>
          <a:prstGeom prst="rect">
            <a:avLst/>
          </a:prstGeom>
        </p:spPr>
      </p:pic>
      <p:sp>
        <p:nvSpPr>
          <p:cNvPr id="3" name="Title 2">
            <a:extLst>
              <a:ext uri="{FF2B5EF4-FFF2-40B4-BE49-F238E27FC236}">
                <a16:creationId xmlns:a16="http://schemas.microsoft.com/office/drawing/2014/main" id="{C226AF3D-D3BC-4EC7-0290-E9FFCD1038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ER DIAGRAM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602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82982" y="512618"/>
            <a:ext cx="7370618" cy="6040581"/>
          </a:xfrm>
          <a:prstGeom prst="rect">
            <a:avLst/>
          </a:prstGeom>
        </p:spPr>
      </p:pic>
      <p:sp>
        <p:nvSpPr>
          <p:cNvPr id="3" name="Title 2">
            <a:extLst>
              <a:ext uri="{FF2B5EF4-FFF2-40B4-BE49-F238E27FC236}">
                <a16:creationId xmlns:a16="http://schemas.microsoft.com/office/drawing/2014/main" id="{F14E982E-E99E-A32B-807E-9358C0ED8EC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DFD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627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8145-53E5-7E83-4D5D-4D4B28FFFF5F}"/>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a:extLst>
              <a:ext uri="{FF2B5EF4-FFF2-40B4-BE49-F238E27FC236}">
                <a16:creationId xmlns:a16="http://schemas.microsoft.com/office/drawing/2014/main" id="{5A1CFBF7-E05E-E7DC-5B64-CB9EE4A7FB20}"/>
              </a:ext>
            </a:extLst>
          </p:cNvPr>
          <p:cNvSpPr>
            <a:spLocks noGrp="1"/>
          </p:cNvSpPr>
          <p:nvPr>
            <p:ph idx="1"/>
          </p:nvPr>
        </p:nvSpPr>
        <p:spPr>
          <a:xfrm>
            <a:off x="838200" y="1690688"/>
            <a:ext cx="10515600" cy="4351338"/>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CNN</a:t>
            </a:r>
            <a:endParaRPr lang="en-IN" sz="1800" b="1" dirty="0">
              <a:latin typeface="Times New Roman" panose="02020603050405020304" pitchFamily="18" charset="0"/>
              <a:cs typeface="Times New Roman" panose="02020603050405020304" pitchFamily="18" charset="0"/>
            </a:endParaRPr>
          </a:p>
          <a:p>
            <a:pPr algn="just">
              <a:lnSpc>
                <a:spcPct val="150000"/>
              </a:lnSpc>
            </a:pPr>
            <a:r>
              <a:rPr lang="en-US" sz="1800" b="1" dirty="0">
                <a:solidFill>
                  <a:schemeClr val="accent1"/>
                </a:solidFill>
                <a:latin typeface="Times New Roman" panose="02020603050405020304" pitchFamily="18" charset="0"/>
                <a:cs typeface="Times New Roman" panose="02020603050405020304" pitchFamily="18" charset="0"/>
              </a:rPr>
              <a:t>Step1: convolutional operation</a:t>
            </a:r>
            <a:endParaRPr lang="en-IN" sz="18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first building block in our plan of attack is convolution operation. In this step, we will touch on feature detectors, which basically serve as the neural network's filters. We will also discuss feature maps, learning the parameters of such maps, how patterns are detected, the layers of detection, and how the findings are mapped out.</a:t>
            </a: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p>
        </p:txBody>
      </p:sp>
      <p:pic>
        <p:nvPicPr>
          <p:cNvPr id="4" name="Picture 3">
            <a:extLst>
              <a:ext uri="{FF2B5EF4-FFF2-40B4-BE49-F238E27FC236}">
                <a16:creationId xmlns:a16="http://schemas.microsoft.com/office/drawing/2014/main" id="{E041F0E7-877A-EAA4-A79B-363BC4C2D00C}"/>
              </a:ext>
            </a:extLst>
          </p:cNvPr>
          <p:cNvPicPr>
            <a:picLocks noChangeAspect="1"/>
          </p:cNvPicPr>
          <p:nvPr/>
        </p:nvPicPr>
        <p:blipFill>
          <a:blip r:embed="rId2"/>
          <a:stretch>
            <a:fillRect/>
          </a:stretch>
        </p:blipFill>
        <p:spPr>
          <a:xfrm>
            <a:off x="1259717" y="4184073"/>
            <a:ext cx="4414766" cy="2510033"/>
          </a:xfrm>
          <a:prstGeom prst="rect">
            <a:avLst/>
          </a:prstGeom>
        </p:spPr>
      </p:pic>
      <p:pic>
        <p:nvPicPr>
          <p:cNvPr id="5" name="Picture 4">
            <a:extLst>
              <a:ext uri="{FF2B5EF4-FFF2-40B4-BE49-F238E27FC236}">
                <a16:creationId xmlns:a16="http://schemas.microsoft.com/office/drawing/2014/main" id="{756C659A-B88B-97FE-73EA-2E762D6CE262}"/>
              </a:ext>
            </a:extLst>
          </p:cNvPr>
          <p:cNvPicPr>
            <a:picLocks noChangeAspect="1"/>
          </p:cNvPicPr>
          <p:nvPr/>
        </p:nvPicPr>
        <p:blipFill>
          <a:blip r:embed="rId3"/>
          <a:stretch>
            <a:fillRect/>
          </a:stretch>
        </p:blipFill>
        <p:spPr>
          <a:xfrm>
            <a:off x="6096000" y="4184074"/>
            <a:ext cx="5791985" cy="2510032"/>
          </a:xfrm>
          <a:prstGeom prst="rect">
            <a:avLst/>
          </a:prstGeom>
        </p:spPr>
      </p:pic>
    </p:spTree>
    <p:extLst>
      <p:ext uri="{BB962C8B-B14F-4D97-AF65-F5344CB8AC3E}">
        <p14:creationId xmlns:p14="http://schemas.microsoft.com/office/powerpoint/2010/main" val="6053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8595-5681-ADFB-3F96-56D59B48405A}"/>
              </a:ext>
            </a:extLst>
          </p:cNvPr>
          <p:cNvSpPr>
            <a:spLocks noGrp="1"/>
          </p:cNvSpPr>
          <p:nvPr>
            <p:ph type="title"/>
          </p:nvPr>
        </p:nvSpPr>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304FB878-C11F-5950-B212-9CD176193629}"/>
              </a:ext>
            </a:extLst>
          </p:cNvPr>
          <p:cNvSpPr>
            <a:spLocks noGrp="1"/>
          </p:cNvSpPr>
          <p:nvPr>
            <p:ph idx="1"/>
          </p:nvPr>
        </p:nvSpPr>
        <p:spPr/>
        <p:txBody>
          <a:bodyPr>
            <a:normAutofit fontScale="92500" lnSpcReduction="20000"/>
          </a:bodyPr>
          <a:lstStyle/>
          <a:p>
            <a:pPr marL="0" indent="0" algn="just">
              <a:lnSpc>
                <a:spcPct val="15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The manual identification of diseases affecting rice crops in India poses a significant challenge for farmers due to limited expertise. To address this, leveraging Deep Learning and Transfer Learning, this study aims to develop an effective automatic image recognition system using a customized dataset. Focusing on rice leaf diseases, the project utilizes a modified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VGG16</a:t>
            </a:r>
            <a:r>
              <a:rPr lang="en-US" sz="2800" dirty="0">
                <a:latin typeface="Times New Roman" panose="02020603050405020304" pitchFamily="18" charset="0"/>
                <a:ea typeface="Calibri" panose="020F0502020204030204" pitchFamily="34" charset="0"/>
                <a:cs typeface="Times New Roman" panose="02020603050405020304" pitchFamily="18" charset="0"/>
              </a:rPr>
              <a:t> architecture, trained and tested on a curated dataset comprising field-collected and online images. This research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targets precise disease </a:t>
            </a:r>
            <a:r>
              <a:rPr lang="en-US" sz="2800" dirty="0">
                <a:latin typeface="Times New Roman" panose="02020603050405020304" pitchFamily="18" charset="0"/>
                <a:ea typeface="Calibri" panose="020F0502020204030204" pitchFamily="34" charset="0"/>
                <a:cs typeface="Times New Roman" panose="02020603050405020304" pitchFamily="18" charset="0"/>
              </a:rPr>
              <a:t>classification for aiding farmers in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early detection </a:t>
            </a:r>
            <a:r>
              <a:rPr lang="en-US" sz="2800" dirty="0">
                <a:latin typeface="Times New Roman" panose="02020603050405020304" pitchFamily="18" charset="0"/>
                <a:ea typeface="Calibri" panose="020F0502020204030204" pitchFamily="34" charset="0"/>
                <a:cs typeface="Times New Roman" panose="02020603050405020304" pitchFamily="18" charset="0"/>
              </a:rPr>
              <a:t>and intervention.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3949234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689E-D27A-768E-6BB4-E58A3CD71CAE}"/>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a:extLst>
              <a:ext uri="{FF2B5EF4-FFF2-40B4-BE49-F238E27FC236}">
                <a16:creationId xmlns:a16="http://schemas.microsoft.com/office/drawing/2014/main" id="{1EF4453D-8964-2353-31F0-5FE3E110F3F0}"/>
              </a:ext>
            </a:extLst>
          </p:cNvPr>
          <p:cNvSpPr>
            <a:spLocks noGrp="1"/>
          </p:cNvSpPr>
          <p:nvPr>
            <p:ph idx="1"/>
          </p:nvPr>
        </p:nvSpPr>
        <p:spPr/>
        <p:txBody>
          <a:bodyPr>
            <a:normAutofit/>
          </a:bodyPr>
          <a:lstStyle/>
          <a:p>
            <a:pPr algn="just">
              <a:lnSpc>
                <a:spcPct val="150000"/>
              </a:lnSpc>
            </a:pPr>
            <a:r>
              <a:rPr lang="en-US" sz="1800" b="1" dirty="0">
                <a:solidFill>
                  <a:schemeClr val="accent1"/>
                </a:solidFill>
                <a:latin typeface="Times New Roman" panose="02020603050405020304" pitchFamily="18" charset="0"/>
                <a:cs typeface="Times New Roman" panose="02020603050405020304" pitchFamily="18" charset="0"/>
              </a:rPr>
              <a:t>Step (1b): </a:t>
            </a:r>
            <a:r>
              <a:rPr lang="en-US" sz="1800" b="1" dirty="0" err="1">
                <a:solidFill>
                  <a:schemeClr val="accent1"/>
                </a:solidFill>
                <a:latin typeface="Times New Roman" panose="02020603050405020304" pitchFamily="18" charset="0"/>
                <a:cs typeface="Times New Roman" panose="02020603050405020304" pitchFamily="18" charset="0"/>
              </a:rPr>
              <a:t>Relu</a:t>
            </a:r>
            <a:r>
              <a:rPr lang="en-US" sz="1800" b="1" dirty="0">
                <a:solidFill>
                  <a:schemeClr val="accent1"/>
                </a:solidFill>
                <a:latin typeface="Times New Roman" panose="02020603050405020304" pitchFamily="18" charset="0"/>
                <a:cs typeface="Times New Roman" panose="02020603050405020304" pitchFamily="18" charset="0"/>
              </a:rPr>
              <a:t> Layer</a:t>
            </a:r>
            <a:endParaRPr lang="en-IN" sz="1800" dirty="0">
              <a:solidFill>
                <a:schemeClr val="accent1"/>
              </a:solidFill>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second part of this step will involve the Rectified Linear Unit or Relook. We will cover Relook layers and explore how linearity functions in the context of Convolutional Neural Networks.</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p>
        </p:txBody>
      </p:sp>
      <p:pic>
        <p:nvPicPr>
          <p:cNvPr id="4" name="Picture 3">
            <a:extLst>
              <a:ext uri="{FF2B5EF4-FFF2-40B4-BE49-F238E27FC236}">
                <a16:creationId xmlns:a16="http://schemas.microsoft.com/office/drawing/2014/main" id="{5367F429-F2B9-AF5D-29DC-D94B720A9C9E}"/>
              </a:ext>
            </a:extLst>
          </p:cNvPr>
          <p:cNvPicPr>
            <a:picLocks noChangeAspect="1"/>
          </p:cNvPicPr>
          <p:nvPr/>
        </p:nvPicPr>
        <p:blipFill>
          <a:blip r:embed="rId2"/>
          <a:stretch>
            <a:fillRect/>
          </a:stretch>
        </p:blipFill>
        <p:spPr>
          <a:xfrm>
            <a:off x="2030781" y="3350190"/>
            <a:ext cx="7769448" cy="3061002"/>
          </a:xfrm>
          <a:prstGeom prst="rect">
            <a:avLst/>
          </a:prstGeom>
        </p:spPr>
      </p:pic>
    </p:spTree>
    <p:extLst>
      <p:ext uri="{BB962C8B-B14F-4D97-AF65-F5344CB8AC3E}">
        <p14:creationId xmlns:p14="http://schemas.microsoft.com/office/powerpoint/2010/main" val="476644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C706-45A1-4D9D-E1CF-00F11954B134}"/>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a:extLst>
              <a:ext uri="{FF2B5EF4-FFF2-40B4-BE49-F238E27FC236}">
                <a16:creationId xmlns:a16="http://schemas.microsoft.com/office/drawing/2014/main" id="{84437B00-8756-B1B0-F2C5-8FCAC551A920}"/>
              </a:ext>
            </a:extLst>
          </p:cNvPr>
          <p:cNvSpPr>
            <a:spLocks noGrp="1"/>
          </p:cNvSpPr>
          <p:nvPr>
            <p:ph idx="1"/>
          </p:nvPr>
        </p:nvSpPr>
        <p:spPr>
          <a:xfrm>
            <a:off x="838200" y="1441161"/>
            <a:ext cx="10515600" cy="3951721"/>
          </a:xfrm>
        </p:spPr>
        <p:txBody>
          <a:bodyPr>
            <a:noAutofit/>
          </a:bodyPr>
          <a:lstStyle/>
          <a:p>
            <a:pPr algn="just">
              <a:lnSpc>
                <a:spcPct val="150000"/>
              </a:lnSpc>
            </a:pPr>
            <a:r>
              <a:rPr lang="en-US" sz="1700" b="1" dirty="0">
                <a:solidFill>
                  <a:schemeClr val="accent1"/>
                </a:solidFill>
                <a:latin typeface="Times New Roman" panose="02020603050405020304" pitchFamily="18" charset="0"/>
                <a:cs typeface="Times New Roman" panose="02020603050405020304" pitchFamily="18" charset="0"/>
              </a:rPr>
              <a:t>Step 2: Pooling Layer</a:t>
            </a:r>
            <a:endParaRPr lang="en-IN" sz="17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700" dirty="0">
                <a:latin typeface="Times New Roman" panose="02020603050405020304" pitchFamily="18" charset="0"/>
                <a:cs typeface="Times New Roman" panose="02020603050405020304" pitchFamily="18" charset="0"/>
              </a:rPr>
              <a:t>In this part, we'll cover pooling and will get to understand exactly how it generally works. Our nexus here, however, will be a specific type of pooling; max pooling. We'll cover various approaches, though, including mean (or sum) pooling. This part will end with a demonstration made using a visual interactive tool that will definitely sort the whole concept out for you.</a:t>
            </a:r>
            <a:endParaRPr lang="en-IN" sz="1700" dirty="0">
              <a:latin typeface="Times New Roman" panose="02020603050405020304" pitchFamily="18" charset="0"/>
              <a:cs typeface="Times New Roman" panose="02020603050405020304" pitchFamily="18" charset="0"/>
            </a:endParaRPr>
          </a:p>
          <a:p>
            <a:pPr algn="just">
              <a:lnSpc>
                <a:spcPct val="150000"/>
              </a:lnSpc>
            </a:pPr>
            <a:r>
              <a:rPr lang="en-US" sz="1700" b="1" dirty="0">
                <a:solidFill>
                  <a:schemeClr val="accent1"/>
                </a:solidFill>
                <a:latin typeface="Times New Roman" panose="02020603050405020304" pitchFamily="18" charset="0"/>
                <a:cs typeface="Times New Roman" panose="02020603050405020304" pitchFamily="18" charset="0"/>
              </a:rPr>
              <a:t>Step 3: Flattening</a:t>
            </a:r>
            <a:endParaRPr lang="en-IN" sz="1700" dirty="0">
              <a:solidFill>
                <a:schemeClr val="accent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700" dirty="0">
                <a:latin typeface="Times New Roman" panose="02020603050405020304" pitchFamily="18" charset="0"/>
                <a:cs typeface="Times New Roman" panose="02020603050405020304" pitchFamily="18" charset="0"/>
              </a:rPr>
              <a:t>This will be a brief breakdown of the flattening process and how we move from pooled to flattened layers when working with Convolutional Neural Networks.</a:t>
            </a:r>
          </a:p>
          <a:p>
            <a:pPr algn="just">
              <a:lnSpc>
                <a:spcPct val="150000"/>
              </a:lnSpc>
            </a:pPr>
            <a:r>
              <a:rPr lang="en-US" sz="1700" dirty="0">
                <a:solidFill>
                  <a:schemeClr val="accent1"/>
                </a:solidFill>
                <a:latin typeface="Times New Roman" panose="02020603050405020304" pitchFamily="18" charset="0"/>
                <a:cs typeface="Times New Roman" panose="02020603050405020304" pitchFamily="18" charset="0"/>
              </a:rPr>
              <a:t>Step 4: Full Connection</a:t>
            </a:r>
          </a:p>
          <a:p>
            <a:pPr marL="0" indent="0" algn="just">
              <a:lnSpc>
                <a:spcPct val="150000"/>
              </a:lnSpc>
              <a:buNone/>
            </a:pPr>
            <a:r>
              <a:rPr lang="en-US" sz="1700" dirty="0">
                <a:latin typeface="Times New Roman" panose="02020603050405020304" pitchFamily="18" charset="0"/>
                <a:cs typeface="Times New Roman" panose="02020603050405020304" pitchFamily="18" charset="0"/>
              </a:rPr>
              <a:t>In this part, everything that we covered throughout the section will be merged together. By learning this, you'll get to envision a fuller picture of how Convolutional Neural Networks operate and how the "neurons" that are finally produced learn the classification of images.</a:t>
            </a:r>
          </a:p>
          <a:p>
            <a:pPr algn="just">
              <a:lnSpc>
                <a:spcPct val="150000"/>
              </a:lnSpc>
            </a:pPr>
            <a:endParaRPr lang="en-IN" sz="1700" dirty="0">
              <a:latin typeface="Times New Roman" panose="02020603050405020304" pitchFamily="18" charset="0"/>
              <a:cs typeface="Times New Roman" panose="02020603050405020304" pitchFamily="18" charset="0"/>
            </a:endParaRPr>
          </a:p>
          <a:p>
            <a:pPr algn="just">
              <a:lnSpc>
                <a:spcPct val="150000"/>
              </a:lnSpc>
            </a:pPr>
            <a:endParaRPr lang="en-IN" sz="1700" dirty="0">
              <a:latin typeface="Times New Roman" panose="02020603050405020304" pitchFamily="18" charset="0"/>
              <a:cs typeface="Times New Roman" panose="02020603050405020304" pitchFamily="18" charset="0"/>
            </a:endParaRPr>
          </a:p>
          <a:p>
            <a:pPr marL="0" indent="0">
              <a:buNone/>
            </a:pPr>
            <a:endParaRPr lang="en-IN" sz="1700" dirty="0"/>
          </a:p>
        </p:txBody>
      </p:sp>
    </p:spTree>
    <p:extLst>
      <p:ext uri="{BB962C8B-B14F-4D97-AF65-F5344CB8AC3E}">
        <p14:creationId xmlns:p14="http://schemas.microsoft.com/office/powerpoint/2010/main" val="3791749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4A5E-F98C-501C-DB1E-24A8B1285722}"/>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ALGORITHM</a:t>
            </a:r>
            <a:endParaRPr lang="en-IN" dirty="0"/>
          </a:p>
        </p:txBody>
      </p:sp>
      <p:sp>
        <p:nvSpPr>
          <p:cNvPr id="3" name="Content Placeholder 2">
            <a:extLst>
              <a:ext uri="{FF2B5EF4-FFF2-40B4-BE49-F238E27FC236}">
                <a16:creationId xmlns:a16="http://schemas.microsoft.com/office/drawing/2014/main" id="{2C69FB49-BF13-9776-657A-E006B156EFC0}"/>
              </a:ext>
            </a:extLst>
          </p:cNvPr>
          <p:cNvSpPr>
            <a:spLocks noGrp="1"/>
          </p:cNvSpPr>
          <p:nvPr>
            <p:ph idx="1"/>
          </p:nvPr>
        </p:nvSpPr>
        <p:spPr/>
        <p:txBody>
          <a:bodyPr>
            <a:normAutofit fontScale="85000" lnSpcReduction="10000"/>
          </a:bodyPr>
          <a:lstStyle/>
          <a:p>
            <a:pPr marL="0" indent="0" algn="just">
              <a:lnSpc>
                <a:spcPct val="150000"/>
              </a:lnSpc>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MOBILENET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400" dirty="0" err="1">
                <a:latin typeface="Times New Roman" panose="02020603050405020304" pitchFamily="18" charset="0"/>
                <a:ea typeface="Calibri" panose="020F0502020204030204" pitchFamily="34" charset="0"/>
                <a:cs typeface="Times New Roman" panose="02020603050405020304" pitchFamily="18" charset="0"/>
              </a:rPr>
              <a:t>MobileNet</a:t>
            </a:r>
            <a:r>
              <a:rPr lang="en-US" sz="2400" dirty="0">
                <a:latin typeface="Times New Roman" panose="02020603050405020304" pitchFamily="18" charset="0"/>
                <a:ea typeface="Calibri" panose="020F0502020204030204" pitchFamily="34" charset="0"/>
                <a:cs typeface="Times New Roman" panose="02020603050405020304" pitchFamily="18" charset="0"/>
              </a:rPr>
              <a:t> is a lightweight convolutional neural network (CNN) architecture designed for efficient and accurate image classification tasks, making it suitable for applications like rice leaf disease classification. Its key innovation lies in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depthwise</a:t>
            </a:r>
            <a:r>
              <a:rPr lang="en-US" sz="2400" dirty="0">
                <a:latin typeface="Times New Roman" panose="02020603050405020304" pitchFamily="18" charset="0"/>
                <a:ea typeface="Calibri" panose="020F0502020204030204" pitchFamily="34" charset="0"/>
                <a:cs typeface="Times New Roman" panose="02020603050405020304" pitchFamily="18" charset="0"/>
              </a:rPr>
              <a:t> separable convolutions, which significantly reduce computational complexity while maintaining high performance.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MobileNet's</a:t>
            </a:r>
            <a:r>
              <a:rPr lang="en-US" sz="2400" dirty="0">
                <a:latin typeface="Times New Roman" panose="02020603050405020304" pitchFamily="18" charset="0"/>
                <a:ea typeface="Calibri" panose="020F0502020204030204" pitchFamily="34" charset="0"/>
                <a:cs typeface="Times New Roman" panose="02020603050405020304" pitchFamily="18" charset="0"/>
              </a:rPr>
              <a:t> efficient design makes it well-suited for deployment on mobile devices with limited computational resources, making it an ideal choice for real-time classification of rice leaf diseases. Its balance between accuracy and efficiency makes it a popular choice for mobile-based machine learning applications, ensuring effective disease diagnosis and management in the context of rice crops.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868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C9CF4-72D7-BAC9-2311-06E6E66195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INPUT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DFBAC20-E278-C99A-D3A4-55F45716070B}"/>
              </a:ext>
            </a:extLst>
          </p:cNvPr>
          <p:cNvPicPr>
            <a:picLocks noGrp="1" noChangeAspect="1"/>
          </p:cNvPicPr>
          <p:nvPr>
            <p:ph idx="1"/>
          </p:nvPr>
        </p:nvPicPr>
        <p:blipFill>
          <a:blip r:embed="rId2"/>
          <a:stretch>
            <a:fillRect/>
          </a:stretch>
        </p:blipFill>
        <p:spPr>
          <a:xfrm>
            <a:off x="838200" y="1617807"/>
            <a:ext cx="4949536" cy="4169929"/>
          </a:xfrm>
        </p:spPr>
      </p:pic>
      <p:pic>
        <p:nvPicPr>
          <p:cNvPr id="7" name="Picture 6">
            <a:extLst>
              <a:ext uri="{FF2B5EF4-FFF2-40B4-BE49-F238E27FC236}">
                <a16:creationId xmlns:a16="http://schemas.microsoft.com/office/drawing/2014/main" id="{663D1124-17CC-9C46-61DF-152D7B3EEF51}"/>
              </a:ext>
            </a:extLst>
          </p:cNvPr>
          <p:cNvPicPr>
            <a:picLocks noChangeAspect="1"/>
          </p:cNvPicPr>
          <p:nvPr/>
        </p:nvPicPr>
        <p:blipFill>
          <a:blip r:embed="rId3"/>
          <a:stretch>
            <a:fillRect/>
          </a:stretch>
        </p:blipFill>
        <p:spPr>
          <a:xfrm>
            <a:off x="5985164" y="1423554"/>
            <a:ext cx="5764356" cy="3942434"/>
          </a:xfrm>
          <a:prstGeom prst="rect">
            <a:avLst/>
          </a:prstGeom>
        </p:spPr>
      </p:pic>
    </p:spTree>
    <p:extLst>
      <p:ext uri="{BB962C8B-B14F-4D97-AF65-F5344CB8AC3E}">
        <p14:creationId xmlns:p14="http://schemas.microsoft.com/office/powerpoint/2010/main" val="241526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E35B-CDF5-698D-D467-DA74DFBC94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E5F7B32-67A6-7F26-0C0D-4516D0BD0D22}"/>
              </a:ext>
            </a:extLst>
          </p:cNvPr>
          <p:cNvPicPr>
            <a:picLocks noGrp="1" noChangeAspect="1"/>
          </p:cNvPicPr>
          <p:nvPr>
            <p:ph idx="1"/>
          </p:nvPr>
        </p:nvPicPr>
        <p:blipFill>
          <a:blip r:embed="rId2"/>
          <a:stretch>
            <a:fillRect/>
          </a:stretch>
        </p:blipFill>
        <p:spPr>
          <a:xfrm>
            <a:off x="1065570" y="1825625"/>
            <a:ext cx="10060859" cy="4351338"/>
          </a:xfrm>
        </p:spPr>
      </p:pic>
    </p:spTree>
    <p:extLst>
      <p:ext uri="{BB962C8B-B14F-4D97-AF65-F5344CB8AC3E}">
        <p14:creationId xmlns:p14="http://schemas.microsoft.com/office/powerpoint/2010/main" val="1107997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F23A-604F-73C9-3269-086B91F652A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6A62B8-927B-E7A2-915F-77EF8FA903DA}"/>
              </a:ext>
            </a:extLst>
          </p:cNvPr>
          <p:cNvSpPr>
            <a:spLocks noGrp="1"/>
          </p:cNvSpPr>
          <p:nvPr>
            <p:ph idx="1"/>
          </p:nvPr>
        </p:nvSpPr>
        <p:spPr/>
        <p:txBody>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proposed a </a:t>
            </a:r>
            <a:r>
              <a:rPr lang="en-US" b="1" dirty="0">
                <a:latin typeface="Times New Roman" panose="02020603050405020304" pitchFamily="18" charset="0"/>
                <a:cs typeface="Times New Roman" panose="02020603050405020304" pitchFamily="18" charset="0"/>
              </a:rPr>
              <a:t>deep learning model</a:t>
            </a:r>
            <a:r>
              <a:rPr lang="en-US" dirty="0">
                <a:latin typeface="Times New Roman" panose="02020603050405020304" pitchFamily="18" charset="0"/>
                <a:cs typeface="Times New Roman" panose="02020603050405020304" pitchFamily="18" charset="0"/>
              </a:rPr>
              <a:t> trained on </a:t>
            </a:r>
            <a:r>
              <a:rPr lang="en-US" b="1" dirty="0">
                <a:latin typeface="Times New Roman" panose="02020603050405020304" pitchFamily="18" charset="0"/>
                <a:cs typeface="Times New Roman" panose="02020603050405020304" pitchFamily="18" charset="0"/>
              </a:rPr>
              <a:t>1,509 rice leaf images</a:t>
            </a:r>
            <a:r>
              <a:rPr lang="en-US" dirty="0">
                <a:latin typeface="Times New Roman" panose="02020603050405020304" pitchFamily="18" charset="0"/>
                <a:cs typeface="Times New Roman" panose="02020603050405020304" pitchFamily="18" charset="0"/>
              </a:rPr>
              <a:t> and tested on </a:t>
            </a:r>
            <a:r>
              <a:rPr lang="en-US" b="1" dirty="0">
                <a:latin typeface="Times New Roman" panose="02020603050405020304" pitchFamily="18" charset="0"/>
                <a:cs typeface="Times New Roman" panose="02020603050405020304" pitchFamily="18" charset="0"/>
              </a:rPr>
              <a:t>647 images</a:t>
            </a:r>
            <a:r>
              <a:rPr lang="en-US" dirty="0">
                <a:latin typeface="Times New Roman" panose="02020603050405020304" pitchFamily="18" charset="0"/>
                <a:cs typeface="Times New Roman" panose="02020603050405020304" pitchFamily="18" charset="0"/>
              </a:rPr>
              <a:t>, achieving a </a:t>
            </a:r>
            <a:r>
              <a:rPr lang="en-US" b="1" dirty="0">
                <a:latin typeface="Times New Roman" panose="02020603050405020304" pitchFamily="18" charset="0"/>
                <a:cs typeface="Times New Roman" panose="02020603050405020304" pitchFamily="18" charset="0"/>
              </a:rPr>
              <a:t>92.46% classification accuracy</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Transfer Learning</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fine-tuned VGG16</a:t>
            </a:r>
            <a:r>
              <a:rPr lang="en-US" dirty="0">
                <a:latin typeface="Times New Roman" panose="02020603050405020304" pitchFamily="18" charset="0"/>
                <a:cs typeface="Times New Roman" panose="02020603050405020304" pitchFamily="18" charset="0"/>
              </a:rPr>
              <a:t> significantly boosted performance, overcoming challenges posed by the small dataset.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Training was </a:t>
            </a:r>
            <a:r>
              <a:rPr lang="en-US" b="1" dirty="0">
                <a:latin typeface="Times New Roman" panose="02020603050405020304" pitchFamily="18" charset="0"/>
                <a:cs typeface="Times New Roman" panose="02020603050405020304" pitchFamily="18" charset="0"/>
              </a:rPr>
              <a:t>stopped after 25 epochs</a:t>
            </a:r>
            <a:r>
              <a:rPr lang="en-US" dirty="0">
                <a:latin typeface="Times New Roman" panose="02020603050405020304" pitchFamily="18" charset="0"/>
                <a:cs typeface="Times New Roman" panose="02020603050405020304" pitchFamily="18" charset="0"/>
              </a:rPr>
              <a:t> due to </a:t>
            </a:r>
            <a:r>
              <a:rPr lang="en-US" b="1" dirty="0">
                <a:latin typeface="Times New Roman" panose="02020603050405020304" pitchFamily="18" charset="0"/>
                <a:cs typeface="Times New Roman" panose="02020603050405020304" pitchFamily="18" charset="0"/>
              </a:rPr>
              <a:t>early stopping</a:t>
            </a:r>
            <a:r>
              <a:rPr lang="en-US" dirty="0">
                <a:latin typeface="Times New Roman" panose="02020603050405020304" pitchFamily="18" charset="0"/>
                <a:cs typeface="Times New Roman" panose="02020603050405020304" pitchFamily="18" charset="0"/>
              </a:rPr>
              <a:t>, as both </a:t>
            </a:r>
            <a:r>
              <a:rPr lang="en-US" b="1" dirty="0">
                <a:latin typeface="Times New Roman" panose="02020603050405020304" pitchFamily="18" charset="0"/>
                <a:cs typeface="Times New Roman" panose="02020603050405020304" pitchFamily="18" charset="0"/>
              </a:rPr>
              <a:t>accuracy plateaued</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loss stabilized</a:t>
            </a:r>
            <a:r>
              <a:rPr lang="en-US" dirty="0">
                <a:latin typeface="Times New Roman" panose="02020603050405020304" pitchFamily="18" charset="0"/>
                <a:cs typeface="Times New Roman" panose="02020603050405020304" pitchFamily="18" charset="0"/>
              </a:rPr>
              <a:t> on training and validation sets.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approach demonstrates that </a:t>
            </a:r>
            <a:r>
              <a:rPr lang="en-US" b="1" dirty="0">
                <a:latin typeface="Times New Roman" panose="02020603050405020304" pitchFamily="18" charset="0"/>
                <a:cs typeface="Times New Roman" panose="02020603050405020304" pitchFamily="18" charset="0"/>
              </a:rPr>
              <a:t>fine-tuning pre-trained models</a:t>
            </a:r>
            <a:r>
              <a:rPr lang="en-US" dirty="0">
                <a:latin typeface="Times New Roman" panose="02020603050405020304" pitchFamily="18" charset="0"/>
                <a:cs typeface="Times New Roman" panose="02020603050405020304" pitchFamily="18" charset="0"/>
              </a:rPr>
              <a:t> can yield </a:t>
            </a:r>
            <a:r>
              <a:rPr lang="en-US" b="1" dirty="0">
                <a:latin typeface="Times New Roman" panose="02020603050405020304" pitchFamily="18" charset="0"/>
                <a:cs typeface="Times New Roman" panose="02020603050405020304" pitchFamily="18" charset="0"/>
              </a:rPr>
              <a:t>high accuracy</a:t>
            </a:r>
            <a:r>
              <a:rPr lang="en-US" dirty="0">
                <a:latin typeface="Times New Roman" panose="02020603050405020304" pitchFamily="18" charset="0"/>
                <a:cs typeface="Times New Roman" panose="02020603050405020304" pitchFamily="18" charset="0"/>
              </a:rPr>
              <a:t> even with </a:t>
            </a:r>
            <a:r>
              <a:rPr lang="en-US" b="1" dirty="0">
                <a:latin typeface="Times New Roman" panose="02020603050405020304" pitchFamily="18" charset="0"/>
                <a:cs typeface="Times New Roman" panose="02020603050405020304" pitchFamily="18" charset="0"/>
              </a:rPr>
              <a:t>limited data</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2919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795357"/>
            <a:ext cx="10515600" cy="2862322"/>
          </a:xfrm>
          <a:prstGeom prst="rect">
            <a:avLst/>
          </a:prstGeom>
        </p:spPr>
        <p:txBody>
          <a:bodyPr wrap="square">
            <a:spAutoFit/>
          </a:bodyPr>
          <a:lstStyle/>
          <a:p>
            <a:pPr algn="just">
              <a:lnSpc>
                <a:spcPct val="150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 future work, we would like to collect more images from agricultural fields and Agricultural Research institutes so that we can improve the accuracy further. We would like to add cross-validation process in future in order to validate our results. We would also like to use better deep learning models and other state-of the art works and compare it with the results obtained. The developed model can be used in future to detect other plant leaf diseases, which are important crops in India.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40B1E21D-6FC5-6426-7E90-AC272CE52555}"/>
              </a:ext>
            </a:extLst>
          </p:cNvPr>
          <p:cNvSpPr>
            <a:spLocks noGrp="1"/>
          </p:cNvSpPr>
          <p:nvPr>
            <p:ph type="title"/>
          </p:nvPr>
        </p:nvSpPr>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FUTURE WORK</a:t>
            </a:r>
            <a:endParaRPr lang="en-IN" dirty="0"/>
          </a:p>
        </p:txBody>
      </p:sp>
    </p:spTree>
    <p:extLst>
      <p:ext uri="{BB962C8B-B14F-4D97-AF65-F5344CB8AC3E}">
        <p14:creationId xmlns:p14="http://schemas.microsoft.com/office/powerpoint/2010/main" val="2444121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3B3E-2A48-608A-9499-0DB7EF7E3A8F}"/>
              </a:ext>
            </a:extLst>
          </p:cNvPr>
          <p:cNvSpPr>
            <a:spLocks noGrp="1"/>
          </p:cNvSpPr>
          <p:nvPr>
            <p:ph type="title"/>
          </p:nvPr>
        </p:nvSpPr>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D218E32A-4647-D83C-2618-764C21E411B7}"/>
              </a:ext>
            </a:extLst>
          </p:cNvPr>
          <p:cNvSpPr>
            <a:spLocks noGrp="1"/>
          </p:cNvSpPr>
          <p:nvPr>
            <p:ph idx="1"/>
          </p:nvPr>
        </p:nvSpPr>
        <p:spPr>
          <a:xfrm>
            <a:off x="838200" y="1586634"/>
            <a:ext cx="10515600" cy="4351338"/>
          </a:xfrm>
        </p:spPr>
        <p:txBody>
          <a:bodyPr>
            <a:noAutofit/>
          </a:bodyPr>
          <a:lstStyle/>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[1] T. Gupta, ”Plant leaf disease analysis using image processing technique with modified SVM-CS classifier,” Int. J. Eng.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Manag</a:t>
            </a:r>
            <a:r>
              <a:rPr lang="en-US" sz="1500" dirty="0">
                <a:latin typeface="Times New Roman" panose="02020603050405020304" pitchFamily="18" charset="0"/>
                <a:ea typeface="Calibri" panose="020F0502020204030204" pitchFamily="34" charset="0"/>
                <a:cs typeface="Times New Roman" panose="02020603050405020304" pitchFamily="18" charset="0"/>
              </a:rPr>
              <a:t>. Technol, no. 5, pp. 11-17, 2017.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[2] Y. Es-</a:t>
            </a:r>
            <a:r>
              <a:rPr lang="en-US" sz="1500" dirty="0" err="1">
                <a:latin typeface="Times New Roman" panose="02020603050405020304" pitchFamily="18" charset="0"/>
                <a:ea typeface="Calibri" panose="020F0502020204030204" pitchFamily="34" charset="0"/>
                <a:cs typeface="Times New Roman" panose="02020603050405020304" pitchFamily="18" charset="0"/>
              </a:rPr>
              <a:t>saady,T</a:t>
            </a:r>
            <a:r>
              <a:rPr lang="en-US" sz="1500" dirty="0">
                <a:latin typeface="Times New Roman" panose="02020603050405020304" pitchFamily="18" charset="0"/>
                <a:ea typeface="Calibri" panose="020F0502020204030204" pitchFamily="34" charset="0"/>
                <a:cs typeface="Times New Roman" panose="02020603050405020304" pitchFamily="18" charset="0"/>
              </a:rPr>
              <a:t>. El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Massi,M</a:t>
            </a:r>
            <a:r>
              <a:rPr lang="en-US" sz="1500" dirty="0">
                <a:latin typeface="Times New Roman" panose="02020603050405020304" pitchFamily="18" charset="0"/>
                <a:ea typeface="Calibri" panose="020F0502020204030204" pitchFamily="34" charset="0"/>
                <a:cs typeface="Times New Roman" panose="02020603050405020304" pitchFamily="18" charset="0"/>
              </a:rPr>
              <a:t>. El </a:t>
            </a:r>
            <a:r>
              <a:rPr lang="en-US" sz="1500" dirty="0" err="1">
                <a:latin typeface="Times New Roman" panose="02020603050405020304" pitchFamily="18" charset="0"/>
                <a:ea typeface="Calibri" panose="020F0502020204030204" pitchFamily="34" charset="0"/>
                <a:cs typeface="Times New Roman" panose="02020603050405020304" pitchFamily="18" charset="0"/>
              </a:rPr>
              <a:t>Yassa,D</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Mammass</a:t>
            </a:r>
            <a:r>
              <a:rPr lang="en-US" sz="1500" dirty="0">
                <a:latin typeface="Times New Roman" panose="02020603050405020304" pitchFamily="18" charset="0"/>
                <a:ea typeface="Calibri" panose="020F0502020204030204" pitchFamily="34" charset="0"/>
                <a:cs typeface="Times New Roman" panose="02020603050405020304" pitchFamily="18" charset="0"/>
              </a:rPr>
              <a:t>, and A. </a:t>
            </a:r>
            <a:r>
              <a:rPr lang="en-US" sz="1500" dirty="0" err="1">
                <a:latin typeface="Times New Roman" panose="02020603050405020304" pitchFamily="18" charset="0"/>
                <a:ea typeface="Calibri" panose="020F0502020204030204" pitchFamily="34" charset="0"/>
                <a:cs typeface="Times New Roman" panose="02020603050405020304" pitchFamily="18" charset="0"/>
              </a:rPr>
              <a:t>Benazoun</a:t>
            </a:r>
            <a:r>
              <a:rPr lang="en-US" sz="1500" dirty="0">
                <a:latin typeface="Times New Roman" panose="02020603050405020304" pitchFamily="18" charset="0"/>
                <a:ea typeface="Calibri" panose="020F0502020204030204" pitchFamily="34" charset="0"/>
                <a:cs typeface="Times New Roman" panose="02020603050405020304" pitchFamily="18" charset="0"/>
              </a:rPr>
              <a:t>, ”Automatic recognition of plant leaves diseases based on serial combination of two SVM classifiers,” International Conference on Electrical and Information Technologies (ICEIT) pp. 561-566, 2016.</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[3] P. B. </a:t>
            </a:r>
            <a:r>
              <a:rPr lang="en-US" sz="1500" dirty="0" err="1">
                <a:latin typeface="Times New Roman" panose="02020603050405020304" pitchFamily="18" charset="0"/>
                <a:ea typeface="Calibri" panose="020F0502020204030204" pitchFamily="34" charset="0"/>
                <a:cs typeface="Times New Roman" panose="02020603050405020304" pitchFamily="18" charset="0"/>
              </a:rPr>
              <a:t>Padol</a:t>
            </a:r>
            <a:r>
              <a:rPr lang="en-US" sz="1500" dirty="0">
                <a:latin typeface="Times New Roman" panose="02020603050405020304" pitchFamily="18" charset="0"/>
                <a:ea typeface="Calibri" panose="020F0502020204030204" pitchFamily="34" charset="0"/>
                <a:cs typeface="Times New Roman" panose="02020603050405020304" pitchFamily="18" charset="0"/>
              </a:rPr>
              <a:t> and A. A. Yadav, “SVM classifier based grape leaf disease detection,” Conference on Advances in Signal Processing (CASP), pp. 175-179, 2016.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[4] L. Liu and G. Zhou, “Extraction of the rice leaf disease image based on BP neural network,” International Conference on Computational Intelligence and Software Engineering ,pp. 1-3,2009. </a:t>
            </a:r>
            <a:endParaRPr lang="en-IN" sz="15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[5] S. </a:t>
            </a:r>
            <a:r>
              <a:rPr lang="en-US" sz="1500" dirty="0" err="1">
                <a:latin typeface="Times New Roman" panose="02020603050405020304" pitchFamily="18" charset="0"/>
                <a:ea typeface="Calibri" panose="020F0502020204030204" pitchFamily="34" charset="0"/>
                <a:cs typeface="Times New Roman" panose="02020603050405020304" pitchFamily="18" charset="0"/>
              </a:rPr>
              <a:t>Arivazhagan</a:t>
            </a:r>
            <a:r>
              <a:rPr lang="en-US" sz="1500" dirty="0">
                <a:latin typeface="Times New Roman" panose="02020603050405020304" pitchFamily="18" charset="0"/>
                <a:ea typeface="Calibri" panose="020F0502020204030204" pitchFamily="34" charset="0"/>
                <a:cs typeface="Times New Roman" panose="02020603050405020304" pitchFamily="18" charset="0"/>
              </a:rPr>
              <a:t> and S.V. Ligi, “Mango Leaf Diseases Identification Using Convolutional Neural Network,” International Journal of Pure and Applied Mathematics, vol. 120,no. 6, pp. 11067-11079,2008.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500" dirty="0"/>
          </a:p>
        </p:txBody>
      </p:sp>
    </p:spTree>
    <p:extLst>
      <p:ext uri="{BB962C8B-B14F-4D97-AF65-F5344CB8AC3E}">
        <p14:creationId xmlns:p14="http://schemas.microsoft.com/office/powerpoint/2010/main" val="4149521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172E-FD33-B1EE-0430-09A4FC037F89}"/>
              </a:ext>
            </a:extLst>
          </p:cNvPr>
          <p:cNvSpPr>
            <a:spLocks noGrp="1"/>
          </p:cNvSpPr>
          <p:nvPr>
            <p:ph type="title"/>
          </p:nvPr>
        </p:nvSpPr>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55E407F9-EAD1-9769-2EC5-9AAC2707C0C9}"/>
              </a:ext>
            </a:extLst>
          </p:cNvPr>
          <p:cNvSpPr>
            <a:spLocks noGrp="1"/>
          </p:cNvSpPr>
          <p:nvPr>
            <p:ph idx="1"/>
          </p:nvPr>
        </p:nvSpPr>
        <p:spPr>
          <a:xfrm>
            <a:off x="838200" y="1690688"/>
            <a:ext cx="10515600" cy="4351338"/>
          </a:xfrm>
        </p:spPr>
        <p:txBody>
          <a:bodyPr>
            <a:noAutofit/>
          </a:bodyPr>
          <a:lstStyle/>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[6] B.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Liu,Y</a:t>
            </a:r>
            <a:r>
              <a:rPr lang="en-US" sz="1500" dirty="0">
                <a:latin typeface="Times New Roman" panose="02020603050405020304" pitchFamily="18" charset="0"/>
                <a:ea typeface="Calibri" panose="020F0502020204030204" pitchFamily="34" charset="0"/>
                <a:cs typeface="Times New Roman" panose="02020603050405020304" pitchFamily="18" charset="0"/>
              </a:rPr>
              <a:t>. Zhang, D. He and Y. Li, “Identification of Apple Leaf Diseases Based on Deep Convolutional Neural Networks Symmetry,” X. X. &amp; Suen, C. Y. A novel hybrid CNN–SVM classifier for recognizing handwritten digits. Pattern </a:t>
            </a:r>
            <a:r>
              <a:rPr lang="en-US" sz="1500" dirty="0" err="1">
                <a:latin typeface="Times New Roman" panose="02020603050405020304" pitchFamily="18" charset="0"/>
                <a:ea typeface="Calibri" panose="020F0502020204030204" pitchFamily="34" charset="0"/>
                <a:cs typeface="Times New Roman" panose="02020603050405020304" pitchFamily="18" charset="0"/>
              </a:rPr>
              <a:t>Recognition,vol</a:t>
            </a:r>
            <a:r>
              <a:rPr lang="en-US" sz="1500" dirty="0">
                <a:latin typeface="Times New Roman" panose="02020603050405020304" pitchFamily="18" charset="0"/>
                <a:ea typeface="Calibri" panose="020F0502020204030204" pitchFamily="34" charset="0"/>
                <a:cs typeface="Times New Roman" panose="02020603050405020304" pitchFamily="18" charset="0"/>
              </a:rPr>
              <a:t>. 45,pp. 1318–1325,2012.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[7] Y. Lu, S. </a:t>
            </a:r>
            <a:r>
              <a:rPr lang="en-US" sz="1500" dirty="0" err="1">
                <a:latin typeface="Times New Roman" panose="02020603050405020304" pitchFamily="18" charset="0"/>
                <a:ea typeface="Calibri" panose="020F0502020204030204" pitchFamily="34" charset="0"/>
                <a:cs typeface="Times New Roman" panose="02020603050405020304" pitchFamily="18" charset="0"/>
              </a:rPr>
              <a:t>Yi,N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Zeng,Y</a:t>
            </a:r>
            <a:r>
              <a:rPr lang="en-US" sz="1500" dirty="0">
                <a:latin typeface="Times New Roman" panose="02020603050405020304" pitchFamily="18" charset="0"/>
                <a:ea typeface="Calibri" panose="020F0502020204030204" pitchFamily="34" charset="0"/>
                <a:cs typeface="Times New Roman" panose="02020603050405020304" pitchFamily="18" charset="0"/>
              </a:rPr>
              <a:t>. Liu, and Y. Zhang, “Identification of Rice Diseases Using Deep Convolutional Neural Networks,” Neurocomputing, 267, pp. 378-384,2017.</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[8] R. R. </a:t>
            </a:r>
            <a:r>
              <a:rPr lang="en-US" sz="1500" dirty="0" err="1">
                <a:latin typeface="Times New Roman" panose="02020603050405020304" pitchFamily="18" charset="0"/>
                <a:ea typeface="Calibri" panose="020F0502020204030204" pitchFamily="34" charset="0"/>
                <a:cs typeface="Times New Roman" panose="02020603050405020304" pitchFamily="18" charset="0"/>
              </a:rPr>
              <a:t>Atole</a:t>
            </a:r>
            <a:r>
              <a:rPr lang="en-US" sz="1500" dirty="0">
                <a:latin typeface="Times New Roman" panose="02020603050405020304" pitchFamily="18" charset="0"/>
                <a:ea typeface="Calibri" panose="020F0502020204030204" pitchFamily="34" charset="0"/>
                <a:cs typeface="Times New Roman" panose="02020603050405020304" pitchFamily="18" charset="0"/>
              </a:rPr>
              <a:t>, D. Park, “A Multiclass Deep Convolutional Neural Network Classifier for Detection of Common Rice Plant Anomalies,” International Journal Of Advanced Computer Science And </a:t>
            </a:r>
            <a:r>
              <a:rPr lang="en-US" sz="1500" dirty="0" err="1">
                <a:latin typeface="Times New Roman" panose="02020603050405020304" pitchFamily="18" charset="0"/>
                <a:ea typeface="Calibri" panose="020F0502020204030204" pitchFamily="34" charset="0"/>
                <a:cs typeface="Times New Roman" panose="02020603050405020304" pitchFamily="18" charset="0"/>
              </a:rPr>
              <a:t>Applications,vol</a:t>
            </a:r>
            <a:r>
              <a:rPr lang="en-US" sz="1500" dirty="0">
                <a:latin typeface="Times New Roman" panose="02020603050405020304" pitchFamily="18" charset="0"/>
                <a:ea typeface="Calibri" panose="020F0502020204030204" pitchFamily="34" charset="0"/>
                <a:cs typeface="Times New Roman" panose="02020603050405020304" pitchFamily="18" charset="0"/>
              </a:rPr>
              <a:t>. 9,no. 1,pp. 67–70,2018.</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[9] V. Singh, A. Misra, “Detection of Plant Leaf Diseases Using Image Segmentation and Soft Computing Techniques,” Information Processing in </a:t>
            </a:r>
            <a:r>
              <a:rPr lang="en-US" sz="1500" dirty="0" err="1">
                <a:latin typeface="Times New Roman" panose="02020603050405020304" pitchFamily="18" charset="0"/>
                <a:ea typeface="Calibri" panose="020F0502020204030204" pitchFamily="34" charset="0"/>
                <a:cs typeface="Times New Roman" panose="02020603050405020304" pitchFamily="18" charset="0"/>
              </a:rPr>
              <a:t>Agriculture,vol</a:t>
            </a:r>
            <a:r>
              <a:rPr lang="en-US" sz="1500" dirty="0">
                <a:latin typeface="Times New Roman" panose="02020603050405020304" pitchFamily="18" charset="0"/>
                <a:ea typeface="Calibri" panose="020F0502020204030204" pitchFamily="34" charset="0"/>
                <a:cs typeface="Times New Roman" panose="02020603050405020304" pitchFamily="18" charset="0"/>
              </a:rPr>
              <a:t>. 4 ,no. 1,pp. 41–49,2017. </a:t>
            </a:r>
            <a:endParaRPr lang="en-IN" sz="15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500" dirty="0">
                <a:latin typeface="Times New Roman" panose="02020603050405020304" pitchFamily="18" charset="0"/>
                <a:ea typeface="Calibri" panose="020F0502020204030204" pitchFamily="34" charset="0"/>
                <a:cs typeface="Times New Roman" panose="02020603050405020304" pitchFamily="18" charset="0"/>
              </a:rPr>
              <a:t>[10] P. Konstantinos </a:t>
            </a:r>
            <a:r>
              <a:rPr lang="en-US" sz="1500" dirty="0" err="1">
                <a:latin typeface="Times New Roman" panose="02020603050405020304" pitchFamily="18" charset="0"/>
                <a:ea typeface="Calibri" panose="020F0502020204030204" pitchFamily="34" charset="0"/>
                <a:cs typeface="Times New Roman" panose="02020603050405020304" pitchFamily="18" charset="0"/>
              </a:rPr>
              <a:t>Ferentinos</a:t>
            </a:r>
            <a:r>
              <a:rPr lang="en-US" sz="1500" dirty="0">
                <a:latin typeface="Times New Roman" panose="02020603050405020304" pitchFamily="18" charset="0"/>
                <a:ea typeface="Calibri" panose="020F0502020204030204" pitchFamily="34" charset="0"/>
                <a:cs typeface="Times New Roman" panose="02020603050405020304" pitchFamily="18" charset="0"/>
              </a:rPr>
              <a:t>, “Deep Learning Models for Plant Disease Detection and Diagnosis,” Computers and Electronics in Agriculture ,vol. 145,pp. 311–318,2018.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500" dirty="0"/>
          </a:p>
        </p:txBody>
      </p:sp>
    </p:spTree>
    <p:extLst>
      <p:ext uri="{BB962C8B-B14F-4D97-AF65-F5344CB8AC3E}">
        <p14:creationId xmlns:p14="http://schemas.microsoft.com/office/powerpoint/2010/main" val="4253310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1435F-F260-1D8A-C19D-5E5BDCFC5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B33B9-5DF0-7B76-55BD-E04F17974DAD}"/>
              </a:ext>
            </a:extLst>
          </p:cNvPr>
          <p:cNvSpPr>
            <a:spLocks noGrp="1"/>
          </p:cNvSpPr>
          <p:nvPr>
            <p:ph type="title"/>
          </p:nvPr>
        </p:nvSpPr>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75BF0AE8-07F8-8FCF-9A45-E21CCC6F324C}"/>
              </a:ext>
            </a:extLst>
          </p:cNvPr>
          <p:cNvSpPr>
            <a:spLocks noGrp="1"/>
          </p:cNvSpPr>
          <p:nvPr>
            <p:ph idx="1"/>
          </p:nvPr>
        </p:nvSpPr>
        <p:spPr>
          <a:xfrm>
            <a:off x="838200" y="1690688"/>
            <a:ext cx="10515600" cy="4351338"/>
          </a:xfrm>
        </p:spPr>
        <p:txBody>
          <a:bodyPr>
            <a:noAutofit/>
          </a:bodyPr>
          <a:lstStyle/>
          <a:p>
            <a:pPr marL="0" indent="0" algn="just">
              <a:lnSpc>
                <a:spcPct val="150000"/>
              </a:lnSpc>
              <a:buNone/>
            </a:pPr>
            <a:r>
              <a:rPr lang="en-IN" sz="1500" dirty="0">
                <a:latin typeface="Times New Roman" panose="02020603050405020304" pitchFamily="18" charset="0"/>
                <a:cs typeface="Times New Roman" panose="02020603050405020304" pitchFamily="18" charset="0"/>
              </a:rPr>
              <a:t>[11] M. Brahimi, K. </a:t>
            </a:r>
            <a:r>
              <a:rPr lang="en-IN" sz="1500" dirty="0" err="1">
                <a:latin typeface="Times New Roman" panose="02020603050405020304" pitchFamily="18" charset="0"/>
                <a:cs typeface="Times New Roman" panose="02020603050405020304" pitchFamily="18" charset="0"/>
              </a:rPr>
              <a:t>Boukhalfa</a:t>
            </a:r>
            <a:r>
              <a:rPr lang="en-IN" sz="1500" dirty="0">
                <a:latin typeface="Times New Roman" panose="02020603050405020304" pitchFamily="18" charset="0"/>
                <a:cs typeface="Times New Roman" panose="02020603050405020304" pitchFamily="18" charset="0"/>
              </a:rPr>
              <a:t>, and A. Moussaoui, “Deep Learning for Tomato Diseases: Classification and Symptoms Visualization,” Applied Artificial Intelligence, vol. 31, no. 4, pp. 299 315, 2017. </a:t>
            </a:r>
          </a:p>
          <a:p>
            <a:pPr marL="0" indent="0" algn="just">
              <a:lnSpc>
                <a:spcPct val="150000"/>
              </a:lnSpc>
              <a:buNone/>
            </a:pPr>
            <a:r>
              <a:rPr lang="en-IN" sz="1500" dirty="0">
                <a:latin typeface="Times New Roman" panose="02020603050405020304" pitchFamily="18" charset="0"/>
                <a:cs typeface="Times New Roman" panose="02020603050405020304" pitchFamily="18" charset="0"/>
              </a:rPr>
              <a:t>[12] S. Mohanty, D. P. Hughes, and M. </a:t>
            </a:r>
            <a:r>
              <a:rPr lang="en-IN" sz="1500" dirty="0" err="1">
                <a:latin typeface="Times New Roman" panose="02020603050405020304" pitchFamily="18" charset="0"/>
                <a:cs typeface="Times New Roman" panose="02020603050405020304" pitchFamily="18" charset="0"/>
              </a:rPr>
              <a:t>Salathé</a:t>
            </a:r>
            <a:r>
              <a:rPr lang="en-IN" sz="1500" dirty="0">
                <a:latin typeface="Times New Roman" panose="02020603050405020304" pitchFamily="18" charset="0"/>
                <a:cs typeface="Times New Roman" panose="02020603050405020304" pitchFamily="18" charset="0"/>
              </a:rPr>
              <a:t>, “Using Deep Learning for Image-Based Plant Disease Detection,” Frontiers in Plant Science, vol. 7, p. 1419, 2016. </a:t>
            </a:r>
          </a:p>
          <a:p>
            <a:pPr marL="0" indent="0" algn="just">
              <a:lnSpc>
                <a:spcPct val="150000"/>
              </a:lnSpc>
              <a:buNone/>
            </a:pPr>
            <a:r>
              <a:rPr lang="en-IN" sz="1500" dirty="0">
                <a:latin typeface="Times New Roman" panose="02020603050405020304" pitchFamily="18" charset="0"/>
                <a:cs typeface="Times New Roman" panose="02020603050405020304" pitchFamily="18" charset="0"/>
              </a:rPr>
              <a:t>[13] P. Ghosal, S. Sarkar, and A. A. Das, “Rice Leaf Disease Detection Using Convolutional Neural Networks,” IEEE Region 10 Conference (TENCON), pp. 2561-2566, 2018. </a:t>
            </a:r>
          </a:p>
          <a:p>
            <a:pPr marL="0" indent="0" algn="just">
              <a:lnSpc>
                <a:spcPct val="150000"/>
              </a:lnSpc>
              <a:buNone/>
            </a:pPr>
            <a:r>
              <a:rPr lang="en-IN" sz="1500" dirty="0">
                <a:latin typeface="Times New Roman" panose="02020603050405020304" pitchFamily="18" charset="0"/>
                <a:cs typeface="Times New Roman" panose="02020603050405020304" pitchFamily="18" charset="0"/>
              </a:rPr>
              <a:t>[14] R. P. Meena, S. Raja, and S. </a:t>
            </a:r>
            <a:r>
              <a:rPr lang="en-IN" sz="1500" dirty="0" err="1">
                <a:latin typeface="Times New Roman" panose="02020603050405020304" pitchFamily="18" charset="0"/>
                <a:cs typeface="Times New Roman" panose="02020603050405020304" pitchFamily="18" charset="0"/>
              </a:rPr>
              <a:t>Arunprasath</a:t>
            </a:r>
            <a:r>
              <a:rPr lang="en-IN" sz="1500" dirty="0">
                <a:latin typeface="Times New Roman" panose="02020603050405020304" pitchFamily="18" charset="0"/>
                <a:cs typeface="Times New Roman" panose="02020603050405020304" pitchFamily="18" charset="0"/>
              </a:rPr>
              <a:t>, “Identification of Rice Leaf Diseases Using Deep CNN Models,” International Journal of Advanced Research in Computer Science, vol. 9, no. 2, pp. 43–47, 2018. </a:t>
            </a:r>
          </a:p>
          <a:p>
            <a:pPr marL="0" indent="0" algn="just">
              <a:lnSpc>
                <a:spcPct val="150000"/>
              </a:lnSpc>
              <a:buNone/>
            </a:pPr>
            <a:r>
              <a:rPr lang="en-IN" sz="1500" dirty="0">
                <a:latin typeface="Times New Roman" panose="02020603050405020304" pitchFamily="18" charset="0"/>
                <a:cs typeface="Times New Roman" panose="02020603050405020304" pitchFamily="18" charset="0"/>
              </a:rPr>
              <a:t>[15] H. Too, L. </a:t>
            </a:r>
            <a:r>
              <a:rPr lang="en-IN" sz="1500" dirty="0" err="1">
                <a:latin typeface="Times New Roman" panose="02020603050405020304" pitchFamily="18" charset="0"/>
                <a:cs typeface="Times New Roman" panose="02020603050405020304" pitchFamily="18" charset="0"/>
              </a:rPr>
              <a:t>Yujian</a:t>
            </a:r>
            <a:r>
              <a:rPr lang="en-IN" sz="1500" dirty="0">
                <a:latin typeface="Times New Roman" panose="02020603050405020304" pitchFamily="18" charset="0"/>
                <a:cs typeface="Times New Roman" panose="02020603050405020304" pitchFamily="18" charset="0"/>
              </a:rPr>
              <a:t>, S. </a:t>
            </a:r>
            <a:r>
              <a:rPr lang="en-IN" sz="1500" dirty="0" err="1">
                <a:latin typeface="Times New Roman" panose="02020603050405020304" pitchFamily="18" charset="0"/>
                <a:cs typeface="Times New Roman" panose="02020603050405020304" pitchFamily="18" charset="0"/>
              </a:rPr>
              <a:t>Njuki</a:t>
            </a:r>
            <a:r>
              <a:rPr lang="en-IN" sz="1500" dirty="0">
                <a:latin typeface="Times New Roman" panose="02020603050405020304" pitchFamily="18" charset="0"/>
                <a:cs typeface="Times New Roman" panose="02020603050405020304" pitchFamily="18" charset="0"/>
              </a:rPr>
              <a:t>, and L. </a:t>
            </a:r>
            <a:r>
              <a:rPr lang="en-IN" sz="1500" dirty="0" err="1">
                <a:latin typeface="Times New Roman" panose="02020603050405020304" pitchFamily="18" charset="0"/>
                <a:cs typeface="Times New Roman" panose="02020603050405020304" pitchFamily="18" charset="0"/>
              </a:rPr>
              <a:t>Yingchun</a:t>
            </a:r>
            <a:r>
              <a:rPr lang="en-IN" sz="1500" dirty="0">
                <a:latin typeface="Times New Roman" panose="02020603050405020304" pitchFamily="18" charset="0"/>
                <a:cs typeface="Times New Roman" panose="02020603050405020304" pitchFamily="18" charset="0"/>
              </a:rPr>
              <a:t>, “A Comparative Study of Fine-Tuning Deep Learning Models for Plant Disease Identification,” Computers and Electronics in Agriculture, vol. 161, pp. 272–279, 2019.</a:t>
            </a:r>
          </a:p>
        </p:txBody>
      </p:sp>
    </p:spTree>
    <p:extLst>
      <p:ext uri="{BB962C8B-B14F-4D97-AF65-F5344CB8AC3E}">
        <p14:creationId xmlns:p14="http://schemas.microsoft.com/office/powerpoint/2010/main" val="3940513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E254-CD48-4AA2-04C5-15C1AC0AFEEE}"/>
              </a:ext>
            </a:extLst>
          </p:cNvPr>
          <p:cNvSpPr>
            <a:spLocks noGrp="1"/>
          </p:cNvSpPr>
          <p:nvPr>
            <p:ph type="title"/>
          </p:nvPr>
        </p:nvSpPr>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IN" dirty="0"/>
          </a:p>
        </p:txBody>
      </p:sp>
      <p:sp>
        <p:nvSpPr>
          <p:cNvPr id="3" name="Content Placeholder 2">
            <a:extLst>
              <a:ext uri="{FF2B5EF4-FFF2-40B4-BE49-F238E27FC236}">
                <a16:creationId xmlns:a16="http://schemas.microsoft.com/office/drawing/2014/main" id="{74308783-AD46-F6C5-4054-16D70B403F8C}"/>
              </a:ext>
            </a:extLst>
          </p:cNvPr>
          <p:cNvSpPr>
            <a:spLocks noGrp="1"/>
          </p:cNvSpPr>
          <p:nvPr>
            <p:ph idx="1"/>
          </p:nvPr>
        </p:nvSpPr>
        <p:spPr/>
        <p:txBody>
          <a:bodyPr>
            <a:normAutofit fontScale="92500" lnSpcReduction="20000"/>
          </a:bodyPr>
          <a:lstStyle/>
          <a:p>
            <a:pPr marL="0" indent="0" algn="just">
              <a:lnSpc>
                <a:spcPct val="150000"/>
              </a:lnSpc>
              <a:buNone/>
            </a:pPr>
            <a:r>
              <a:rPr lang="en-US" dirty="0">
                <a:latin typeface="Times New Roman" panose="02020603050405020304" pitchFamily="18" charset="0"/>
                <a:ea typeface="Calibri" panose="020F0502020204030204" pitchFamily="34" charset="0"/>
                <a:cs typeface="Times New Roman" panose="02020603050405020304" pitchFamily="18" charset="0"/>
              </a:rPr>
              <a:t>The objective of this study is to employ Convolutional Neural Networks (CNNs) with Transfer Learning, specifically utilizing VGG16 architecture, for accurate classification of Rice leaf diseases. Despite limited availability of a small-scale custom dataset, this research aims to leverage Transfer Learning techniques to effectively train and test the model on a compilation of images sourced from rice fields and the internet. The </a:t>
            </a:r>
            <a:r>
              <a:rPr lang="en-US"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goal</a:t>
            </a:r>
            <a:r>
              <a:rPr lang="en-US" dirty="0">
                <a:latin typeface="Times New Roman" panose="02020603050405020304" pitchFamily="18" charset="0"/>
                <a:ea typeface="Calibri" panose="020F0502020204030204" pitchFamily="34" charset="0"/>
                <a:cs typeface="Times New Roman" panose="02020603050405020304" pitchFamily="18" charset="0"/>
              </a:rPr>
              <a:t> is to develop an automated system that can proficiently identify and </a:t>
            </a:r>
            <a:r>
              <a:rPr lang="en-US"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classify various diseases </a:t>
            </a:r>
            <a:r>
              <a:rPr lang="en-US" dirty="0">
                <a:latin typeface="Times New Roman" panose="02020603050405020304" pitchFamily="18" charset="0"/>
                <a:ea typeface="Calibri" panose="020F0502020204030204" pitchFamily="34" charset="0"/>
                <a:cs typeface="Times New Roman" panose="02020603050405020304" pitchFamily="18" charset="0"/>
              </a:rPr>
              <a:t>affecting rice plants, aiding farmers in timely and </a:t>
            </a:r>
            <a:r>
              <a:rPr lang="en-US"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precise disease detection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1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D1B6-D885-46D3-454D-6BCB64161547}"/>
              </a:ext>
            </a:extLst>
          </p:cNvPr>
          <p:cNvSpPr>
            <a:spLocks noGrp="1"/>
          </p:cNvSpPr>
          <p:nvPr>
            <p:ph type="title"/>
          </p:nvPr>
        </p:nvSpPr>
        <p:spPr/>
        <p:txBody>
          <a:bodyPr/>
          <a:lstStyle/>
          <a:p>
            <a:r>
              <a:rPr lang="en-IN" sz="4400" b="1" dirty="0">
                <a:latin typeface="Times New Roman" panose="02020603050405020304" pitchFamily="18" charset="0"/>
                <a:ea typeface="Times New Roman" panose="02020603050405020304" pitchFamily="18" charset="0"/>
              </a:rPr>
              <a:t>SCOPE</a:t>
            </a:r>
            <a:endParaRPr lang="en-IN" dirty="0"/>
          </a:p>
        </p:txBody>
      </p:sp>
      <p:sp>
        <p:nvSpPr>
          <p:cNvPr id="3" name="Content Placeholder 2">
            <a:extLst>
              <a:ext uri="{FF2B5EF4-FFF2-40B4-BE49-F238E27FC236}">
                <a16:creationId xmlns:a16="http://schemas.microsoft.com/office/drawing/2014/main" id="{75A45A0E-80D6-D30A-1166-190C937E03D7}"/>
              </a:ext>
            </a:extLst>
          </p:cNvPr>
          <p:cNvSpPr>
            <a:spLocks noGrp="1"/>
          </p:cNvSpPr>
          <p:nvPr>
            <p:ph idx="1"/>
          </p:nvPr>
        </p:nvSpPr>
        <p:spPr>
          <a:xfrm>
            <a:off x="838200" y="1690688"/>
            <a:ext cx="10515600" cy="4351338"/>
          </a:xfrm>
        </p:spPr>
        <p:txBody>
          <a:bodyPr>
            <a:normAutofit fontScale="92500" lnSpcReduction="20000"/>
          </a:bodyPr>
          <a:lstStyle/>
          <a:p>
            <a:pPr marL="0" indent="0" algn="just">
              <a:lnSpc>
                <a:spcPct val="150000"/>
              </a:lnSpc>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The scope of the proposed study involves leveraging Transfer Learning with a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VGG16</a:t>
            </a:r>
            <a:r>
              <a:rPr lang="en-US" sz="2800" dirty="0">
                <a:latin typeface="Times New Roman" panose="02020603050405020304" pitchFamily="18" charset="0"/>
                <a:ea typeface="Calibri" panose="020F0502020204030204" pitchFamily="34" charset="0"/>
                <a:cs typeface="Times New Roman" panose="02020603050405020304" pitchFamily="18" charset="0"/>
              </a:rPr>
              <a:t>-based Convolutional Neural Network to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classify rice leaf diseases</a:t>
            </a:r>
            <a:r>
              <a:rPr lang="en-US" sz="2800" dirty="0">
                <a:latin typeface="Times New Roman" panose="02020603050405020304" pitchFamily="18" charset="0"/>
                <a:ea typeface="Calibri" panose="020F0502020204030204" pitchFamily="34" charset="0"/>
                <a:cs typeface="Times New Roman" panose="02020603050405020304" pitchFamily="18" charset="0"/>
              </a:rPr>
              <a:t>. Using a dataset created from a combination of field and internet sources, the model aims to accurately identify various diseases affecting rice plants. The focus lies in overcoming limited data constraints by employing Transfer Learning techniques to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fine-tune the pre-trained model </a:t>
            </a:r>
            <a:r>
              <a:rPr lang="en-US" sz="2800" dirty="0">
                <a:latin typeface="Times New Roman" panose="02020603050405020304" pitchFamily="18" charset="0"/>
                <a:ea typeface="Calibri" panose="020F0502020204030204" pitchFamily="34" charset="0"/>
                <a:cs typeface="Times New Roman" panose="02020603050405020304" pitchFamily="18" charset="0"/>
              </a:rPr>
              <a:t>for effective disease recognition, potentially aiding farmers in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early diagnosis </a:t>
            </a:r>
            <a:r>
              <a:rPr lang="en-US" sz="2800" dirty="0">
                <a:latin typeface="Times New Roman" panose="02020603050405020304" pitchFamily="18" charset="0"/>
                <a:ea typeface="Calibri" panose="020F0502020204030204" pitchFamily="34" charset="0"/>
                <a:cs typeface="Times New Roman" panose="02020603050405020304" pitchFamily="18" charset="0"/>
              </a:rPr>
              <a:t>and management of these issues.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213395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A156-A70C-5CBF-BF16-E6C9A25D67BA}"/>
              </a:ext>
            </a:extLst>
          </p:cNvPr>
          <p:cNvSpPr>
            <a:spLocks noGrp="1"/>
          </p:cNvSpPr>
          <p:nvPr>
            <p:ph type="title"/>
          </p:nvPr>
        </p:nvSpPr>
        <p:spPr/>
        <p:txBody>
          <a:bodyPr/>
          <a:lstStyle/>
          <a:p>
            <a:r>
              <a:rPr lang="en-US" sz="4400" b="1" dirty="0">
                <a:latin typeface="Times New Roman" panose="02020603050405020304" pitchFamily="18" charset="0"/>
                <a:ea typeface="Calibri" panose="020F0502020204030204" pitchFamily="34" charset="0"/>
                <a:cs typeface="Times New Roman" panose="02020603050405020304" pitchFamily="18" charset="0"/>
              </a:rPr>
              <a:t>MOTIVATION</a:t>
            </a:r>
            <a:endParaRPr lang="en-IN" dirty="0"/>
          </a:p>
        </p:txBody>
      </p:sp>
      <p:sp>
        <p:nvSpPr>
          <p:cNvPr id="3" name="Content Placeholder 2">
            <a:extLst>
              <a:ext uri="{FF2B5EF4-FFF2-40B4-BE49-F238E27FC236}">
                <a16:creationId xmlns:a16="http://schemas.microsoft.com/office/drawing/2014/main" id="{FD885CEC-F96F-C4B3-3BD0-869A868BD11C}"/>
              </a:ext>
            </a:extLst>
          </p:cNvPr>
          <p:cNvSpPr>
            <a:spLocks noGrp="1"/>
          </p:cNvSpPr>
          <p:nvPr>
            <p:ph idx="1"/>
          </p:nvPr>
        </p:nvSpPr>
        <p:spPr/>
        <p:txBody>
          <a:bodyPr>
            <a:normAutofit fontScale="85000" lnSpcReduction="10000"/>
          </a:bodyPr>
          <a:lstStyle/>
          <a:p>
            <a:pPr marL="0" indent="0" algn="just">
              <a:lnSpc>
                <a:spcPct val="150000"/>
              </a:lnSpc>
              <a:buNone/>
            </a:pPr>
            <a:r>
              <a:rPr lang="en-US" dirty="0">
                <a:latin typeface="Times New Roman" panose="02020603050405020304" pitchFamily="18" charset="0"/>
                <a:ea typeface="Calibri" panose="020F0502020204030204" pitchFamily="34" charset="0"/>
                <a:cs typeface="Times New Roman" panose="02020603050405020304" pitchFamily="18" charset="0"/>
              </a:rPr>
              <a:t>O</a:t>
            </a:r>
            <a:r>
              <a:rPr lang="en-US" sz="2800" dirty="0">
                <a:latin typeface="Times New Roman" panose="02020603050405020304" pitchFamily="18" charset="0"/>
                <a:ea typeface="Calibri" panose="020F0502020204030204" pitchFamily="34" charset="0"/>
                <a:cs typeface="Times New Roman" panose="02020603050405020304" pitchFamily="18" charset="0"/>
              </a:rPr>
              <a:t>ur work in using Convolutional Neural Networks (CNNs) for rice leaf disease classification with Transfer Learning is groundbreaking.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By leveraging the power of deep learning and models </a:t>
            </a:r>
            <a:r>
              <a:rPr lang="en-US" sz="2800" dirty="0">
                <a:latin typeface="Times New Roman" panose="02020603050405020304" pitchFamily="18" charset="0"/>
                <a:ea typeface="Calibri" panose="020F0502020204030204" pitchFamily="34" charset="0"/>
                <a:cs typeface="Times New Roman" panose="02020603050405020304" pitchFamily="18" charset="0"/>
              </a:rPr>
              <a:t>like VGG16, We've overcome the challenge of limited dataset size, paving the way for accurate disease identification in rice crops. Our research not only aids farmers but also showcases the </a:t>
            </a:r>
            <a:r>
              <a:rPr lang="en-US" sz="2800"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potential of AI in agriculture</a:t>
            </a:r>
            <a:r>
              <a:rPr lang="en-US" sz="2800" dirty="0">
                <a:latin typeface="Times New Roman" panose="02020603050405020304" pitchFamily="18" charset="0"/>
                <a:ea typeface="Calibri" panose="020F0502020204030204" pitchFamily="34" charset="0"/>
                <a:cs typeface="Times New Roman" panose="02020603050405020304" pitchFamily="18" charset="0"/>
              </a:rPr>
              <a:t>, promising better crop management. Our dedication to innovation and problem-solving in agriculture through technology is commendable and holds immense potential for transformative impact.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200844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CB22-B231-5716-634A-7215DE12E234}"/>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7458BA48-9F51-5803-C545-9E6DCEAA3A19}"/>
              </a:ext>
            </a:extLst>
          </p:cNvPr>
          <p:cNvSpPr>
            <a:spLocks noGrp="1"/>
          </p:cNvSpPr>
          <p:nvPr>
            <p:ph idx="1"/>
          </p:nvPr>
        </p:nvSpPr>
        <p:spPr/>
        <p:txBody>
          <a:bodyPr>
            <a:normAutofit fontScale="85000" lnSpcReduction="10000"/>
          </a:bodyPr>
          <a:lstStyle/>
          <a:p>
            <a:pPr algn="just">
              <a:lnSpc>
                <a:spcPct val="150000"/>
              </a:lnSpc>
            </a:pPr>
            <a:r>
              <a:rPr lang="en-US" sz="2800" dirty="0">
                <a:highlight>
                  <a:srgbClr val="FFFF00"/>
                </a:highlight>
                <a:latin typeface="Times New Roman" pitchFamily="18" charset="0"/>
                <a:cs typeface="Times New Roman" pitchFamily="18" charset="0"/>
              </a:rPr>
              <a:t>Rice is the staple source </a:t>
            </a:r>
            <a:r>
              <a:rPr lang="en-US" sz="2800" dirty="0">
                <a:latin typeface="Times New Roman" pitchFamily="18" charset="0"/>
                <a:cs typeface="Times New Roman" pitchFamily="18" charset="0"/>
              </a:rPr>
              <a:t>of food in India as well as across the world. It is attacked by a </a:t>
            </a:r>
            <a:r>
              <a:rPr lang="en-US" sz="2800" dirty="0">
                <a:highlight>
                  <a:srgbClr val="FFFF00"/>
                </a:highlight>
                <a:latin typeface="Times New Roman" pitchFamily="18" charset="0"/>
                <a:cs typeface="Times New Roman" pitchFamily="18" charset="0"/>
              </a:rPr>
              <a:t>variety of diseases </a:t>
            </a:r>
            <a:r>
              <a:rPr lang="en-US" sz="2800" dirty="0">
                <a:latin typeface="Times New Roman" pitchFamily="18" charset="0"/>
                <a:cs typeface="Times New Roman" pitchFamily="18" charset="0"/>
              </a:rPr>
              <a:t>in various stages of its </a:t>
            </a:r>
            <a:r>
              <a:rPr lang="en-US" sz="2800" dirty="0">
                <a:highlight>
                  <a:srgbClr val="FFFF00"/>
                </a:highlight>
                <a:latin typeface="Times New Roman" pitchFamily="18" charset="0"/>
                <a:cs typeface="Times New Roman" pitchFamily="18" charset="0"/>
              </a:rPr>
              <a:t>cultivation. </a:t>
            </a:r>
          </a:p>
          <a:p>
            <a:pPr algn="just">
              <a:lnSpc>
                <a:spcPct val="150000"/>
              </a:lnSpc>
            </a:pPr>
            <a:r>
              <a:rPr lang="en-US" sz="2800" dirty="0">
                <a:latin typeface="Times New Roman" pitchFamily="18" charset="0"/>
                <a:cs typeface="Times New Roman" pitchFamily="18" charset="0"/>
              </a:rPr>
              <a:t>To aid the plight of the farmers and provide </a:t>
            </a:r>
            <a:r>
              <a:rPr lang="en-US" sz="2800" dirty="0">
                <a:highlight>
                  <a:srgbClr val="FFFF00"/>
                </a:highlight>
                <a:latin typeface="Times New Roman" pitchFamily="18" charset="0"/>
                <a:cs typeface="Times New Roman" pitchFamily="18" charset="0"/>
              </a:rPr>
              <a:t>improved accuracy </a:t>
            </a:r>
            <a:r>
              <a:rPr lang="en-US" sz="2800" dirty="0">
                <a:latin typeface="Times New Roman" pitchFamily="18" charset="0"/>
                <a:cs typeface="Times New Roman" pitchFamily="18" charset="0"/>
              </a:rPr>
              <a:t>of plant disease detection, research work using various machine learning algorithms including Support Vector Machine(SVM), Artificial Neural Networks have been done.</a:t>
            </a:r>
          </a:p>
          <a:p>
            <a:pPr algn="just">
              <a:lnSpc>
                <a:spcPct val="150000"/>
              </a:lnSpc>
            </a:pPr>
            <a:r>
              <a:rPr lang="en-US" sz="2800" dirty="0">
                <a:latin typeface="Times New Roman" pitchFamily="18" charset="0"/>
                <a:cs typeface="Times New Roman" pitchFamily="18" charset="0"/>
              </a:rPr>
              <a:t>However, the accuracy of such systems is </a:t>
            </a:r>
            <a:r>
              <a:rPr lang="en-US" sz="2800" dirty="0">
                <a:highlight>
                  <a:srgbClr val="FFFF00"/>
                </a:highlight>
                <a:latin typeface="Times New Roman" pitchFamily="18" charset="0"/>
                <a:cs typeface="Times New Roman" pitchFamily="18" charset="0"/>
              </a:rPr>
              <a:t>highly dependent on feature selection techniques. </a:t>
            </a:r>
            <a:endParaRPr lang="en-IN" sz="2800" dirty="0">
              <a:highlight>
                <a:srgbClr val="FFFF00"/>
              </a:highlight>
              <a:latin typeface="Times New Roman" panose="02020603050405020304" pitchFamily="18" charset="0"/>
              <a:cs typeface="Times New Roman" panose="02020603050405020304" pitchFamily="18" charset="0"/>
            </a:endParaRPr>
          </a:p>
        </p:txBody>
      </p:sp>
      <p:sp>
        <p:nvSpPr>
          <p:cNvPr id="4" name="Thought Bubble: Cloud 3">
            <a:extLst>
              <a:ext uri="{FF2B5EF4-FFF2-40B4-BE49-F238E27FC236}">
                <a16:creationId xmlns:a16="http://schemas.microsoft.com/office/drawing/2014/main" id="{068ED86F-2957-A8F2-AECC-7EE2D59C0AE5}"/>
              </a:ext>
            </a:extLst>
          </p:cNvPr>
          <p:cNvSpPr/>
          <p:nvPr/>
        </p:nvSpPr>
        <p:spPr>
          <a:xfrm>
            <a:off x="9499600" y="5506720"/>
            <a:ext cx="1955800" cy="904240"/>
          </a:xfrm>
          <a:prstGeom prst="cloudCallout">
            <a:avLst>
              <a:gd name="adj1" fmla="val -23287"/>
              <a:gd name="adj2" fmla="val -92556"/>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200" b="0" i="0" dirty="0">
                <a:solidFill>
                  <a:schemeClr val="tx1"/>
                </a:solidFill>
                <a:effectLst/>
                <a:latin typeface="DeepSeek-CJK-patch"/>
              </a:rPr>
              <a:t>Transfer Learning (fixed feature extraction)</a:t>
            </a:r>
            <a:endParaRPr lang="en-IN" sz="1200" dirty="0">
              <a:solidFill>
                <a:schemeClr val="tx1"/>
              </a:solidFill>
            </a:endParaRPr>
          </a:p>
        </p:txBody>
      </p:sp>
    </p:spTree>
    <p:extLst>
      <p:ext uri="{BB962C8B-B14F-4D97-AF65-F5344CB8AC3E}">
        <p14:creationId xmlns:p14="http://schemas.microsoft.com/office/powerpoint/2010/main" val="401179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A2F3-93DE-DAFE-1387-079296C46663}"/>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260CF343-A42A-694E-6DD8-0B4BC53C323E}"/>
              </a:ext>
            </a:extLst>
          </p:cNvPr>
          <p:cNvSpPr>
            <a:spLocks noGrp="1"/>
          </p:cNvSpPr>
          <p:nvPr>
            <p:ph idx="1"/>
          </p:nvPr>
        </p:nvSpPr>
        <p:spPr/>
        <p:txBody>
          <a:bodyPr>
            <a:normAutofit fontScale="92500" lnSpcReduction="20000"/>
          </a:bodyPr>
          <a:lstStyle/>
          <a:p>
            <a:pPr algn="just">
              <a:lnSpc>
                <a:spcPct val="150000"/>
              </a:lnSpc>
            </a:pPr>
            <a:r>
              <a:rPr lang="en-US" sz="2800" dirty="0">
                <a:latin typeface="Times New Roman" pitchFamily="18" charset="0"/>
                <a:cs typeface="Times New Roman" pitchFamily="18" charset="0"/>
              </a:rPr>
              <a:t>Recent researches on convolutional neural networks</a:t>
            </a:r>
            <a:r>
              <a:rPr lang="en-US" sz="2800" dirty="0">
                <a:highlight>
                  <a:srgbClr val="FFFF00"/>
                </a:highlight>
                <a:latin typeface="Times New Roman" pitchFamily="18" charset="0"/>
                <a:cs typeface="Times New Roman" pitchFamily="18" charset="0"/>
              </a:rPr>
              <a:t>(CNN) </a:t>
            </a:r>
            <a:r>
              <a:rPr lang="en-US" sz="2800" dirty="0">
                <a:latin typeface="Times New Roman" pitchFamily="18" charset="0"/>
                <a:cs typeface="Times New Roman" pitchFamily="18" charset="0"/>
              </a:rPr>
              <a:t>have provided great breakthrough in </a:t>
            </a:r>
            <a:r>
              <a:rPr lang="en-US" sz="2800" dirty="0">
                <a:highlight>
                  <a:srgbClr val="FFFF00"/>
                </a:highlight>
                <a:latin typeface="Times New Roman" pitchFamily="18" charset="0"/>
                <a:cs typeface="Times New Roman" pitchFamily="18" charset="0"/>
              </a:rPr>
              <a:t>image based recognition </a:t>
            </a:r>
            <a:r>
              <a:rPr lang="en-US" sz="2800" dirty="0">
                <a:latin typeface="Times New Roman" pitchFamily="18" charset="0"/>
                <a:cs typeface="Times New Roman" pitchFamily="18" charset="0"/>
              </a:rPr>
              <a:t>by eliminating the need for image preprocessing as well as providing in-built feature selection. </a:t>
            </a:r>
          </a:p>
          <a:p>
            <a:pPr algn="just">
              <a:lnSpc>
                <a:spcPct val="150000"/>
              </a:lnSpc>
            </a:pPr>
            <a:r>
              <a:rPr lang="en-US" sz="2800" dirty="0">
                <a:latin typeface="Times New Roman" pitchFamily="18" charset="0"/>
                <a:cs typeface="Times New Roman" pitchFamily="18" charset="0"/>
              </a:rPr>
              <a:t>Now-a-days, mobile phones are accessible to everyone and so we have come up with the idea of an automated system where the farmers can </a:t>
            </a:r>
            <a:r>
              <a:rPr lang="en-US" sz="2800" dirty="0">
                <a:highlight>
                  <a:srgbClr val="FFFF00"/>
                </a:highlight>
                <a:latin typeface="Times New Roman" pitchFamily="18" charset="0"/>
                <a:cs typeface="Times New Roman" pitchFamily="18" charset="0"/>
              </a:rPr>
              <a:t>upload the diseased leaf image </a:t>
            </a:r>
            <a:r>
              <a:rPr lang="en-US" sz="2800" dirty="0">
                <a:latin typeface="Times New Roman" pitchFamily="18" charset="0"/>
                <a:cs typeface="Times New Roman" pitchFamily="18" charset="0"/>
              </a:rPr>
              <a:t>and post it to our server where the neural network will be used to identify the disease and the disease classification along with the remedy can be sent back to the farmer. </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9105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5718-A24A-9EC3-2674-8D2D55A95457}"/>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a:extLst>
              <a:ext uri="{FF2B5EF4-FFF2-40B4-BE49-F238E27FC236}">
                <a16:creationId xmlns:a16="http://schemas.microsoft.com/office/drawing/2014/main" id="{AF814F08-4928-CB53-3A65-3C6CAEB12997}"/>
              </a:ext>
            </a:extLst>
          </p:cNvPr>
          <p:cNvGraphicFramePr>
            <a:graphicFrameLocks noGrp="1"/>
          </p:cNvGraphicFramePr>
          <p:nvPr>
            <p:ph idx="1"/>
          </p:nvPr>
        </p:nvGraphicFramePr>
        <p:xfrm>
          <a:off x="925188" y="1349733"/>
          <a:ext cx="10620922" cy="5223266"/>
        </p:xfrm>
        <a:graphic>
          <a:graphicData uri="http://schemas.openxmlformats.org/drawingml/2006/table">
            <a:tbl>
              <a:tblPr firstRow="1" bandRow="1">
                <a:tableStyleId>{5940675A-B579-460E-94D1-54222C63F5DA}</a:tableStyleId>
              </a:tblPr>
              <a:tblGrid>
                <a:gridCol w="895667">
                  <a:extLst>
                    <a:ext uri="{9D8B030D-6E8A-4147-A177-3AD203B41FA5}">
                      <a16:colId xmlns:a16="http://schemas.microsoft.com/office/drawing/2014/main" val="20000"/>
                    </a:ext>
                  </a:extLst>
                </a:gridCol>
                <a:gridCol w="1991176">
                  <a:extLst>
                    <a:ext uri="{9D8B030D-6E8A-4147-A177-3AD203B41FA5}">
                      <a16:colId xmlns:a16="http://schemas.microsoft.com/office/drawing/2014/main" val="20001"/>
                    </a:ext>
                  </a:extLst>
                </a:gridCol>
                <a:gridCol w="2356922">
                  <a:extLst>
                    <a:ext uri="{9D8B030D-6E8A-4147-A177-3AD203B41FA5}">
                      <a16:colId xmlns:a16="http://schemas.microsoft.com/office/drawing/2014/main" val="20002"/>
                    </a:ext>
                  </a:extLst>
                </a:gridCol>
                <a:gridCol w="3102329">
                  <a:extLst>
                    <a:ext uri="{9D8B030D-6E8A-4147-A177-3AD203B41FA5}">
                      <a16:colId xmlns:a16="http://schemas.microsoft.com/office/drawing/2014/main" val="20003"/>
                    </a:ext>
                  </a:extLst>
                </a:gridCol>
                <a:gridCol w="2274828">
                  <a:extLst>
                    <a:ext uri="{9D8B030D-6E8A-4147-A177-3AD203B41FA5}">
                      <a16:colId xmlns:a16="http://schemas.microsoft.com/office/drawing/2014/main" val="20004"/>
                    </a:ext>
                  </a:extLst>
                </a:gridCol>
              </a:tblGrid>
              <a:tr h="651958">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2784603">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International Journal</a:t>
                      </a:r>
                    </a:p>
                    <a:p>
                      <a:pPr algn="ctr"/>
                      <a:r>
                        <a:rPr lang="en-IN" sz="2000" dirty="0">
                          <a:latin typeface="Times New Roman" panose="02020603050405020304" pitchFamily="18" charset="0"/>
                          <a:cs typeface="Times New Roman" panose="02020603050405020304" pitchFamily="18" charset="0"/>
                        </a:rPr>
                        <a:t>(2018)</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R. R. Atole, D. Park</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IN" sz="1800" b="0" kern="1200" dirty="0">
                          <a:solidFill>
                            <a:schemeClr val="tx1"/>
                          </a:solidFill>
                          <a:effectLst/>
                          <a:latin typeface="Times New Roman" panose="02020603050405020304" pitchFamily="18" charset="0"/>
                          <a:ea typeface="+mn-ea"/>
                          <a:cs typeface="Times New Roman" panose="02020603050405020304" pitchFamily="18" charset="0"/>
                        </a:rPr>
                        <a:t>Image Processing for Smart Farming: Detection of Disease and Fruit Grading</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A three-class classifier was implemented representing normal, unhealthy, and snail infested plants via transfer learning from an AlexNet deep network.</a:t>
                      </a:r>
                    </a:p>
                  </a:txBody>
                  <a:tcPr/>
                </a:tc>
                <a:extLst>
                  <a:ext uri="{0D108BD9-81ED-4DB2-BD59-A6C34878D82A}">
                    <a16:rowId xmlns:a16="http://schemas.microsoft.com/office/drawing/2014/main" val="10001"/>
                  </a:ext>
                </a:extLst>
              </a:tr>
              <a:tr h="1737623">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IN" sz="2000" dirty="0">
                          <a:latin typeface="Times New Roman" panose="02020603050405020304" pitchFamily="18" charset="0"/>
                          <a:cs typeface="Times New Roman" panose="02020603050405020304" pitchFamily="18" charset="0"/>
                        </a:rPr>
                        <a:t>Journal</a:t>
                      </a:r>
                    </a:p>
                    <a:p>
                      <a:r>
                        <a:rPr lang="en-IN" sz="2000" dirty="0">
                          <a:latin typeface="Times New Roman" panose="02020603050405020304" pitchFamily="18" charset="0"/>
                          <a:cs typeface="Times New Roman" panose="02020603050405020304" pitchFamily="18" charset="0"/>
                        </a:rPr>
                        <a:t>(2018)</a:t>
                      </a:r>
                    </a:p>
                  </a:txBody>
                  <a:tcPr/>
                </a:tc>
                <a:tc>
                  <a:txBody>
                    <a:bodyPr/>
                    <a:lstStyle/>
                    <a:p>
                      <a:pPr algn="ctr"/>
                      <a:r>
                        <a:rPr lang="en-US" sz="2000" dirty="0">
                          <a:latin typeface="Times New Roman" panose="02020603050405020304" pitchFamily="18" charset="0"/>
                          <a:cs typeface="Times New Roman" panose="02020603050405020304" pitchFamily="18" charset="0"/>
                        </a:rPr>
                        <a:t>P. </a:t>
                      </a:r>
                      <a:r>
                        <a:rPr lang="en-US" sz="2000" dirty="0" err="1">
                          <a:latin typeface="Times New Roman" panose="02020603050405020304" pitchFamily="18" charset="0"/>
                          <a:cs typeface="Times New Roman" panose="02020603050405020304" pitchFamily="18" charset="0"/>
                        </a:rPr>
                        <a:t>Konstantinos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Ferentinos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Deep Learning Models for Plant Disease Detection and Diagnosis</a:t>
                      </a:r>
                    </a:p>
                  </a:txBody>
                  <a:tcPr/>
                </a:tc>
                <a:tc>
                  <a:txBody>
                    <a:bodyPr/>
                    <a:lstStyle/>
                    <a:p>
                      <a:pPr algn="just"/>
                      <a:r>
                        <a:rPr lang="en-US" sz="1800" dirty="0">
                          <a:latin typeface="Times New Roman" panose="02020603050405020304" pitchFamily="18" charset="0"/>
                          <a:cs typeface="Times New Roman" panose="02020603050405020304" pitchFamily="18" charset="0"/>
                        </a:rPr>
                        <a:t>Using Deep L earning techniques detect the plant diseases</a:t>
                      </a:r>
                      <a:r>
                        <a:rPr lang="en-US" sz="20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089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3398</Words>
  <Application>Microsoft Office PowerPoint</Application>
  <PresentationFormat>Widescreen</PresentationFormat>
  <Paragraphs>202</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Black</vt:lpstr>
      <vt:lpstr>Calibri</vt:lpstr>
      <vt:lpstr>Calibri Light</vt:lpstr>
      <vt:lpstr>DeepSeek-CJK-patch</vt:lpstr>
      <vt:lpstr>Times New Roman</vt:lpstr>
      <vt:lpstr>Office Theme</vt:lpstr>
      <vt:lpstr>PowerPoint Presentation</vt:lpstr>
      <vt:lpstr>ABSTRACT</vt:lpstr>
      <vt:lpstr>PROBLEM STATEMENT</vt:lpstr>
      <vt:lpstr>OBJECTIVE OF THE PROJECT</vt:lpstr>
      <vt:lpstr>SCOPE</vt:lpstr>
      <vt:lpstr>MOTIVATION</vt:lpstr>
      <vt:lpstr>INTRODUCTION</vt:lpstr>
      <vt:lpstr>INTRODUCTION</vt:lpstr>
      <vt:lpstr>LITERATURE SURVEY</vt:lpstr>
      <vt:lpstr>LITERATURE SURVEY</vt:lpstr>
      <vt:lpstr>EXISTING METHOD</vt:lpstr>
      <vt:lpstr>DISADVANTAGES</vt:lpstr>
      <vt:lpstr>PROPOSED SYSTEM</vt:lpstr>
      <vt:lpstr>ADVANTAGES</vt:lpstr>
      <vt:lpstr> PROPOSED METHOD </vt:lpstr>
      <vt:lpstr>HARDWARE AND SOFTWARE REQUIREMENTS</vt:lpstr>
      <vt:lpstr>HARDWARE AND SOFTWARE REQUIREMENTS</vt:lpstr>
      <vt:lpstr>ARCHITECTURE</vt:lpstr>
      <vt:lpstr>MODULES</vt:lpstr>
      <vt:lpstr>MODULES</vt:lpstr>
      <vt:lpstr>MODULES</vt:lpstr>
      <vt:lpstr>MODULES</vt:lpstr>
      <vt:lpstr>MODULES</vt:lpstr>
      <vt:lpstr>MODULES</vt:lpstr>
      <vt:lpstr>PowerPoint Presentation</vt:lpstr>
      <vt:lpstr>PowerPoint Presentation</vt:lpstr>
      <vt:lpstr>ER DIAGRAM</vt:lpstr>
      <vt:lpstr>DFD</vt:lpstr>
      <vt:lpstr>ALGORITHM</vt:lpstr>
      <vt:lpstr>ALGORITHM</vt:lpstr>
      <vt:lpstr>ALGORITHM</vt:lpstr>
      <vt:lpstr>ALGORITHM</vt:lpstr>
      <vt:lpstr>INPUT</vt:lpstr>
      <vt:lpstr>OUTPUT</vt:lpstr>
      <vt:lpstr>CONCLUSION</vt:lpstr>
      <vt:lpstr>FUTURE WORK</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Jayanth Jay</dc:creator>
  <cp:lastModifiedBy>Jayanth Jay</cp:lastModifiedBy>
  <cp:revision>2</cp:revision>
  <dcterms:created xsi:type="dcterms:W3CDTF">2025-03-25T17:20:17Z</dcterms:created>
  <dcterms:modified xsi:type="dcterms:W3CDTF">2025-04-27T03:04:30Z</dcterms:modified>
</cp:coreProperties>
</file>