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9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26" autoAdjust="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60C73-45A9-4905-96DC-A4EC81956087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115B1-D005-481A-BD0E-95DA1473B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2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350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261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29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13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89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12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65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02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474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80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35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5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1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7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2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57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73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115B1-D005-481A-BD0E-95DA1473BF1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4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Domain Driven Design</a:t>
            </a:r>
          </a:p>
        </p:txBody>
      </p:sp>
      <p:pic>
        <p:nvPicPr>
          <p:cNvPr id="1028" name="Picture 4" descr="Domain-Driven Design: Tackling Complexity in the Heart of Software eBook :  Eric, Evans: Amazon.in: Kindle Store">
            <a:extLst>
              <a:ext uri="{FF2B5EF4-FFF2-40B4-BE49-F238E27FC236}">
                <a16:creationId xmlns:a16="http://schemas.microsoft.com/office/drawing/2014/main" id="{516B3862-0BFC-9308-52E7-4B58A3D23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725" y="3795084"/>
            <a:ext cx="2081275" cy="238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Driven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1B106-E738-4E6D-2A37-596F915D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3" y="1977773"/>
            <a:ext cx="8199831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Driven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Google Shape;113;p21">
            <a:extLst>
              <a:ext uri="{FF2B5EF4-FFF2-40B4-BE49-F238E27FC236}">
                <a16:creationId xmlns:a16="http://schemas.microsoft.com/office/drawing/2014/main" id="{351EE2CE-608A-1FAE-0F73-ADCBFE397E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9413" y="1828757"/>
            <a:ext cx="8839200" cy="3627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095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Driven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Google Shape;118;p22">
            <a:extLst>
              <a:ext uri="{FF2B5EF4-FFF2-40B4-BE49-F238E27FC236}">
                <a16:creationId xmlns:a16="http://schemas.microsoft.com/office/drawing/2014/main" id="{88CCC747-A969-18F1-D06F-B2A2F102ED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4025" y="1795884"/>
            <a:ext cx="6300133" cy="472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960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Driven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Google Shape;124;p23">
            <a:extLst>
              <a:ext uri="{FF2B5EF4-FFF2-40B4-BE49-F238E27FC236}">
                <a16:creationId xmlns:a16="http://schemas.microsoft.com/office/drawing/2014/main" id="{C1DF070B-4F1E-D6A5-2AD2-7B74EDA133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9938" y="2043940"/>
            <a:ext cx="5038601" cy="3568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36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Pillars of DDD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A48C-BCD2-425A-EA2F-0216B688C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Strategic Design </a:t>
            </a:r>
          </a:p>
          <a:p>
            <a:pPr lvl="1"/>
            <a:r>
              <a:rPr lang="en-US" dirty="0"/>
              <a:t>Goal is to find Bounded Contexts and Ubiquitous Language</a:t>
            </a:r>
          </a:p>
          <a:p>
            <a:endParaRPr lang="en-US" dirty="0"/>
          </a:p>
          <a:p>
            <a:r>
              <a:rPr lang="en-US" dirty="0"/>
              <a:t>Tactical Design</a:t>
            </a:r>
          </a:p>
          <a:p>
            <a:pPr lvl="1"/>
            <a:r>
              <a:rPr lang="en-US" dirty="0" err="1"/>
              <a:t>Entities,Services,Repositories,ValueObjects,Aggregates,Events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Modules,Factories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Bounded Context?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A48C-BCD2-425A-EA2F-0216B688C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Finding the Boundary or Box with one Ubiquitous language</a:t>
            </a:r>
          </a:p>
          <a:p>
            <a:r>
              <a:rPr lang="en-US" dirty="0"/>
              <a:t>Create domain model for each bounded context</a:t>
            </a:r>
          </a:p>
          <a:p>
            <a:r>
              <a:rPr lang="en-US" dirty="0"/>
              <a:t>Each Domain Model in Bounded Context will have Entities, </a:t>
            </a:r>
            <a:r>
              <a:rPr lang="en-US" dirty="0" err="1"/>
              <a:t>Aggregates,Value</a:t>
            </a:r>
            <a:r>
              <a:rPr lang="en-US" dirty="0"/>
              <a:t> Objects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1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Bounded Context vs Subdomain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A48C-BCD2-425A-EA2F-0216B688C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Subdomain are discovered , Bounded Contexts are created</a:t>
            </a:r>
          </a:p>
          <a:p>
            <a:r>
              <a:rPr lang="en-US" dirty="0"/>
              <a:t>Subdomain are logical boundaries and BC are technical solutions</a:t>
            </a:r>
          </a:p>
          <a:p>
            <a:r>
              <a:rPr lang="en-US" dirty="0"/>
              <a:t>Subdomain is problem space and bounded context is solution space</a:t>
            </a:r>
          </a:p>
          <a:p>
            <a:r>
              <a:rPr lang="en-US" dirty="0"/>
              <a:t>Single team assigned to work on one or more BC </a:t>
            </a:r>
          </a:p>
          <a:p>
            <a:r>
              <a:rPr lang="en-US" dirty="0"/>
              <a:t>One BC should not be shared by many teams</a:t>
            </a:r>
          </a:p>
          <a:p>
            <a:r>
              <a:rPr lang="en-US" dirty="0"/>
              <a:t>There must be a separate code repository for each BC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Ubiquitous Language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A48C-BCD2-425A-EA2F-0216B688C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Universal Language : shared language to avoid confusion</a:t>
            </a:r>
          </a:p>
          <a:p>
            <a:r>
              <a:rPr lang="en-US" dirty="0"/>
              <a:t>Reduces gap between developers and business expert</a:t>
            </a:r>
          </a:p>
          <a:p>
            <a:r>
              <a:rPr lang="en-US" dirty="0"/>
              <a:t>Not a set of technical jargons imposed by domain experts</a:t>
            </a:r>
          </a:p>
          <a:p>
            <a:r>
              <a:rPr lang="en-US" dirty="0"/>
              <a:t>Developed in agreement with the whole team</a:t>
            </a:r>
          </a:p>
        </p:txBody>
      </p:sp>
    </p:spTree>
    <p:extLst>
      <p:ext uri="{BB962C8B-B14F-4D97-AF65-F5344CB8AC3E}">
        <p14:creationId xmlns:p14="http://schemas.microsoft.com/office/powerpoint/2010/main" val="373772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Ubiquitous Language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Google Shape;154;p28">
            <a:extLst>
              <a:ext uri="{FF2B5EF4-FFF2-40B4-BE49-F238E27FC236}">
                <a16:creationId xmlns:a16="http://schemas.microsoft.com/office/drawing/2014/main" id="{60D8A21D-E9ED-4341-DCF9-C7D1850C420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644" y="1690688"/>
            <a:ext cx="903222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35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came first?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Google Shape;160;p29">
            <a:extLst>
              <a:ext uri="{FF2B5EF4-FFF2-40B4-BE49-F238E27FC236}">
                <a16:creationId xmlns:a16="http://schemas.microsoft.com/office/drawing/2014/main" id="{8A8A652A-A202-D9C6-176C-445F3FB084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492" y="2052648"/>
            <a:ext cx="7894683" cy="3832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77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Domain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407"/>
            <a:ext cx="10515600" cy="3526551"/>
          </a:xfrm>
        </p:spPr>
        <p:txBody>
          <a:bodyPr>
            <a:normAutofit/>
          </a:bodyPr>
          <a:lstStyle/>
          <a:p>
            <a:r>
              <a:rPr lang="en-US" dirty="0"/>
              <a:t>Problem Space</a:t>
            </a:r>
          </a:p>
          <a:p>
            <a:pPr lvl="1"/>
            <a:r>
              <a:rPr lang="en-US" sz="2400" dirty="0"/>
              <a:t>For Which we have to design a solution includes </a:t>
            </a:r>
            <a:r>
              <a:rPr lang="en-US" sz="2400" dirty="0" err="1"/>
              <a:t>entities,behavior</a:t>
            </a:r>
            <a:r>
              <a:rPr lang="en-US" sz="2400" dirty="0"/>
              <a:t> and business rules</a:t>
            </a:r>
          </a:p>
          <a:p>
            <a:r>
              <a:rPr lang="en-US" dirty="0"/>
              <a:t>Domain </a:t>
            </a:r>
            <a:r>
              <a:rPr lang="en-US" dirty="0">
                <a:sym typeface="Wingdings" panose="05000000000000000000" pitchFamily="2" charset="2"/>
              </a:rPr>
              <a:t> Domain Models</a:t>
            </a:r>
          </a:p>
          <a:p>
            <a:r>
              <a:rPr lang="en-US" dirty="0">
                <a:sym typeface="Wingdings" panose="05000000000000000000" pitchFamily="2" charset="2"/>
              </a:rPr>
              <a:t>Cannot create a single Domain model to solve complex problems</a:t>
            </a:r>
          </a:p>
          <a:p>
            <a:r>
              <a:rPr lang="en-US" dirty="0">
                <a:sym typeface="Wingdings" panose="05000000000000000000" pitchFamily="2" charset="2"/>
              </a:rPr>
              <a:t>Business domain is company’s overall area of activity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came first?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Google Shape;166;p30">
            <a:extLst>
              <a:ext uri="{FF2B5EF4-FFF2-40B4-BE49-F238E27FC236}">
                <a16:creationId xmlns:a16="http://schemas.microsoft.com/office/drawing/2014/main" id="{76955D2B-C36C-9CEC-E2DE-A357DA7A2F0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69" y="1508232"/>
            <a:ext cx="3479390" cy="363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7;p30">
            <a:extLst>
              <a:ext uri="{FF2B5EF4-FFF2-40B4-BE49-F238E27FC236}">
                <a16:creationId xmlns:a16="http://schemas.microsoft.com/office/drawing/2014/main" id="{143E74F2-8B76-593B-31BA-E9A339B693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756" y="1303377"/>
            <a:ext cx="3446827" cy="37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;p30">
            <a:extLst>
              <a:ext uri="{FF2B5EF4-FFF2-40B4-BE49-F238E27FC236}">
                <a16:creationId xmlns:a16="http://schemas.microsoft.com/office/drawing/2014/main" id="{224CF908-7D3A-724B-9B63-64A1C35108E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957" y="1538089"/>
            <a:ext cx="3664016" cy="3476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97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Tactical Design : Domain Entity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Google Shape;175;p31">
            <a:extLst>
              <a:ext uri="{FF2B5EF4-FFF2-40B4-BE49-F238E27FC236}">
                <a16:creationId xmlns:a16="http://schemas.microsoft.com/office/drawing/2014/main" id="{25D25122-8CC1-02F7-A80B-CC21FAE82C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350" y="1432951"/>
            <a:ext cx="2855450" cy="31135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32A690-7C11-089F-DEF4-8355E2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0177" cy="35994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 entity is potentially changeable object</a:t>
            </a:r>
          </a:p>
          <a:p>
            <a:r>
              <a:rPr lang="en-US" dirty="0"/>
              <a:t>It has a unique identifier</a:t>
            </a:r>
          </a:p>
          <a:p>
            <a:r>
              <a:rPr lang="en-US" dirty="0"/>
              <a:t>State changes over time but identity same</a:t>
            </a:r>
          </a:p>
        </p:txBody>
      </p:sp>
    </p:spTree>
    <p:extLst>
      <p:ext uri="{BB962C8B-B14F-4D97-AF65-F5344CB8AC3E}">
        <p14:creationId xmlns:p14="http://schemas.microsoft.com/office/powerpoint/2010/main" val="427031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Tactical Design : Value Object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32A690-7C11-089F-DEF4-8355E2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555"/>
            <a:ext cx="8367944" cy="35784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Immutable object</a:t>
            </a:r>
          </a:p>
          <a:p>
            <a:r>
              <a:rPr lang="en-US" dirty="0"/>
              <a:t>Do not have Unique identity</a:t>
            </a:r>
          </a:p>
          <a:p>
            <a:r>
              <a:rPr lang="en-US" dirty="0"/>
              <a:t>Address, Color , Currency</a:t>
            </a:r>
          </a:p>
          <a:p>
            <a:r>
              <a:rPr lang="en-US" dirty="0"/>
              <a:t>Address in an e commerce application might not have an identity at all, since it might only represent a group of attributes of the customer’s profile for a person or company.</a:t>
            </a:r>
          </a:p>
        </p:txBody>
      </p:sp>
    </p:spTree>
    <p:extLst>
      <p:ext uri="{BB962C8B-B14F-4D97-AF65-F5344CB8AC3E}">
        <p14:creationId xmlns:p14="http://schemas.microsoft.com/office/powerpoint/2010/main" val="158527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Tactical Design : Aggregate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32A690-7C11-089F-DEF4-8355E2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555"/>
            <a:ext cx="9158056" cy="3578494"/>
          </a:xfrm>
        </p:spPr>
        <p:txBody>
          <a:bodyPr>
            <a:normAutofit/>
          </a:bodyPr>
          <a:lstStyle/>
          <a:p>
            <a:r>
              <a:rPr lang="en-US" dirty="0"/>
              <a:t>Cluster of one or more entities , value objects</a:t>
            </a:r>
          </a:p>
          <a:p>
            <a:r>
              <a:rPr lang="en-US" dirty="0"/>
              <a:t>Treated as a single unit.</a:t>
            </a:r>
          </a:p>
          <a:p>
            <a:r>
              <a:rPr lang="en-US" dirty="0"/>
              <a:t>Cluster accessed via root entity called Aggregate root</a:t>
            </a:r>
          </a:p>
        </p:txBody>
      </p:sp>
    </p:spTree>
    <p:extLst>
      <p:ext uri="{BB962C8B-B14F-4D97-AF65-F5344CB8AC3E}">
        <p14:creationId xmlns:p14="http://schemas.microsoft.com/office/powerpoint/2010/main" val="2703855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Tactical Design : Aggregate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32A690-7C11-089F-DEF4-8355E2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555"/>
            <a:ext cx="9158056" cy="3578494"/>
          </a:xfrm>
        </p:spPr>
        <p:txBody>
          <a:bodyPr>
            <a:normAutofit/>
          </a:bodyPr>
          <a:lstStyle/>
          <a:p>
            <a:r>
              <a:rPr lang="en-US" dirty="0"/>
              <a:t>Composed of at least one entity</a:t>
            </a:r>
          </a:p>
          <a:p>
            <a:r>
              <a:rPr lang="en-US" dirty="0"/>
              <a:t>Can have multiple child entities, value objects</a:t>
            </a:r>
          </a:p>
          <a:p>
            <a:r>
              <a:rPr lang="en-US" dirty="0"/>
              <a:t>Aggregate root ensures consistency of the aggregates</a:t>
            </a:r>
          </a:p>
          <a:p>
            <a:r>
              <a:rPr lang="en-US" dirty="0"/>
              <a:t>Responsible for maintaining any /all business invariants(rules)</a:t>
            </a:r>
          </a:p>
          <a:p>
            <a:r>
              <a:rPr lang="en-US" dirty="0"/>
              <a:t>Atomic unit / transaction behavior</a:t>
            </a:r>
          </a:p>
        </p:txBody>
      </p:sp>
    </p:spTree>
    <p:extLst>
      <p:ext uri="{BB962C8B-B14F-4D97-AF65-F5344CB8AC3E}">
        <p14:creationId xmlns:p14="http://schemas.microsoft.com/office/powerpoint/2010/main" val="3444983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Tactical Design : Aggregate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Google Shape;200;p35">
            <a:extLst>
              <a:ext uri="{FF2B5EF4-FFF2-40B4-BE49-F238E27FC236}">
                <a16:creationId xmlns:a16="http://schemas.microsoft.com/office/drawing/2014/main" id="{DE7D1F10-5EE4-EA34-0E7F-A4FCCBE12B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406" y="2027206"/>
            <a:ext cx="9143999" cy="4575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12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8677"/>
            <a:ext cx="11128899" cy="1522012"/>
          </a:xfrm>
        </p:spPr>
        <p:txBody>
          <a:bodyPr/>
          <a:lstStyle/>
          <a:p>
            <a:r>
              <a:rPr lang="en-US" dirty="0"/>
              <a:t>Tactical Design : </a:t>
            </a:r>
            <a:r>
              <a:rPr lang="en-US" dirty="0" err="1"/>
              <a:t>Services,Repository,Factories,Events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32A690-7C11-089F-DEF4-8355E2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555"/>
            <a:ext cx="9158056" cy="35784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Services are stateless objects that perform domain specific logic on multiple value objects or Entities. Can have multiple child entities, value objects</a:t>
            </a:r>
          </a:p>
          <a:p>
            <a:r>
              <a:rPr lang="en-US" dirty="0"/>
              <a:t>Repositories deal with storage. Persistence of aggregates</a:t>
            </a:r>
          </a:p>
          <a:p>
            <a:r>
              <a:rPr lang="en-US" dirty="0"/>
              <a:t>Factories builds aggregate root ,entity ,value objects. . Factories are an alternative for building objects that have complexity in building </a:t>
            </a:r>
          </a:p>
          <a:p>
            <a:r>
              <a:rPr lang="en-US" dirty="0"/>
              <a:t>Events indicate significant occurrences that have occurred in the domain and need to be reported to other stakeholders belonging to the domain. It is common for Aggregates to publish event</a:t>
            </a:r>
          </a:p>
        </p:txBody>
      </p:sp>
    </p:spTree>
    <p:extLst>
      <p:ext uri="{BB962C8B-B14F-4D97-AF65-F5344CB8AC3E}">
        <p14:creationId xmlns:p14="http://schemas.microsoft.com/office/powerpoint/2010/main" val="2020284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8677"/>
            <a:ext cx="11128899" cy="1522012"/>
          </a:xfrm>
        </p:spPr>
        <p:txBody>
          <a:bodyPr/>
          <a:lstStyle/>
          <a:p>
            <a:r>
              <a:rPr lang="en-US" dirty="0"/>
              <a:t>Bounded Context Integration Patterns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32A690-7C11-089F-DEF4-8355E2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555"/>
            <a:ext cx="9158056" cy="3578494"/>
          </a:xfrm>
        </p:spPr>
        <p:txBody>
          <a:bodyPr>
            <a:normAutofit/>
          </a:bodyPr>
          <a:lstStyle/>
          <a:p>
            <a:r>
              <a:rPr lang="en-US" dirty="0"/>
              <a:t>Shared Kernel</a:t>
            </a:r>
          </a:p>
          <a:p>
            <a:r>
              <a:rPr lang="en-US" dirty="0"/>
              <a:t>Conformist</a:t>
            </a:r>
          </a:p>
          <a:p>
            <a:r>
              <a:rPr lang="en-US" dirty="0"/>
              <a:t>Anti Corruption Layer</a:t>
            </a:r>
          </a:p>
          <a:p>
            <a:r>
              <a:rPr lang="en-US" dirty="0"/>
              <a:t>Open Host Service</a:t>
            </a:r>
          </a:p>
        </p:txBody>
      </p:sp>
    </p:spTree>
    <p:extLst>
      <p:ext uri="{BB962C8B-B14F-4D97-AF65-F5344CB8AC3E}">
        <p14:creationId xmlns:p14="http://schemas.microsoft.com/office/powerpoint/2010/main" val="2164953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8677"/>
            <a:ext cx="11128899" cy="1522012"/>
          </a:xfrm>
        </p:spPr>
        <p:txBody>
          <a:bodyPr/>
          <a:lstStyle/>
          <a:p>
            <a:r>
              <a:rPr lang="en-US" dirty="0"/>
              <a:t>Shared Kernel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32A690-7C11-089F-DEF4-8355E2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555"/>
            <a:ext cx="9158056" cy="3578494"/>
          </a:xfrm>
        </p:spPr>
        <p:txBody>
          <a:bodyPr>
            <a:normAutofit/>
          </a:bodyPr>
          <a:lstStyle/>
          <a:p>
            <a:r>
              <a:rPr lang="en-US" dirty="0"/>
              <a:t>Shared library that multiple BCs use</a:t>
            </a:r>
          </a:p>
          <a:p>
            <a:r>
              <a:rPr lang="en-US" dirty="0"/>
              <a:t>Overlapping code</a:t>
            </a:r>
          </a:p>
          <a:p>
            <a:r>
              <a:rPr lang="en-US" dirty="0"/>
              <a:t>Tightly coupled relationship</a:t>
            </a:r>
          </a:p>
          <a:p>
            <a:r>
              <a:rPr lang="en-US" dirty="0"/>
              <a:t>The same team owns all the BCs</a:t>
            </a:r>
          </a:p>
        </p:txBody>
      </p:sp>
      <p:pic>
        <p:nvPicPr>
          <p:cNvPr id="3" name="Google Shape;230;p40">
            <a:extLst>
              <a:ext uri="{FF2B5EF4-FFF2-40B4-BE49-F238E27FC236}">
                <a16:creationId xmlns:a16="http://schemas.microsoft.com/office/drawing/2014/main" id="{6E6A1904-7342-895C-BA42-B9E84BEAFA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639" y="2711749"/>
            <a:ext cx="5068411" cy="3103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853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8677"/>
            <a:ext cx="11128899" cy="1522012"/>
          </a:xfrm>
        </p:spPr>
        <p:txBody>
          <a:bodyPr/>
          <a:lstStyle/>
          <a:p>
            <a:r>
              <a:rPr lang="en-US" dirty="0"/>
              <a:t>Customer - Supplier Integration Patterns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32A690-7C11-089F-DEF4-8355E2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555"/>
            <a:ext cx="9158056" cy="35784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One bounded context provides a service to other BCs</a:t>
            </a:r>
          </a:p>
          <a:p>
            <a:r>
              <a:rPr lang="en-US" dirty="0"/>
              <a:t>Upstream - a service provider</a:t>
            </a:r>
          </a:p>
          <a:p>
            <a:r>
              <a:rPr lang="en-US" dirty="0"/>
              <a:t>Downstream - the service’s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3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Subdomain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r>
              <a:rPr lang="en-US" dirty="0"/>
              <a:t>Domain can be decomposed into subdomains</a:t>
            </a:r>
          </a:p>
          <a:p>
            <a:r>
              <a:rPr lang="en-US" dirty="0"/>
              <a:t>Fine grained area of business activity</a:t>
            </a:r>
          </a:p>
          <a:p>
            <a:r>
              <a:rPr lang="en-US" dirty="0">
                <a:sym typeface="Wingdings" panose="05000000000000000000" pitchFamily="2" charset="2"/>
              </a:rPr>
              <a:t>Core Subdomain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Differentiates company from its competitors</a:t>
            </a:r>
          </a:p>
          <a:p>
            <a:r>
              <a:rPr lang="en-IN" dirty="0"/>
              <a:t>Supporting Subdomain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Activity that provides no competitive advantage </a:t>
            </a:r>
          </a:p>
          <a:p>
            <a:pPr lvl="1"/>
            <a:r>
              <a:rPr lang="en-US" dirty="0"/>
              <a:t>Required for implementation of core subdomain</a:t>
            </a:r>
          </a:p>
          <a:p>
            <a:pPr lvl="1"/>
            <a:r>
              <a:rPr lang="en-US" dirty="0"/>
              <a:t>No readymade solution available  , can be outsourced </a:t>
            </a:r>
          </a:p>
          <a:p>
            <a:r>
              <a:rPr lang="en-IN" dirty="0"/>
              <a:t>Generic Subdomain</a:t>
            </a:r>
          </a:p>
          <a:p>
            <a:pPr lvl="1"/>
            <a:r>
              <a:rPr lang="en-US" dirty="0"/>
              <a:t>Ready made solution </a:t>
            </a:r>
            <a:r>
              <a:rPr lang="en-US" dirty="0" err="1"/>
              <a:t>available,problem</a:t>
            </a:r>
            <a:r>
              <a:rPr lang="en-US" dirty="0"/>
              <a:t> domain with existing proven solutions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8677"/>
            <a:ext cx="11128899" cy="1522012"/>
          </a:xfrm>
        </p:spPr>
        <p:txBody>
          <a:bodyPr/>
          <a:lstStyle/>
          <a:p>
            <a:r>
              <a:rPr lang="en-US" dirty="0"/>
              <a:t>Conformist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32A690-7C11-089F-DEF4-8355E2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6" y="1322773"/>
            <a:ext cx="9374820" cy="261003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Downstream conforms to the model of upstream</a:t>
            </a:r>
          </a:p>
          <a:p>
            <a:r>
              <a:rPr lang="en-US" dirty="0"/>
              <a:t>Client written in the language as defined by upstream</a:t>
            </a:r>
          </a:p>
        </p:txBody>
      </p:sp>
      <p:pic>
        <p:nvPicPr>
          <p:cNvPr id="6" name="Google Shape;243;p42">
            <a:extLst>
              <a:ext uri="{FF2B5EF4-FFF2-40B4-BE49-F238E27FC236}">
                <a16:creationId xmlns:a16="http://schemas.microsoft.com/office/drawing/2014/main" id="{63A9D6F1-296F-0652-E919-9AC0E9EB51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158" y="4093828"/>
            <a:ext cx="8031374" cy="252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454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8677"/>
            <a:ext cx="11128899" cy="1522012"/>
          </a:xfrm>
        </p:spPr>
        <p:txBody>
          <a:bodyPr/>
          <a:lstStyle/>
          <a:p>
            <a:r>
              <a:rPr lang="en-US" dirty="0"/>
              <a:t>Anti-Corruption Layer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32A690-7C11-089F-DEF4-8355E2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6" y="1562469"/>
            <a:ext cx="8318376" cy="2370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Protects the language of downstream from the language of upstream</a:t>
            </a:r>
          </a:p>
          <a:p>
            <a:r>
              <a:rPr lang="en-US" dirty="0"/>
              <a:t>Part of the client</a:t>
            </a:r>
          </a:p>
        </p:txBody>
      </p:sp>
      <p:pic>
        <p:nvPicPr>
          <p:cNvPr id="5" name="Google Shape;250;p43">
            <a:extLst>
              <a:ext uri="{FF2B5EF4-FFF2-40B4-BE49-F238E27FC236}">
                <a16:creationId xmlns:a16="http://schemas.microsoft.com/office/drawing/2014/main" id="{0E9DD652-7929-211F-4610-A35A3D4E4F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96" y="4258506"/>
            <a:ext cx="8723376" cy="231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11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8677"/>
            <a:ext cx="11128899" cy="1522012"/>
          </a:xfrm>
        </p:spPr>
        <p:txBody>
          <a:bodyPr/>
          <a:lstStyle/>
          <a:p>
            <a:r>
              <a:rPr lang="en-US" dirty="0"/>
              <a:t>Open Host Service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32A690-7C11-089F-DEF4-8355E2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6" y="1384917"/>
            <a:ext cx="8265111" cy="254789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800" dirty="0"/>
              <a:t>Public API as part of the upstream service design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800" dirty="0"/>
              <a:t>Public interface stable and protects service clients</a:t>
            </a:r>
          </a:p>
        </p:txBody>
      </p:sp>
      <p:pic>
        <p:nvPicPr>
          <p:cNvPr id="6" name="Google Shape;257;p44">
            <a:extLst>
              <a:ext uri="{FF2B5EF4-FFF2-40B4-BE49-F238E27FC236}">
                <a16:creationId xmlns:a16="http://schemas.microsoft.com/office/drawing/2014/main" id="{E38AF51A-D95B-2A66-9CE6-3BF686CD2C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913" y="3680044"/>
            <a:ext cx="7915275" cy="223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049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8677"/>
            <a:ext cx="11128899" cy="152201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RESTful HTTP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32A690-7C11-089F-DEF4-8355E2C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6" y="1384917"/>
            <a:ext cx="8265111" cy="254789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800" dirty="0"/>
              <a:t>Public API as part of the upstream service design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800" dirty="0"/>
              <a:t>Public interface stable and protects service clients</a:t>
            </a:r>
          </a:p>
        </p:txBody>
      </p:sp>
      <p:pic>
        <p:nvPicPr>
          <p:cNvPr id="3" name="Google Shape;264;p45">
            <a:extLst>
              <a:ext uri="{FF2B5EF4-FFF2-40B4-BE49-F238E27FC236}">
                <a16:creationId xmlns:a16="http://schemas.microsoft.com/office/drawing/2014/main" id="{268A6A41-E74A-BD4E-5864-4CC8CF0CA0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82" y="3356176"/>
            <a:ext cx="8631125" cy="311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664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8677"/>
            <a:ext cx="11128899" cy="152201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Messaging</a:t>
            </a:r>
            <a:endParaRPr lang="en-IN" dirty="0"/>
          </a:p>
        </p:txBody>
      </p:sp>
      <p:pic>
        <p:nvPicPr>
          <p:cNvPr id="7" name="Google Shape;270;p46">
            <a:extLst>
              <a:ext uri="{FF2B5EF4-FFF2-40B4-BE49-F238E27FC236}">
                <a16:creationId xmlns:a16="http://schemas.microsoft.com/office/drawing/2014/main" id="{EE5AD87D-3CCF-6ABB-02AE-F91DFABA34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510" y="1969041"/>
            <a:ext cx="8192453" cy="3686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36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Subdomains</a:t>
            </a:r>
          </a:p>
        </p:txBody>
      </p:sp>
      <p:pic>
        <p:nvPicPr>
          <p:cNvPr id="6" name="Google Shape;85;p16">
            <a:extLst>
              <a:ext uri="{FF2B5EF4-FFF2-40B4-BE49-F238E27FC236}">
                <a16:creationId xmlns:a16="http://schemas.microsoft.com/office/drawing/2014/main" id="{E86CB37B-0CA3-32DA-EC0B-F4F1D1AF58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9855" y="2503842"/>
            <a:ext cx="8953273" cy="243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073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Subdomains</a:t>
            </a:r>
          </a:p>
        </p:txBody>
      </p:sp>
      <p:pic>
        <p:nvPicPr>
          <p:cNvPr id="5" name="Google Shape;90;p17">
            <a:extLst>
              <a:ext uri="{FF2B5EF4-FFF2-40B4-BE49-F238E27FC236}">
                <a16:creationId xmlns:a16="http://schemas.microsoft.com/office/drawing/2014/main" id="{59C302FC-CCAE-A1B8-487B-B381B48286A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1999314"/>
            <a:ext cx="9471870" cy="4359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Gigmaster</a:t>
            </a:r>
            <a:r>
              <a:rPr lang="en-IN" dirty="0"/>
              <a:t> : identify </a:t>
            </a:r>
            <a:r>
              <a:rPr lang="en-IN" dirty="0" err="1"/>
              <a:t>Core,Supporting,Generic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87D3-5FE5-98BB-D2DC-072D3E0C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138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Gigmaster</a:t>
            </a:r>
            <a:r>
              <a:rPr lang="en-US" dirty="0"/>
              <a:t> is a ticket sales and distribution </a:t>
            </a:r>
            <a:r>
              <a:rPr lang="en-US" dirty="0" err="1"/>
              <a:t>company.Its</a:t>
            </a:r>
            <a:r>
              <a:rPr lang="en-US" dirty="0"/>
              <a:t> mobile app analyzes users’ music libraries, streaming services’ accounts, and social media profiles to identify nearby shows that are relevant to its</a:t>
            </a:r>
          </a:p>
          <a:p>
            <a:r>
              <a:rPr lang="en-US" dirty="0" err="1">
                <a:sym typeface="Wingdings" panose="05000000000000000000" pitchFamily="2" charset="2"/>
              </a:rPr>
              <a:t>Gigmaster’s</a:t>
            </a:r>
            <a:r>
              <a:rPr lang="en-US" dirty="0">
                <a:sym typeface="Wingdings" panose="05000000000000000000" pitchFamily="2" charset="2"/>
              </a:rPr>
              <a:t> users are conscious about their </a:t>
            </a:r>
            <a:r>
              <a:rPr lang="en-US" dirty="0" err="1">
                <a:sym typeface="Wingdings" panose="05000000000000000000" pitchFamily="2" charset="2"/>
              </a:rPr>
              <a:t>privacy.Hence</a:t>
            </a:r>
            <a:r>
              <a:rPr lang="en-US" dirty="0">
                <a:sym typeface="Wingdings" panose="05000000000000000000" pitchFamily="2" charset="2"/>
              </a:rPr>
              <a:t>, all users’ personal information has to be anonymized, or at least encrypted.</a:t>
            </a:r>
          </a:p>
          <a:p>
            <a:r>
              <a:rPr lang="en-US" dirty="0"/>
              <a:t>To improve the app’s recommendation, a new module was implemented to allow manual entry of past gigs a user has attended, even if the tickets weren’t purchased through </a:t>
            </a:r>
            <a:r>
              <a:rPr lang="en-US" dirty="0" err="1"/>
              <a:t>Gigmaster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18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Gigmaster</a:t>
            </a:r>
            <a:r>
              <a:rPr lang="en-IN" dirty="0"/>
              <a:t> : identify </a:t>
            </a:r>
            <a:r>
              <a:rPr lang="en-IN" dirty="0" err="1"/>
              <a:t>Core,Supporting,Generic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87D3-5FE5-98BB-D2DC-072D3E0C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Core : Recommendation Engine, Data Anonymization</a:t>
            </a:r>
          </a:p>
          <a:p>
            <a:endParaRPr lang="en-US" dirty="0"/>
          </a:p>
          <a:p>
            <a:r>
              <a:rPr lang="en-US" dirty="0"/>
              <a:t>Supporting: Integration with music streaming services and social networks, past gigs tracking module</a:t>
            </a:r>
          </a:p>
          <a:p>
            <a:endParaRPr lang="en-US" dirty="0"/>
          </a:p>
          <a:p>
            <a:r>
              <a:rPr lang="en-US" dirty="0"/>
              <a:t>Generic:  Data </a:t>
            </a:r>
            <a:r>
              <a:rPr lang="en-US" dirty="0" err="1"/>
              <a:t>Encryption,Identity</a:t>
            </a:r>
            <a:r>
              <a:rPr lang="en-US" dirty="0"/>
              <a:t> and </a:t>
            </a:r>
            <a:r>
              <a:rPr lang="en-US" dirty="0" err="1"/>
              <a:t>access,clearing</a:t>
            </a:r>
            <a:r>
              <a:rPr lang="en-US" dirty="0"/>
              <a:t> and accounting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67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Gigmaster</a:t>
            </a:r>
            <a:r>
              <a:rPr lang="en-IN" dirty="0"/>
              <a:t> : identify </a:t>
            </a:r>
            <a:r>
              <a:rPr lang="en-IN" dirty="0" err="1"/>
              <a:t>Core,Supporting,Generic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87D3-5FE5-98BB-D2DC-072D3E0C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Core : Recommendation Engine, Data Anonymization</a:t>
            </a:r>
          </a:p>
          <a:p>
            <a:endParaRPr lang="en-US" dirty="0"/>
          </a:p>
          <a:p>
            <a:r>
              <a:rPr lang="en-US" dirty="0"/>
              <a:t>Supporting: Integration with music streaming services and social networks, past gigs tracking module</a:t>
            </a:r>
          </a:p>
          <a:p>
            <a:endParaRPr lang="en-US" dirty="0"/>
          </a:p>
          <a:p>
            <a:r>
              <a:rPr lang="en-US" dirty="0"/>
              <a:t>Generic:  Data </a:t>
            </a:r>
            <a:r>
              <a:rPr lang="en-US" dirty="0" err="1"/>
              <a:t>Encryption,Identity</a:t>
            </a:r>
            <a:r>
              <a:rPr lang="en-US" dirty="0"/>
              <a:t> and </a:t>
            </a:r>
            <a:r>
              <a:rPr lang="en-US" dirty="0" err="1"/>
              <a:t>access,clearing</a:t>
            </a:r>
            <a:r>
              <a:rPr lang="en-US" dirty="0"/>
              <a:t> and accounting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39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842B4-DAAB-C7D9-A275-421B3A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DDD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9D9DD-FD4B-0F49-309D-C3B68BBEE7BC}"/>
              </a:ext>
            </a:extLst>
          </p:cNvPr>
          <p:cNvSpPr txBox="1"/>
          <p:nvPr/>
        </p:nvSpPr>
        <p:spPr>
          <a:xfrm>
            <a:off x="2525086" y="2265028"/>
            <a:ext cx="3103927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87D3-5FE5-98BB-D2DC-072D3E0C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Is an  approach to building software with a focus on the domain</a:t>
            </a:r>
          </a:p>
          <a:p>
            <a:r>
              <a:rPr lang="en-US" dirty="0"/>
              <a:t>Helps building Domain Model in right way</a:t>
            </a:r>
          </a:p>
          <a:p>
            <a:r>
              <a:rPr lang="en-US" dirty="0"/>
              <a:t>Complex Business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07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1261</TotalTime>
  <Words>906</Words>
  <Application>Microsoft Office PowerPoint</Application>
  <PresentationFormat>Widescreen</PresentationFormat>
  <Paragraphs>163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Domain Driven Design</vt:lpstr>
      <vt:lpstr>What is a Domain ?</vt:lpstr>
      <vt:lpstr>What is a Subdomain ?</vt:lpstr>
      <vt:lpstr>Types of Subdomains</vt:lpstr>
      <vt:lpstr>Types of Subdomains</vt:lpstr>
      <vt:lpstr>Gigmaster : identify Core,Supporting,Generic</vt:lpstr>
      <vt:lpstr>Gigmaster : identify Core,Supporting,Generic</vt:lpstr>
      <vt:lpstr>Gigmaster : identify Core,Supporting,Generic</vt:lpstr>
      <vt:lpstr>What is DDD ?</vt:lpstr>
      <vt:lpstr>Domain Driven Design</vt:lpstr>
      <vt:lpstr>Domain Driven Design</vt:lpstr>
      <vt:lpstr>Domain Driven Design</vt:lpstr>
      <vt:lpstr>Domain Driven Design</vt:lpstr>
      <vt:lpstr>Main Pillars of DDD</vt:lpstr>
      <vt:lpstr>What is Bounded Context?</vt:lpstr>
      <vt:lpstr>Bounded Context vs Subdomain</vt:lpstr>
      <vt:lpstr>What is Ubiquitous Language ?</vt:lpstr>
      <vt:lpstr>What is Ubiquitous Language ?</vt:lpstr>
      <vt:lpstr>What came first?</vt:lpstr>
      <vt:lpstr>What came first?</vt:lpstr>
      <vt:lpstr>Tactical Design : Domain Entity</vt:lpstr>
      <vt:lpstr>Tactical Design : Value Object</vt:lpstr>
      <vt:lpstr>Tactical Design : Aggregate </vt:lpstr>
      <vt:lpstr>Tactical Design : Aggregate Root</vt:lpstr>
      <vt:lpstr>Tactical Design : Aggregate Root</vt:lpstr>
      <vt:lpstr>Tactical Design : Services,Repository,Factories,Events</vt:lpstr>
      <vt:lpstr>Bounded Context Integration Patterns</vt:lpstr>
      <vt:lpstr>Shared Kernel</vt:lpstr>
      <vt:lpstr>Customer - Supplier Integration Patterns</vt:lpstr>
      <vt:lpstr>Conformist</vt:lpstr>
      <vt:lpstr>Anti-Corruption Layer</vt:lpstr>
      <vt:lpstr>Open Host Service</vt:lpstr>
      <vt:lpstr> RESTful HTTP</vt:lpstr>
      <vt:lpstr> Messaging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108</cp:revision>
  <dcterms:created xsi:type="dcterms:W3CDTF">2023-11-13T08:35:40Z</dcterms:created>
  <dcterms:modified xsi:type="dcterms:W3CDTF">2023-12-01T09:45:46Z</dcterms:modified>
</cp:coreProperties>
</file>