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9" r:id="rId2"/>
    <p:sldId id="260" r:id="rId3"/>
    <p:sldId id="263" r:id="rId4"/>
    <p:sldId id="261" r:id="rId5"/>
    <p:sldId id="270" r:id="rId6"/>
    <p:sldId id="262" r:id="rId7"/>
    <p:sldId id="264" r:id="rId8"/>
    <p:sldId id="265" r:id="rId9"/>
    <p:sldId id="267" r:id="rId10"/>
    <p:sldId id="268" r:id="rId11"/>
    <p:sldId id="266" r:id="rId12"/>
    <p:sldId id="271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E676E-70C4-47DB-9FEE-E9F2A90F91E5}" type="datetimeFigureOut">
              <a:rPr lang="en-IN" smtClean="0"/>
              <a:t>30-09-2015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B4B6E-9240-4FD6-A080-81007A8D5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110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B4B6E-9240-4FD6-A080-81007A8D57E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664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mplate cov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D9FB-EDD5-4373-A8A5-C4F74CA0F11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679A-1DD0-4CEE-A2AC-A87722B4E3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techlabs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5373216"/>
            <a:ext cx="2838734" cy="87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5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D9FB-EDD5-4373-A8A5-C4F74CA0F11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679A-1DD0-4CEE-A2AC-A87722B4E3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11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D9FB-EDD5-4373-A8A5-C4F74CA0F11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679A-1DD0-4CEE-A2AC-A87722B4E3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10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D9FB-EDD5-4373-A8A5-C4F74CA0F11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679A-1DD0-4CEE-A2AC-A87722B4E3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1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D9FB-EDD5-4373-A8A5-C4F74CA0F11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679A-1DD0-4CEE-A2AC-A87722B4E3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92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D9FB-EDD5-4373-A8A5-C4F74CA0F11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679A-1DD0-4CEE-A2AC-A87722B4E3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35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D9FB-EDD5-4373-A8A5-C4F74CA0F11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679A-1DD0-4CEE-A2AC-A87722B4E3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45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D9FB-EDD5-4373-A8A5-C4F74CA0F11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679A-1DD0-4CEE-A2AC-A87722B4E3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13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D9FB-EDD5-4373-A8A5-C4F74CA0F11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679A-1DD0-4CEE-A2AC-A87722B4E3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46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D9FB-EDD5-4373-A8A5-C4F74CA0F11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679A-1DD0-4CEE-A2AC-A87722B4E3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D9FB-EDD5-4373-A8A5-C4F74CA0F11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679A-1DD0-4CEE-A2AC-A87722B4E3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01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DD9FB-EDD5-4373-A8A5-C4F74CA0F11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B679A-1DD0-4CEE-A2AC-A87722B4E3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template cover.JPG"/>
          <p:cNvPicPr>
            <a:picLocks noChangeAspect="1"/>
          </p:cNvPicPr>
          <p:nvPr/>
        </p:nvPicPr>
        <p:blipFill>
          <a:blip r:embed="rId13" cstate="print"/>
          <a:srcRect b="96751"/>
          <a:stretch>
            <a:fillRect/>
          </a:stretch>
        </p:blipFill>
        <p:spPr>
          <a:xfrm>
            <a:off x="-1" y="-1"/>
            <a:ext cx="9144000" cy="209913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67544" y="980728"/>
            <a:ext cx="820891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95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rgbClr val="FF66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778098"/>
          </a:xfrm>
        </p:spPr>
        <p:txBody>
          <a:bodyPr/>
          <a:lstStyle/>
          <a:p>
            <a:pPr algn="ctr"/>
            <a:r>
              <a:rPr lang="en-US" dirty="0" smtClean="0"/>
              <a:t>Organization Hierarchy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37338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Presentation 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		by: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</a:t>
            </a:r>
            <a:r>
              <a:rPr lang="en-US" dirty="0" err="1" smtClean="0"/>
              <a:t>Pankaj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1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 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Composite Pattern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11760" y="2348880"/>
            <a:ext cx="4320480" cy="2949540"/>
            <a:chOff x="5292080" y="2625787"/>
            <a:chExt cx="2880320" cy="2366390"/>
          </a:xfrm>
        </p:grpSpPr>
        <p:grpSp>
          <p:nvGrpSpPr>
            <p:cNvPr id="5" name="Group 4"/>
            <p:cNvGrpSpPr/>
            <p:nvPr/>
          </p:nvGrpSpPr>
          <p:grpSpPr>
            <a:xfrm>
              <a:off x="5292080" y="2625787"/>
              <a:ext cx="2880320" cy="2366390"/>
              <a:chOff x="3347864" y="2492896"/>
              <a:chExt cx="2376264" cy="1127611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347864" y="2492896"/>
                <a:ext cx="2376264" cy="2160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 smtClean="0">
                    <a:solidFill>
                      <a:sysClr val="windowText" lastClr="000000"/>
                    </a:solidFill>
                  </a:rPr>
                  <a:t>Employee</a:t>
                </a:r>
                <a:endParaRPr lang="en-IN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347864" y="2708920"/>
                <a:ext cx="2376264" cy="5285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Tx/>
                  <a:buChar char="-"/>
                </a:pPr>
                <a:r>
                  <a:rPr lang="en-IN" sz="1600" dirty="0">
                    <a:solidFill>
                      <a:sysClr val="windowText" lastClr="000000"/>
                    </a:solidFill>
                  </a:rPr>
                  <a:t>i</a:t>
                </a:r>
                <a:r>
                  <a:rPr lang="en-IN" sz="1600" dirty="0" smtClean="0">
                    <a:solidFill>
                      <a:sysClr val="windowText" lastClr="000000"/>
                    </a:solidFill>
                  </a:rPr>
                  <a:t>d : </a:t>
                </a:r>
                <a:r>
                  <a:rPr lang="en-IN" sz="1600" dirty="0" err="1" smtClean="0">
                    <a:solidFill>
                      <a:sysClr val="windowText" lastClr="000000"/>
                    </a:solidFill>
                  </a:rPr>
                  <a:t>int</a:t>
                </a:r>
                <a:endParaRPr lang="en-IN" sz="1600" dirty="0" smtClean="0">
                  <a:solidFill>
                    <a:sysClr val="windowText" lastClr="00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IN" sz="1600" dirty="0">
                    <a:solidFill>
                      <a:sysClr val="windowText" lastClr="000000"/>
                    </a:solidFill>
                  </a:rPr>
                  <a:t>n</a:t>
                </a:r>
                <a:r>
                  <a:rPr lang="en-IN" sz="1600" dirty="0" smtClean="0">
                    <a:solidFill>
                      <a:sysClr val="windowText" lastClr="000000"/>
                    </a:solidFill>
                  </a:rPr>
                  <a:t>ame : String</a:t>
                </a:r>
              </a:p>
              <a:p>
                <a:pPr marL="285750" indent="-285750">
                  <a:buFontTx/>
                  <a:buChar char="-"/>
                </a:pPr>
                <a:r>
                  <a:rPr lang="en-IN" sz="1600" dirty="0" err="1" smtClean="0">
                    <a:solidFill>
                      <a:sysClr val="windowText" lastClr="000000"/>
                    </a:solidFill>
                  </a:rPr>
                  <a:t>managerId</a:t>
                </a:r>
                <a:r>
                  <a:rPr lang="en-IN" sz="1600" dirty="0" smtClean="0">
                    <a:solidFill>
                      <a:sysClr val="windowText" lastClr="000000"/>
                    </a:solidFill>
                  </a:rPr>
                  <a:t> : </a:t>
                </a:r>
                <a:r>
                  <a:rPr lang="en-IN" sz="1600" dirty="0" err="1" smtClean="0">
                    <a:solidFill>
                      <a:sysClr val="windowText" lastClr="000000"/>
                    </a:solidFill>
                  </a:rPr>
                  <a:t>int</a:t>
                </a:r>
                <a:endParaRPr lang="en-IN" sz="1600" dirty="0" smtClean="0">
                  <a:solidFill>
                    <a:sysClr val="windowText" lastClr="00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IN" sz="1600" dirty="0">
                    <a:solidFill>
                      <a:sysClr val="windowText" lastClr="000000"/>
                    </a:solidFill>
                  </a:rPr>
                  <a:t>r</a:t>
                </a:r>
                <a:r>
                  <a:rPr lang="en-IN" sz="1600" dirty="0" smtClean="0">
                    <a:solidFill>
                      <a:sysClr val="windowText" lastClr="000000"/>
                    </a:solidFill>
                  </a:rPr>
                  <a:t>eportees : List&lt;Employee&gt;</a:t>
                </a:r>
                <a:endParaRPr lang="en-IN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347864" y="3237443"/>
                <a:ext cx="2376264" cy="3830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 smtClean="0">
                    <a:solidFill>
                      <a:sysClr val="windowText" lastClr="000000"/>
                    </a:solidFill>
                  </a:rPr>
                  <a:t>+ getters()</a:t>
                </a:r>
              </a:p>
              <a:p>
                <a:r>
                  <a:rPr lang="en-IN" sz="1600" dirty="0" smtClean="0">
                    <a:solidFill>
                      <a:sysClr val="windowText" lastClr="000000"/>
                    </a:solidFill>
                  </a:rPr>
                  <a:t>+ setters()</a:t>
                </a:r>
              </a:p>
              <a:p>
                <a:r>
                  <a:rPr lang="en-IN" sz="1600" dirty="0" smtClean="0">
                    <a:solidFill>
                      <a:sysClr val="windowText" lastClr="000000"/>
                    </a:solidFill>
                  </a:rPr>
                  <a:t>+ </a:t>
                </a:r>
                <a:r>
                  <a:rPr lang="en-IN" sz="1600" dirty="0" err="1" smtClean="0">
                    <a:solidFill>
                      <a:sysClr val="windowText" lastClr="000000"/>
                    </a:solidFill>
                  </a:rPr>
                  <a:t>toString</a:t>
                </a:r>
                <a:r>
                  <a:rPr lang="en-IN" sz="1600" dirty="0" smtClean="0">
                    <a:solidFill>
                      <a:sysClr val="windowText" lastClr="000000"/>
                    </a:solidFill>
                  </a:rPr>
                  <a:t>() : String</a:t>
                </a:r>
                <a:endParaRPr lang="en-IN" sz="16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" name="Oval 5"/>
            <p:cNvSpPr/>
            <p:nvPr/>
          </p:nvSpPr>
          <p:spPr>
            <a:xfrm rot="285932">
              <a:off x="5962967" y="2698931"/>
              <a:ext cx="1538546" cy="3600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/>
            <p:cNvSpPr/>
            <p:nvPr/>
          </p:nvSpPr>
          <p:spPr>
            <a:xfrm rot="285932">
              <a:off x="5888601" y="3709889"/>
              <a:ext cx="1538546" cy="42248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1587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 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Simple Factory Pattern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6552727" cy="32403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1587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2160240" cy="42067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TextBox 3"/>
          <p:cNvSpPr txBox="1"/>
          <p:nvPr/>
        </p:nvSpPr>
        <p:spPr>
          <a:xfrm>
            <a:off x="1115616" y="1444134"/>
            <a:ext cx="1597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Employee Data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3743909" y="2830886"/>
            <a:ext cx="2160240" cy="1176911"/>
            <a:chOff x="3635896" y="2852936"/>
            <a:chExt cx="2160240" cy="1176911"/>
          </a:xfrm>
        </p:grpSpPr>
        <p:sp>
          <p:nvSpPr>
            <p:cNvPr id="6" name="Rectangle 5"/>
            <p:cNvSpPr/>
            <p:nvPr/>
          </p:nvSpPr>
          <p:spPr>
            <a:xfrm>
              <a:off x="3635896" y="2852936"/>
              <a:ext cx="2160240" cy="370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err="1" smtClean="0">
                  <a:solidFill>
                    <a:sysClr val="windowText" lastClr="000000"/>
                  </a:solidFill>
                </a:rPr>
                <a:t>ReadFromFile</a:t>
              </a:r>
              <a:endParaRPr lang="en-IN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35896" y="3223352"/>
              <a:ext cx="2160240" cy="391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 smtClean="0">
                  <a:solidFill>
                    <a:sysClr val="windowText" lastClr="000000"/>
                  </a:solidFill>
                </a:rPr>
                <a:t>- </a:t>
              </a:r>
              <a:r>
                <a:rPr lang="en-IN" sz="1600" dirty="0" err="1" smtClean="0">
                  <a:solidFill>
                    <a:sysClr val="windowText" lastClr="000000"/>
                  </a:solidFill>
                </a:rPr>
                <a:t>fileLocation</a:t>
              </a:r>
              <a:r>
                <a:rPr lang="en-IN" sz="1600" dirty="0" smtClean="0">
                  <a:solidFill>
                    <a:sysClr val="windowText" lastClr="000000"/>
                  </a:solidFill>
                </a:rPr>
                <a:t> : String</a:t>
              </a:r>
              <a:endParaRPr lang="en-IN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35896" y="3615333"/>
              <a:ext cx="2160240" cy="4145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 smtClean="0">
                  <a:solidFill>
                    <a:sysClr val="windowText" lastClr="000000"/>
                  </a:solidFill>
                </a:rPr>
                <a:t>+ read():List&lt;</a:t>
              </a:r>
              <a:r>
                <a:rPr lang="en-IN" sz="1600" dirty="0" err="1" smtClean="0">
                  <a:solidFill>
                    <a:sysClr val="windowText" lastClr="000000"/>
                  </a:solidFill>
                </a:rPr>
                <a:t>EmpDTO</a:t>
              </a:r>
              <a:r>
                <a:rPr lang="en-IN" sz="1600" dirty="0" smtClean="0">
                  <a:solidFill>
                    <a:sysClr val="windowText" lastClr="000000"/>
                  </a:solidFill>
                </a:rPr>
                <a:t>&gt;</a:t>
              </a:r>
              <a:endParaRPr lang="en-IN" sz="16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0" name="Curved Connector 9"/>
          <p:cNvCxnSpPr>
            <a:endCxn id="6" idx="0"/>
          </p:cNvCxnSpPr>
          <p:nvPr/>
        </p:nvCxnSpPr>
        <p:spPr>
          <a:xfrm>
            <a:off x="3059832" y="2060848"/>
            <a:ext cx="1764197" cy="770038"/>
          </a:xfrm>
          <a:prstGeom prst="curvedConnector2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9" name="Group 2048"/>
          <p:cNvGrpSpPr/>
          <p:nvPr/>
        </p:nvGrpSpPr>
        <p:grpSpPr>
          <a:xfrm>
            <a:off x="4824030" y="1305634"/>
            <a:ext cx="3621657" cy="4931678"/>
            <a:chOff x="4824030" y="1305634"/>
            <a:chExt cx="3621657" cy="4931678"/>
          </a:xfrm>
        </p:grpSpPr>
        <p:cxnSp>
          <p:nvCxnSpPr>
            <p:cNvPr id="19" name="Curved Connector 18"/>
            <p:cNvCxnSpPr>
              <a:stCxn id="8" idx="2"/>
            </p:cNvCxnSpPr>
            <p:nvPr/>
          </p:nvCxnSpPr>
          <p:spPr>
            <a:xfrm rot="16200000" flipH="1">
              <a:off x="5203438" y="3628388"/>
              <a:ext cx="1149399" cy="1908216"/>
            </a:xfrm>
            <a:prstGeom prst="curvedConnector2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8" name="Group 2047"/>
            <p:cNvGrpSpPr/>
            <p:nvPr/>
          </p:nvGrpSpPr>
          <p:grpSpPr>
            <a:xfrm>
              <a:off x="6647823" y="1305634"/>
              <a:ext cx="1797864" cy="4931678"/>
              <a:chOff x="6647823" y="1305634"/>
              <a:chExt cx="1797864" cy="4931678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732243" y="2060848"/>
                <a:ext cx="1706485" cy="41764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IN" sz="2000" b="1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pPr algn="ctr"/>
                <a:r>
                  <a:rPr lang="en-IN" sz="2000" b="1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pPr algn="ctr"/>
                <a:r>
                  <a:rPr lang="en-IN" sz="2000" b="1" dirty="0" smtClean="0">
                    <a:solidFill>
                      <a:srgbClr val="FF0000"/>
                    </a:solidFill>
                  </a:rPr>
                  <a:t>.</a:t>
                </a:r>
                <a:endParaRPr lang="en-IN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647823" y="1305634"/>
                <a:ext cx="17978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A Temporary List </a:t>
                </a:r>
              </a:p>
              <a:p>
                <a:pPr algn="ctr"/>
                <a:r>
                  <a:rPr lang="en-IN" dirty="0" smtClean="0"/>
                  <a:t>of employees</a:t>
                </a:r>
                <a:endParaRPr lang="en-IN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6840253" y="2253357"/>
                <a:ext cx="1490464" cy="914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>
                    <a:solidFill>
                      <a:schemeClr val="tx1"/>
                    </a:solidFill>
                  </a:rPr>
                  <a:t>i</a:t>
                </a:r>
                <a:r>
                  <a:rPr lang="en-IN" sz="1600" dirty="0" smtClean="0">
                    <a:solidFill>
                      <a:schemeClr val="tx1"/>
                    </a:solidFill>
                  </a:rPr>
                  <a:t>d:10</a:t>
                </a:r>
              </a:p>
              <a:p>
                <a:pPr algn="ctr"/>
                <a:r>
                  <a:rPr lang="en-IN" sz="1600" dirty="0">
                    <a:solidFill>
                      <a:schemeClr val="tx1"/>
                    </a:solidFill>
                  </a:rPr>
                  <a:t>n</a:t>
                </a:r>
                <a:r>
                  <a:rPr lang="en-IN" sz="1600" dirty="0" smtClean="0">
                    <a:solidFill>
                      <a:schemeClr val="tx1"/>
                    </a:solidFill>
                  </a:rPr>
                  <a:t>ame :Anil</a:t>
                </a:r>
              </a:p>
              <a:p>
                <a:pPr algn="ctr"/>
                <a:r>
                  <a:rPr lang="en-IN" sz="1600" dirty="0" smtClean="0">
                    <a:solidFill>
                      <a:schemeClr val="tx1"/>
                    </a:solidFill>
                  </a:rPr>
                  <a:t>managerId:5</a:t>
                </a:r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6840253" y="3320157"/>
                <a:ext cx="1490464" cy="914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 smtClean="0">
                    <a:solidFill>
                      <a:schemeClr val="tx1"/>
                    </a:solidFill>
                  </a:rPr>
                  <a:t>id:11</a:t>
                </a:r>
              </a:p>
              <a:p>
                <a:pPr algn="ctr"/>
                <a:r>
                  <a:rPr lang="en-IN" sz="1600" dirty="0">
                    <a:solidFill>
                      <a:schemeClr val="tx1"/>
                    </a:solidFill>
                  </a:rPr>
                  <a:t>n</a:t>
                </a:r>
                <a:r>
                  <a:rPr lang="en-IN" sz="1600" dirty="0" smtClean="0">
                    <a:solidFill>
                      <a:schemeClr val="tx1"/>
                    </a:solidFill>
                  </a:rPr>
                  <a:t>ame :Sachin</a:t>
                </a:r>
              </a:p>
              <a:p>
                <a:pPr algn="ctr"/>
                <a:r>
                  <a:rPr lang="en-IN" sz="1600" dirty="0" smtClean="0">
                    <a:solidFill>
                      <a:schemeClr val="tx1"/>
                    </a:solidFill>
                  </a:rPr>
                  <a:t>managerId:2</a:t>
                </a:r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6840253" y="4437112"/>
                <a:ext cx="1490464" cy="914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 smtClean="0">
                    <a:solidFill>
                      <a:schemeClr val="tx1"/>
                    </a:solidFill>
                  </a:rPr>
                  <a:t>id:5</a:t>
                </a:r>
              </a:p>
              <a:p>
                <a:pPr algn="ctr"/>
                <a:r>
                  <a:rPr lang="en-IN" sz="1600" dirty="0">
                    <a:solidFill>
                      <a:schemeClr val="tx1"/>
                    </a:solidFill>
                  </a:rPr>
                  <a:t>n</a:t>
                </a:r>
                <a:r>
                  <a:rPr lang="en-IN" sz="1600" dirty="0" smtClean="0">
                    <a:solidFill>
                      <a:schemeClr val="tx1"/>
                    </a:solidFill>
                  </a:rPr>
                  <a:t>ame :Rahul</a:t>
                </a:r>
              </a:p>
              <a:p>
                <a:pPr algn="ctr"/>
                <a:r>
                  <a:rPr lang="en-IN" sz="1600" dirty="0" smtClean="0">
                    <a:solidFill>
                      <a:schemeClr val="tx1"/>
                    </a:solidFill>
                  </a:rPr>
                  <a:t>managerId:1</a:t>
                </a:r>
                <a:endParaRPr lang="en-IN" sz="16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852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Continued..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11560" y="1089611"/>
            <a:ext cx="1797864" cy="4822795"/>
            <a:chOff x="6647823" y="1414517"/>
            <a:chExt cx="1797864" cy="4822795"/>
          </a:xfrm>
        </p:grpSpPr>
        <p:sp>
          <p:nvSpPr>
            <p:cNvPr id="7" name="Rectangle 6"/>
            <p:cNvSpPr/>
            <p:nvPr/>
          </p:nvSpPr>
          <p:spPr>
            <a:xfrm>
              <a:off x="6732243" y="2060848"/>
              <a:ext cx="1706485" cy="41764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IN" sz="2000" b="1" dirty="0" smtClean="0">
                  <a:solidFill>
                    <a:srgbClr val="FF0000"/>
                  </a:solidFill>
                </a:rPr>
                <a:t>.</a:t>
              </a:r>
            </a:p>
            <a:p>
              <a:pPr algn="ctr"/>
              <a:r>
                <a:rPr lang="en-IN" sz="2000" b="1" dirty="0" smtClean="0">
                  <a:solidFill>
                    <a:srgbClr val="FF0000"/>
                  </a:solidFill>
                </a:rPr>
                <a:t>.</a:t>
              </a:r>
            </a:p>
            <a:p>
              <a:pPr algn="ctr"/>
              <a:r>
                <a:rPr lang="en-IN" sz="2000" b="1" dirty="0" smtClean="0">
                  <a:solidFill>
                    <a:srgbClr val="FF0000"/>
                  </a:solidFill>
                </a:rPr>
                <a:t>.</a:t>
              </a:r>
              <a:endParaRPr lang="en-IN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7823" y="1414517"/>
              <a:ext cx="17978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A Temporary List </a:t>
              </a:r>
            </a:p>
            <a:p>
              <a:pPr algn="ctr"/>
              <a:r>
                <a:rPr lang="en-IN" dirty="0" smtClean="0"/>
                <a:t>of employees</a:t>
              </a:r>
              <a:endParaRPr lang="en-IN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40253" y="2253357"/>
              <a:ext cx="1490464" cy="914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</a:t>
              </a:r>
              <a:r>
                <a:rPr lang="en-IN" sz="1600" dirty="0" smtClean="0">
                  <a:solidFill>
                    <a:schemeClr val="tx1"/>
                  </a:solidFill>
                </a:rPr>
                <a:t>d:10</a:t>
              </a:r>
            </a:p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n</a:t>
              </a:r>
              <a:r>
                <a:rPr lang="en-IN" sz="1600" dirty="0" smtClean="0">
                  <a:solidFill>
                    <a:schemeClr val="tx1"/>
                  </a:solidFill>
                </a:rPr>
                <a:t>ame :Anil</a:t>
              </a:r>
            </a:p>
            <a:p>
              <a:pPr algn="ctr"/>
              <a:r>
                <a:rPr lang="en-IN" sz="1600" dirty="0" smtClean="0">
                  <a:solidFill>
                    <a:schemeClr val="tx1"/>
                  </a:solidFill>
                </a:rPr>
                <a:t>managerId:5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840253" y="3320157"/>
              <a:ext cx="1490464" cy="914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>
                  <a:solidFill>
                    <a:schemeClr val="tx1"/>
                  </a:solidFill>
                </a:rPr>
                <a:t>id:11</a:t>
              </a:r>
            </a:p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n</a:t>
              </a:r>
              <a:r>
                <a:rPr lang="en-IN" sz="1600" dirty="0" smtClean="0">
                  <a:solidFill>
                    <a:schemeClr val="tx1"/>
                  </a:solidFill>
                </a:rPr>
                <a:t>ame :Sachin</a:t>
              </a:r>
            </a:p>
            <a:p>
              <a:pPr algn="ctr"/>
              <a:r>
                <a:rPr lang="en-IN" sz="1600" dirty="0" smtClean="0">
                  <a:solidFill>
                    <a:schemeClr val="tx1"/>
                  </a:solidFill>
                </a:rPr>
                <a:t>managerId:10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840253" y="4437112"/>
              <a:ext cx="1490464" cy="914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>
                  <a:solidFill>
                    <a:schemeClr val="tx1"/>
                  </a:solidFill>
                </a:rPr>
                <a:t>id:5</a:t>
              </a:r>
            </a:p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n</a:t>
              </a:r>
              <a:r>
                <a:rPr lang="en-IN" sz="1600" dirty="0" smtClean="0">
                  <a:solidFill>
                    <a:schemeClr val="tx1"/>
                  </a:solidFill>
                </a:rPr>
                <a:t>ame :Rahul</a:t>
              </a:r>
            </a:p>
            <a:p>
              <a:pPr algn="ctr"/>
              <a:r>
                <a:rPr lang="en-IN" sz="1600" dirty="0" smtClean="0">
                  <a:solidFill>
                    <a:schemeClr val="tx1"/>
                  </a:solidFill>
                </a:rPr>
                <a:t>managerId:10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17095" y="2768411"/>
            <a:ext cx="3096344" cy="1730739"/>
            <a:chOff x="5429871" y="1421412"/>
            <a:chExt cx="3384376" cy="1730739"/>
          </a:xfrm>
        </p:grpSpPr>
        <p:sp>
          <p:nvSpPr>
            <p:cNvPr id="14" name="Rectangle 13"/>
            <p:cNvSpPr/>
            <p:nvPr/>
          </p:nvSpPr>
          <p:spPr>
            <a:xfrm>
              <a:off x="5429871" y="1421412"/>
              <a:ext cx="3384376" cy="370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>
                  <a:solidFill>
                    <a:sysClr val="windowText" lastClr="000000"/>
                  </a:solidFill>
                </a:rPr>
                <a:t>Organisation</a:t>
              </a:r>
              <a:endParaRPr lang="en-IN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29871" y="1791828"/>
              <a:ext cx="3384376" cy="556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200" dirty="0" smtClean="0">
                  <a:solidFill>
                    <a:schemeClr val="tx1"/>
                  </a:solidFill>
                </a:rPr>
                <a:t>- employees : Map&lt;</a:t>
              </a:r>
              <a:r>
                <a:rPr lang="en-IN" sz="1200" dirty="0" err="1" smtClean="0">
                  <a:solidFill>
                    <a:schemeClr val="tx1"/>
                  </a:solidFill>
                </a:rPr>
                <a:t>Integer,Employee</a:t>
              </a:r>
              <a:r>
                <a:rPr lang="en-IN" sz="1200" dirty="0" smtClean="0">
                  <a:solidFill>
                    <a:schemeClr val="tx1"/>
                  </a:solidFill>
                </a:rPr>
                <a:t>&gt;</a:t>
              </a:r>
            </a:p>
            <a:p>
              <a:r>
                <a:rPr lang="en-IN" sz="1200" dirty="0" smtClean="0">
                  <a:solidFill>
                    <a:schemeClr val="tx1"/>
                  </a:solidFill>
                </a:rPr>
                <a:t>- </a:t>
              </a:r>
              <a:r>
                <a:rPr lang="en-IN" sz="1200" dirty="0" err="1">
                  <a:solidFill>
                    <a:schemeClr val="tx1"/>
                  </a:solidFill>
                </a:rPr>
                <a:t>c</a:t>
              </a:r>
              <a:r>
                <a:rPr lang="en-IN" sz="1200" dirty="0" err="1" smtClean="0">
                  <a:solidFill>
                    <a:schemeClr val="tx1"/>
                  </a:solidFill>
                </a:rPr>
                <a:t>eo</a:t>
              </a:r>
              <a:r>
                <a:rPr lang="en-IN" sz="1200" dirty="0" smtClean="0">
                  <a:solidFill>
                    <a:schemeClr val="tx1"/>
                  </a:solidFill>
                </a:rPr>
                <a:t> : Employee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29871" y="2348257"/>
              <a:ext cx="3384376" cy="8038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200" dirty="0" smtClean="0">
                  <a:solidFill>
                    <a:sysClr val="windowText" lastClr="000000"/>
                  </a:solidFill>
                </a:rPr>
                <a:t>+ </a:t>
              </a:r>
              <a:r>
                <a:rPr lang="en-IN" sz="1200" dirty="0" err="1" smtClean="0">
                  <a:solidFill>
                    <a:sysClr val="windowText" lastClr="000000"/>
                  </a:solidFill>
                </a:rPr>
                <a:t>buildHierarchy</a:t>
              </a:r>
              <a:r>
                <a:rPr lang="en-IN" sz="1200" dirty="0" smtClean="0">
                  <a:solidFill>
                    <a:sysClr val="windowText" lastClr="000000"/>
                  </a:solidFill>
                </a:rPr>
                <a:t>(List&lt;</a:t>
              </a:r>
              <a:r>
                <a:rPr lang="en-IN" sz="1200" dirty="0" err="1" smtClean="0">
                  <a:solidFill>
                    <a:sysClr val="windowText" lastClr="000000"/>
                  </a:solidFill>
                </a:rPr>
                <a:t>EmpDTO</a:t>
              </a:r>
              <a:r>
                <a:rPr lang="en-IN" sz="1200" dirty="0" smtClean="0">
                  <a:solidFill>
                    <a:sysClr val="windowText" lastClr="000000"/>
                  </a:solidFill>
                </a:rPr>
                <a:t>&gt;) : void</a:t>
              </a:r>
            </a:p>
            <a:p>
              <a:r>
                <a:rPr lang="en-IN" sz="1200" dirty="0" smtClean="0">
                  <a:solidFill>
                    <a:sysClr val="windowText" lastClr="000000"/>
                  </a:solidFill>
                </a:rPr>
                <a:t>+ </a:t>
              </a:r>
              <a:r>
                <a:rPr lang="en-IN" sz="1200" dirty="0" err="1" smtClean="0">
                  <a:solidFill>
                    <a:sysClr val="windowText" lastClr="000000"/>
                  </a:solidFill>
                </a:rPr>
                <a:t>getCEO</a:t>
              </a:r>
              <a:r>
                <a:rPr lang="en-IN" sz="1200" dirty="0" smtClean="0">
                  <a:solidFill>
                    <a:sysClr val="windowText" lastClr="000000"/>
                  </a:solidFill>
                </a:rPr>
                <a:t>() : Employee</a:t>
              </a:r>
            </a:p>
            <a:p>
              <a:r>
                <a:rPr lang="en-IN" sz="1200" dirty="0">
                  <a:solidFill>
                    <a:sysClr val="windowText" lastClr="000000"/>
                  </a:solidFill>
                </a:rPr>
                <a:t> </a:t>
              </a:r>
              <a:r>
                <a:rPr lang="en-IN" sz="1200" dirty="0" smtClean="0">
                  <a:solidFill>
                    <a:sysClr val="windowText" lastClr="000000"/>
                  </a:solidFill>
                </a:rPr>
                <a:t>  </a:t>
              </a:r>
              <a:r>
                <a:rPr lang="en-IN" sz="1200" dirty="0" err="1" smtClean="0">
                  <a:solidFill>
                    <a:sysClr val="windowText" lastClr="000000"/>
                  </a:solidFill>
                </a:rPr>
                <a:t>setCEO</a:t>
              </a:r>
              <a:r>
                <a:rPr lang="en-IN" sz="1200" dirty="0" smtClean="0">
                  <a:solidFill>
                    <a:sysClr val="windowText" lastClr="000000"/>
                  </a:solidFill>
                </a:rPr>
                <a:t>(Employee) : void</a:t>
              </a:r>
              <a:endParaRPr lang="en-IN" sz="12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8" name="Curved Connector 17"/>
          <p:cNvCxnSpPr/>
          <p:nvPr/>
        </p:nvCxnSpPr>
        <p:spPr>
          <a:xfrm>
            <a:off x="2426727" y="2002890"/>
            <a:ext cx="1838540" cy="765521"/>
          </a:xfrm>
          <a:prstGeom prst="curvedConnector2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2"/>
          </p:cNvCxnSpPr>
          <p:nvPr/>
        </p:nvCxnSpPr>
        <p:spPr>
          <a:xfrm rot="16200000" flipH="1">
            <a:off x="4691673" y="4072744"/>
            <a:ext cx="983392" cy="1836204"/>
          </a:xfrm>
          <a:prstGeom prst="curvedConnector2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363503"/>
            <a:ext cx="2660501" cy="487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52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Continued..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2448272" cy="4608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893152" y="1566840"/>
            <a:ext cx="2232757" cy="1045569"/>
            <a:chOff x="3037587" y="3570857"/>
            <a:chExt cx="2232757" cy="1045569"/>
          </a:xfrm>
        </p:grpSpPr>
        <p:sp>
          <p:nvSpPr>
            <p:cNvPr id="7" name="Rectangle 6"/>
            <p:cNvSpPr/>
            <p:nvPr/>
          </p:nvSpPr>
          <p:spPr>
            <a:xfrm>
              <a:off x="3037587" y="3570857"/>
              <a:ext cx="2232756" cy="370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err="1" smtClean="0">
                  <a:solidFill>
                    <a:sysClr val="windowText" lastClr="000000"/>
                  </a:solidFill>
                </a:rPr>
                <a:t>ConsolePrinter</a:t>
              </a:r>
              <a:endParaRPr lang="en-IN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37588" y="3941273"/>
              <a:ext cx="2232756" cy="252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37588" y="4193379"/>
              <a:ext cx="2232756" cy="423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 smtClean="0">
                  <a:solidFill>
                    <a:sysClr val="windowText" lastClr="000000"/>
                  </a:solidFill>
                </a:rPr>
                <a:t>+ print(Employee) : void</a:t>
              </a:r>
              <a:endParaRPr lang="en-IN" sz="16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1" name="Curved Connector 10"/>
          <p:cNvCxnSpPr>
            <a:endCxn id="8" idx="1"/>
          </p:cNvCxnSpPr>
          <p:nvPr/>
        </p:nvCxnSpPr>
        <p:spPr>
          <a:xfrm>
            <a:off x="3092742" y="2063310"/>
            <a:ext cx="1800411" cy="1270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5" y="3284984"/>
            <a:ext cx="5467350" cy="26642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cxnSp>
        <p:nvCxnSpPr>
          <p:cNvPr id="20" name="Straight Arrow Connector 19"/>
          <p:cNvCxnSpPr>
            <a:stCxn id="9" idx="2"/>
            <a:endCxn id="2051" idx="0"/>
          </p:cNvCxnSpPr>
          <p:nvPr/>
        </p:nvCxnSpPr>
        <p:spPr>
          <a:xfrm flipH="1">
            <a:off x="6009530" y="2612409"/>
            <a:ext cx="1" cy="672575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9127890">
            <a:off x="7699621" y="4843261"/>
            <a:ext cx="946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 smtClean="0">
                <a:solidFill>
                  <a:srgbClr val="FF0000"/>
                </a:solidFill>
                <a:latin typeface="Freestyle Script" pitchFamily="66" charset="0"/>
              </a:rPr>
              <a:t>Result</a:t>
            </a:r>
            <a:endParaRPr lang="en-IN" sz="2400" u="sng" dirty="0">
              <a:solidFill>
                <a:srgbClr val="FF0000"/>
              </a:solidFill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52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068960"/>
            <a:ext cx="8229600" cy="778098"/>
          </a:xfrm>
        </p:spPr>
        <p:txBody>
          <a:bodyPr/>
          <a:lstStyle/>
          <a:p>
            <a:pPr algn="ctr"/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52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client wants report of entire organization hierarchy starting from CEO where manager and all his </a:t>
            </a:r>
            <a:r>
              <a:rPr lang="en-US" dirty="0" err="1" smtClean="0"/>
              <a:t>reportees</a:t>
            </a:r>
            <a:r>
              <a:rPr lang="en-US" dirty="0" smtClean="0"/>
              <a:t> will be printed on console in a tree like structure</a:t>
            </a:r>
          </a:p>
          <a:p>
            <a:r>
              <a:rPr lang="en-US" dirty="0" smtClean="0"/>
              <a:t>All employee data should be read from file or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to read the employee data from a source.</a:t>
            </a:r>
          </a:p>
          <a:p>
            <a:r>
              <a:rPr lang="en-US" dirty="0" smtClean="0"/>
              <a:t>We should be able to build organization's hierarchy from  the employee data.</a:t>
            </a:r>
          </a:p>
          <a:p>
            <a:r>
              <a:rPr lang="en-US" dirty="0" smtClean="0"/>
              <a:t>We must print the hierarchy on console.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472765" y="1351500"/>
            <a:ext cx="5328592" cy="4464496"/>
            <a:chOff x="1835696" y="1351500"/>
            <a:chExt cx="5328592" cy="4464496"/>
          </a:xfrm>
        </p:grpSpPr>
        <p:sp>
          <p:nvSpPr>
            <p:cNvPr id="4" name="Oval 3"/>
            <p:cNvSpPr/>
            <p:nvPr/>
          </p:nvSpPr>
          <p:spPr>
            <a:xfrm>
              <a:off x="2267744" y="1898964"/>
              <a:ext cx="2232248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Load Employee </a:t>
              </a:r>
              <a:r>
                <a:rPr lang="en-IN" dirty="0">
                  <a:solidFill>
                    <a:schemeClr val="tx1"/>
                  </a:solidFill>
                </a:rPr>
                <a:t>D</a:t>
              </a:r>
              <a:r>
                <a:rPr lang="en-IN" dirty="0" smtClean="0">
                  <a:solidFill>
                    <a:schemeClr val="tx1"/>
                  </a:solidFill>
                </a:rPr>
                <a:t>ata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267744" y="3108114"/>
              <a:ext cx="2232248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Build Hierarchy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267744" y="4328050"/>
              <a:ext cx="2232248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Get Report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35696" y="1351500"/>
              <a:ext cx="5328592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IN" dirty="0" smtClean="0"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  <a:solidFill>
                    <a:schemeClr val="tx1"/>
                  </a:solidFill>
                </a:rPr>
                <a:t>System</a:t>
              </a:r>
              <a:endParaRPr lang="en-IN" dirty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821994" y="2659607"/>
            <a:ext cx="725968" cy="1974134"/>
            <a:chOff x="7832608" y="4231820"/>
            <a:chExt cx="725968" cy="1974134"/>
          </a:xfrm>
        </p:grpSpPr>
        <p:grpSp>
          <p:nvGrpSpPr>
            <p:cNvPr id="29" name="Group 28"/>
            <p:cNvGrpSpPr/>
            <p:nvPr/>
          </p:nvGrpSpPr>
          <p:grpSpPr>
            <a:xfrm>
              <a:off x="7956376" y="4231820"/>
              <a:ext cx="467816" cy="1425740"/>
              <a:chOff x="816968" y="1700808"/>
              <a:chExt cx="467816" cy="142574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827584" y="170080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1" name="Straight Connector 30"/>
              <p:cNvCxnSpPr>
                <a:stCxn id="30" idx="4"/>
              </p:cNvCxnSpPr>
              <p:nvPr/>
            </p:nvCxnSpPr>
            <p:spPr>
              <a:xfrm>
                <a:off x="1056184" y="2158008"/>
                <a:ext cx="0" cy="6553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827584" y="2813364"/>
                <a:ext cx="228602" cy="31318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056186" y="2813364"/>
                <a:ext cx="228598" cy="31318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816968" y="2361247"/>
                <a:ext cx="228602" cy="31318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1045570" y="2366330"/>
                <a:ext cx="228598" cy="31318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7832608" y="5836622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Client</a:t>
              </a:r>
              <a:endParaRPr lang="en-IN" dirty="0"/>
            </a:p>
          </p:txBody>
        </p:sp>
      </p:grpSp>
      <p:cxnSp>
        <p:nvCxnSpPr>
          <p:cNvPr id="41" name="Straight Connector 40"/>
          <p:cNvCxnSpPr>
            <a:stCxn id="4" idx="6"/>
            <a:endCxn id="48" idx="1"/>
          </p:cNvCxnSpPr>
          <p:nvPr/>
        </p:nvCxnSpPr>
        <p:spPr>
          <a:xfrm>
            <a:off x="4137061" y="2356164"/>
            <a:ext cx="800407" cy="9494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8" idx="3"/>
            <a:endCxn id="6" idx="6"/>
          </p:cNvCxnSpPr>
          <p:nvPr/>
        </p:nvCxnSpPr>
        <p:spPr>
          <a:xfrm flipH="1">
            <a:off x="4137061" y="3824999"/>
            <a:ext cx="800407" cy="9602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8" idx="6"/>
          </p:cNvCxnSpPr>
          <p:nvPr/>
        </p:nvCxnSpPr>
        <p:spPr>
          <a:xfrm>
            <a:off x="6228184" y="3565314"/>
            <a:ext cx="149275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716016" y="3198064"/>
            <a:ext cx="1512168" cy="734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Service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>
            <a:stCxn id="5" idx="6"/>
            <a:endCxn id="48" idx="2"/>
          </p:cNvCxnSpPr>
          <p:nvPr/>
        </p:nvCxnSpPr>
        <p:spPr>
          <a:xfrm>
            <a:off x="4137061" y="3565314"/>
            <a:ext cx="5789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7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68741"/>
            <a:ext cx="8229600" cy="1800200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The admin supplies a file or database containing employee data.</a:t>
            </a:r>
          </a:p>
          <a:p>
            <a:r>
              <a:rPr lang="en-IN" dirty="0" smtClean="0"/>
              <a:t>The system reads in employee details.</a:t>
            </a:r>
          </a:p>
          <a:p>
            <a:r>
              <a:rPr lang="en-IN" dirty="0" smtClean="0"/>
              <a:t>The system maintains the details in a temporary list.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2843808" y="1259392"/>
            <a:ext cx="3100567" cy="692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Load  Employee 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7544" y="1104644"/>
            <a:ext cx="8136904" cy="2808312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5085184"/>
            <a:ext cx="8275806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system reads in individual employee data.</a:t>
            </a:r>
          </a:p>
          <a:p>
            <a:r>
              <a:rPr lang="en-US" dirty="0" smtClean="0"/>
              <a:t>The system makes manager-reporter relationship</a:t>
            </a:r>
          </a:p>
          <a:p>
            <a:r>
              <a:rPr lang="en-US" dirty="0" smtClean="0"/>
              <a:t>The system repeats above steps for all employees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39852" y="4450506"/>
            <a:ext cx="2592288" cy="6346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Build Hierarchy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7544" y="4293096"/>
            <a:ext cx="8136904" cy="2376264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7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9" y="2472943"/>
            <a:ext cx="7776864" cy="1440013"/>
          </a:xfrm>
        </p:spPr>
        <p:txBody>
          <a:bodyPr/>
          <a:lstStyle/>
          <a:p>
            <a:r>
              <a:rPr lang="en-US" dirty="0" smtClean="0"/>
              <a:t>The system reads in organization hierarchy.</a:t>
            </a:r>
          </a:p>
          <a:p>
            <a:r>
              <a:rPr lang="en-US" dirty="0" smtClean="0"/>
              <a:t>Then, the system prints all employee’s details.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75856" y="1268760"/>
            <a:ext cx="2232248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Get Report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7544" y="1104644"/>
            <a:ext cx="8136904" cy="2808312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7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Nouns</a:t>
            </a:r>
          </a:p>
          <a:p>
            <a:pPr marL="457200" lvl="1" indent="0">
              <a:buNone/>
            </a:pPr>
            <a:r>
              <a:rPr lang="en-US" dirty="0" smtClean="0"/>
              <a:t>Organization	Employee	Console	Input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Client		File		Database	System</a:t>
            </a:r>
          </a:p>
          <a:p>
            <a:pPr marL="457200" lvl="1" indent="0">
              <a:buNone/>
            </a:pPr>
            <a:r>
              <a:rPr lang="en-US" dirty="0" smtClean="0"/>
              <a:t>Report		CEO		Manager	</a:t>
            </a:r>
            <a:r>
              <a:rPr lang="en-US" dirty="0" err="1" smtClean="0"/>
              <a:t>Reportee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Verbs</a:t>
            </a:r>
          </a:p>
          <a:p>
            <a:pPr marL="457200" lvl="1" indent="0">
              <a:buNone/>
            </a:pPr>
            <a:r>
              <a:rPr lang="en-US" dirty="0" smtClean="0"/>
              <a:t>Read		Print		Build		Store</a:t>
            </a:r>
          </a:p>
          <a:p>
            <a:pPr marL="457200" lvl="1" indent="0">
              <a:buNone/>
            </a:pPr>
            <a:r>
              <a:rPr lang="en-US" dirty="0" smtClean="0"/>
              <a:t>Find CEO</a:t>
            </a:r>
            <a:endParaRPr lang="en-US" dirty="0"/>
          </a:p>
        </p:txBody>
      </p:sp>
      <p:sp>
        <p:nvSpPr>
          <p:cNvPr id="4" name="Multiply 3"/>
          <p:cNvSpPr/>
          <p:nvPr/>
        </p:nvSpPr>
        <p:spPr>
          <a:xfrm>
            <a:off x="2987824" y="2524708"/>
            <a:ext cx="266328" cy="241176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Multiply 4"/>
          <p:cNvSpPr/>
          <p:nvPr/>
        </p:nvSpPr>
        <p:spPr>
          <a:xfrm>
            <a:off x="4788024" y="2524708"/>
            <a:ext cx="266328" cy="241176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Multiply 5"/>
          <p:cNvSpPr/>
          <p:nvPr/>
        </p:nvSpPr>
        <p:spPr>
          <a:xfrm>
            <a:off x="6660232" y="2524708"/>
            <a:ext cx="266328" cy="241176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Multiply 6"/>
          <p:cNvSpPr/>
          <p:nvPr/>
        </p:nvSpPr>
        <p:spPr>
          <a:xfrm>
            <a:off x="683568" y="2525332"/>
            <a:ext cx="266328" cy="241176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Multiply 7"/>
          <p:cNvSpPr/>
          <p:nvPr/>
        </p:nvSpPr>
        <p:spPr>
          <a:xfrm>
            <a:off x="683568" y="2132856"/>
            <a:ext cx="266328" cy="241176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Multiply 8"/>
          <p:cNvSpPr/>
          <p:nvPr/>
        </p:nvSpPr>
        <p:spPr>
          <a:xfrm>
            <a:off x="6660232" y="2127831"/>
            <a:ext cx="266328" cy="241176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Half Frame 9"/>
          <p:cNvSpPr/>
          <p:nvPr/>
        </p:nvSpPr>
        <p:spPr>
          <a:xfrm rot="14417895">
            <a:off x="686314" y="1517446"/>
            <a:ext cx="260836" cy="605053"/>
          </a:xfrm>
          <a:prstGeom prst="halfFram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Half Frame 10"/>
          <p:cNvSpPr/>
          <p:nvPr/>
        </p:nvSpPr>
        <p:spPr>
          <a:xfrm rot="14417895">
            <a:off x="2990569" y="1517445"/>
            <a:ext cx="260836" cy="605053"/>
          </a:xfrm>
          <a:prstGeom prst="halfFram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Half Frame 11"/>
          <p:cNvSpPr/>
          <p:nvPr/>
        </p:nvSpPr>
        <p:spPr>
          <a:xfrm rot="14417895">
            <a:off x="4790770" y="1562124"/>
            <a:ext cx="260836" cy="605053"/>
          </a:xfrm>
          <a:prstGeom prst="halfFram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Half Frame 12"/>
          <p:cNvSpPr/>
          <p:nvPr/>
        </p:nvSpPr>
        <p:spPr>
          <a:xfrm rot="14417895">
            <a:off x="6662977" y="1550178"/>
            <a:ext cx="260836" cy="605053"/>
          </a:xfrm>
          <a:prstGeom prst="halfFram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2987823" y="2164548"/>
            <a:ext cx="266328" cy="241176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Multiply 14"/>
          <p:cNvSpPr/>
          <p:nvPr/>
        </p:nvSpPr>
        <p:spPr>
          <a:xfrm>
            <a:off x="4788024" y="2159821"/>
            <a:ext cx="266328" cy="241176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Half Frame 15"/>
          <p:cNvSpPr/>
          <p:nvPr/>
        </p:nvSpPr>
        <p:spPr>
          <a:xfrm rot="14417895">
            <a:off x="686313" y="3461662"/>
            <a:ext cx="260836" cy="605053"/>
          </a:xfrm>
          <a:prstGeom prst="halfFram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Half Frame 16"/>
          <p:cNvSpPr/>
          <p:nvPr/>
        </p:nvSpPr>
        <p:spPr>
          <a:xfrm rot="14417895">
            <a:off x="2990570" y="3457803"/>
            <a:ext cx="260836" cy="605053"/>
          </a:xfrm>
          <a:prstGeom prst="halfFram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Half Frame 17"/>
          <p:cNvSpPr/>
          <p:nvPr/>
        </p:nvSpPr>
        <p:spPr>
          <a:xfrm rot="14417895">
            <a:off x="4790771" y="3461664"/>
            <a:ext cx="260836" cy="605053"/>
          </a:xfrm>
          <a:prstGeom prst="halfFram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Multiply 18"/>
          <p:cNvSpPr/>
          <p:nvPr/>
        </p:nvSpPr>
        <p:spPr>
          <a:xfrm>
            <a:off x="6660231" y="3760329"/>
            <a:ext cx="266328" cy="241176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Multiply 19"/>
          <p:cNvSpPr/>
          <p:nvPr/>
        </p:nvSpPr>
        <p:spPr>
          <a:xfrm>
            <a:off x="683568" y="4155549"/>
            <a:ext cx="266328" cy="241176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77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338612" y="1147188"/>
            <a:ext cx="8475635" cy="5410814"/>
            <a:chOff x="338612" y="1147188"/>
            <a:chExt cx="8475635" cy="5410814"/>
          </a:xfrm>
        </p:grpSpPr>
        <p:grpSp>
          <p:nvGrpSpPr>
            <p:cNvPr id="7" name="Group 6"/>
            <p:cNvGrpSpPr/>
            <p:nvPr/>
          </p:nvGrpSpPr>
          <p:grpSpPr>
            <a:xfrm>
              <a:off x="1229150" y="1147188"/>
              <a:ext cx="3384375" cy="1514712"/>
              <a:chOff x="3347864" y="2492896"/>
              <a:chExt cx="2376264" cy="193001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347864" y="2492896"/>
                <a:ext cx="2376264" cy="4320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 err="1" smtClean="0">
                    <a:solidFill>
                      <a:sysClr val="windowText" lastClr="000000"/>
                    </a:solidFill>
                  </a:rPr>
                  <a:t>AppHandlerService</a:t>
                </a:r>
                <a:endParaRPr lang="en-IN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347864" y="2924943"/>
                <a:ext cx="2376264" cy="9858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Tx/>
                  <a:buChar char="-"/>
                </a:pPr>
                <a:r>
                  <a:rPr lang="en-IN" sz="1600" dirty="0">
                    <a:solidFill>
                      <a:sysClr val="windowText" lastClr="000000"/>
                    </a:solidFill>
                  </a:rPr>
                  <a:t>o</a:t>
                </a:r>
                <a:r>
                  <a:rPr lang="en-IN" sz="1600" dirty="0" smtClean="0">
                    <a:solidFill>
                      <a:sysClr val="windowText" lastClr="000000"/>
                    </a:solidFill>
                  </a:rPr>
                  <a:t>rg : Organisation</a:t>
                </a:r>
              </a:p>
              <a:p>
                <a:pPr marL="285750" indent="-285750">
                  <a:buFontTx/>
                  <a:buChar char="-"/>
                </a:pPr>
                <a:r>
                  <a:rPr lang="en-IN" sz="1600" dirty="0" err="1" smtClean="0">
                    <a:solidFill>
                      <a:sysClr val="windowText" lastClr="000000"/>
                    </a:solidFill>
                  </a:rPr>
                  <a:t>inputReader</a:t>
                </a:r>
                <a:r>
                  <a:rPr lang="en-IN" sz="1600" dirty="0" smtClean="0">
                    <a:solidFill>
                      <a:sysClr val="windowText" lastClr="000000"/>
                    </a:solidFill>
                  </a:rPr>
                  <a:t> : </a:t>
                </a:r>
                <a:r>
                  <a:rPr lang="en-IN" sz="1600" dirty="0" err="1" smtClean="0">
                    <a:solidFill>
                      <a:sysClr val="windowText" lastClr="000000"/>
                    </a:solidFill>
                  </a:rPr>
                  <a:t>InputReader</a:t>
                </a:r>
                <a:endParaRPr lang="en-IN" sz="1600" dirty="0" smtClean="0">
                  <a:solidFill>
                    <a:sysClr val="windowText" lastClr="00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IN" sz="1600" dirty="0">
                    <a:solidFill>
                      <a:sysClr val="windowText" lastClr="000000"/>
                    </a:solidFill>
                  </a:rPr>
                  <a:t>c</a:t>
                </a:r>
                <a:r>
                  <a:rPr lang="en-IN" sz="1600" dirty="0" smtClean="0">
                    <a:solidFill>
                      <a:sysClr val="windowText" lastClr="000000"/>
                    </a:solidFill>
                  </a:rPr>
                  <a:t>onsole : </a:t>
                </a:r>
                <a:r>
                  <a:rPr lang="en-IN" sz="1600" dirty="0" err="1" smtClean="0">
                    <a:solidFill>
                      <a:sysClr val="windowText" lastClr="000000"/>
                    </a:solidFill>
                  </a:rPr>
                  <a:t>ConsolePrinter</a:t>
                </a:r>
                <a:endParaRPr lang="en-IN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347864" y="3910763"/>
                <a:ext cx="2376264" cy="5121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 smtClean="0">
                    <a:solidFill>
                      <a:sysClr val="windowText" lastClr="000000"/>
                    </a:solidFill>
                  </a:rPr>
                  <a:t>+ start():void</a:t>
                </a:r>
                <a:endParaRPr lang="en-IN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38612" y="5381091"/>
              <a:ext cx="2160240" cy="1176911"/>
              <a:chOff x="3347864" y="2492896"/>
              <a:chExt cx="2376264" cy="1372733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347864" y="2492896"/>
                <a:ext cx="2376264" cy="4320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 err="1" smtClean="0">
                    <a:solidFill>
                      <a:sysClr val="windowText" lastClr="000000"/>
                    </a:solidFill>
                  </a:rPr>
                  <a:t>FileReader</a:t>
                </a:r>
                <a:endParaRPr lang="en-IN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347864" y="2924944"/>
                <a:ext cx="2376264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 smtClean="0">
                    <a:solidFill>
                      <a:sysClr val="windowText" lastClr="000000"/>
                    </a:solidFill>
                  </a:rPr>
                  <a:t>- </a:t>
                </a:r>
                <a:r>
                  <a:rPr lang="en-IN" sz="1600" dirty="0" err="1" smtClean="0">
                    <a:solidFill>
                      <a:sysClr val="windowText" lastClr="000000"/>
                    </a:solidFill>
                  </a:rPr>
                  <a:t>fileLocation</a:t>
                </a:r>
                <a:r>
                  <a:rPr lang="en-IN" sz="1600" dirty="0" smtClean="0">
                    <a:solidFill>
                      <a:sysClr val="windowText" lastClr="000000"/>
                    </a:solidFill>
                  </a:rPr>
                  <a:t> : String</a:t>
                </a:r>
                <a:endParaRPr lang="en-IN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347864" y="3382145"/>
                <a:ext cx="2376264" cy="4834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 smtClean="0">
                    <a:solidFill>
                      <a:sysClr val="windowText" lastClr="000000"/>
                    </a:solidFill>
                  </a:rPr>
                  <a:t>+ read():List&lt;</a:t>
                </a:r>
                <a:r>
                  <a:rPr lang="en-IN" sz="1600" dirty="0" err="1" smtClean="0">
                    <a:solidFill>
                      <a:sysClr val="windowText" lastClr="000000"/>
                    </a:solidFill>
                  </a:rPr>
                  <a:t>EmpDTO</a:t>
                </a:r>
                <a:r>
                  <a:rPr lang="en-IN" sz="1600" dirty="0" smtClean="0">
                    <a:solidFill>
                      <a:sysClr val="windowText" lastClr="000000"/>
                    </a:solidFill>
                  </a:rPr>
                  <a:t>&gt;</a:t>
                </a:r>
                <a:endParaRPr lang="en-IN" sz="16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29871" y="1421412"/>
              <a:ext cx="3384376" cy="1730739"/>
              <a:chOff x="3347864" y="2492896"/>
              <a:chExt cx="2376264" cy="201871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347864" y="2492896"/>
                <a:ext cx="2376264" cy="4320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 smtClean="0">
                    <a:solidFill>
                      <a:sysClr val="windowText" lastClr="000000"/>
                    </a:solidFill>
                  </a:rPr>
                  <a:t>Organisation</a:t>
                </a:r>
                <a:endParaRPr lang="en-IN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47864" y="2924944"/>
                <a:ext cx="2376264" cy="649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 smtClean="0">
                    <a:solidFill>
                      <a:schemeClr val="tx1"/>
                    </a:solidFill>
                  </a:rPr>
                  <a:t>- employees : Map&lt;</a:t>
                </a:r>
                <a:r>
                  <a:rPr lang="en-IN" sz="1600" dirty="0" err="1" smtClean="0">
                    <a:solidFill>
                      <a:schemeClr val="tx1"/>
                    </a:solidFill>
                  </a:rPr>
                  <a:t>Integer,Employee</a:t>
                </a:r>
                <a:r>
                  <a:rPr lang="en-IN" sz="1600" dirty="0" smtClean="0">
                    <a:solidFill>
                      <a:schemeClr val="tx1"/>
                    </a:solidFill>
                  </a:rPr>
                  <a:t>&gt;</a:t>
                </a:r>
              </a:p>
              <a:p>
                <a:r>
                  <a:rPr lang="en-IN" sz="1600" dirty="0" smtClean="0">
                    <a:solidFill>
                      <a:schemeClr val="tx1"/>
                    </a:solidFill>
                  </a:rPr>
                  <a:t>- </a:t>
                </a:r>
                <a:r>
                  <a:rPr lang="en-IN" sz="1600" dirty="0" err="1">
                    <a:solidFill>
                      <a:schemeClr val="tx1"/>
                    </a:solidFill>
                  </a:rPr>
                  <a:t>c</a:t>
                </a:r>
                <a:r>
                  <a:rPr lang="en-IN" sz="1600" dirty="0" err="1" smtClean="0">
                    <a:solidFill>
                      <a:schemeClr val="tx1"/>
                    </a:solidFill>
                  </a:rPr>
                  <a:t>eo</a:t>
                </a:r>
                <a:r>
                  <a:rPr lang="en-IN" sz="1600" dirty="0" smtClean="0">
                    <a:solidFill>
                      <a:schemeClr val="tx1"/>
                    </a:solidFill>
                  </a:rPr>
                  <a:t> : Employee</a:t>
                </a:r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347864" y="3573955"/>
                <a:ext cx="2376264" cy="9376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 smtClean="0">
                    <a:solidFill>
                      <a:sysClr val="windowText" lastClr="000000"/>
                    </a:solidFill>
                  </a:rPr>
                  <a:t>+ </a:t>
                </a:r>
                <a:r>
                  <a:rPr lang="en-IN" sz="1600" dirty="0" err="1" smtClean="0">
                    <a:solidFill>
                      <a:sysClr val="windowText" lastClr="000000"/>
                    </a:solidFill>
                  </a:rPr>
                  <a:t>buildHierarchy</a:t>
                </a:r>
                <a:r>
                  <a:rPr lang="en-IN" sz="1600" dirty="0" smtClean="0">
                    <a:solidFill>
                      <a:sysClr val="windowText" lastClr="000000"/>
                    </a:solidFill>
                  </a:rPr>
                  <a:t>(List&lt;</a:t>
                </a:r>
                <a:r>
                  <a:rPr lang="en-IN" sz="1600" dirty="0" err="1" smtClean="0">
                    <a:solidFill>
                      <a:sysClr val="windowText" lastClr="000000"/>
                    </a:solidFill>
                  </a:rPr>
                  <a:t>EmpDTO</a:t>
                </a:r>
                <a:r>
                  <a:rPr lang="en-IN" sz="1600" dirty="0" smtClean="0">
                    <a:solidFill>
                      <a:sysClr val="windowText" lastClr="000000"/>
                    </a:solidFill>
                  </a:rPr>
                  <a:t>&gt;) : void</a:t>
                </a:r>
              </a:p>
              <a:p>
                <a:r>
                  <a:rPr lang="en-IN" sz="1600" dirty="0" smtClean="0">
                    <a:solidFill>
                      <a:sysClr val="windowText" lastClr="000000"/>
                    </a:solidFill>
                  </a:rPr>
                  <a:t>+ </a:t>
                </a:r>
                <a:r>
                  <a:rPr lang="en-IN" sz="1600" dirty="0" err="1" smtClean="0">
                    <a:solidFill>
                      <a:sysClr val="windowText" lastClr="000000"/>
                    </a:solidFill>
                  </a:rPr>
                  <a:t>getCEO</a:t>
                </a:r>
                <a:r>
                  <a:rPr lang="en-IN" sz="1600" dirty="0" smtClean="0">
                    <a:solidFill>
                      <a:sysClr val="windowText" lastClr="000000"/>
                    </a:solidFill>
                  </a:rPr>
                  <a:t>() : Employee</a:t>
                </a:r>
              </a:p>
              <a:p>
                <a:r>
                  <a:rPr lang="en-IN" sz="16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IN" sz="1600" dirty="0" smtClean="0">
                    <a:solidFill>
                      <a:sysClr val="windowText" lastClr="000000"/>
                    </a:solidFill>
                  </a:rPr>
                  <a:t>  </a:t>
                </a:r>
                <a:r>
                  <a:rPr lang="en-IN" sz="1600" dirty="0" err="1" smtClean="0">
                    <a:solidFill>
                      <a:sysClr val="windowText" lastClr="000000"/>
                    </a:solidFill>
                  </a:rPr>
                  <a:t>setCEO</a:t>
                </a:r>
                <a:r>
                  <a:rPr lang="en-IN" sz="1600" dirty="0" smtClean="0">
                    <a:solidFill>
                      <a:sysClr val="windowText" lastClr="000000"/>
                    </a:solidFill>
                  </a:rPr>
                  <a:t>(Employee) : void</a:t>
                </a:r>
                <a:endParaRPr lang="en-IN" sz="16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638053" y="5367368"/>
              <a:ext cx="2396867" cy="1176911"/>
              <a:chOff x="3347864" y="2492896"/>
              <a:chExt cx="2376264" cy="1372733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347864" y="2492896"/>
                <a:ext cx="2376264" cy="4320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 err="1" smtClean="0">
                    <a:solidFill>
                      <a:sysClr val="windowText" lastClr="000000"/>
                    </a:solidFill>
                  </a:rPr>
                  <a:t>DatabaseReader</a:t>
                </a:r>
                <a:endParaRPr lang="en-IN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347864" y="2924944"/>
                <a:ext cx="2376264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 smtClean="0">
                    <a:solidFill>
                      <a:sysClr val="windowText" lastClr="000000"/>
                    </a:solidFill>
                  </a:rPr>
                  <a:t>- </a:t>
                </a:r>
                <a:r>
                  <a:rPr lang="en-IN" sz="1600" dirty="0" err="1" smtClean="0">
                    <a:solidFill>
                      <a:sysClr val="windowText" lastClr="000000"/>
                    </a:solidFill>
                  </a:rPr>
                  <a:t>databaseLocation</a:t>
                </a:r>
                <a:r>
                  <a:rPr lang="en-IN" sz="1600" dirty="0" smtClean="0">
                    <a:solidFill>
                      <a:sysClr val="windowText" lastClr="000000"/>
                    </a:solidFill>
                  </a:rPr>
                  <a:t> : String</a:t>
                </a:r>
                <a:endParaRPr lang="en-IN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347864" y="3382145"/>
                <a:ext cx="2376264" cy="4834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 smtClean="0">
                    <a:solidFill>
                      <a:sysClr val="windowText" lastClr="000000"/>
                    </a:solidFill>
                  </a:rPr>
                  <a:t>+ read():List&lt;</a:t>
                </a:r>
                <a:r>
                  <a:rPr lang="en-IN" sz="1600" dirty="0" err="1" smtClean="0">
                    <a:solidFill>
                      <a:sysClr val="windowText" lastClr="000000"/>
                    </a:solidFill>
                  </a:rPr>
                  <a:t>EmpDTO</a:t>
                </a:r>
                <a:r>
                  <a:rPr lang="en-IN" sz="1600" dirty="0" smtClean="0">
                    <a:solidFill>
                      <a:sysClr val="windowText" lastClr="000000"/>
                    </a:solidFill>
                  </a:rPr>
                  <a:t>&gt;</a:t>
                </a:r>
                <a:endParaRPr lang="en-IN" sz="16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15718" y="3608314"/>
              <a:ext cx="2247831" cy="1008112"/>
              <a:chOff x="3347864" y="2492896"/>
              <a:chExt cx="2376264" cy="1175848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3347864" y="2492896"/>
                <a:ext cx="2376264" cy="4320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 err="1" smtClean="0">
                    <a:solidFill>
                      <a:sysClr val="windowText" lastClr="000000"/>
                    </a:solidFill>
                  </a:rPr>
                  <a:t>InputReader</a:t>
                </a:r>
                <a:endParaRPr lang="en-IN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347864" y="2924944"/>
                <a:ext cx="2376264" cy="2430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347864" y="3168018"/>
                <a:ext cx="2376264" cy="5007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 smtClean="0">
                    <a:solidFill>
                      <a:sysClr val="windowText" lastClr="000000"/>
                    </a:solidFill>
                  </a:rPr>
                  <a:t>+ read() : List&lt;</a:t>
                </a:r>
                <a:r>
                  <a:rPr lang="en-IN" sz="1600" dirty="0" err="1" smtClean="0">
                    <a:solidFill>
                      <a:sysClr val="windowText" lastClr="000000"/>
                    </a:solidFill>
                  </a:rPr>
                  <a:t>EmpDTO</a:t>
                </a:r>
                <a:r>
                  <a:rPr lang="en-IN" sz="1600" dirty="0" smtClean="0">
                    <a:solidFill>
                      <a:sysClr val="windowText" lastClr="000000"/>
                    </a:solidFill>
                  </a:rPr>
                  <a:t>&gt;</a:t>
                </a:r>
                <a:endParaRPr lang="en-IN" sz="16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037587" y="3570857"/>
              <a:ext cx="2232757" cy="1045569"/>
              <a:chOff x="3347863" y="2492896"/>
              <a:chExt cx="2376265" cy="1219538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3347863" y="2492896"/>
                <a:ext cx="2376264" cy="4320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 err="1" smtClean="0">
                    <a:solidFill>
                      <a:sysClr val="windowText" lastClr="000000"/>
                    </a:solidFill>
                  </a:rPr>
                  <a:t>ConsolePrinter</a:t>
                </a:r>
                <a:endParaRPr lang="en-IN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347864" y="2924944"/>
                <a:ext cx="2376264" cy="2940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347864" y="3218998"/>
                <a:ext cx="2376264" cy="4934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 smtClean="0">
                    <a:solidFill>
                      <a:sysClr val="windowText" lastClr="000000"/>
                    </a:solidFill>
                  </a:rPr>
                  <a:t>+ print(Employee) : void</a:t>
                </a:r>
                <a:endParaRPr lang="en-IN" sz="16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681899" y="3984256"/>
              <a:ext cx="2880320" cy="2366390"/>
              <a:chOff x="3347864" y="2492896"/>
              <a:chExt cx="2376264" cy="1127611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347864" y="2492896"/>
                <a:ext cx="2376264" cy="2160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 smtClean="0">
                    <a:solidFill>
                      <a:sysClr val="windowText" lastClr="000000"/>
                    </a:solidFill>
                  </a:rPr>
                  <a:t>Employee</a:t>
                </a:r>
                <a:endParaRPr lang="en-IN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347864" y="2708920"/>
                <a:ext cx="2376264" cy="5285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Tx/>
                  <a:buChar char="-"/>
                </a:pPr>
                <a:r>
                  <a:rPr lang="en-IN" sz="1600" dirty="0">
                    <a:solidFill>
                      <a:sysClr val="windowText" lastClr="000000"/>
                    </a:solidFill>
                  </a:rPr>
                  <a:t>i</a:t>
                </a:r>
                <a:r>
                  <a:rPr lang="en-IN" sz="1600" dirty="0" smtClean="0">
                    <a:solidFill>
                      <a:sysClr val="windowText" lastClr="000000"/>
                    </a:solidFill>
                  </a:rPr>
                  <a:t>d : </a:t>
                </a:r>
                <a:r>
                  <a:rPr lang="en-IN" sz="1600" dirty="0" err="1" smtClean="0">
                    <a:solidFill>
                      <a:sysClr val="windowText" lastClr="000000"/>
                    </a:solidFill>
                  </a:rPr>
                  <a:t>int</a:t>
                </a:r>
                <a:endParaRPr lang="en-IN" sz="1600" dirty="0" smtClean="0">
                  <a:solidFill>
                    <a:sysClr val="windowText" lastClr="00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IN" sz="1600" dirty="0">
                    <a:solidFill>
                      <a:sysClr val="windowText" lastClr="000000"/>
                    </a:solidFill>
                  </a:rPr>
                  <a:t>n</a:t>
                </a:r>
                <a:r>
                  <a:rPr lang="en-IN" sz="1600" dirty="0" smtClean="0">
                    <a:solidFill>
                      <a:sysClr val="windowText" lastClr="000000"/>
                    </a:solidFill>
                  </a:rPr>
                  <a:t>ame : String</a:t>
                </a:r>
              </a:p>
              <a:p>
                <a:pPr marL="285750" indent="-285750">
                  <a:buFontTx/>
                  <a:buChar char="-"/>
                </a:pPr>
                <a:r>
                  <a:rPr lang="en-IN" sz="1600" dirty="0" err="1" smtClean="0">
                    <a:solidFill>
                      <a:sysClr val="windowText" lastClr="000000"/>
                    </a:solidFill>
                  </a:rPr>
                  <a:t>managerId</a:t>
                </a:r>
                <a:r>
                  <a:rPr lang="en-IN" sz="1600" dirty="0" smtClean="0">
                    <a:solidFill>
                      <a:sysClr val="windowText" lastClr="000000"/>
                    </a:solidFill>
                  </a:rPr>
                  <a:t> : </a:t>
                </a:r>
                <a:r>
                  <a:rPr lang="en-IN" sz="1600" dirty="0" err="1" smtClean="0">
                    <a:solidFill>
                      <a:sysClr val="windowText" lastClr="000000"/>
                    </a:solidFill>
                  </a:rPr>
                  <a:t>int</a:t>
                </a:r>
                <a:endParaRPr lang="en-IN" sz="1600" dirty="0" smtClean="0">
                  <a:solidFill>
                    <a:sysClr val="windowText" lastClr="00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IN" sz="1600" dirty="0">
                    <a:solidFill>
                      <a:sysClr val="windowText" lastClr="000000"/>
                    </a:solidFill>
                  </a:rPr>
                  <a:t>r</a:t>
                </a:r>
                <a:r>
                  <a:rPr lang="en-IN" sz="1600" dirty="0" smtClean="0">
                    <a:solidFill>
                      <a:sysClr val="windowText" lastClr="000000"/>
                    </a:solidFill>
                  </a:rPr>
                  <a:t>eportees : List&lt;Employee&gt;</a:t>
                </a:r>
                <a:endParaRPr lang="en-IN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347864" y="3237443"/>
                <a:ext cx="2376264" cy="3830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 smtClean="0">
                    <a:solidFill>
                      <a:sysClr val="windowText" lastClr="000000"/>
                    </a:solidFill>
                  </a:rPr>
                  <a:t>+ getters()</a:t>
                </a:r>
              </a:p>
              <a:p>
                <a:r>
                  <a:rPr lang="en-IN" sz="1600" dirty="0" smtClean="0">
                    <a:solidFill>
                      <a:sysClr val="windowText" lastClr="000000"/>
                    </a:solidFill>
                  </a:rPr>
                  <a:t>+ setters()</a:t>
                </a:r>
              </a:p>
              <a:p>
                <a:r>
                  <a:rPr lang="en-IN" sz="1600" dirty="0" smtClean="0">
                    <a:solidFill>
                      <a:sysClr val="windowText" lastClr="000000"/>
                    </a:solidFill>
                  </a:rPr>
                  <a:t>+ </a:t>
                </a:r>
                <a:r>
                  <a:rPr lang="en-IN" sz="1600" dirty="0" err="1" smtClean="0">
                    <a:solidFill>
                      <a:sysClr val="windowText" lastClr="000000"/>
                    </a:solidFill>
                  </a:rPr>
                  <a:t>toString</a:t>
                </a:r>
                <a:r>
                  <a:rPr lang="en-IN" sz="1600" dirty="0" smtClean="0">
                    <a:solidFill>
                      <a:sysClr val="windowText" lastClr="000000"/>
                    </a:solidFill>
                  </a:rPr>
                  <a:t>() : String</a:t>
                </a:r>
                <a:endParaRPr lang="en-IN" sz="16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6" name="Straight Arrow Connector 35"/>
            <p:cNvCxnSpPr>
              <a:stCxn id="4" idx="3"/>
              <a:endCxn id="13" idx="1"/>
            </p:cNvCxnSpPr>
            <p:nvPr/>
          </p:nvCxnSpPr>
          <p:spPr>
            <a:xfrm>
              <a:off x="4613525" y="1316728"/>
              <a:ext cx="816346" cy="28989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28" idx="0"/>
            </p:cNvCxnSpPr>
            <p:nvPr/>
          </p:nvCxnSpPr>
          <p:spPr>
            <a:xfrm>
              <a:off x="3836486" y="2661900"/>
              <a:ext cx="317479" cy="90895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32" idx="0"/>
            </p:cNvCxnSpPr>
            <p:nvPr/>
          </p:nvCxnSpPr>
          <p:spPr>
            <a:xfrm>
              <a:off x="7122059" y="3152151"/>
              <a:ext cx="0" cy="83210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9" idx="0"/>
              <a:endCxn id="26" idx="2"/>
            </p:cNvCxnSpPr>
            <p:nvPr/>
          </p:nvCxnSpPr>
          <p:spPr>
            <a:xfrm flipV="1">
              <a:off x="1418732" y="4616426"/>
              <a:ext cx="220902" cy="764665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2250047" y="4640695"/>
              <a:ext cx="1027003" cy="716126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1907704" y="2661900"/>
              <a:ext cx="344251" cy="94641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15718" y="3229649"/>
              <a:ext cx="14268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smtClean="0"/>
                <a:t>&lt;&lt; interface &gt;&gt;</a:t>
              </a:r>
              <a:endParaRPr lang="en-I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87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339" y="1163679"/>
            <a:ext cx="8229600" cy="465121"/>
          </a:xfrm>
        </p:spPr>
        <p:txBody>
          <a:bodyPr/>
          <a:lstStyle/>
          <a:p>
            <a:pPr algn="ctr"/>
            <a:r>
              <a:rPr lang="en-US" dirty="0" smtClean="0"/>
              <a:t>Facade Pattern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395536" y="2165952"/>
            <a:ext cx="8280920" cy="45754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3" name="Group 22"/>
          <p:cNvGrpSpPr/>
          <p:nvPr/>
        </p:nvGrpSpPr>
        <p:grpSpPr>
          <a:xfrm>
            <a:off x="827585" y="1873110"/>
            <a:ext cx="7344816" cy="4673009"/>
            <a:chOff x="338612" y="1147188"/>
            <a:chExt cx="8475635" cy="5410814"/>
          </a:xfrm>
        </p:grpSpPr>
        <p:grpSp>
          <p:nvGrpSpPr>
            <p:cNvPr id="24" name="Group 23"/>
            <p:cNvGrpSpPr/>
            <p:nvPr/>
          </p:nvGrpSpPr>
          <p:grpSpPr>
            <a:xfrm>
              <a:off x="1229150" y="1147188"/>
              <a:ext cx="3384375" cy="1514713"/>
              <a:chOff x="3347864" y="2492895"/>
              <a:chExt cx="2376264" cy="1930019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3347864" y="3910763"/>
                <a:ext cx="2376264" cy="5121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 smtClean="0">
                    <a:solidFill>
                      <a:sysClr val="windowText" lastClr="000000"/>
                    </a:solidFill>
                  </a:rPr>
                  <a:t>+      start():void</a:t>
                </a:r>
                <a:endParaRPr lang="en-I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347864" y="2492895"/>
                <a:ext cx="2376264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 err="1" smtClean="0">
                    <a:solidFill>
                      <a:sysClr val="windowText" lastClr="000000"/>
                    </a:solidFill>
                  </a:rPr>
                  <a:t>AppHandlerService</a:t>
                </a:r>
                <a:endParaRPr lang="en-IN" sz="1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347864" y="2924943"/>
                <a:ext cx="2376264" cy="9858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Tx/>
                  <a:buChar char="-"/>
                </a:pPr>
                <a:r>
                  <a:rPr lang="en-IN" sz="1400" dirty="0">
                    <a:solidFill>
                      <a:sysClr val="windowText" lastClr="000000"/>
                    </a:solidFill>
                  </a:rPr>
                  <a:t>o</a:t>
                </a:r>
                <a:r>
                  <a:rPr lang="en-IN" sz="1400" dirty="0" smtClean="0">
                    <a:solidFill>
                      <a:sysClr val="windowText" lastClr="000000"/>
                    </a:solidFill>
                  </a:rPr>
                  <a:t>rg : Organisation</a:t>
                </a:r>
              </a:p>
              <a:p>
                <a:pPr marL="285750" indent="-285750">
                  <a:buFontTx/>
                  <a:buChar char="-"/>
                </a:pPr>
                <a:r>
                  <a:rPr lang="en-IN" sz="1400" dirty="0" err="1" smtClean="0">
                    <a:solidFill>
                      <a:sysClr val="windowText" lastClr="000000"/>
                    </a:solidFill>
                  </a:rPr>
                  <a:t>inputReader</a:t>
                </a:r>
                <a:r>
                  <a:rPr lang="en-IN" sz="1400" dirty="0" smtClean="0">
                    <a:solidFill>
                      <a:sysClr val="windowText" lastClr="000000"/>
                    </a:solidFill>
                  </a:rPr>
                  <a:t> : </a:t>
                </a:r>
                <a:r>
                  <a:rPr lang="en-IN" sz="1400" dirty="0" err="1" smtClean="0">
                    <a:solidFill>
                      <a:sysClr val="windowText" lastClr="000000"/>
                    </a:solidFill>
                  </a:rPr>
                  <a:t>InputReader</a:t>
                </a:r>
                <a:endParaRPr lang="en-IN" sz="1400" dirty="0" smtClean="0">
                  <a:solidFill>
                    <a:sysClr val="windowText" lastClr="00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IN" sz="1400" dirty="0">
                    <a:solidFill>
                      <a:sysClr val="windowText" lastClr="000000"/>
                    </a:solidFill>
                  </a:rPr>
                  <a:t>c</a:t>
                </a:r>
                <a:r>
                  <a:rPr lang="en-IN" sz="1400" dirty="0" smtClean="0">
                    <a:solidFill>
                      <a:sysClr val="windowText" lastClr="000000"/>
                    </a:solidFill>
                  </a:rPr>
                  <a:t>onsole : </a:t>
                </a:r>
                <a:r>
                  <a:rPr lang="en-IN" sz="1400" dirty="0" err="1" smtClean="0">
                    <a:solidFill>
                      <a:sysClr val="windowText" lastClr="000000"/>
                    </a:solidFill>
                  </a:rPr>
                  <a:t>ConsolePrinter</a:t>
                </a:r>
                <a:endParaRPr lang="en-IN" sz="14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38612" y="5381091"/>
              <a:ext cx="2160240" cy="1176911"/>
              <a:chOff x="3347864" y="2492896"/>
              <a:chExt cx="2376264" cy="1372733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347864" y="2492896"/>
                <a:ext cx="2376264" cy="4320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 err="1" smtClean="0">
                    <a:solidFill>
                      <a:sysClr val="windowText" lastClr="000000"/>
                    </a:solidFill>
                  </a:rPr>
                  <a:t>FileReader</a:t>
                </a:r>
                <a:endParaRPr lang="en-IN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347864" y="2924944"/>
                <a:ext cx="2376264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100" dirty="0" smtClean="0">
                    <a:solidFill>
                      <a:sysClr val="windowText" lastClr="000000"/>
                    </a:solidFill>
                  </a:rPr>
                  <a:t>- </a:t>
                </a:r>
                <a:r>
                  <a:rPr lang="en-IN" sz="1100" dirty="0" err="1" smtClean="0">
                    <a:solidFill>
                      <a:sysClr val="windowText" lastClr="000000"/>
                    </a:solidFill>
                  </a:rPr>
                  <a:t>fileLocation</a:t>
                </a:r>
                <a:r>
                  <a:rPr lang="en-IN" sz="1100" dirty="0" smtClean="0">
                    <a:solidFill>
                      <a:sysClr val="windowText" lastClr="000000"/>
                    </a:solidFill>
                  </a:rPr>
                  <a:t> : String</a:t>
                </a:r>
                <a:endParaRPr lang="en-IN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347864" y="3382145"/>
                <a:ext cx="2376264" cy="4834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100" dirty="0" smtClean="0">
                    <a:solidFill>
                      <a:sysClr val="windowText" lastClr="000000"/>
                    </a:solidFill>
                  </a:rPr>
                  <a:t>+ read():List&lt;</a:t>
                </a:r>
                <a:r>
                  <a:rPr lang="en-IN" sz="1100" dirty="0" err="1" smtClean="0">
                    <a:solidFill>
                      <a:sysClr val="windowText" lastClr="000000"/>
                    </a:solidFill>
                  </a:rPr>
                  <a:t>EmpDTO</a:t>
                </a:r>
                <a:r>
                  <a:rPr lang="en-IN" sz="1100" dirty="0" smtClean="0">
                    <a:solidFill>
                      <a:sysClr val="windowText" lastClr="000000"/>
                    </a:solidFill>
                  </a:rPr>
                  <a:t>&gt;</a:t>
                </a:r>
                <a:endParaRPr lang="en-IN" sz="11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429871" y="2336905"/>
              <a:ext cx="3384376" cy="1730739"/>
              <a:chOff x="3347864" y="3560715"/>
              <a:chExt cx="2376264" cy="201871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3347864" y="3560715"/>
                <a:ext cx="2376264" cy="4320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 smtClean="0">
                    <a:solidFill>
                      <a:sysClr val="windowText" lastClr="000000"/>
                    </a:solidFill>
                  </a:rPr>
                  <a:t>Organisation</a:t>
                </a:r>
                <a:endParaRPr lang="en-IN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347864" y="3992763"/>
                <a:ext cx="2376264" cy="649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100" dirty="0" smtClean="0">
                    <a:solidFill>
                      <a:schemeClr val="tx1"/>
                    </a:solidFill>
                  </a:rPr>
                  <a:t>- employees : Map&lt;</a:t>
                </a:r>
                <a:r>
                  <a:rPr lang="en-IN" sz="1100" dirty="0" err="1" smtClean="0">
                    <a:solidFill>
                      <a:schemeClr val="tx1"/>
                    </a:solidFill>
                  </a:rPr>
                  <a:t>Integer,Employee</a:t>
                </a:r>
                <a:r>
                  <a:rPr lang="en-IN" sz="1100" dirty="0" smtClean="0">
                    <a:solidFill>
                      <a:schemeClr val="tx1"/>
                    </a:solidFill>
                  </a:rPr>
                  <a:t>&gt;</a:t>
                </a:r>
              </a:p>
              <a:p>
                <a:r>
                  <a:rPr lang="en-IN" sz="1100" dirty="0" smtClean="0">
                    <a:solidFill>
                      <a:schemeClr val="tx1"/>
                    </a:solidFill>
                  </a:rPr>
                  <a:t>- </a:t>
                </a:r>
                <a:r>
                  <a:rPr lang="en-IN" sz="1100" dirty="0" err="1">
                    <a:solidFill>
                      <a:schemeClr val="tx1"/>
                    </a:solidFill>
                  </a:rPr>
                  <a:t>c</a:t>
                </a:r>
                <a:r>
                  <a:rPr lang="en-IN" sz="1100" dirty="0" err="1" smtClean="0">
                    <a:solidFill>
                      <a:schemeClr val="tx1"/>
                    </a:solidFill>
                  </a:rPr>
                  <a:t>eo</a:t>
                </a:r>
                <a:r>
                  <a:rPr lang="en-IN" sz="1100" dirty="0" smtClean="0">
                    <a:solidFill>
                      <a:schemeClr val="tx1"/>
                    </a:solidFill>
                  </a:rPr>
                  <a:t> : Employee</a:t>
                </a:r>
                <a:endParaRPr lang="en-IN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347864" y="4641774"/>
                <a:ext cx="2376264" cy="9376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100" dirty="0" smtClean="0">
                    <a:solidFill>
                      <a:sysClr val="windowText" lastClr="000000"/>
                    </a:solidFill>
                  </a:rPr>
                  <a:t>+ </a:t>
                </a:r>
                <a:r>
                  <a:rPr lang="en-IN" sz="1100" dirty="0" err="1" smtClean="0">
                    <a:solidFill>
                      <a:sysClr val="windowText" lastClr="000000"/>
                    </a:solidFill>
                  </a:rPr>
                  <a:t>buildHierarchy</a:t>
                </a:r>
                <a:r>
                  <a:rPr lang="en-IN" sz="1100" dirty="0" smtClean="0">
                    <a:solidFill>
                      <a:sysClr val="windowText" lastClr="000000"/>
                    </a:solidFill>
                  </a:rPr>
                  <a:t>(List&lt;</a:t>
                </a:r>
                <a:r>
                  <a:rPr lang="en-IN" sz="1100" dirty="0" err="1" smtClean="0">
                    <a:solidFill>
                      <a:sysClr val="windowText" lastClr="000000"/>
                    </a:solidFill>
                  </a:rPr>
                  <a:t>EmpDTO</a:t>
                </a:r>
                <a:r>
                  <a:rPr lang="en-IN" sz="1100" dirty="0" smtClean="0">
                    <a:solidFill>
                      <a:sysClr val="windowText" lastClr="000000"/>
                    </a:solidFill>
                  </a:rPr>
                  <a:t>&gt;) : void</a:t>
                </a:r>
              </a:p>
              <a:p>
                <a:r>
                  <a:rPr lang="en-IN" sz="1100" dirty="0" smtClean="0">
                    <a:solidFill>
                      <a:sysClr val="windowText" lastClr="000000"/>
                    </a:solidFill>
                  </a:rPr>
                  <a:t>+ </a:t>
                </a:r>
                <a:r>
                  <a:rPr lang="en-IN" sz="1100" dirty="0" err="1" smtClean="0">
                    <a:solidFill>
                      <a:sysClr val="windowText" lastClr="000000"/>
                    </a:solidFill>
                  </a:rPr>
                  <a:t>getCEO</a:t>
                </a:r>
                <a:r>
                  <a:rPr lang="en-IN" sz="1100" dirty="0" smtClean="0">
                    <a:solidFill>
                      <a:sysClr val="windowText" lastClr="000000"/>
                    </a:solidFill>
                  </a:rPr>
                  <a:t>() : Employee</a:t>
                </a:r>
              </a:p>
              <a:p>
                <a:r>
                  <a:rPr lang="en-IN" sz="11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IN" sz="1100" dirty="0" smtClean="0">
                    <a:solidFill>
                      <a:sysClr val="windowText" lastClr="000000"/>
                    </a:solidFill>
                  </a:rPr>
                  <a:t>  </a:t>
                </a:r>
                <a:r>
                  <a:rPr lang="en-IN" sz="1100" dirty="0" err="1" smtClean="0">
                    <a:solidFill>
                      <a:sysClr val="windowText" lastClr="000000"/>
                    </a:solidFill>
                  </a:rPr>
                  <a:t>setCEO</a:t>
                </a:r>
                <a:r>
                  <a:rPr lang="en-IN" sz="1100" dirty="0" smtClean="0">
                    <a:solidFill>
                      <a:sysClr val="windowText" lastClr="000000"/>
                    </a:solidFill>
                  </a:rPr>
                  <a:t>(Employee) : void</a:t>
                </a:r>
                <a:endParaRPr lang="en-IN" sz="11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638053" y="5367368"/>
              <a:ext cx="2396867" cy="1176911"/>
              <a:chOff x="3347864" y="2492896"/>
              <a:chExt cx="2376264" cy="1372733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3347864" y="2492896"/>
                <a:ext cx="2376264" cy="4320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 err="1" smtClean="0">
                    <a:solidFill>
                      <a:sysClr val="windowText" lastClr="000000"/>
                    </a:solidFill>
                  </a:rPr>
                  <a:t>DatabaseReader</a:t>
                </a:r>
                <a:endParaRPr lang="en-IN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347864" y="2924944"/>
                <a:ext cx="2376264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100" dirty="0" smtClean="0">
                    <a:solidFill>
                      <a:sysClr val="windowText" lastClr="000000"/>
                    </a:solidFill>
                  </a:rPr>
                  <a:t>- </a:t>
                </a:r>
                <a:r>
                  <a:rPr lang="en-IN" sz="1100" dirty="0" err="1" smtClean="0">
                    <a:solidFill>
                      <a:sysClr val="windowText" lastClr="000000"/>
                    </a:solidFill>
                  </a:rPr>
                  <a:t>databaseLocation</a:t>
                </a:r>
                <a:r>
                  <a:rPr lang="en-IN" sz="1100" dirty="0" smtClean="0">
                    <a:solidFill>
                      <a:sysClr val="windowText" lastClr="000000"/>
                    </a:solidFill>
                  </a:rPr>
                  <a:t> : String</a:t>
                </a:r>
                <a:endParaRPr lang="en-IN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347864" y="3382145"/>
                <a:ext cx="2376264" cy="4834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100" dirty="0" smtClean="0">
                    <a:solidFill>
                      <a:sysClr val="windowText" lastClr="000000"/>
                    </a:solidFill>
                  </a:rPr>
                  <a:t>+ read():List&lt;</a:t>
                </a:r>
                <a:r>
                  <a:rPr lang="en-IN" sz="1100" dirty="0" err="1" smtClean="0">
                    <a:solidFill>
                      <a:sysClr val="windowText" lastClr="000000"/>
                    </a:solidFill>
                  </a:rPr>
                  <a:t>EmpDTO</a:t>
                </a:r>
                <a:r>
                  <a:rPr lang="en-IN" sz="1100" dirty="0" smtClean="0">
                    <a:solidFill>
                      <a:sysClr val="windowText" lastClr="000000"/>
                    </a:solidFill>
                  </a:rPr>
                  <a:t>&gt;</a:t>
                </a:r>
                <a:endParaRPr lang="en-IN" sz="11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15718" y="3608314"/>
              <a:ext cx="2247831" cy="1008112"/>
              <a:chOff x="3347864" y="2492896"/>
              <a:chExt cx="2376264" cy="1175848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3347864" y="2492896"/>
                <a:ext cx="2376264" cy="4320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 err="1" smtClean="0">
                    <a:solidFill>
                      <a:sysClr val="windowText" lastClr="000000"/>
                    </a:solidFill>
                  </a:rPr>
                  <a:t>InputReader</a:t>
                </a:r>
                <a:endParaRPr lang="en-IN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347864" y="2924944"/>
                <a:ext cx="2376264" cy="2430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347864" y="3168018"/>
                <a:ext cx="2376264" cy="5007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100" dirty="0" smtClean="0">
                    <a:solidFill>
                      <a:sysClr val="windowText" lastClr="000000"/>
                    </a:solidFill>
                  </a:rPr>
                  <a:t>+ read() : List&lt;</a:t>
                </a:r>
                <a:r>
                  <a:rPr lang="en-IN" sz="1100" dirty="0" err="1" smtClean="0">
                    <a:solidFill>
                      <a:sysClr val="windowText" lastClr="000000"/>
                    </a:solidFill>
                  </a:rPr>
                  <a:t>EmpDTO</a:t>
                </a:r>
                <a:r>
                  <a:rPr lang="en-IN" sz="1100" dirty="0" smtClean="0">
                    <a:solidFill>
                      <a:sysClr val="windowText" lastClr="000000"/>
                    </a:solidFill>
                  </a:rPr>
                  <a:t>&gt;</a:t>
                </a:r>
                <a:endParaRPr lang="en-IN" sz="11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037587" y="3570857"/>
              <a:ext cx="2232757" cy="1045569"/>
              <a:chOff x="3347863" y="2492896"/>
              <a:chExt cx="2376265" cy="121953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3347863" y="2492896"/>
                <a:ext cx="2376264" cy="4320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 err="1" smtClean="0">
                    <a:solidFill>
                      <a:sysClr val="windowText" lastClr="000000"/>
                    </a:solidFill>
                  </a:rPr>
                  <a:t>ConsolePrinter</a:t>
                </a:r>
                <a:endParaRPr lang="en-IN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347864" y="2924944"/>
                <a:ext cx="2376264" cy="2940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347864" y="3218998"/>
                <a:ext cx="2376264" cy="4934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100" dirty="0" smtClean="0">
                    <a:solidFill>
                      <a:sysClr val="windowText" lastClr="000000"/>
                    </a:solidFill>
                  </a:rPr>
                  <a:t>+ print(Employee) : void</a:t>
                </a:r>
                <a:endParaRPr lang="en-IN" sz="11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681899" y="4545412"/>
              <a:ext cx="2880320" cy="1963241"/>
              <a:chOff x="3347864" y="2760293"/>
              <a:chExt cx="2376264" cy="935506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347864" y="2760293"/>
                <a:ext cx="2376264" cy="2160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 smtClean="0">
                    <a:solidFill>
                      <a:sysClr val="windowText" lastClr="000000"/>
                    </a:solidFill>
                  </a:rPr>
                  <a:t>Employee</a:t>
                </a:r>
                <a:endParaRPr lang="en-IN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347864" y="2976316"/>
                <a:ext cx="2376264" cy="4380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Tx/>
                  <a:buChar char="-"/>
                </a:pPr>
                <a:r>
                  <a:rPr lang="en-IN" sz="1100" dirty="0">
                    <a:solidFill>
                      <a:sysClr val="windowText" lastClr="000000"/>
                    </a:solidFill>
                  </a:rPr>
                  <a:t>i</a:t>
                </a:r>
                <a:r>
                  <a:rPr lang="en-IN" sz="1100" dirty="0" smtClean="0">
                    <a:solidFill>
                      <a:sysClr val="windowText" lastClr="000000"/>
                    </a:solidFill>
                  </a:rPr>
                  <a:t>d : </a:t>
                </a:r>
                <a:r>
                  <a:rPr lang="en-IN" sz="1100" dirty="0" err="1" smtClean="0">
                    <a:solidFill>
                      <a:sysClr val="windowText" lastClr="000000"/>
                    </a:solidFill>
                  </a:rPr>
                  <a:t>int</a:t>
                </a:r>
                <a:endParaRPr lang="en-IN" sz="1100" dirty="0" smtClean="0">
                  <a:solidFill>
                    <a:sysClr val="windowText" lastClr="00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IN" sz="1100" dirty="0">
                    <a:solidFill>
                      <a:sysClr val="windowText" lastClr="000000"/>
                    </a:solidFill>
                  </a:rPr>
                  <a:t>n</a:t>
                </a:r>
                <a:r>
                  <a:rPr lang="en-IN" sz="1100" dirty="0" smtClean="0">
                    <a:solidFill>
                      <a:sysClr val="windowText" lastClr="000000"/>
                    </a:solidFill>
                  </a:rPr>
                  <a:t>ame : String</a:t>
                </a:r>
              </a:p>
              <a:p>
                <a:pPr marL="285750" indent="-285750">
                  <a:buFontTx/>
                  <a:buChar char="-"/>
                </a:pPr>
                <a:r>
                  <a:rPr lang="en-IN" sz="1100" dirty="0" err="1" smtClean="0">
                    <a:solidFill>
                      <a:sysClr val="windowText" lastClr="000000"/>
                    </a:solidFill>
                  </a:rPr>
                  <a:t>managerId</a:t>
                </a:r>
                <a:r>
                  <a:rPr lang="en-IN" sz="1100" dirty="0" smtClean="0">
                    <a:solidFill>
                      <a:sysClr val="windowText" lastClr="000000"/>
                    </a:solidFill>
                  </a:rPr>
                  <a:t> : </a:t>
                </a:r>
                <a:r>
                  <a:rPr lang="en-IN" sz="1100" dirty="0" err="1" smtClean="0">
                    <a:solidFill>
                      <a:sysClr val="windowText" lastClr="000000"/>
                    </a:solidFill>
                  </a:rPr>
                  <a:t>int</a:t>
                </a:r>
                <a:endParaRPr lang="en-IN" sz="1100" dirty="0" smtClean="0">
                  <a:solidFill>
                    <a:sysClr val="windowText" lastClr="00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IN" sz="1100" dirty="0">
                    <a:solidFill>
                      <a:sysClr val="windowText" lastClr="000000"/>
                    </a:solidFill>
                  </a:rPr>
                  <a:t>r</a:t>
                </a:r>
                <a:r>
                  <a:rPr lang="en-IN" sz="1100" dirty="0" smtClean="0">
                    <a:solidFill>
                      <a:sysClr val="windowText" lastClr="000000"/>
                    </a:solidFill>
                  </a:rPr>
                  <a:t>eportees : List&lt;Employee&gt;</a:t>
                </a:r>
                <a:endParaRPr lang="en-IN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347864" y="3414334"/>
                <a:ext cx="2376264" cy="2814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100" dirty="0" smtClean="0">
                    <a:solidFill>
                      <a:sysClr val="windowText" lastClr="000000"/>
                    </a:solidFill>
                  </a:rPr>
                  <a:t>+ getters()</a:t>
                </a:r>
              </a:p>
              <a:p>
                <a:r>
                  <a:rPr lang="en-IN" sz="1100" dirty="0" smtClean="0">
                    <a:solidFill>
                      <a:sysClr val="windowText" lastClr="000000"/>
                    </a:solidFill>
                  </a:rPr>
                  <a:t>+ setters()</a:t>
                </a:r>
              </a:p>
              <a:p>
                <a:r>
                  <a:rPr lang="en-IN" sz="1100" dirty="0" smtClean="0">
                    <a:solidFill>
                      <a:sysClr val="windowText" lastClr="000000"/>
                    </a:solidFill>
                  </a:rPr>
                  <a:t>+ </a:t>
                </a:r>
                <a:r>
                  <a:rPr lang="en-IN" sz="1100" dirty="0" err="1" smtClean="0">
                    <a:solidFill>
                      <a:sysClr val="windowText" lastClr="000000"/>
                    </a:solidFill>
                  </a:rPr>
                  <a:t>toString</a:t>
                </a:r>
                <a:r>
                  <a:rPr lang="en-IN" sz="1100" dirty="0" smtClean="0">
                    <a:solidFill>
                      <a:sysClr val="windowText" lastClr="000000"/>
                    </a:solidFill>
                  </a:rPr>
                  <a:t>() : String</a:t>
                </a:r>
                <a:endParaRPr lang="en-IN" sz="11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1" name="Straight Arrow Connector 30"/>
            <p:cNvCxnSpPr/>
            <p:nvPr/>
          </p:nvCxnSpPr>
          <p:spPr>
            <a:xfrm>
              <a:off x="4617976" y="1826816"/>
              <a:ext cx="811895" cy="5100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41" idx="0"/>
            </p:cNvCxnSpPr>
            <p:nvPr/>
          </p:nvCxnSpPr>
          <p:spPr>
            <a:xfrm>
              <a:off x="3836486" y="2661900"/>
              <a:ext cx="317479" cy="90895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2" idx="2"/>
              <a:endCxn id="38" idx="0"/>
            </p:cNvCxnSpPr>
            <p:nvPr/>
          </p:nvCxnSpPr>
          <p:spPr>
            <a:xfrm>
              <a:off x="7122059" y="4067645"/>
              <a:ext cx="0" cy="47776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53" idx="0"/>
              <a:endCxn id="46" idx="2"/>
            </p:cNvCxnSpPr>
            <p:nvPr/>
          </p:nvCxnSpPr>
          <p:spPr>
            <a:xfrm flipV="1">
              <a:off x="1418732" y="4616426"/>
              <a:ext cx="220902" cy="764665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2250047" y="4640695"/>
              <a:ext cx="1027003" cy="716126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1907704" y="2661900"/>
              <a:ext cx="344251" cy="94641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15719" y="3229649"/>
              <a:ext cx="1204593" cy="302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 smtClean="0"/>
                <a:t>&lt;&lt; interface &gt;&gt;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87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sion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2769</TotalTime>
  <Words>518</Words>
  <Application>Microsoft Office PowerPoint</Application>
  <PresentationFormat>On-screen Show (4:3)</PresentationFormat>
  <Paragraphs>165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SessionPPT</vt:lpstr>
      <vt:lpstr>Organization Hierarchy Provider</vt:lpstr>
      <vt:lpstr>Problem Statement</vt:lpstr>
      <vt:lpstr>Feature List</vt:lpstr>
      <vt:lpstr>Use Case Diagram</vt:lpstr>
      <vt:lpstr>Requirements</vt:lpstr>
      <vt:lpstr>Requirements continued..</vt:lpstr>
      <vt:lpstr>Domain Analysis</vt:lpstr>
      <vt:lpstr>Class Diagram</vt:lpstr>
      <vt:lpstr>Design Patterns Used</vt:lpstr>
      <vt:lpstr>Design Patterns Continued..</vt:lpstr>
      <vt:lpstr>Design Patterns Continued..</vt:lpstr>
      <vt:lpstr>Example</vt:lpstr>
      <vt:lpstr>Example Continued..</vt:lpstr>
      <vt:lpstr>Example Continued..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Pranav9</dc:creator>
  <cp:lastModifiedBy>saurin</cp:lastModifiedBy>
  <cp:revision>80</cp:revision>
  <dcterms:created xsi:type="dcterms:W3CDTF">2015-09-26T09:39:19Z</dcterms:created>
  <dcterms:modified xsi:type="dcterms:W3CDTF">2015-09-30T12:22:20Z</dcterms:modified>
</cp:coreProperties>
</file>