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439" r:id="rId2"/>
    <p:sldId id="435" r:id="rId3"/>
    <p:sldId id="440" r:id="rId4"/>
    <p:sldId id="447" r:id="rId5"/>
    <p:sldId id="442" r:id="rId6"/>
    <p:sldId id="443" r:id="rId7"/>
    <p:sldId id="444" r:id="rId8"/>
    <p:sldId id="445" r:id="rId9"/>
    <p:sldId id="448" r:id="rId10"/>
    <p:sldId id="449" r:id="rId11"/>
    <p:sldId id="450" r:id="rId12"/>
    <p:sldId id="451" r:id="rId13"/>
    <p:sldId id="452" r:id="rId14"/>
    <p:sldId id="453" r:id="rId15"/>
    <p:sldId id="45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p:cViewPr>
        <p:scale>
          <a:sx n="88" d="100"/>
          <a:sy n="88" d="100"/>
        </p:scale>
        <p:origin x="-510" y="4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C4A8BC-25DD-484B-8E42-A4E58682423F}" type="datetimeFigureOut">
              <a:rPr lang="en-US" smtClean="0"/>
              <a:pPr/>
              <a:t>11/8/2015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5157C-7029-4683-A89F-DD5E51121A37}" type="slidenum">
              <a:rPr lang="en-US" smtClean="0"/>
              <a:pPr/>
              <a:t>‹#›</a:t>
            </a:fld>
            <a:endParaRPr lang="en-US"/>
          </a:p>
        </p:txBody>
      </p:sp>
    </p:spTree>
    <p:extLst>
      <p:ext uri="{BB962C8B-B14F-4D97-AF65-F5344CB8AC3E}">
        <p14:creationId xmlns:p14="http://schemas.microsoft.com/office/powerpoint/2010/main" val="16617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template cover.JPG"/>
          <p:cNvPicPr>
            <a:picLocks noChangeAspect="1"/>
          </p:cNvPicPr>
          <p:nvPr/>
        </p:nvPicPr>
        <p:blipFill>
          <a:blip r:embed="rId2" cstate="print"/>
          <a:stretch>
            <a:fillRect/>
          </a:stretch>
        </p:blipFill>
        <p:spPr>
          <a:xfrm>
            <a:off x="0" y="0"/>
            <a:ext cx="9144000" cy="6857999"/>
          </a:xfrm>
          <a:prstGeom prst="rect">
            <a:avLst/>
          </a:prstGeom>
        </p:spPr>
      </p:pic>
      <p:sp>
        <p:nvSpPr>
          <p:cNvPr id="2" name="Title 1"/>
          <p:cNvSpPr>
            <a:spLocks noGrp="1"/>
          </p:cNvSpPr>
          <p:nvPr>
            <p:ph type="ctrTitle"/>
          </p:nvPr>
        </p:nvSpPr>
        <p:spPr>
          <a:xfrm>
            <a:off x="685800" y="2130425"/>
            <a:ext cx="7772400" cy="1470025"/>
          </a:xfrm>
        </p:spPr>
        <p:txBody>
          <a:bodyPr>
            <a:normAutofit/>
          </a:bodyPr>
          <a:lstStyle>
            <a:lvl1pPr algn="ctr">
              <a:defRPr sz="3600" b="1">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4" name="Date Placeholder 3"/>
          <p:cNvSpPr>
            <a:spLocks noGrp="1"/>
          </p:cNvSpPr>
          <p:nvPr>
            <p:ph type="dt" sz="half" idx="10"/>
          </p:nvPr>
        </p:nvSpPr>
        <p:spPr/>
        <p:txBody>
          <a:bodyPr/>
          <a:lstStyle/>
          <a:p>
            <a:fld id="{F72DD9FB-EDD5-4373-A8A5-C4F74CA0F11B}"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pic>
        <p:nvPicPr>
          <p:cNvPr id="8" name="Picture 7" descr="techlabs logo.jpg"/>
          <p:cNvPicPr>
            <a:picLocks noChangeAspect="1"/>
          </p:cNvPicPr>
          <p:nvPr/>
        </p:nvPicPr>
        <p:blipFill>
          <a:blip r:embed="rId3" cstate="print"/>
          <a:stretch>
            <a:fillRect/>
          </a:stretch>
        </p:blipFill>
        <p:spPr>
          <a:xfrm>
            <a:off x="5724128" y="5373216"/>
            <a:ext cx="2838734" cy="8775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DD9FB-EDD5-4373-A8A5-C4F74CA0F11B}"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2DD9FB-EDD5-4373-A8A5-C4F74CA0F11B}"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2DD9FB-EDD5-4373-A8A5-C4F74CA0F11B}" type="datetimeFigureOut">
              <a:rPr lang="en-US" smtClean="0"/>
              <a:pPr/>
              <a:t>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2DD9FB-EDD5-4373-A8A5-C4F74CA0F11B}" type="datetimeFigureOut">
              <a:rPr lang="en-US" smtClean="0"/>
              <a:pPr/>
              <a:t>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DD9FB-EDD5-4373-A8A5-C4F74CA0F11B}" type="datetimeFigureOut">
              <a:rPr lang="en-US" smtClean="0"/>
              <a:pPr/>
              <a:t>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DD9FB-EDD5-4373-A8A5-C4F74CA0F11B}"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DD9FB-EDD5-4373-A8A5-C4F74CA0F11B}"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Autofit/>
          </a:bodyPr>
          <a:lstStyle/>
          <a:p>
            <a:r>
              <a:rPr lang="en-US" smtClean="0"/>
              <a:t>Click to edit Master title style</a:t>
            </a:r>
            <a:endParaRPr lang="en-IN" dirty="0"/>
          </a:p>
        </p:txBody>
      </p:sp>
      <p:sp>
        <p:nvSpPr>
          <p:cNvPr id="3" name="Text Placeholder 2"/>
          <p:cNvSpPr>
            <a:spLocks noGrp="1"/>
          </p:cNvSpPr>
          <p:nvPr>
            <p:ph type="body" idx="1"/>
          </p:nvPr>
        </p:nvSpPr>
        <p:spPr>
          <a:xfrm>
            <a:off x="457200" y="126876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DD9FB-EDD5-4373-A8A5-C4F74CA0F11B}" type="datetimeFigureOut">
              <a:rPr lang="en-US" smtClean="0"/>
              <a:pPr/>
              <a:t>11/8/2015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679A-1DD0-4CEE-A2AC-A87722B4E324}" type="slidenum">
              <a:rPr lang="en-US" smtClean="0"/>
              <a:pPr/>
              <a:t>‹#›</a:t>
            </a:fld>
            <a:endParaRPr lang="en-US"/>
          </a:p>
        </p:txBody>
      </p:sp>
      <p:pic>
        <p:nvPicPr>
          <p:cNvPr id="7" name="Picture 6" descr="template cover.JPG"/>
          <p:cNvPicPr>
            <a:picLocks noChangeAspect="1"/>
          </p:cNvPicPr>
          <p:nvPr/>
        </p:nvPicPr>
        <p:blipFill>
          <a:blip r:embed="rId13" cstate="print"/>
          <a:srcRect b="96751"/>
          <a:stretch>
            <a:fillRect/>
          </a:stretch>
        </p:blipFill>
        <p:spPr>
          <a:xfrm>
            <a:off x="-1" y="-1"/>
            <a:ext cx="9144000" cy="209913"/>
          </a:xfrm>
          <a:prstGeom prst="rect">
            <a:avLst/>
          </a:prstGeom>
        </p:spPr>
      </p:pic>
      <p:cxnSp>
        <p:nvCxnSpPr>
          <p:cNvPr id="9" name="Straight Connector 8"/>
          <p:cNvCxnSpPr/>
          <p:nvPr/>
        </p:nvCxnSpPr>
        <p:spPr>
          <a:xfrm>
            <a:off x="467544" y="980728"/>
            <a:ext cx="8208912"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b="0" kern="1200">
          <a:solidFill>
            <a:srgbClr val="FF66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rgbClr val="FF3300"/>
        </a:buClr>
        <a:buFont typeface="Wingdings" pitchFamily="2" charset="2"/>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rgbClr val="FF3300"/>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rgbClr val="FF3300"/>
        </a:buClr>
        <a:buFont typeface="Wingdings" pitchFamily="2" charset="2"/>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rgbClr val="FF3300"/>
        </a:buClr>
        <a:buFont typeface="Wingdings" pitchFamily="2" charset="2"/>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solidFill>
                  <a:schemeClr val="accent6">
                    <a:lumMod val="75000"/>
                  </a:schemeClr>
                </a:solidFill>
              </a:rPr>
              <a:t>Tic-</a:t>
            </a:r>
            <a:r>
              <a:rPr lang="en-US" sz="4800" dirty="0" err="1" smtClean="0">
                <a:solidFill>
                  <a:schemeClr val="accent6">
                    <a:lumMod val="75000"/>
                  </a:schemeClr>
                </a:solidFill>
              </a:rPr>
              <a:t>Tac</a:t>
            </a:r>
            <a:r>
              <a:rPr lang="en-US" sz="4800" dirty="0" smtClean="0">
                <a:solidFill>
                  <a:schemeClr val="accent6">
                    <a:lumMod val="75000"/>
                  </a:schemeClr>
                </a:solidFill>
              </a:rPr>
              <a:t>-Toe</a:t>
            </a:r>
            <a:endParaRPr lang="en-US" sz="4800" dirty="0">
              <a:solidFill>
                <a:schemeClr val="accent6">
                  <a:lumMod val="75000"/>
                </a:schemeClr>
              </a:solidFill>
            </a:endParaRPr>
          </a:p>
        </p:txBody>
      </p:sp>
      <p:sp>
        <p:nvSpPr>
          <p:cNvPr id="7" name="Subtitle 6"/>
          <p:cNvSpPr>
            <a:spLocks noGrp="1"/>
          </p:cNvSpPr>
          <p:nvPr>
            <p:ph type="subTitle" idx="1"/>
          </p:nvPr>
        </p:nvSpPr>
        <p:spPr/>
        <p:txBody>
          <a:bodyPr/>
          <a:lstStyle/>
          <a:p>
            <a:endParaRPr lang="en-US" dirty="0"/>
          </a:p>
        </p:txBody>
      </p:sp>
      <p:sp>
        <p:nvSpPr>
          <p:cNvPr id="6" name="TextBox 5"/>
          <p:cNvSpPr txBox="1"/>
          <p:nvPr/>
        </p:nvSpPr>
        <p:spPr>
          <a:xfrm>
            <a:off x="4648200" y="4343400"/>
            <a:ext cx="4267200" cy="830997"/>
          </a:xfrm>
          <a:prstGeom prst="rect">
            <a:avLst/>
          </a:prstGeom>
          <a:noFill/>
        </p:spPr>
        <p:txBody>
          <a:bodyPr wrap="square" rtlCol="0">
            <a:spAutoFit/>
          </a:bodyPr>
          <a:lstStyle/>
          <a:p>
            <a:r>
              <a:rPr lang="en-US" sz="2400" dirty="0" smtClean="0">
                <a:solidFill>
                  <a:srgbClr val="FF6600"/>
                </a:solidFill>
                <a:latin typeface="Times New Roman" pitchFamily="18" charset="0"/>
                <a:cs typeface="Times New Roman" pitchFamily="18" charset="0"/>
              </a:rPr>
              <a:t>Prepared by:</a:t>
            </a:r>
          </a:p>
          <a:p>
            <a:r>
              <a:rPr lang="en-US" sz="2400" dirty="0" smtClean="0">
                <a:solidFill>
                  <a:srgbClr val="FF6600"/>
                </a:solidFill>
                <a:latin typeface="Times New Roman" pitchFamily="18" charset="0"/>
                <a:cs typeface="Times New Roman" pitchFamily="18" charset="0"/>
              </a:rPr>
              <a:t> </a:t>
            </a:r>
            <a:r>
              <a:rPr lang="en-US" sz="2400" dirty="0" err="1" smtClean="0">
                <a:solidFill>
                  <a:srgbClr val="FF6600"/>
                </a:solidFill>
                <a:latin typeface="Times New Roman" pitchFamily="18" charset="0"/>
                <a:cs typeface="Times New Roman" pitchFamily="18" charset="0"/>
              </a:rPr>
              <a:t>Vaibhavi</a:t>
            </a:r>
            <a:r>
              <a:rPr lang="en-US" sz="2400" dirty="0" smtClean="0">
                <a:solidFill>
                  <a:srgbClr val="FF6600"/>
                </a:solidFill>
                <a:latin typeface="Times New Roman" pitchFamily="18" charset="0"/>
                <a:cs typeface="Times New Roman" pitchFamily="18" charset="0"/>
              </a:rPr>
              <a:t> Gandhi</a:t>
            </a:r>
            <a:endParaRPr lang="en-US" sz="2400" dirty="0">
              <a:solidFill>
                <a:srgbClr val="FF6600"/>
              </a:solidFill>
              <a:latin typeface="Times New Roman" pitchFamily="18" charset="0"/>
              <a:cs typeface="Times New Roman" pitchFamily="18" charset="0"/>
            </a:endParaRPr>
          </a:p>
        </p:txBody>
      </p:sp>
      <p:pic>
        <p:nvPicPr>
          <p:cNvPr id="8" name="Picture 7" descr="tic-tac-toe.jpg"/>
          <p:cNvPicPr>
            <a:picLocks noChangeAspect="1"/>
          </p:cNvPicPr>
          <p:nvPr/>
        </p:nvPicPr>
        <p:blipFill>
          <a:blip r:embed="rId2" cstate="print"/>
          <a:stretch>
            <a:fillRect/>
          </a:stretch>
        </p:blipFill>
        <p:spPr>
          <a:xfrm>
            <a:off x="1371600" y="3733800"/>
            <a:ext cx="22860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7429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Principal</a:t>
            </a:r>
            <a:endParaRPr lang="en-US" dirty="0"/>
          </a:p>
        </p:txBody>
      </p:sp>
      <p:pic>
        <p:nvPicPr>
          <p:cNvPr id="10" name="Picture 3"/>
          <p:cNvPicPr>
            <a:picLocks noChangeAspect="1" noChangeArrowheads="1"/>
          </p:cNvPicPr>
          <p:nvPr/>
        </p:nvPicPr>
        <p:blipFill>
          <a:blip r:embed="rId2"/>
          <a:srcRect/>
          <a:stretch>
            <a:fillRect/>
          </a:stretch>
        </p:blipFill>
        <p:spPr bwMode="auto">
          <a:xfrm>
            <a:off x="2971800" y="1447800"/>
            <a:ext cx="2105025" cy="3352800"/>
          </a:xfrm>
          <a:prstGeom prst="rect">
            <a:avLst/>
          </a:prstGeom>
          <a:noFill/>
          <a:ln w="9525">
            <a:noFill/>
            <a:miter lim="800000"/>
            <a:headEnd/>
            <a:tailEnd/>
          </a:ln>
          <a:effectLst/>
        </p:spPr>
      </p:pic>
      <p:sp>
        <p:nvSpPr>
          <p:cNvPr id="11" name="Oval Callout 10"/>
          <p:cNvSpPr/>
          <p:nvPr/>
        </p:nvSpPr>
        <p:spPr>
          <a:xfrm>
            <a:off x="5867400" y="3733800"/>
            <a:ext cx="1600200" cy="612648"/>
          </a:xfrm>
          <a:prstGeom prst="wedgeEllipseCallout">
            <a:avLst>
              <a:gd name="adj1" fmla="val -128996"/>
              <a:gd name="adj2" fmla="val 429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smtClean="0">
                <a:solidFill>
                  <a:srgbClr val="FF0000"/>
                </a:solidFill>
              </a:rPr>
              <a:t>Violates                        SRP</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class for input</a:t>
            </a:r>
            <a:endParaRPr lang="en-US" dirty="0"/>
          </a:p>
        </p:txBody>
      </p:sp>
      <p:pic>
        <p:nvPicPr>
          <p:cNvPr id="1027" name="Picture 3"/>
          <p:cNvPicPr>
            <a:picLocks noChangeAspect="1" noChangeArrowheads="1"/>
          </p:cNvPicPr>
          <p:nvPr/>
        </p:nvPicPr>
        <p:blipFill>
          <a:blip r:embed="rId2"/>
          <a:srcRect/>
          <a:stretch>
            <a:fillRect/>
          </a:stretch>
        </p:blipFill>
        <p:spPr bwMode="auto">
          <a:xfrm>
            <a:off x="2590800" y="2057400"/>
            <a:ext cx="27432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Principal</a:t>
            </a:r>
            <a:endParaRPr lang="en-US" dirty="0"/>
          </a:p>
        </p:txBody>
      </p:sp>
      <p:sp>
        <p:nvSpPr>
          <p:cNvPr id="3" name="TextBox 2"/>
          <p:cNvSpPr txBox="1"/>
          <p:nvPr/>
        </p:nvSpPr>
        <p:spPr>
          <a:xfrm>
            <a:off x="-228600" y="533400"/>
            <a:ext cx="7010400" cy="923330"/>
          </a:xfrm>
          <a:prstGeom prst="rect">
            <a:avLst/>
          </a:prstGeom>
          <a:noFill/>
        </p:spPr>
        <p:txBody>
          <a:bodyPr wrap="square" rtlCol="0">
            <a:spAutoFit/>
          </a:bodyPr>
          <a:lstStyle/>
          <a:p>
            <a:r>
              <a:rPr lang="en-US" dirty="0" smtClean="0"/>
              <a:t>                                          </a:t>
            </a:r>
          </a:p>
          <a:p>
            <a:endParaRPr lang="en-US" dirty="0" smtClean="0"/>
          </a:p>
          <a:p>
            <a:endParaRPr lang="en-US" dirty="0"/>
          </a:p>
        </p:txBody>
      </p:sp>
      <p:sp>
        <p:nvSpPr>
          <p:cNvPr id="4" name="Rectangle 3"/>
          <p:cNvSpPr/>
          <p:nvPr/>
        </p:nvSpPr>
        <p:spPr>
          <a:xfrm>
            <a:off x="3048000" y="14478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rot="16200000" flipV="1">
            <a:off x="4419600" y="1981200"/>
            <a:ext cx="990600" cy="990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1981200" y="30480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4724400" y="29718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Arrow Connector 12"/>
          <p:cNvCxnSpPr/>
          <p:nvPr/>
        </p:nvCxnSpPr>
        <p:spPr>
          <a:xfrm rot="5400000" flipH="1" flipV="1">
            <a:off x="2686050" y="2190750"/>
            <a:ext cx="1066800" cy="6477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3505200" y="1524000"/>
            <a:ext cx="10668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IPlayer</a:t>
            </a:r>
            <a:endParaRPr lang="en-US" dirty="0">
              <a:latin typeface="Times New Roman" pitchFamily="18" charset="0"/>
              <a:cs typeface="Times New Roman" pitchFamily="18" charset="0"/>
            </a:endParaRPr>
          </a:p>
        </p:txBody>
      </p:sp>
      <p:sp>
        <p:nvSpPr>
          <p:cNvPr id="16" name="TextBox 15"/>
          <p:cNvSpPr txBox="1"/>
          <p:nvPr/>
        </p:nvSpPr>
        <p:spPr>
          <a:xfrm>
            <a:off x="2286000" y="3124200"/>
            <a:ext cx="1143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Human</a:t>
            </a:r>
            <a:endParaRPr lang="en-US" dirty="0">
              <a:latin typeface="Times New Roman" pitchFamily="18" charset="0"/>
              <a:cs typeface="Times New Roman" pitchFamily="18" charset="0"/>
            </a:endParaRPr>
          </a:p>
        </p:txBody>
      </p:sp>
      <p:sp>
        <p:nvSpPr>
          <p:cNvPr id="17" name="TextBox 16"/>
          <p:cNvSpPr txBox="1"/>
          <p:nvPr/>
        </p:nvSpPr>
        <p:spPr>
          <a:xfrm>
            <a:off x="5029200" y="3048000"/>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Computer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Principal</a:t>
            </a:r>
            <a:endParaRPr lang="en-US" dirty="0"/>
          </a:p>
        </p:txBody>
      </p:sp>
      <p:sp>
        <p:nvSpPr>
          <p:cNvPr id="4" name="TextBox 3"/>
          <p:cNvSpPr txBox="1"/>
          <p:nvPr/>
        </p:nvSpPr>
        <p:spPr>
          <a:xfrm>
            <a:off x="990600" y="1905000"/>
            <a:ext cx="6858000" cy="2308324"/>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GameRunner</a:t>
            </a:r>
            <a:r>
              <a:rPr lang="en-US" sz="2400" dirty="0" smtClean="0">
                <a:latin typeface="Times New Roman" pitchFamily="18" charset="0"/>
                <a:cs typeface="Times New Roman" pitchFamily="18" charset="0"/>
              </a:rPr>
              <a:t> gets two Objects, that implement the </a:t>
            </a:r>
            <a:r>
              <a:rPr lang="en-US" sz="2400" dirty="0" err="1" smtClean="0">
                <a:latin typeface="Times New Roman" pitchFamily="18" charset="0"/>
                <a:cs typeface="Times New Roman" pitchFamily="18" charset="0"/>
              </a:rPr>
              <a:t>IPlayer</a:t>
            </a:r>
            <a:r>
              <a:rPr lang="en-US" sz="2400" dirty="0" smtClean="0">
                <a:latin typeface="Times New Roman" pitchFamily="18" charset="0"/>
                <a:cs typeface="Times New Roman" pitchFamily="18" charset="0"/>
              </a:rPr>
              <a:t>-interface and does not need to know whether one of them is a human. Or both.</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Iplayer</a:t>
            </a:r>
            <a:r>
              <a:rPr lang="en-US" sz="2400" dirty="0" smtClean="0">
                <a:latin typeface="Times New Roman" pitchFamily="18" charset="0"/>
                <a:cs typeface="Times New Roman" pitchFamily="18" charset="0"/>
              </a:rPr>
              <a:t> player=new Human();</a:t>
            </a:r>
          </a:p>
          <a:p>
            <a:r>
              <a:rPr lang="en-US" sz="2400" dirty="0" err="1" smtClean="0">
                <a:latin typeface="Times New Roman" pitchFamily="18" charset="0"/>
                <a:cs typeface="Times New Roman" pitchFamily="18" charset="0"/>
              </a:rPr>
              <a:t>Iplayer</a:t>
            </a:r>
            <a:r>
              <a:rPr lang="en-US" sz="2400" smtClean="0">
                <a:latin typeface="Times New Roman" pitchFamily="18" charset="0"/>
                <a:cs typeface="Times New Roman" pitchFamily="18" charset="0"/>
              </a:rPr>
              <a:t> player=new </a:t>
            </a:r>
            <a:r>
              <a:rPr lang="en-US" sz="2400" dirty="0" smtClean="0">
                <a:latin typeface="Times New Roman" pitchFamily="18" charset="0"/>
                <a:cs typeface="Times New Roman" pitchFamily="18" charset="0"/>
              </a:rPr>
              <a:t>Computer();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 Diagram</a:t>
            </a:r>
            <a:endParaRPr lang="en-US" dirty="0"/>
          </a:p>
        </p:txBody>
      </p:sp>
      <p:pic>
        <p:nvPicPr>
          <p:cNvPr id="3" name="Picture 2"/>
          <p:cNvPicPr>
            <a:picLocks noChangeAspect="1" noChangeArrowheads="1"/>
          </p:cNvPicPr>
          <p:nvPr/>
        </p:nvPicPr>
        <p:blipFill>
          <a:blip r:embed="rId2"/>
          <a:srcRect/>
          <a:stretch>
            <a:fillRect/>
          </a:stretch>
        </p:blipFill>
        <p:spPr bwMode="auto">
          <a:xfrm>
            <a:off x="990600" y="1447800"/>
            <a:ext cx="2264038" cy="2847975"/>
          </a:xfrm>
          <a:prstGeom prst="rect">
            <a:avLst/>
          </a:prstGeom>
          <a:ln>
            <a:noFill/>
          </a:ln>
          <a:effectLst>
            <a:outerShdw blurRad="292100" dist="139700" dir="2700000" algn="tl" rotWithShape="0">
              <a:srgbClr val="333333">
                <a:alpha val="65000"/>
              </a:srgbClr>
            </a:outerShdw>
          </a:effectLst>
        </p:spPr>
      </p:pic>
      <p:pic>
        <p:nvPicPr>
          <p:cNvPr id="5" name="Picture 3"/>
          <p:cNvPicPr>
            <a:picLocks noChangeAspect="1" noChangeArrowheads="1"/>
          </p:cNvPicPr>
          <p:nvPr/>
        </p:nvPicPr>
        <p:blipFill>
          <a:blip r:embed="rId3"/>
          <a:srcRect/>
          <a:stretch>
            <a:fillRect/>
          </a:stretch>
        </p:blipFill>
        <p:spPr bwMode="auto">
          <a:xfrm>
            <a:off x="4191000" y="1219200"/>
            <a:ext cx="1676400"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315200" y="3581400"/>
            <a:ext cx="1247775" cy="1752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7086600" y="1219200"/>
            <a:ext cx="1781175" cy="11430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3124200" y="4648200"/>
            <a:ext cx="2295525" cy="2076450"/>
          </a:xfrm>
          <a:prstGeom prst="rect">
            <a:avLst/>
          </a:prstGeom>
          <a:noFill/>
          <a:ln w="9525">
            <a:noFill/>
            <a:miter lim="800000"/>
            <a:headEnd/>
            <a:tailEnd/>
          </a:ln>
          <a:effectLst/>
        </p:spPr>
      </p:pic>
      <p:cxnSp>
        <p:nvCxnSpPr>
          <p:cNvPr id="12" name="Straight Arrow Connector 11"/>
          <p:cNvCxnSpPr>
            <a:stCxn id="3077" idx="1"/>
            <a:endCxn id="3" idx="2"/>
          </p:cNvCxnSpPr>
          <p:nvPr/>
        </p:nvCxnSpPr>
        <p:spPr>
          <a:xfrm rot="10800000">
            <a:off x="2122620" y="4295775"/>
            <a:ext cx="1001581" cy="1390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077" idx="0"/>
            <a:endCxn id="5" idx="2"/>
          </p:cNvCxnSpPr>
          <p:nvPr/>
        </p:nvCxnSpPr>
        <p:spPr>
          <a:xfrm rot="5400000" flipH="1" flipV="1">
            <a:off x="4079081" y="3698082"/>
            <a:ext cx="1143000" cy="757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48238" y="2519364"/>
            <a:ext cx="2285999" cy="197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57400" y="4876800"/>
            <a:ext cx="685800" cy="261610"/>
          </a:xfrm>
          <a:prstGeom prst="rect">
            <a:avLst/>
          </a:prstGeom>
          <a:noFill/>
        </p:spPr>
        <p:txBody>
          <a:bodyPr wrap="square" rtlCol="0">
            <a:spAutoFit/>
          </a:bodyPr>
          <a:lstStyle/>
          <a:p>
            <a:r>
              <a:rPr lang="en-US" sz="1100" dirty="0" smtClean="0"/>
              <a:t>board</a:t>
            </a:r>
            <a:endParaRPr lang="en-US" sz="1100" dirty="0"/>
          </a:p>
        </p:txBody>
      </p:sp>
      <p:sp>
        <p:nvSpPr>
          <p:cNvPr id="29" name="TextBox 28"/>
          <p:cNvSpPr txBox="1"/>
          <p:nvPr/>
        </p:nvSpPr>
        <p:spPr>
          <a:xfrm>
            <a:off x="3886200" y="3886200"/>
            <a:ext cx="990600" cy="261610"/>
          </a:xfrm>
          <a:prstGeom prst="rect">
            <a:avLst/>
          </a:prstGeom>
          <a:noFill/>
        </p:spPr>
        <p:txBody>
          <a:bodyPr wrap="square" rtlCol="0">
            <a:spAutoFit/>
          </a:bodyPr>
          <a:lstStyle/>
          <a:p>
            <a:r>
              <a:rPr lang="en-US" sz="1100" dirty="0" err="1" smtClean="0"/>
              <a:t>inputReader</a:t>
            </a:r>
            <a:endParaRPr lang="en-US" sz="1100" dirty="0"/>
          </a:p>
        </p:txBody>
      </p:sp>
      <p:sp>
        <p:nvSpPr>
          <p:cNvPr id="30" name="TextBox 29"/>
          <p:cNvSpPr txBox="1"/>
          <p:nvPr/>
        </p:nvSpPr>
        <p:spPr>
          <a:xfrm>
            <a:off x="5791200" y="3810000"/>
            <a:ext cx="762000" cy="261610"/>
          </a:xfrm>
          <a:prstGeom prst="rect">
            <a:avLst/>
          </a:prstGeom>
          <a:noFill/>
        </p:spPr>
        <p:txBody>
          <a:bodyPr wrap="square" rtlCol="0">
            <a:spAutoFit/>
          </a:bodyPr>
          <a:lstStyle/>
          <a:p>
            <a:r>
              <a:rPr lang="en-US" sz="1100" dirty="0" smtClean="0"/>
              <a:t>player</a:t>
            </a:r>
            <a:endParaRPr lang="en-US" sz="1100" dirty="0"/>
          </a:p>
        </p:txBody>
      </p:sp>
      <p:sp>
        <p:nvSpPr>
          <p:cNvPr id="36" name="TextBox 35"/>
          <p:cNvSpPr txBox="1"/>
          <p:nvPr/>
        </p:nvSpPr>
        <p:spPr>
          <a:xfrm>
            <a:off x="1905000" y="4419600"/>
            <a:ext cx="228600" cy="530915"/>
          </a:xfrm>
          <a:prstGeom prst="rect">
            <a:avLst/>
          </a:prstGeom>
          <a:noFill/>
        </p:spPr>
        <p:txBody>
          <a:bodyPr wrap="square" rtlCol="0">
            <a:spAutoFit/>
          </a:bodyPr>
          <a:lstStyle/>
          <a:p>
            <a:r>
              <a:rPr lang="en-US" sz="1050" dirty="0" smtClean="0"/>
              <a:t>1</a:t>
            </a:r>
          </a:p>
          <a:p>
            <a:endParaRPr lang="en-US" dirty="0"/>
          </a:p>
        </p:txBody>
      </p:sp>
      <p:sp>
        <p:nvSpPr>
          <p:cNvPr id="37" name="TextBox 36"/>
          <p:cNvSpPr txBox="1"/>
          <p:nvPr/>
        </p:nvSpPr>
        <p:spPr>
          <a:xfrm>
            <a:off x="4648200" y="3657600"/>
            <a:ext cx="152400" cy="253916"/>
          </a:xfrm>
          <a:prstGeom prst="rect">
            <a:avLst/>
          </a:prstGeom>
          <a:noFill/>
        </p:spPr>
        <p:txBody>
          <a:bodyPr wrap="square" rtlCol="0">
            <a:spAutoFit/>
          </a:bodyPr>
          <a:lstStyle/>
          <a:p>
            <a:r>
              <a:rPr lang="en-US" sz="1050" dirty="0" smtClean="0"/>
              <a:t>1</a:t>
            </a:r>
            <a:endParaRPr lang="en-US" sz="1050" dirty="0"/>
          </a:p>
        </p:txBody>
      </p:sp>
      <p:sp>
        <p:nvSpPr>
          <p:cNvPr id="38" name="TextBox 37"/>
          <p:cNvSpPr txBox="1"/>
          <p:nvPr/>
        </p:nvSpPr>
        <p:spPr>
          <a:xfrm>
            <a:off x="7086600" y="2362200"/>
            <a:ext cx="304800" cy="253916"/>
          </a:xfrm>
          <a:prstGeom prst="rect">
            <a:avLst/>
          </a:prstGeom>
          <a:noFill/>
        </p:spPr>
        <p:txBody>
          <a:bodyPr wrap="square" rtlCol="0">
            <a:spAutoFit/>
          </a:bodyPr>
          <a:lstStyle/>
          <a:p>
            <a:r>
              <a:rPr lang="en-US" sz="1050" dirty="0" smtClean="0"/>
              <a:t>2</a:t>
            </a:r>
            <a:endParaRPr lang="en-US" sz="1050" dirty="0"/>
          </a:p>
        </p:txBody>
      </p:sp>
      <p:pic>
        <p:nvPicPr>
          <p:cNvPr id="3078" name="Picture 6"/>
          <p:cNvPicPr>
            <a:picLocks noChangeAspect="1" noChangeArrowheads="1"/>
          </p:cNvPicPr>
          <p:nvPr/>
        </p:nvPicPr>
        <p:blipFill>
          <a:blip r:embed="rId7"/>
          <a:srcRect/>
          <a:stretch>
            <a:fillRect/>
          </a:stretch>
        </p:blipFill>
        <p:spPr bwMode="auto">
          <a:xfrm>
            <a:off x="6400800" y="5486400"/>
            <a:ext cx="1247775" cy="981075"/>
          </a:xfrm>
          <a:prstGeom prst="rect">
            <a:avLst/>
          </a:prstGeom>
          <a:noFill/>
          <a:ln w="9525">
            <a:noFill/>
            <a:miter lim="800000"/>
            <a:headEnd/>
            <a:tailEnd/>
          </a:ln>
          <a:effectLst/>
        </p:spPr>
      </p:pic>
      <p:cxnSp>
        <p:nvCxnSpPr>
          <p:cNvPr id="41" name="Straight Arrow Connector 40"/>
          <p:cNvCxnSpPr>
            <a:stCxn id="3078" idx="1"/>
            <a:endCxn id="3077" idx="3"/>
          </p:cNvCxnSpPr>
          <p:nvPr/>
        </p:nvCxnSpPr>
        <p:spPr>
          <a:xfrm rot="10800000">
            <a:off x="5419726" y="5686426"/>
            <a:ext cx="981075" cy="29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562600" y="5562600"/>
            <a:ext cx="762000" cy="261610"/>
          </a:xfrm>
          <a:prstGeom prst="rect">
            <a:avLst/>
          </a:prstGeom>
          <a:noFill/>
        </p:spPr>
        <p:txBody>
          <a:bodyPr wrap="square" rtlCol="0">
            <a:spAutoFit/>
          </a:bodyPr>
          <a:lstStyle/>
          <a:p>
            <a:r>
              <a:rPr lang="en-US" sz="1100" dirty="0" smtClean="0"/>
              <a:t>runner</a:t>
            </a:r>
            <a:endParaRPr lang="en-US" sz="1100" dirty="0"/>
          </a:p>
        </p:txBody>
      </p:sp>
      <p:sp>
        <p:nvSpPr>
          <p:cNvPr id="45" name="TextBox 44"/>
          <p:cNvSpPr txBox="1"/>
          <p:nvPr/>
        </p:nvSpPr>
        <p:spPr>
          <a:xfrm>
            <a:off x="5410200" y="5791200"/>
            <a:ext cx="152400" cy="253916"/>
          </a:xfrm>
          <a:prstGeom prst="rect">
            <a:avLst/>
          </a:prstGeom>
          <a:noFill/>
        </p:spPr>
        <p:txBody>
          <a:bodyPr wrap="square" rtlCol="0">
            <a:spAutoFit/>
          </a:bodyPr>
          <a:lstStyle/>
          <a:p>
            <a:r>
              <a:rPr lang="en-US" sz="1050" dirty="0" smtClean="0"/>
              <a:t>1</a:t>
            </a:r>
            <a:endParaRPr lang="en-US" sz="1050" dirty="0"/>
          </a:p>
        </p:txBody>
      </p:sp>
      <p:cxnSp>
        <p:nvCxnSpPr>
          <p:cNvPr id="24" name="Straight Arrow Connector 23"/>
          <p:cNvCxnSpPr>
            <a:stCxn id="3075" idx="0"/>
          </p:cNvCxnSpPr>
          <p:nvPr/>
        </p:nvCxnSpPr>
        <p:spPr>
          <a:xfrm rot="16200000" flipV="1">
            <a:off x="7303294" y="2945606"/>
            <a:ext cx="1219200" cy="52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6">
                    <a:lumMod val="75000"/>
                  </a:schemeClr>
                </a:solidFill>
              </a:rPr>
              <a:t>Thank You!</a:t>
            </a:r>
            <a:endParaRPr lang="en-US" dirty="0">
              <a:solidFill>
                <a:schemeClr val="accent6">
                  <a:lumMod val="75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Content Placeholder 3"/>
          <p:cNvSpPr>
            <a:spLocks noGrp="1"/>
          </p:cNvSpPr>
          <p:nvPr>
            <p:ph sz="half" idx="1"/>
          </p:nvPr>
        </p:nvSpPr>
        <p:spPr>
          <a:xfrm>
            <a:off x="1066800" y="1600200"/>
            <a:ext cx="5105400" cy="4525963"/>
          </a:xfrm>
        </p:spPr>
        <p:txBody>
          <a:bodyPr/>
          <a:lstStyle/>
          <a:p>
            <a:r>
              <a:rPr lang="en-US" sz="2400" dirty="0" smtClean="0">
                <a:latin typeface="Times New Roman" pitchFamily="18" charset="0"/>
                <a:cs typeface="Times New Roman" pitchFamily="18" charset="0"/>
              </a:rPr>
              <a:t>Problem Definition</a:t>
            </a:r>
          </a:p>
          <a:p>
            <a:r>
              <a:rPr lang="en-US" sz="2400" dirty="0" smtClean="0">
                <a:latin typeface="Times New Roman" pitchFamily="18" charset="0"/>
                <a:cs typeface="Times New Roman" pitchFamily="18" charset="0"/>
              </a:rPr>
              <a:t>Use Case</a:t>
            </a:r>
          </a:p>
          <a:p>
            <a:r>
              <a:rPr lang="en-US" sz="2400" dirty="0" smtClean="0">
                <a:latin typeface="Times New Roman" pitchFamily="18" charset="0"/>
                <a:cs typeface="Times New Roman" pitchFamily="18" charset="0"/>
              </a:rPr>
              <a:t>Deciding classes and methods</a:t>
            </a:r>
          </a:p>
          <a:p>
            <a:r>
              <a:rPr lang="en-US" sz="2400" dirty="0" smtClean="0">
                <a:latin typeface="Times New Roman" pitchFamily="18" charset="0"/>
                <a:cs typeface="Times New Roman" pitchFamily="18" charset="0"/>
              </a:rPr>
              <a:t>Solid principals</a:t>
            </a:r>
          </a:p>
          <a:p>
            <a:r>
              <a:rPr lang="en-US" sz="2400" dirty="0" smtClean="0">
                <a:latin typeface="Times New Roman" pitchFamily="18" charset="0"/>
                <a:cs typeface="Times New Roman" pitchFamily="18" charset="0"/>
              </a:rPr>
              <a:t>Class Diagram</a:t>
            </a:r>
          </a:p>
          <a:p>
            <a:endParaRPr lang="en-US" dirty="0" smtClean="0"/>
          </a:p>
          <a:p>
            <a:endParaRPr lang="en-US" dirty="0"/>
          </a:p>
        </p:txBody>
      </p:sp>
    </p:spTree>
    <p:extLst>
      <p:ext uri="{BB962C8B-B14F-4D97-AF65-F5344CB8AC3E}">
        <p14:creationId xmlns:p14="http://schemas.microsoft.com/office/powerpoint/2010/main" val="158200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5" name="TextBox 4"/>
          <p:cNvSpPr txBox="1"/>
          <p:nvPr/>
        </p:nvSpPr>
        <p:spPr>
          <a:xfrm>
            <a:off x="685800" y="1295400"/>
            <a:ext cx="8153400" cy="332398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Tic-tac-toe is a board game. It has two players. Each player has </a:t>
            </a:r>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mark depicting a </a:t>
            </a:r>
            <a:r>
              <a:rPr lang="en-US" sz="2400" dirty="0" err="1" smtClean="0">
                <a:latin typeface="Times New Roman" pitchFamily="18" charset="0"/>
                <a:cs typeface="Times New Roman" pitchFamily="18" charset="0"/>
              </a:rPr>
              <a:t>nought</a:t>
            </a:r>
            <a:r>
              <a:rPr lang="en-US" sz="2400" dirty="0" smtClean="0">
                <a:latin typeface="Times New Roman" pitchFamily="18" charset="0"/>
                <a:cs typeface="Times New Roman" pitchFamily="18" charset="0"/>
              </a:rPr>
              <a:t> ( O ) or a cross ( X ). The board is divided into 3X3 cells and each cell can be occupied by one mark. Three marks of same type appear in a row either vertically or horizontally or diagonally, the user of that mark will be declared winner by the system. If all the squares of the board are filled and no user is the winner then the game is declared as draw by the system</a:t>
            </a:r>
            <a:r>
              <a:rPr lang="en-US" sz="2400" b="1" dirty="0" smtClean="0">
                <a:latin typeface="Times New Roman" pitchFamily="18" charset="0"/>
                <a:cs typeface="Times New Roman" pitchFamily="18" charset="0"/>
              </a:rPr>
              <a:t>.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5" name="TextBox 4"/>
          <p:cNvSpPr txBox="1"/>
          <p:nvPr/>
        </p:nvSpPr>
        <p:spPr>
          <a:xfrm>
            <a:off x="685800" y="1295400"/>
            <a:ext cx="7467600" cy="4524315"/>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Board game </a:t>
            </a:r>
            <a:r>
              <a:rPr lang="en-US" sz="2400" dirty="0" smtClean="0">
                <a:latin typeface="Times New Roman" pitchFamily="18" charset="0"/>
                <a:cs typeface="Times New Roman" pitchFamily="18" charset="0"/>
              </a:rPr>
              <a:t>divided into 3X3 </a:t>
            </a:r>
            <a:r>
              <a:rPr lang="en-US" sz="2400" dirty="0" smtClean="0">
                <a:solidFill>
                  <a:srgbClr val="FF0000"/>
                </a:solidFill>
                <a:latin typeface="Times New Roman" pitchFamily="18" charset="0"/>
                <a:cs typeface="Times New Roman" pitchFamily="18" charset="0"/>
              </a:rPr>
              <a:t>cells</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Two </a:t>
            </a:r>
            <a:r>
              <a:rPr lang="en-US" sz="2400" dirty="0" smtClean="0">
                <a:solidFill>
                  <a:srgbClr val="FF0000"/>
                </a:solidFill>
                <a:latin typeface="Times New Roman" pitchFamily="18" charset="0"/>
                <a:cs typeface="Times New Roman" pitchFamily="18" charset="0"/>
              </a:rPr>
              <a:t>player</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game</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Each player has their </a:t>
            </a:r>
            <a:r>
              <a:rPr lang="en-US" sz="2400" dirty="0" smtClean="0">
                <a:solidFill>
                  <a:srgbClr val="FF0000"/>
                </a:solidFill>
                <a:latin typeface="Times New Roman" pitchFamily="18" charset="0"/>
                <a:cs typeface="Times New Roman" pitchFamily="18" charset="0"/>
              </a:rPr>
              <a:t>mark</a:t>
            </a:r>
            <a:r>
              <a:rPr lang="en-US" sz="2400" dirty="0" smtClean="0">
                <a:latin typeface="Times New Roman" pitchFamily="18" charset="0"/>
                <a:cs typeface="Times New Roman" pitchFamily="18" charset="0"/>
              </a:rPr>
              <a:t> either O or X.</a:t>
            </a:r>
          </a:p>
          <a:p>
            <a:pPr>
              <a:buFont typeface="Arial" pitchFamily="34" charset="0"/>
              <a:buChar char="•"/>
            </a:pPr>
            <a:r>
              <a:rPr lang="en-US" sz="2400" dirty="0" smtClean="0">
                <a:latin typeface="Times New Roman" pitchFamily="18" charset="0"/>
                <a:cs typeface="Times New Roman" pitchFamily="18" charset="0"/>
              </a:rPr>
              <a:t>Mark should be </a:t>
            </a:r>
            <a:r>
              <a:rPr lang="en-US" sz="2400" dirty="0" smtClean="0">
                <a:solidFill>
                  <a:srgbClr val="FF0000"/>
                </a:solidFill>
                <a:latin typeface="Times New Roman" pitchFamily="18" charset="0"/>
                <a:cs typeface="Times New Roman" pitchFamily="18" charset="0"/>
              </a:rPr>
              <a:t>placed</a:t>
            </a:r>
            <a:r>
              <a:rPr lang="en-US" sz="2400" dirty="0" smtClean="0">
                <a:latin typeface="Times New Roman" pitchFamily="18" charset="0"/>
                <a:cs typeface="Times New Roman" pitchFamily="18" charset="0"/>
              </a:rPr>
              <a:t> in </a:t>
            </a:r>
            <a:r>
              <a:rPr lang="en-US" sz="2400" dirty="0" smtClean="0">
                <a:solidFill>
                  <a:srgbClr val="FF0000"/>
                </a:solidFill>
                <a:latin typeface="Times New Roman" pitchFamily="18" charset="0"/>
                <a:cs typeface="Times New Roman" pitchFamily="18" charset="0"/>
              </a:rPr>
              <a:t>valid cell </a:t>
            </a:r>
            <a:r>
              <a:rPr lang="en-US" sz="2400" dirty="0" smtClean="0">
                <a:latin typeface="Times New Roman" pitchFamily="18" charset="0"/>
                <a:cs typeface="Times New Roman" pitchFamily="18" charset="0"/>
              </a:rPr>
              <a:t>according to the</a:t>
            </a:r>
            <a:r>
              <a:rPr lang="en-US" sz="2400" dirty="0" smtClean="0">
                <a:solidFill>
                  <a:srgbClr val="FF0000"/>
                </a:solidFill>
                <a:latin typeface="Times New Roman" pitchFamily="18" charset="0"/>
                <a:cs typeface="Times New Roman" pitchFamily="18" charset="0"/>
              </a:rPr>
              <a:t> input taken</a:t>
            </a:r>
            <a:r>
              <a:rPr lang="en-US" sz="2400" dirty="0" smtClean="0">
                <a:latin typeface="Times New Roman" pitchFamily="18" charset="0"/>
                <a:cs typeface="Times New Roman" pitchFamily="18" charset="0"/>
              </a:rPr>
              <a:t> from the player</a:t>
            </a:r>
          </a:p>
          <a:p>
            <a:pPr>
              <a:buFont typeface="Arial" pitchFamily="34" charset="0"/>
              <a:buChar char="•"/>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Board </a:t>
            </a:r>
            <a:r>
              <a:rPr lang="en-US" sz="2400" dirty="0" smtClean="0">
                <a:latin typeface="Times New Roman" pitchFamily="18" charset="0"/>
                <a:cs typeface="Times New Roman" pitchFamily="18" charset="0"/>
              </a:rPr>
              <a:t>should </a:t>
            </a:r>
            <a:r>
              <a:rPr lang="en-US" sz="2400" dirty="0" smtClean="0">
                <a:solidFill>
                  <a:srgbClr val="FF0000"/>
                </a:solidFill>
                <a:latin typeface="Times New Roman" pitchFamily="18" charset="0"/>
                <a:cs typeface="Times New Roman" pitchFamily="18" charset="0"/>
              </a:rPr>
              <a:t>check  rows</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colomns</a:t>
            </a:r>
            <a:r>
              <a:rPr lang="en-US" sz="2400" dirty="0" smtClean="0">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diagonals</a:t>
            </a:r>
            <a:r>
              <a:rPr lang="en-US" sz="2400" dirty="0" smtClean="0">
                <a:latin typeface="Times New Roman" pitchFamily="18" charset="0"/>
                <a:cs typeface="Times New Roman" pitchFamily="18" charset="0"/>
              </a:rPr>
              <a:t>, if mark of the same</a:t>
            </a:r>
            <a:r>
              <a:rPr lang="en-US" sz="2400" dirty="0" smtClean="0">
                <a:solidFill>
                  <a:srgbClr val="FF0000"/>
                </a:solidFill>
                <a:latin typeface="Times New Roman" pitchFamily="18" charset="0"/>
                <a:cs typeface="Times New Roman" pitchFamily="18" charset="0"/>
              </a:rPr>
              <a:t> type </a:t>
            </a:r>
            <a:r>
              <a:rPr lang="en-US" sz="2400" dirty="0" smtClean="0">
                <a:latin typeface="Times New Roman" pitchFamily="18" charset="0"/>
                <a:cs typeface="Times New Roman" pitchFamily="18" charset="0"/>
              </a:rPr>
              <a:t>appear, Player </a:t>
            </a:r>
            <a:r>
              <a:rPr lang="en-US" sz="2400" dirty="0" smtClean="0">
                <a:solidFill>
                  <a:srgbClr val="FF0000"/>
                </a:solidFill>
                <a:latin typeface="Times New Roman" pitchFamily="18" charset="0"/>
                <a:cs typeface="Times New Roman" pitchFamily="18" charset="0"/>
              </a:rPr>
              <a:t>wins</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If the board </a:t>
            </a:r>
            <a:r>
              <a:rPr lang="en-US" sz="2400" dirty="0" smtClean="0">
                <a:solidFill>
                  <a:srgbClr val="FF0000"/>
                </a:solidFill>
                <a:latin typeface="Times New Roman" pitchFamily="18" charset="0"/>
                <a:cs typeface="Times New Roman" pitchFamily="18" charset="0"/>
              </a:rPr>
              <a:t>is </a:t>
            </a:r>
            <a:r>
              <a:rPr lang="en-US" sz="2400" dirty="0" err="1" smtClean="0">
                <a:solidFill>
                  <a:srgbClr val="FF0000"/>
                </a:solidFill>
                <a:latin typeface="Times New Roman" pitchFamily="18" charset="0"/>
                <a:cs typeface="Times New Roman" pitchFamily="18" charset="0"/>
              </a:rPr>
              <a:t>full</a:t>
            </a:r>
            <a:r>
              <a:rPr lang="en-US" sz="2400" dirty="0" err="1" smtClean="0">
                <a:latin typeface="Times New Roman" pitchFamily="18" charset="0"/>
                <a:cs typeface="Times New Roman" pitchFamily="18" charset="0"/>
              </a:rPr>
              <a:t>,then</a:t>
            </a:r>
            <a:r>
              <a:rPr lang="en-US" sz="2400" dirty="0" smtClean="0">
                <a:latin typeface="Times New Roman" pitchFamily="18" charset="0"/>
                <a:cs typeface="Times New Roman" pitchFamily="18" charset="0"/>
              </a:rPr>
              <a:t> game is declared as </a:t>
            </a:r>
            <a:r>
              <a:rPr lang="en-US" sz="2400" dirty="0" smtClean="0">
                <a:solidFill>
                  <a:srgbClr val="FF0000"/>
                </a:solidFill>
                <a:latin typeface="Times New Roman" pitchFamily="18" charset="0"/>
                <a:cs typeface="Times New Roman" pitchFamily="18" charset="0"/>
              </a:rPr>
              <a:t>draw </a:t>
            </a:r>
            <a:r>
              <a:rPr lang="en-US" sz="2400" dirty="0" smtClean="0">
                <a:latin typeface="Times New Roman" pitchFamily="18" charset="0"/>
                <a:cs typeface="Times New Roman" pitchFamily="18" charset="0"/>
              </a:rPr>
              <a:t>by the </a:t>
            </a:r>
            <a:r>
              <a:rPr lang="en-US" sz="2400" dirty="0" smtClean="0">
                <a:solidFill>
                  <a:srgbClr val="FF0000"/>
                </a:solidFill>
                <a:latin typeface="Times New Roman" pitchFamily="18" charset="0"/>
                <a:cs typeface="Times New Roman" pitchFamily="18" charset="0"/>
              </a:rPr>
              <a:t>System</a:t>
            </a:r>
            <a:r>
              <a:rPr lang="en-US" sz="2400" dirty="0" smtClean="0">
                <a:latin typeface="Times New Roman" pitchFamily="18" charset="0"/>
                <a:cs typeface="Times New Roman" pitchFamily="18" charset="0"/>
              </a:rPr>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to be Pruned</a:t>
            </a:r>
            <a:endParaRPr lang="en-US" dirty="0"/>
          </a:p>
        </p:txBody>
      </p:sp>
      <p:sp>
        <p:nvSpPr>
          <p:cNvPr id="3" name="TextBox 2"/>
          <p:cNvSpPr txBox="1"/>
          <p:nvPr/>
        </p:nvSpPr>
        <p:spPr>
          <a:xfrm>
            <a:off x="685800" y="1371600"/>
            <a:ext cx="75438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Board - Game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sounds like a vague class as it conveys different meanings at different perspective. It is better to be skipped.</a:t>
            </a:r>
          </a:p>
          <a:p>
            <a:r>
              <a:rPr lang="en-US" b="1" dirty="0" smtClean="0">
                <a:latin typeface="Times New Roman" pitchFamily="18" charset="0"/>
                <a:cs typeface="Times New Roman" pitchFamily="18" charset="0"/>
              </a:rPr>
              <a:t>Player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Sounds useful and also relevant to the system. So let us keep this class.</a:t>
            </a:r>
          </a:p>
          <a:p>
            <a:r>
              <a:rPr lang="en-US" b="1" dirty="0" smtClean="0">
                <a:latin typeface="Times New Roman" pitchFamily="18" charset="0"/>
                <a:cs typeface="Times New Roman" pitchFamily="18" charset="0"/>
              </a:rPr>
              <a:t>Mark</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players are distinguished by the mark they are playing with. So no need to model this class.</a:t>
            </a:r>
          </a:p>
          <a:p>
            <a:r>
              <a:rPr lang="en-US" b="1" dirty="0" smtClean="0">
                <a:latin typeface="Times New Roman" pitchFamily="18" charset="0"/>
                <a:cs typeface="Times New Roman" pitchFamily="18" charset="0"/>
              </a:rPr>
              <a:t>Board</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whole game is played on the board. Let us model this class.</a:t>
            </a:r>
          </a:p>
          <a:p>
            <a:r>
              <a:rPr lang="en-US" b="1" dirty="0" smtClean="0">
                <a:latin typeface="Times New Roman" pitchFamily="18" charset="0"/>
                <a:cs typeface="Times New Roman" pitchFamily="18" charset="0"/>
              </a:rPr>
              <a:t>Cells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Cells are part of board only. so Let us not keep this class.</a:t>
            </a:r>
          </a:p>
          <a:p>
            <a:r>
              <a:rPr lang="en-US" b="1" dirty="0" smtClean="0">
                <a:latin typeface="Times New Roman" pitchFamily="18" charset="0"/>
                <a:cs typeface="Times New Roman" pitchFamily="18" charset="0"/>
              </a:rPr>
              <a:t>Type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It refers to the group of mark. A player is declared a winner if three icon of the same 'type' occupies a row, either horizontally, vertically or diagonally. If we study the sentences closely, it would be clear that 'type' is merely an attribute of the class Icon. Obeying the modeling guidelines, let us not model this term.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to be Pruned</a:t>
            </a:r>
            <a:endParaRPr lang="en-US" dirty="0"/>
          </a:p>
        </p:txBody>
      </p:sp>
      <p:sp>
        <p:nvSpPr>
          <p:cNvPr id="3" name="TextBox 2"/>
          <p:cNvSpPr txBox="1"/>
          <p:nvPr/>
        </p:nvSpPr>
        <p:spPr>
          <a:xfrm>
            <a:off x="762000" y="1225689"/>
            <a:ext cx="8229600" cy="4247317"/>
          </a:xfrm>
          <a:prstGeom prst="rect">
            <a:avLst/>
          </a:prstGeom>
          <a:noFill/>
        </p:spPr>
        <p:txBody>
          <a:bodyPr wrap="square" rtlCol="0">
            <a:spAutoFit/>
          </a:bodyPr>
          <a:lstStyle/>
          <a:p>
            <a:r>
              <a:rPr lang="en-US" b="1" dirty="0" smtClean="0">
                <a:latin typeface="Times New Roman" pitchFamily="18" charset="0"/>
                <a:cs typeface="Times New Roman" pitchFamily="18" charset="0"/>
              </a:rPr>
              <a:t>User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is a redundant class as we have decided to keep a Player class.</a:t>
            </a:r>
          </a:p>
          <a:p>
            <a:r>
              <a:rPr lang="en-US" b="1" dirty="0" smtClean="0">
                <a:latin typeface="Times New Roman" pitchFamily="18" charset="0"/>
                <a:cs typeface="Times New Roman" pitchFamily="18" charset="0"/>
              </a:rPr>
              <a:t>Winner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Clearly, Winner is an attribute of a Player. There is no need to model on attributes as the rules say so.</a:t>
            </a:r>
          </a:p>
          <a:p>
            <a:r>
              <a:rPr lang="en-US" b="1" dirty="0" smtClean="0">
                <a:latin typeface="Times New Roman" pitchFamily="18" charset="0"/>
                <a:cs typeface="Times New Roman" pitchFamily="18" charset="0"/>
              </a:rPr>
              <a:t>System</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System is another example, that conveys a lot of meanings at different perspective. What we really mean is the whole system. This is really significant and so let us keep it.</a:t>
            </a:r>
          </a:p>
          <a:p>
            <a:r>
              <a:rPr lang="en-US" b="1" dirty="0" smtClean="0">
                <a:latin typeface="Times New Roman" pitchFamily="18" charset="0"/>
                <a:cs typeface="Times New Roman" pitchFamily="18" charset="0"/>
              </a:rPr>
              <a:t>Game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It refers to a play where two players compete and a winner is decided. Or maybe it ends in a draw. Then the board is flushed and the next game is started upon. Let us model this class.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after Elimination</a:t>
            </a:r>
            <a:endParaRPr lang="en-US" dirty="0"/>
          </a:p>
        </p:txBody>
      </p:sp>
      <p:sp>
        <p:nvSpPr>
          <p:cNvPr id="4" name="TextBox 3"/>
          <p:cNvSpPr txBox="1"/>
          <p:nvPr/>
        </p:nvSpPr>
        <p:spPr>
          <a:xfrm>
            <a:off x="533400" y="1066800"/>
            <a:ext cx="7086600" cy="2554545"/>
          </a:xfrm>
          <a:prstGeom prst="rect">
            <a:avLst/>
          </a:prstGeom>
          <a:noFill/>
        </p:spPr>
        <p:txBody>
          <a:bodyPr wrap="square" rtlCol="0">
            <a:spAutoFit/>
          </a:bodyPr>
          <a:lstStyle/>
          <a:p>
            <a:pPr lvl="1"/>
            <a:endParaRPr lang="en-US" sz="2800" b="1" dirty="0" smtClean="0">
              <a:solidFill>
                <a:schemeClr val="accent6">
                  <a:lumMod val="75000"/>
                </a:schemeClr>
              </a:solidFill>
            </a:endParaRPr>
          </a:p>
          <a:p>
            <a:pPr lvl="1">
              <a:buFont typeface="Arial" pitchFamily="34" charset="0"/>
              <a:buChar char="•"/>
            </a:pPr>
            <a:r>
              <a:rPr lang="en-US" sz="2400" b="1" dirty="0" smtClean="0">
                <a:latin typeface="Times New Roman" pitchFamily="18" charset="0"/>
                <a:cs typeface="Times New Roman" pitchFamily="18" charset="0"/>
              </a:rPr>
              <a:t>Player</a:t>
            </a:r>
          </a:p>
          <a:p>
            <a:pPr lvl="1">
              <a:buFont typeface="Arial" pitchFamily="34" charset="0"/>
              <a:buChar char="•"/>
            </a:pPr>
            <a:r>
              <a:rPr lang="en-US" sz="2400" b="1" dirty="0" smtClean="0">
                <a:latin typeface="Times New Roman" pitchFamily="18" charset="0"/>
                <a:cs typeface="Times New Roman" pitchFamily="18" charset="0"/>
              </a:rPr>
              <a:t>Board</a:t>
            </a:r>
          </a:p>
          <a:p>
            <a:pPr lvl="1">
              <a:buFont typeface="Arial" pitchFamily="34" charset="0"/>
              <a:buChar char="•"/>
            </a:pPr>
            <a:r>
              <a:rPr lang="en-US" sz="2400" b="1" dirty="0" smtClean="0">
                <a:latin typeface="Times New Roman" pitchFamily="18" charset="0"/>
                <a:cs typeface="Times New Roman" pitchFamily="18" charset="0"/>
              </a:rPr>
              <a:t>System</a:t>
            </a:r>
          </a:p>
          <a:p>
            <a:pPr lvl="1">
              <a:buFont typeface="Arial" pitchFamily="34" charset="0"/>
              <a:buChar char="•"/>
            </a:pPr>
            <a:r>
              <a:rPr lang="en-US" sz="2400" b="1" dirty="0" smtClean="0">
                <a:latin typeface="Times New Roman" pitchFamily="18" charset="0"/>
                <a:cs typeface="Times New Roman" pitchFamily="18" charset="0"/>
              </a:rPr>
              <a:t>Game</a:t>
            </a:r>
          </a:p>
          <a:p>
            <a:pPr lvl="1">
              <a:buFont typeface="Arial" pitchFamily="34" charset="0"/>
              <a:buChar char="•"/>
            </a:pPr>
            <a:endParaRPr lang="en-US" dirty="0" smtClean="0">
              <a:solidFill>
                <a:schemeClr val="accent6">
                  <a:lumMod val="75000"/>
                </a:schemeClr>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Giving appropriate name to Class</a:t>
            </a:r>
            <a:endParaRPr lang="en-US" dirty="0"/>
          </a:p>
        </p:txBody>
      </p:sp>
      <p:sp>
        <p:nvSpPr>
          <p:cNvPr id="3" name="TextBox 2"/>
          <p:cNvSpPr txBox="1"/>
          <p:nvPr/>
        </p:nvSpPr>
        <p:spPr>
          <a:xfrm>
            <a:off x="533400" y="1447800"/>
            <a:ext cx="8610600" cy="3416320"/>
          </a:xfrm>
          <a:prstGeom prst="rect">
            <a:avLst/>
          </a:prstGeom>
          <a:noFill/>
        </p:spPr>
        <p:txBody>
          <a:bodyPr wrap="square" rtlCol="0">
            <a:spAutoFit/>
          </a:bodyPr>
          <a:lstStyle/>
          <a:p>
            <a:r>
              <a:rPr lang="en-US" b="1" dirty="0" smtClean="0"/>
              <a:t>Player</a:t>
            </a:r>
            <a:endParaRPr lang="en-US" dirty="0" smtClean="0"/>
          </a:p>
          <a:p>
            <a:pPr lvl="1"/>
            <a:r>
              <a:rPr lang="en-US" dirty="0" smtClean="0"/>
              <a:t>Cannot be a better term to replace this term. Let us keep it.</a:t>
            </a:r>
          </a:p>
          <a:p>
            <a:r>
              <a:rPr lang="en-US" b="1" dirty="0" smtClean="0"/>
              <a:t>Board</a:t>
            </a:r>
            <a:endParaRPr lang="en-US" dirty="0" smtClean="0"/>
          </a:p>
          <a:p>
            <a:pPr lvl="1"/>
            <a:r>
              <a:rPr lang="en-US" dirty="0" smtClean="0"/>
              <a:t>Conveys the right meaning. No need to modify.</a:t>
            </a:r>
          </a:p>
          <a:p>
            <a:r>
              <a:rPr lang="en-US" b="1" dirty="0" smtClean="0"/>
              <a:t>System</a:t>
            </a:r>
            <a:endParaRPr lang="en-US" dirty="0" smtClean="0"/>
          </a:p>
          <a:p>
            <a:pPr lvl="1"/>
            <a:r>
              <a:rPr lang="en-US" dirty="0" smtClean="0"/>
              <a:t>We have just discussed about this term and it is a bit misleading. Hence it becomes imperative on our part to choose a better term. Let us replace this term with '</a:t>
            </a:r>
            <a:r>
              <a:rPr lang="en-US" b="1" dirty="0" smtClean="0"/>
              <a:t>Game Startup</a:t>
            </a:r>
            <a:r>
              <a:rPr lang="en-US" dirty="0" smtClean="0"/>
              <a:t>' .</a:t>
            </a:r>
          </a:p>
          <a:p>
            <a:r>
              <a:rPr lang="en-US" b="1" dirty="0" smtClean="0"/>
              <a:t>Game</a:t>
            </a:r>
            <a:endParaRPr lang="en-US" dirty="0" smtClean="0"/>
          </a:p>
          <a:p>
            <a:pPr lvl="1"/>
            <a:r>
              <a:rPr lang="en-US" dirty="0" smtClean="0"/>
              <a:t>Sounds appropriate. Still, the term would cause confusion.  This class will be the start up of the </a:t>
            </a:r>
            <a:r>
              <a:rPr lang="en-US" dirty="0" err="1" smtClean="0"/>
              <a:t>game.Let</a:t>
            </a:r>
            <a:r>
              <a:rPr lang="en-US" dirty="0" smtClean="0"/>
              <a:t> us give it a different name - </a:t>
            </a:r>
            <a:r>
              <a:rPr lang="en-US" b="1" dirty="0" smtClean="0"/>
              <a:t>‘</a:t>
            </a:r>
            <a:r>
              <a:rPr lang="en-US" b="1" dirty="0" err="1" smtClean="0"/>
              <a:t>GameRunner</a:t>
            </a: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methods</a:t>
            </a:r>
            <a:endParaRPr lang="en-US" dirty="0"/>
          </a:p>
        </p:txBody>
      </p:sp>
      <p:pic>
        <p:nvPicPr>
          <p:cNvPr id="2051" name="Picture 3"/>
          <p:cNvPicPr>
            <a:picLocks noChangeAspect="1" noChangeArrowheads="1"/>
          </p:cNvPicPr>
          <p:nvPr/>
        </p:nvPicPr>
        <p:blipFill>
          <a:blip r:embed="rId2"/>
          <a:srcRect/>
          <a:stretch>
            <a:fillRect/>
          </a:stretch>
        </p:blipFill>
        <p:spPr bwMode="auto">
          <a:xfrm>
            <a:off x="5486400" y="1219200"/>
            <a:ext cx="2105025" cy="2800350"/>
          </a:xfrm>
          <a:prstGeom prst="rect">
            <a:avLst/>
          </a:prstGeom>
          <a:noFill/>
          <a:ln w="9525">
            <a:noFill/>
            <a:miter lim="800000"/>
            <a:headEnd/>
            <a:tailEnd/>
          </a:ln>
          <a:effectLst/>
        </p:spPr>
      </p:pic>
      <p:pic>
        <p:nvPicPr>
          <p:cNvPr id="8" name="Picture 5"/>
          <p:cNvPicPr>
            <a:picLocks noChangeAspect="1" noChangeArrowheads="1"/>
          </p:cNvPicPr>
          <p:nvPr/>
        </p:nvPicPr>
        <p:blipFill>
          <a:blip r:embed="rId3"/>
          <a:srcRect/>
          <a:stretch>
            <a:fillRect/>
          </a:stretch>
        </p:blipFill>
        <p:spPr bwMode="auto">
          <a:xfrm>
            <a:off x="838200" y="1524000"/>
            <a:ext cx="2295525" cy="2076450"/>
          </a:xfrm>
          <a:prstGeom prst="rect">
            <a:avLst/>
          </a:prstGeom>
          <a:noFill/>
          <a:ln w="9525">
            <a:noFill/>
            <a:miter lim="800000"/>
            <a:headEnd/>
            <a:tailEnd/>
          </a:ln>
          <a:effectLst/>
        </p:spPr>
      </p:pic>
      <p:pic>
        <p:nvPicPr>
          <p:cNvPr id="9" name="Picture 6"/>
          <p:cNvPicPr>
            <a:picLocks noChangeAspect="1" noChangeArrowheads="1"/>
          </p:cNvPicPr>
          <p:nvPr/>
        </p:nvPicPr>
        <p:blipFill>
          <a:blip r:embed="rId4"/>
          <a:srcRect/>
          <a:stretch>
            <a:fillRect/>
          </a:stretch>
        </p:blipFill>
        <p:spPr bwMode="auto">
          <a:xfrm>
            <a:off x="1219200" y="4419600"/>
            <a:ext cx="1447800" cy="1295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4114800" y="4267200"/>
            <a:ext cx="16764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ssion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Customer Centric Culture</Template>
  <TotalTime>3261</TotalTime>
  <Words>552</Words>
  <Application>Microsoft Office PowerPoint</Application>
  <PresentationFormat>On-screen Show (4:3)</PresentationFormat>
  <Paragraphs>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SessionPPT</vt:lpstr>
      <vt:lpstr>Tic-Tac-Toe</vt:lpstr>
      <vt:lpstr>Contents</vt:lpstr>
      <vt:lpstr>Problem Definition:</vt:lpstr>
      <vt:lpstr>Requirements</vt:lpstr>
      <vt:lpstr>Classes to be Pruned</vt:lpstr>
      <vt:lpstr>Classes to be Pruned</vt:lpstr>
      <vt:lpstr>Classes after Elimination</vt:lpstr>
      <vt:lpstr>Giving appropriate name to Class</vt:lpstr>
      <vt:lpstr>Classes and methods</vt:lpstr>
      <vt:lpstr>Single Responsibility Principal</vt:lpstr>
      <vt:lpstr>Separate class for input</vt:lpstr>
      <vt:lpstr>Open Closed Principal</vt:lpstr>
      <vt:lpstr>Dependency Inversion Principal</vt:lpstr>
      <vt:lpstr>Final Class Diagram</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Plan</dc:title>
  <dc:creator>Swabhav</dc:creator>
  <cp:lastModifiedBy>saurin</cp:lastModifiedBy>
  <cp:revision>417</cp:revision>
  <dcterms:created xsi:type="dcterms:W3CDTF">2013-12-18T05:52:25Z</dcterms:created>
  <dcterms:modified xsi:type="dcterms:W3CDTF">2015-11-08T09:41:40Z</dcterms:modified>
</cp:coreProperties>
</file>