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Condense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-bold.fntdata"/><Relationship Id="rId25" Type="http://schemas.openxmlformats.org/officeDocument/2006/relationships/font" Target="fonts/RobotoCondensed-regular.fntdata"/><Relationship Id="rId28" Type="http://schemas.openxmlformats.org/officeDocument/2006/relationships/font" Target="fonts/RobotoCondensed-boldItalic.fntdata"/><Relationship Id="rId27" Type="http://schemas.openxmlformats.org/officeDocument/2006/relationships/font" Target="fonts/Roboto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0054bf3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90054bf3b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90054bf3b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d90054bf3b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0054bf3b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90054bf3b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90054bf3b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d90054bf3b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90054bf3b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d90054bf3b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65d723f9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65d723f9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90054bf3b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d90054bf3b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9ba6973d4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9ba6973d4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65d723f9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65d723f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9ad21b1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9ad21b1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90054bf3b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Utilitarian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(greatest good for the greatest number) 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betterment of society</a:t>
            </a:r>
            <a:b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Deontological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(Kantian-the right thing to do) 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American Disabilities Act is an example of this 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Egoism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(self-interest) </a:t>
            </a: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Capitalism is an example of this</a:t>
            </a:r>
            <a:endParaRPr sz="1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33" name="Google Shape;133;gd90054bf3b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90054bf3b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d90054bf3b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90054bf3b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d90054bf3b_2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5420cbc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65420cbc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90054bf3b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d90054bf3b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9ad21b1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9ad21b1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ad21b1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9ad21b1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9ad21b1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9ad21b1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ublic.tableau.com/profile/madelyn.mathai#!/vizhome/PoliceBrutalityFinalProjectDashboard/Story1?publish=y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database-1.cukfyvhxl6ur.us-west-1.rds.amazonaw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hyperlink" Target="https://app.quickdatabasediagrams.com/#/d/ZZa7t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293625" y="352325"/>
            <a:ext cx="3361800" cy="43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738"/>
              <a:buFont typeface="Arial Rounded"/>
              <a:buNone/>
            </a:pPr>
            <a:r>
              <a:rPr b="1" lang="en" sz="3066">
                <a:latin typeface="Roboto Condensed"/>
                <a:ea typeface="Roboto Condensed"/>
                <a:cs typeface="Roboto Condensed"/>
                <a:sym typeface="Roboto Condensed"/>
              </a:rPr>
              <a:t>An Exploration on Police Brutality in the US and Its Effects on the African-American Community</a:t>
            </a:r>
            <a:br>
              <a:rPr b="1" lang="en" sz="4500">
                <a:latin typeface="Roboto Condensed"/>
                <a:ea typeface="Roboto Condensed"/>
                <a:cs typeface="Roboto Condensed"/>
                <a:sym typeface="Roboto Condensed"/>
              </a:rPr>
            </a:br>
            <a:br>
              <a:rPr b="1" lang="en" sz="45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Giang Nguyen</a:t>
            </a:r>
            <a:b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Yazan Khayata</a:t>
            </a:r>
            <a:b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Madelyn Mathai</a:t>
            </a:r>
            <a:b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Terry Mullin</a:t>
            </a:r>
            <a:b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Srinivasan Raajagopal</a:t>
            </a:r>
            <a:b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Daman Sandhu</a:t>
            </a:r>
            <a:b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 sz="1700">
                <a:latin typeface="Roboto Condensed"/>
                <a:ea typeface="Roboto Condensed"/>
                <a:cs typeface="Roboto Condensed"/>
                <a:sym typeface="Roboto Condensed"/>
              </a:rPr>
              <a:t>Svenja Telle 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Review — Police Use of Force Project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7500" y="530500"/>
            <a:ext cx="4828424" cy="38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628650" y="273849"/>
            <a:ext cx="78867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 Rounded"/>
              <a:buNone/>
            </a:pPr>
            <a:r>
              <a:rPr b="1" lang="en">
                <a:latin typeface="Arial Rounded"/>
                <a:ea typeface="Arial Rounded"/>
                <a:cs typeface="Arial Rounded"/>
                <a:sym typeface="Arial Rounded"/>
              </a:rPr>
              <a:t>Learning algorithm</a:t>
            </a:r>
            <a:endParaRPr sz="700"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273375" y="1154250"/>
            <a:ext cx="42627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3417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00"/>
              <a:t>Learning Algorithm: Random Forest</a:t>
            </a:r>
            <a:endParaRPr sz="2300"/>
          </a:p>
          <a:p>
            <a:pPr indent="-341788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300"/>
              <a:t>Train-Test ratio split  70/30 </a:t>
            </a:r>
            <a:endParaRPr sz="2300"/>
          </a:p>
          <a:p>
            <a:pPr indent="-341788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300"/>
              <a:t>97% F1 (Recall + Precision) </a:t>
            </a:r>
            <a:br>
              <a:rPr lang="en" sz="2300"/>
            </a:br>
            <a:r>
              <a:rPr lang="en" sz="2300"/>
              <a:t>Accuracy Score </a:t>
            </a:r>
            <a:br>
              <a:rPr lang="en" sz="2300"/>
            </a:br>
            <a:endParaRPr sz="1654"/>
          </a:p>
          <a:p>
            <a:pPr indent="-3417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00"/>
              <a:t>Main Benefits: </a:t>
            </a:r>
            <a:endParaRPr sz="2300"/>
          </a:p>
          <a:p>
            <a:pPr indent="-341788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300"/>
              <a:t>Works nicely with non-linear data (ex: boolean/categorical)</a:t>
            </a:r>
            <a:endParaRPr sz="2300"/>
          </a:p>
          <a:p>
            <a:pPr indent="-341788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300"/>
              <a:t>Accounts for missing values and maintains data accuracy </a:t>
            </a:r>
            <a:br>
              <a:rPr lang="en" sz="2300"/>
            </a:br>
            <a:endParaRPr sz="1654"/>
          </a:p>
          <a:p>
            <a:pPr indent="-3417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300"/>
              <a:t>Main Limitation:</a:t>
            </a:r>
            <a:endParaRPr sz="2300"/>
          </a:p>
          <a:p>
            <a:pPr indent="-33818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12"/>
              <a:buFont typeface="Calibri"/>
              <a:buChar char="○"/>
            </a:pPr>
            <a:r>
              <a:rPr lang="en" sz="2300"/>
              <a:t>Real-time predictions can cause</a:t>
            </a:r>
            <a:br>
              <a:rPr lang="en" sz="2300"/>
            </a:br>
            <a:r>
              <a:rPr lang="en" sz="2300"/>
              <a:t>slow and unproductive algorithms</a:t>
            </a:r>
            <a:r>
              <a:rPr lang="en" sz="2226"/>
              <a:t> </a:t>
            </a:r>
            <a:endParaRPr sz="1100"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500" y="1207275"/>
            <a:ext cx="4564600" cy="2984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628650" y="273848"/>
            <a:ext cx="78867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 Rounded"/>
              <a:buNone/>
            </a:pPr>
            <a:r>
              <a:rPr b="1" lang="en">
                <a:latin typeface="Arial Rounded"/>
                <a:ea typeface="Arial Rounded"/>
                <a:cs typeface="Arial Rounded"/>
                <a:sym typeface="Arial Rounded"/>
              </a:rPr>
              <a:t>Machine learning model</a:t>
            </a:r>
            <a:endParaRPr sz="300"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44250" y="828225"/>
            <a:ext cx="4637700" cy="4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Logistic Regression Model is used for binary classifications:</a:t>
            </a:r>
            <a:br>
              <a:rPr lang="en" sz="1800"/>
            </a:br>
            <a:endParaRPr sz="1800"/>
          </a:p>
          <a:p>
            <a:pPr indent="-114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Sigmoid Function </a:t>
            </a:r>
            <a:endParaRPr sz="1800"/>
          </a:p>
          <a:p>
            <a:pPr indent="-22860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larger than or equal to 0.5 = 1</a:t>
            </a:r>
            <a:endParaRPr sz="1800"/>
          </a:p>
          <a:p>
            <a:pPr indent="-22860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smaller than 0.5 = 0</a:t>
            </a:r>
            <a:br>
              <a:rPr lang="en" sz="1800"/>
            </a:br>
            <a:endParaRPr sz="1800"/>
          </a:p>
          <a:p>
            <a:pPr indent="-171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Classification of whether individuals were African American or not (1 - True, 0 - False)</a:t>
            </a:r>
            <a:endParaRPr sz="1800"/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Age, Gender, Flee, Threat Level, Armed, Body Camera, Signs of Mental Illness were input features, race, either 1 or 0 the output</a:t>
            </a:r>
            <a:endParaRPr sz="1800"/>
          </a:p>
          <a:p>
            <a:pPr indent="-171450" lvl="0" marL="28575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" sz="1800"/>
              <a:t>R</a:t>
            </a:r>
            <a:r>
              <a:rPr lang="en" sz="1800"/>
              <a:t>ace, either 1 or 0, the output</a:t>
            </a:r>
            <a:endParaRPr sz="1800"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400" y="1265625"/>
            <a:ext cx="3785400" cy="286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628650" y="273850"/>
            <a:ext cx="27024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Rounded"/>
              <a:buNone/>
            </a:pPr>
            <a:r>
              <a:rPr b="1" lang="en">
                <a:latin typeface="Arial Rounded"/>
                <a:ea typeface="Arial Rounded"/>
                <a:cs typeface="Arial Rounded"/>
                <a:sym typeface="Arial Rounded"/>
              </a:rPr>
              <a:t>Machine learning</a:t>
            </a:r>
            <a:r>
              <a:rPr b="1" lang="en">
                <a:latin typeface="Arial Rounded"/>
                <a:ea typeface="Arial Rounded"/>
                <a:cs typeface="Arial Rounded"/>
                <a:sym typeface="Arial Rounded"/>
              </a:rPr>
              <a:t> findings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628650" y="2371600"/>
            <a:ext cx="2702400" cy="1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00"/>
              <a:t>Random Forest Analysis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49.8% Accuracy</a:t>
            </a:r>
            <a:endParaRPr sz="1900"/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Individual variables range from:</a:t>
            </a:r>
            <a:endParaRPr sz="1900"/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49% - 59%</a:t>
            </a:r>
            <a:endParaRPr sz="1900"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625" y="602450"/>
            <a:ext cx="4870749" cy="3055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1" name="Google Shape;211;p36"/>
          <p:cNvSpPr txBox="1"/>
          <p:nvPr/>
        </p:nvSpPr>
        <p:spPr>
          <a:xfrm>
            <a:off x="7168675" y="2263950"/>
            <a:ext cx="150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Accuracy Score</a:t>
            </a:r>
            <a:br>
              <a:rPr lang="en" sz="1600"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.49817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6"/>
          <p:cNvSpPr/>
          <p:nvPr/>
        </p:nvSpPr>
        <p:spPr>
          <a:xfrm rot="10334827">
            <a:off x="6277415" y="2630680"/>
            <a:ext cx="882870" cy="1389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 Rounded"/>
              <a:buNone/>
            </a:pPr>
            <a:r>
              <a:rPr b="1" lang="en" sz="3700">
                <a:latin typeface="Arial Rounded"/>
                <a:ea typeface="Arial Rounded"/>
                <a:cs typeface="Arial Rounded"/>
                <a:sym typeface="Arial Rounded"/>
              </a:rPr>
              <a:t>Dashboard</a:t>
            </a:r>
            <a:endParaRPr sz="1100"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628650" y="13186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Published in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Tablaeu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Visualizations of findings of NLP model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Key Learnings:</a:t>
            </a:r>
            <a:endParaRPr sz="2000"/>
          </a:p>
          <a:p>
            <a:pPr indent="-2222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2000"/>
              <a:t>Of those murdered by police, more African American victims tended to be fleeing.</a:t>
            </a:r>
            <a:endParaRPr sz="2000"/>
          </a:p>
          <a:p>
            <a:pPr indent="-2222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2000"/>
              <a:t>African Americans also tended to be younger on average.</a:t>
            </a:r>
            <a:endParaRPr sz="2000"/>
          </a:p>
          <a:p>
            <a:pPr indent="-2222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2000"/>
              <a:t>African Americans have a higher </a:t>
            </a:r>
            <a:r>
              <a:rPr lang="en" sz="2000"/>
              <a:t>perceived</a:t>
            </a:r>
            <a:r>
              <a:rPr lang="en" sz="2000"/>
              <a:t> threat level.</a:t>
            </a:r>
            <a:endParaRPr sz="2000"/>
          </a:p>
          <a:p>
            <a:pPr indent="-222250" lvl="1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2000"/>
              <a:t>Despite having a higher perceived threat level, in instances of police brutality against African Americans, body cameras were more likely to be off.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25" y="701425"/>
            <a:ext cx="5530674" cy="415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87191" l="77399" r="4275" t="0"/>
          <a:stretch/>
        </p:blipFill>
        <p:spPr>
          <a:xfrm>
            <a:off x="5995650" y="701425"/>
            <a:ext cx="2160175" cy="1212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>
            <p:ph type="title"/>
          </p:nvPr>
        </p:nvSpPr>
        <p:spPr>
          <a:xfrm>
            <a:off x="628650" y="273850"/>
            <a:ext cx="7886700" cy="575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 Rounded"/>
                <a:ea typeface="Arial Rounded"/>
                <a:cs typeface="Arial Rounded"/>
                <a:sym typeface="Arial Rounded"/>
              </a:rPr>
              <a:t>Results</a:t>
            </a:r>
            <a:endParaRPr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316113" y="4648375"/>
            <a:ext cx="18087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Avg. Threat Level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5611825" y="848975"/>
            <a:ext cx="168300" cy="161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5400425" y="1669150"/>
            <a:ext cx="168300" cy="1614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 txBox="1"/>
          <p:nvPr/>
        </p:nvSpPr>
        <p:spPr>
          <a:xfrm>
            <a:off x="1590275" y="4279075"/>
            <a:ext cx="4887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0      0.5  .10   .15   .20   .25   .30   .35   .40  .45   .50   .55  .60  .65  .70   .75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1590275" y="1010374"/>
            <a:ext cx="433800" cy="32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.35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.30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.20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.15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.10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.05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 rot="-5400000">
            <a:off x="992600" y="2448600"/>
            <a:ext cx="10299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Avg. Flee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38"/>
          <p:cNvCxnSpPr/>
          <p:nvPr/>
        </p:nvCxnSpPr>
        <p:spPr>
          <a:xfrm flipH="1" rot="10800000">
            <a:off x="2142275" y="1183400"/>
            <a:ext cx="414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8"/>
          <p:cNvCxnSpPr/>
          <p:nvPr/>
        </p:nvCxnSpPr>
        <p:spPr>
          <a:xfrm flipH="1" rot="10800000">
            <a:off x="2142275" y="1627625"/>
            <a:ext cx="414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8"/>
          <p:cNvCxnSpPr/>
          <p:nvPr/>
        </p:nvCxnSpPr>
        <p:spPr>
          <a:xfrm flipH="1" rot="10800000">
            <a:off x="2148975" y="2071850"/>
            <a:ext cx="414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8"/>
          <p:cNvCxnSpPr/>
          <p:nvPr/>
        </p:nvCxnSpPr>
        <p:spPr>
          <a:xfrm flipH="1" rot="10800000">
            <a:off x="2142275" y="2567250"/>
            <a:ext cx="414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8"/>
          <p:cNvCxnSpPr/>
          <p:nvPr/>
        </p:nvCxnSpPr>
        <p:spPr>
          <a:xfrm flipH="1" rot="10800000">
            <a:off x="2142275" y="3092088"/>
            <a:ext cx="414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8"/>
          <p:cNvCxnSpPr/>
          <p:nvPr/>
        </p:nvCxnSpPr>
        <p:spPr>
          <a:xfrm flipH="1" rot="10800000">
            <a:off x="2142275" y="3607813"/>
            <a:ext cx="414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8"/>
          <p:cNvCxnSpPr/>
          <p:nvPr/>
        </p:nvCxnSpPr>
        <p:spPr>
          <a:xfrm flipH="1" rot="10800000">
            <a:off x="2142275" y="4038000"/>
            <a:ext cx="414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8"/>
          <p:cNvCxnSpPr/>
          <p:nvPr/>
        </p:nvCxnSpPr>
        <p:spPr>
          <a:xfrm>
            <a:off x="5284975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8"/>
          <p:cNvCxnSpPr/>
          <p:nvPr/>
        </p:nvCxnSpPr>
        <p:spPr>
          <a:xfrm>
            <a:off x="5862625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8"/>
          <p:cNvCxnSpPr/>
          <p:nvPr/>
        </p:nvCxnSpPr>
        <p:spPr>
          <a:xfrm>
            <a:off x="5016263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4734113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4441913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8"/>
          <p:cNvCxnSpPr/>
          <p:nvPr/>
        </p:nvCxnSpPr>
        <p:spPr>
          <a:xfrm>
            <a:off x="4139588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8"/>
          <p:cNvCxnSpPr/>
          <p:nvPr/>
        </p:nvCxnSpPr>
        <p:spPr>
          <a:xfrm>
            <a:off x="3837275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8"/>
          <p:cNvCxnSpPr/>
          <p:nvPr/>
        </p:nvCxnSpPr>
        <p:spPr>
          <a:xfrm>
            <a:off x="3575338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8"/>
          <p:cNvCxnSpPr/>
          <p:nvPr/>
        </p:nvCxnSpPr>
        <p:spPr>
          <a:xfrm>
            <a:off x="3303313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8"/>
          <p:cNvCxnSpPr/>
          <p:nvPr/>
        </p:nvCxnSpPr>
        <p:spPr>
          <a:xfrm>
            <a:off x="3011113" y="7977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8"/>
          <p:cNvCxnSpPr/>
          <p:nvPr/>
        </p:nvCxnSpPr>
        <p:spPr>
          <a:xfrm>
            <a:off x="2739088" y="7977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8"/>
          <p:cNvCxnSpPr/>
          <p:nvPr/>
        </p:nvCxnSpPr>
        <p:spPr>
          <a:xfrm>
            <a:off x="2416538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8"/>
          <p:cNvCxnSpPr/>
          <p:nvPr/>
        </p:nvCxnSpPr>
        <p:spPr>
          <a:xfrm>
            <a:off x="2124313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8"/>
          <p:cNvCxnSpPr/>
          <p:nvPr/>
        </p:nvCxnSpPr>
        <p:spPr>
          <a:xfrm>
            <a:off x="6145350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8"/>
          <p:cNvCxnSpPr/>
          <p:nvPr/>
        </p:nvCxnSpPr>
        <p:spPr>
          <a:xfrm>
            <a:off x="5574700" y="778100"/>
            <a:ext cx="0" cy="3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8"/>
          <p:cNvCxnSpPr/>
          <p:nvPr/>
        </p:nvCxnSpPr>
        <p:spPr>
          <a:xfrm flipH="1" rot="10800000">
            <a:off x="2133350" y="815375"/>
            <a:ext cx="4143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8"/>
          <p:cNvSpPr/>
          <p:nvPr/>
        </p:nvSpPr>
        <p:spPr>
          <a:xfrm>
            <a:off x="5490550" y="1466225"/>
            <a:ext cx="168300" cy="16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405925" y="180575"/>
            <a:ext cx="8505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Font typeface="Arial Rounded"/>
              <a:buNone/>
            </a:pPr>
            <a:r>
              <a:rPr b="1" lang="en" sz="3230">
                <a:latin typeface="Arial Rounded"/>
                <a:ea typeface="Arial Rounded"/>
                <a:cs typeface="Arial Rounded"/>
                <a:sym typeface="Arial Rounded"/>
              </a:rPr>
              <a:t>NLP </a:t>
            </a:r>
            <a:r>
              <a:rPr b="1" lang="en" sz="2830">
                <a:latin typeface="Arial Rounded"/>
                <a:ea typeface="Arial Rounded"/>
                <a:cs typeface="Arial Rounded"/>
                <a:sym typeface="Arial Rounded"/>
              </a:rPr>
              <a:t>-</a:t>
            </a:r>
            <a:r>
              <a:rPr b="1" lang="en" sz="323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lang="en" sz="2730">
                <a:latin typeface="Arial Rounded"/>
                <a:ea typeface="Arial Rounded"/>
                <a:cs typeface="Arial Rounded"/>
                <a:sym typeface="Arial Rounded"/>
              </a:rPr>
              <a:t>Artificial Intelligence with vector modeling</a:t>
            </a:r>
            <a:r>
              <a:rPr b="1" lang="en" sz="1929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sz="100"/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b="0" l="0" r="28119" t="0"/>
          <a:stretch/>
        </p:blipFill>
        <p:spPr>
          <a:xfrm>
            <a:off x="4343500" y="953075"/>
            <a:ext cx="4719601" cy="32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229900" y="901350"/>
            <a:ext cx="4113600" cy="1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" sz="1600"/>
              <a:t>Word embedding model derived from GloVe (Global Vectors for Word Representation).</a:t>
            </a:r>
            <a:endParaRPr sz="1600"/>
          </a:p>
          <a:p>
            <a:pPr indent="-16510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" sz="1600"/>
              <a:t>Vector representations for words using neural network models.</a:t>
            </a:r>
            <a:endParaRPr sz="1600"/>
          </a:p>
          <a:p>
            <a:pPr indent="-165100" lvl="0" marL="177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•"/>
            </a:pPr>
            <a:r>
              <a:rPr lang="en" sz="1600"/>
              <a:t>Training on aggregated global word co-occurrence matrix.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" name="Google Shape;263;p39"/>
          <p:cNvSpPr txBox="1"/>
          <p:nvPr/>
        </p:nvSpPr>
        <p:spPr>
          <a:xfrm>
            <a:off x="405925" y="2571750"/>
            <a:ext cx="44643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300-dimensional vectors / word.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substructures of the word vector space.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assumption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ratios of word-word co-occurrence probabilities.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 between word vectors.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1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measuring the linguistic or semantic similarity of corresponding words.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628650" y="273849"/>
            <a:ext cx="7886700" cy="79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 Rounded"/>
                <a:ea typeface="Arial Rounded"/>
                <a:cs typeface="Arial Rounded"/>
                <a:sym typeface="Arial Rounded"/>
              </a:rPr>
              <a:t>Application of the NLP model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84200" y="1073350"/>
            <a:ext cx="3999900" cy="228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Cosine Similarity Score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190500" lvl="1" marL="5207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GloVe produces word vectors with a marked banded structure.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90500" lvl="1" marL="5207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Score ranges from 0-1, measures the degree of similarity between two vectors.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90500" lvl="1" marL="5207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 SpaCy library was used to measure cosine similarity.</a:t>
            </a:r>
            <a:endParaRPr sz="2200"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51" y="3498951"/>
            <a:ext cx="8092099" cy="11916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4708125" y="961975"/>
            <a:ext cx="4110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Wordlist</a:t>
            </a:r>
            <a:r>
              <a:rPr lang="en" sz="17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7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Brutality, hate-crime, policing, injustice, arrest report, arrest, black, african-american and mental health.</a:t>
            </a:r>
            <a:endParaRPr sz="17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Generated top 300 similarity scores for each word.</a:t>
            </a:r>
            <a:endParaRPr sz="17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“Brutality” Similarity Scores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3">
            <a:alphaModFix/>
          </a:blip>
          <a:srcRect b="14554" l="0" r="0" t="14554"/>
          <a:stretch/>
        </p:blipFill>
        <p:spPr>
          <a:xfrm>
            <a:off x="628650" y="1068325"/>
            <a:ext cx="7886700" cy="389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50" y="508575"/>
            <a:ext cx="7584400" cy="46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2"/>
          <p:cNvSpPr txBox="1"/>
          <p:nvPr>
            <p:ph type="title"/>
          </p:nvPr>
        </p:nvSpPr>
        <p:spPr>
          <a:xfrm>
            <a:off x="720900" y="0"/>
            <a:ext cx="7886700" cy="71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 You for LISTENING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mc:AlternateContent>
    <mc:Choice Requires="p14">
      <p:transition spd="slow" p14:dur="21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20576" y="546595"/>
            <a:ext cx="5225172" cy="40503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/>
              <a:t>W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e collect data, create models, and interpret models which can then allow us to </a:t>
            </a:r>
            <a:r>
              <a:rPr b="1" i="1" lang="e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justify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/>
              <a:t>the world around us.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justification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implies a certain level of </a:t>
            </a:r>
            <a:r>
              <a:rPr i="1" lang="en" sz="2400"/>
              <a:t>morality</a:t>
            </a:r>
            <a:r>
              <a:rPr lang="en" sz="2400"/>
              <a:t>.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i="1" lang="en" sz="1800">
                <a:latin typeface="Calibri"/>
                <a:ea typeface="Calibri"/>
                <a:cs typeface="Calibri"/>
                <a:sym typeface="Calibri"/>
              </a:rPr>
              <a:t>Utilitarian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(greatest good for the greatest number)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" sz="1800">
                <a:latin typeface="Calibri"/>
                <a:ea typeface="Calibri"/>
                <a:cs typeface="Calibri"/>
                <a:sym typeface="Calibri"/>
              </a:rPr>
              <a:t>Deontological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(Kantian-the right thing to do)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800">
                <a:latin typeface="Calibri"/>
                <a:ea typeface="Calibri"/>
                <a:cs typeface="Calibri"/>
                <a:sym typeface="Calibri"/>
              </a:rPr>
              <a:t>Egoism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(self-interest)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ig Data in the Age of the Coronavirus - Ideas Matter"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11966" r="35119" t="0"/>
          <a:stretch/>
        </p:blipFill>
        <p:spPr>
          <a:xfrm>
            <a:off x="5704474" y="606366"/>
            <a:ext cx="2813988" cy="38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245378" y="446714"/>
            <a:ext cx="8663730" cy="8808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We decided the present-day conflict of </a:t>
            </a:r>
            <a:r>
              <a:rPr b="1" i="1" lang="en" sz="2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equality vs. equity </a:t>
            </a:r>
            <a:br>
              <a:rPr b="1" i="1" lang="en" sz="2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would be an </a:t>
            </a:r>
            <a:r>
              <a:rPr i="1" lang="en" sz="2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ideal project for this class.</a:t>
            </a:r>
            <a:r>
              <a:rPr lang="en" sz="2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980000"/>
              </a:solidFill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662200" y="1694625"/>
            <a:ext cx="49065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Equality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idea where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everyone is given an equal amount of resources, i.e., 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“fair”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Utilitarian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approach.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Equity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idea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resources are given </a:t>
            </a:r>
            <a:r>
              <a:rPr b="1" i="0" lang="en" sz="18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needs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 overall approach of looking at the </a:t>
            </a:r>
            <a:r>
              <a:rPr i="1" lang="en" sz="18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 scale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situation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Deontological (Kantian)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quality &amp; Equity | What Will Matter" id="143" name="Google Shape;143;p27"/>
          <p:cNvPicPr preferRelativeResize="0"/>
          <p:nvPr/>
        </p:nvPicPr>
        <p:blipFill rotWithShape="1">
          <a:blip r:embed="rId3">
            <a:alphaModFix/>
          </a:blip>
          <a:srcRect b="8868" l="1666" r="1511" t="11835"/>
          <a:stretch/>
        </p:blipFill>
        <p:spPr>
          <a:xfrm>
            <a:off x="5656701" y="1809662"/>
            <a:ext cx="2969799" cy="22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41713" y="486375"/>
            <a:ext cx="59514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/>
              <a:t>For our project, we related the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difference between equality and equity </a:t>
            </a:r>
            <a:r>
              <a:rPr lang="en" sz="1800"/>
              <a:t>using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/>
              <a:t>data on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800">
                <a:latin typeface="Calibri"/>
                <a:ea typeface="Calibri"/>
                <a:cs typeface="Calibri"/>
                <a:sym typeface="Calibri"/>
              </a:rPr>
              <a:t>police violence against minorities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  </a:t>
            </a:r>
            <a:endParaRPr sz="1100"/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sz="1800"/>
              <a:t>compared the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race predicted by the model </a:t>
            </a:r>
            <a:r>
              <a:rPr lang="en" sz="1800"/>
              <a:t>to the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 actual race </a:t>
            </a:r>
            <a:r>
              <a:rPr lang="en" sz="1800"/>
              <a:t>in the dataset</a:t>
            </a:r>
            <a:r>
              <a:rPr lang="en" sz="1800"/>
              <a:t>.  </a:t>
            </a:r>
            <a:r>
              <a:rPr lang="en" sz="1600"/>
              <a:t>(Accuracy of our model)</a:t>
            </a:r>
            <a:endParaRPr sz="1600"/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/>
              <a:t>O</a:t>
            </a:r>
            <a:r>
              <a:rPr lang="en" sz="1800"/>
              <a:t>ur model can also look to see if being “armed” or being both  “armed” and “fleeing</a:t>
            </a:r>
            <a:r>
              <a:rPr b="1" lang="en" sz="1400"/>
              <a:t>” </a:t>
            </a:r>
            <a:r>
              <a:rPr lang="en" sz="1800"/>
              <a:t>provides relatively the same results.                             </a:t>
            </a:r>
            <a:endParaRPr sz="18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200"/>
              <a:t>                                                                                                                                                         </a:t>
            </a:r>
            <a:endParaRPr sz="1800"/>
          </a:p>
        </p:txBody>
      </p:sp>
      <p:sp>
        <p:nvSpPr>
          <p:cNvPr id="149" name="Google Shape;149;p28"/>
          <p:cNvSpPr txBox="1"/>
          <p:nvPr/>
        </p:nvSpPr>
        <p:spPr>
          <a:xfrm>
            <a:off x="887213" y="3017400"/>
            <a:ext cx="79062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Thesis Statement:</a:t>
            </a: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" sz="1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Police</a:t>
            </a:r>
            <a:r>
              <a:rPr b="1" lang="en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brutality</a:t>
            </a:r>
            <a:r>
              <a:rPr b="1" lang="en" sz="17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disproportionally affects the African American community in the United States</a:t>
            </a: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Hypothesis: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Police brutality affects all races equally.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7 Main Pistol Shooting Stances Explained! ( One and Two Handed Positions )  - Outdoor Empire"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17575" r="9300" t="0"/>
          <a:stretch/>
        </p:blipFill>
        <p:spPr>
          <a:xfrm>
            <a:off x="6447425" y="486374"/>
            <a:ext cx="2420650" cy="2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628650" y="180225"/>
            <a:ext cx="7886700" cy="76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 Rounded"/>
                <a:ea typeface="Arial Rounded"/>
                <a:cs typeface="Arial Rounded"/>
                <a:sym typeface="Arial Rounded"/>
              </a:rPr>
              <a:t>Raw dataset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628650" y="947350"/>
            <a:ext cx="7886700" cy="399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" sz="1800"/>
              <a:t>Fatal Encounters</a:t>
            </a:r>
            <a:endParaRPr b="1"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en" sz="1600"/>
              <a:t>Source: fatalencounters.org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en" sz="1600"/>
              <a:t>Number of records: 28,621</a:t>
            </a:r>
            <a:endParaRPr sz="1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" sz="1600"/>
              <a:t>Number of columns imported: 21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" sz="1800"/>
              <a:t>Washington post shootings</a:t>
            </a:r>
            <a:endParaRPr b="1"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en" sz="1600"/>
              <a:t>Source: Washington Post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en" sz="1600"/>
              <a:t>Number of records: 5,552</a:t>
            </a:r>
            <a:endParaRPr sz="1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lphaLcPeriod"/>
            </a:pPr>
            <a:r>
              <a:rPr lang="en" sz="1600"/>
              <a:t>Number of columns imported: 14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" sz="1800"/>
              <a:t>State Demographic:</a:t>
            </a:r>
            <a:endParaRPr b="1" sz="18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en" sz="1600"/>
              <a:t>Source: KFF estimates based on the 2008-2019 American Community Survey, 1-Year Estimates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lphaLcPeriod"/>
            </a:pPr>
            <a:r>
              <a:rPr lang="en" sz="1600"/>
              <a:t>Number of records imported: 53</a:t>
            </a:r>
            <a:endParaRPr sz="16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850" y="947350"/>
            <a:ext cx="2346200" cy="2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07750" y="109775"/>
            <a:ext cx="8629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90"/>
              <a:buFont typeface="Arial Rounded"/>
              <a:buNone/>
            </a:pPr>
            <a:r>
              <a:rPr b="1" lang="en" sz="3390">
                <a:latin typeface="Arial Rounded"/>
                <a:ea typeface="Arial Rounded"/>
                <a:cs typeface="Arial Rounded"/>
                <a:sym typeface="Arial Rounded"/>
              </a:rPr>
              <a:t>Database with tables and relationship</a:t>
            </a:r>
            <a:endParaRPr sz="690"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425" y="1389958"/>
            <a:ext cx="2584025" cy="161046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>
            <p:ph type="title"/>
          </p:nvPr>
        </p:nvSpPr>
        <p:spPr>
          <a:xfrm>
            <a:off x="386700" y="959375"/>
            <a:ext cx="8370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500"/>
              <a:buFont typeface="Arial Rounded"/>
              <a:buNone/>
            </a:pPr>
            <a:r>
              <a:rPr b="1" lang="en" sz="2000"/>
              <a:t>Service    : AWS RDS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500"/>
              <a:buFont typeface="Arial Rounded"/>
              <a:buNone/>
            </a:pPr>
            <a:r>
              <a:rPr b="1" lang="en" sz="2000"/>
              <a:t>E</a:t>
            </a:r>
            <a:r>
              <a:rPr b="1" lang="en" sz="2000"/>
              <a:t>ndpoint</a:t>
            </a:r>
            <a:r>
              <a:rPr b="1" lang="en" sz="2000"/>
              <a:t> : </a:t>
            </a:r>
            <a:r>
              <a:rPr lang="en" sz="200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hlinkClick r:id="rId4"/>
              </a:rPr>
              <a:t>database-1.cukfyvhxl6ur.us-west-1.rds.amazonaws.com</a:t>
            </a:r>
            <a:r>
              <a:rPr b="1" lang="en" sz="2000"/>
              <a:t>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500"/>
              <a:buFont typeface="Arial Rounded"/>
              <a:buNone/>
            </a:pPr>
            <a:r>
              <a:rPr b="1" lang="en" sz="2000"/>
              <a:t>Database : PostgreSQL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500"/>
              <a:buFont typeface="Arial Rounded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4789"/>
              <a:buFont typeface="Arial Rounded"/>
              <a:buNone/>
            </a:pPr>
            <a:r>
              <a:rPr b="1" lang="en" sz="2111"/>
              <a:t>Tables :</a:t>
            </a:r>
            <a:endParaRPr b="1" sz="211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rPr b="1" lang="en" sz="2000"/>
              <a:t>State_demographic : </a:t>
            </a:r>
            <a:r>
              <a:rPr lang="en" sz="2000"/>
              <a:t>Holds the statewise race details.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rPr b="1" lang="en" sz="2000"/>
              <a:t>Fatal_encounter_org : </a:t>
            </a:r>
            <a:r>
              <a:rPr lang="en" sz="2000"/>
              <a:t>Fatal</a:t>
            </a:r>
            <a:r>
              <a:rPr b="1" lang="en" sz="2000"/>
              <a:t> </a:t>
            </a:r>
            <a:r>
              <a:rPr lang="en" sz="2000"/>
              <a:t>Encounter details of each state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rPr b="1" lang="en" sz="2000"/>
              <a:t>Shootings_washington_post : </a:t>
            </a:r>
            <a:r>
              <a:rPr lang="en" sz="2000"/>
              <a:t>Shooting details of each state 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rPr b="1" lang="en" sz="2000"/>
              <a:t>Fatal_ec_w_demog : </a:t>
            </a:r>
            <a:r>
              <a:rPr lang="en" sz="2000"/>
              <a:t>F</a:t>
            </a:r>
            <a:r>
              <a:rPr lang="en" sz="2000"/>
              <a:t>atal encounters joined with state demographics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 Rounded"/>
              <a:buChar char="●"/>
            </a:pPr>
            <a:r>
              <a:rPr b="1" lang="en" sz="2000"/>
              <a:t>Shootings_wp_w_demog : </a:t>
            </a:r>
            <a:r>
              <a:rPr lang="en" sz="2000"/>
              <a:t>S</a:t>
            </a:r>
            <a:r>
              <a:rPr lang="en" sz="2000"/>
              <a:t>hootings joined with state demographics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628650" y="376350"/>
            <a:ext cx="1953300" cy="777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 Rounded"/>
                <a:ea typeface="Arial Rounded"/>
                <a:cs typeface="Arial Rounded"/>
                <a:sym typeface="Arial Rounded"/>
              </a:rPr>
              <a:t>ERD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50" y="1630126"/>
            <a:ext cx="3092674" cy="1579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000" y="253125"/>
            <a:ext cx="5497875" cy="457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2" name="Google Shape;172;p31"/>
          <p:cNvSpPr txBox="1"/>
          <p:nvPr/>
        </p:nvSpPr>
        <p:spPr>
          <a:xfrm>
            <a:off x="0" y="3685500"/>
            <a:ext cx="3341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https://app.quickdatabasediagrams.com/#/d/ZZa7tm</a:t>
            </a:r>
            <a:endParaRPr sz="1300"/>
          </a:p>
        </p:txBody>
      </p:sp>
      <p:sp>
        <p:nvSpPr>
          <p:cNvPr id="173" name="Google Shape;173;p31"/>
          <p:cNvSpPr/>
          <p:nvPr/>
        </p:nvSpPr>
        <p:spPr>
          <a:xfrm>
            <a:off x="1316250" y="2217375"/>
            <a:ext cx="1559400" cy="85050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2926125" y="2541375"/>
            <a:ext cx="308400" cy="212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75" y="192375"/>
            <a:ext cx="6470901" cy="2752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5000" y="2095875"/>
            <a:ext cx="5964876" cy="2682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1" name="Google Shape;181;p32"/>
          <p:cNvSpPr txBox="1"/>
          <p:nvPr>
            <p:ph type="title"/>
          </p:nvPr>
        </p:nvSpPr>
        <p:spPr>
          <a:xfrm>
            <a:off x="191350" y="3372100"/>
            <a:ext cx="30264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 Rounded"/>
                <a:ea typeface="Arial Rounded"/>
                <a:cs typeface="Arial Rounded"/>
                <a:sym typeface="Arial Rounded"/>
              </a:rPr>
              <a:t>Code Snips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4900500" y="546750"/>
            <a:ext cx="3290700" cy="1174500"/>
          </a:xfrm>
          <a:prstGeom prst="wedgeRectCallout">
            <a:avLst>
              <a:gd fmla="val -101969" name="adj1"/>
              <a:gd fmla="val 94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Select</a:t>
            </a:r>
            <a:r>
              <a:rPr lang="en"/>
              <a:t> *</a:t>
            </a:r>
            <a:br>
              <a:rPr lang="en"/>
            </a:br>
            <a:r>
              <a:rPr lang="en">
                <a:solidFill>
                  <a:srgbClr val="FF00FF"/>
                </a:solidFill>
              </a:rPr>
              <a:t>f</a:t>
            </a:r>
            <a:r>
              <a:rPr lang="en">
                <a:solidFill>
                  <a:srgbClr val="FF00FF"/>
                </a:solidFill>
              </a:rPr>
              <a:t>rom</a:t>
            </a:r>
            <a:r>
              <a:rPr lang="en"/>
              <a:t> fatal_encounter_org </a:t>
            </a:r>
            <a:r>
              <a:rPr lang="en">
                <a:solidFill>
                  <a:srgbClr val="FF00FF"/>
                </a:solidFill>
              </a:rPr>
              <a:t>as 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l</a:t>
            </a:r>
            <a:r>
              <a:rPr lang="en">
                <a:solidFill>
                  <a:srgbClr val="FF00FF"/>
                </a:solidFill>
              </a:rPr>
              <a:t>eft join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tate_demographic </a:t>
            </a:r>
            <a:r>
              <a:rPr lang="en">
                <a:solidFill>
                  <a:srgbClr val="FF00FF"/>
                </a:solidFill>
              </a:rPr>
              <a:t>as</a:t>
            </a:r>
            <a:r>
              <a:rPr lang="en"/>
              <a:t>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on a</a:t>
            </a:r>
            <a:r>
              <a:rPr lang="en">
                <a:solidFill>
                  <a:schemeClr val="accent1"/>
                </a:solidFill>
              </a:rPr>
              <a:t>.location_of_death_state</a:t>
            </a:r>
            <a:r>
              <a:rPr lang="en"/>
              <a:t> = b</a:t>
            </a:r>
            <a:r>
              <a:rPr lang="en">
                <a:solidFill>
                  <a:schemeClr val="accent1"/>
                </a:solidFill>
              </a:rPr>
              <a:t>.state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56525" y="233350"/>
            <a:ext cx="33303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 Rounded"/>
                <a:ea typeface="Arial Rounded"/>
                <a:cs typeface="Arial Rounded"/>
                <a:sym typeface="Arial Rounded"/>
              </a:rPr>
              <a:t>Tech stack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203675" y="1346625"/>
            <a:ext cx="5182500" cy="292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Cloud  		: AWS 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Database      : PostgreSQL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Scripts		: Pandas, SciKit-Learn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Tools 		: VSCode, Terminal, Tableau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Repository	: Github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16661" r="15830" t="0"/>
          <a:stretch/>
        </p:blipFill>
        <p:spPr>
          <a:xfrm rot="226405">
            <a:off x="5550125" y="182425"/>
            <a:ext cx="3412125" cy="33710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