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56" r:id="rId2"/>
    <p:sldId id="258" r:id="rId3"/>
    <p:sldId id="285" r:id="rId4"/>
    <p:sldId id="315" r:id="rId5"/>
    <p:sldId id="316" r:id="rId6"/>
    <p:sldId id="317" r:id="rId7"/>
    <p:sldId id="314"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329" r:id="rId21"/>
    <p:sldId id="330" r:id="rId22"/>
    <p:sldId id="298" r:id="rId23"/>
    <p:sldId id="299" r:id="rId24"/>
    <p:sldId id="300" r:id="rId25"/>
    <p:sldId id="301" r:id="rId26"/>
    <p:sldId id="331" r:id="rId27"/>
    <p:sldId id="332" r:id="rId28"/>
    <p:sldId id="276" r:id="rId29"/>
    <p:sldId id="279" r:id="rId30"/>
    <p:sldId id="281" r:id="rId31"/>
    <p:sldId id="282" r:id="rId32"/>
    <p:sldId id="283" r:id="rId33"/>
    <p:sldId id="302" r:id="rId34"/>
    <p:sldId id="284" r:id="rId35"/>
    <p:sldId id="272" r:id="rId36"/>
    <p:sldId id="273" r:id="rId37"/>
    <p:sldId id="274" r:id="rId38"/>
    <p:sldId id="275" r:id="rId39"/>
    <p:sldId id="303"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319" r:id="rId54"/>
    <p:sldId id="318" r:id="rId55"/>
    <p:sldId id="320" r:id="rId56"/>
    <p:sldId id="321" r:id="rId57"/>
    <p:sldId id="322" r:id="rId58"/>
    <p:sldId id="323" r:id="rId59"/>
    <p:sldId id="324" r:id="rId60"/>
    <p:sldId id="325" r:id="rId61"/>
    <p:sldId id="326" r:id="rId62"/>
    <p:sldId id="327" r:id="rId63"/>
    <p:sldId id="328" r:id="rId64"/>
    <p:sldId id="277" r:id="rId65"/>
    <p:sldId id="278" r:id="rId66"/>
    <p:sldId id="304" r:id="rId67"/>
    <p:sldId id="305" r:id="rId68"/>
    <p:sldId id="306" r:id="rId69"/>
    <p:sldId id="307" r:id="rId70"/>
    <p:sldId id="308" r:id="rId71"/>
    <p:sldId id="309" r:id="rId72"/>
    <p:sldId id="311" r:id="rId73"/>
    <p:sldId id="312" r:id="rId74"/>
    <p:sldId id="31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7"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DB8D2-9629-41D2-87D9-6CDFBA615E8B}"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203E0-D2F9-4A1F-B7B7-73065A148FA8}" type="slidenum">
              <a:rPr lang="en-US" smtClean="0"/>
              <a:t>‹#›</a:t>
            </a:fld>
            <a:endParaRPr lang="en-US"/>
          </a:p>
        </p:txBody>
      </p:sp>
    </p:spTree>
    <p:extLst>
      <p:ext uri="{BB962C8B-B14F-4D97-AF65-F5344CB8AC3E}">
        <p14:creationId xmlns:p14="http://schemas.microsoft.com/office/powerpoint/2010/main" val="37658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3257-901A-9C3D-FB63-6B424465E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5DDF73-22BC-76A9-0885-92518215E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AA30C-260C-BA99-AD6F-A25882AFF264}"/>
              </a:ext>
            </a:extLst>
          </p:cNvPr>
          <p:cNvSpPr>
            <a:spLocks noGrp="1"/>
          </p:cNvSpPr>
          <p:nvPr>
            <p:ph type="dt" sz="half" idx="10"/>
          </p:nvPr>
        </p:nvSpPr>
        <p:spPr/>
        <p:txBody>
          <a:bodyPr/>
          <a:lstStyle/>
          <a:p>
            <a:fld id="{CA225D44-8742-436A-981D-ED93C855D0D0}" type="datetime1">
              <a:rPr lang="en-US" smtClean="0"/>
              <a:t>2/27/2023</a:t>
            </a:fld>
            <a:endParaRPr lang="en-US"/>
          </a:p>
        </p:txBody>
      </p:sp>
      <p:sp>
        <p:nvSpPr>
          <p:cNvPr id="5" name="Footer Placeholder 4">
            <a:extLst>
              <a:ext uri="{FF2B5EF4-FFF2-40B4-BE49-F238E27FC236}">
                <a16:creationId xmlns:a16="http://schemas.microsoft.com/office/drawing/2014/main" id="{103D7EC3-352E-4452-D09B-02BB5E8AAC8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7C92F93-B852-A714-7274-452D13386273}"/>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404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89CF-D18E-1A79-3323-272DF4EA2B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533D1F-FF10-8A24-44E5-D553A4FC1D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5502F-698C-FB53-C11D-631E3F4B0553}"/>
              </a:ext>
            </a:extLst>
          </p:cNvPr>
          <p:cNvSpPr>
            <a:spLocks noGrp="1"/>
          </p:cNvSpPr>
          <p:nvPr>
            <p:ph type="dt" sz="half" idx="10"/>
          </p:nvPr>
        </p:nvSpPr>
        <p:spPr/>
        <p:txBody>
          <a:bodyPr/>
          <a:lstStyle/>
          <a:p>
            <a:fld id="{7AEEFB70-5D3E-4C93-8E30-DA5F315B3DF6}" type="datetime1">
              <a:rPr lang="en-US" smtClean="0"/>
              <a:t>2/27/2023</a:t>
            </a:fld>
            <a:endParaRPr lang="en-US"/>
          </a:p>
        </p:txBody>
      </p:sp>
      <p:sp>
        <p:nvSpPr>
          <p:cNvPr id="5" name="Footer Placeholder 4">
            <a:extLst>
              <a:ext uri="{FF2B5EF4-FFF2-40B4-BE49-F238E27FC236}">
                <a16:creationId xmlns:a16="http://schemas.microsoft.com/office/drawing/2014/main" id="{1E7FE940-4A3F-1A3B-A676-14CE8398827F}"/>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86481148-C80D-F5E3-408C-FDFCD50D15AF}"/>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169765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4E2E4-6666-4084-6FCA-57D16F1D08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768A7-36E7-EAF2-2EFB-9B8AC2E0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732C5-25E6-8871-82A3-0F77AA86B455}"/>
              </a:ext>
            </a:extLst>
          </p:cNvPr>
          <p:cNvSpPr>
            <a:spLocks noGrp="1"/>
          </p:cNvSpPr>
          <p:nvPr>
            <p:ph type="dt" sz="half" idx="10"/>
          </p:nvPr>
        </p:nvSpPr>
        <p:spPr/>
        <p:txBody>
          <a:bodyPr/>
          <a:lstStyle/>
          <a:p>
            <a:fld id="{8193EF44-3C7D-48D9-A37B-595321C68950}" type="datetime1">
              <a:rPr lang="en-US" smtClean="0"/>
              <a:t>2/27/2023</a:t>
            </a:fld>
            <a:endParaRPr lang="en-US"/>
          </a:p>
        </p:txBody>
      </p:sp>
      <p:sp>
        <p:nvSpPr>
          <p:cNvPr id="5" name="Footer Placeholder 4">
            <a:extLst>
              <a:ext uri="{FF2B5EF4-FFF2-40B4-BE49-F238E27FC236}">
                <a16:creationId xmlns:a16="http://schemas.microsoft.com/office/drawing/2014/main" id="{F72C36B9-3CFF-494F-A3DF-EBE2029741C7}"/>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23873D0E-C057-0CFF-584A-9D9F4A3D6241}"/>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14424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6F2C-6A91-0293-9A3C-0239C2784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985FF-67BE-1130-25A5-A3896FA6D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475-9514-DA32-EB2A-868158DE7E6F}"/>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D1FF782E-A374-3607-1D20-3157A880826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1A28F0F-D9BE-5449-0F66-3D81D90922C5}"/>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118765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381-7CBD-2ABA-FC6A-487AE1DFE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FA0F0D-3494-8993-125E-28AD1047B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10124-B873-5AE9-EBFC-5BDB139AE546}"/>
              </a:ext>
            </a:extLst>
          </p:cNvPr>
          <p:cNvSpPr>
            <a:spLocks noGrp="1"/>
          </p:cNvSpPr>
          <p:nvPr>
            <p:ph type="dt" sz="half" idx="10"/>
          </p:nvPr>
        </p:nvSpPr>
        <p:spPr/>
        <p:txBody>
          <a:bodyPr/>
          <a:lstStyle/>
          <a:p>
            <a:fld id="{7A3DFD3F-122F-47E6-A6AD-CC00BA4ACCFE}" type="datetime1">
              <a:rPr lang="en-US" smtClean="0"/>
              <a:t>2/27/2023</a:t>
            </a:fld>
            <a:endParaRPr lang="en-US"/>
          </a:p>
        </p:txBody>
      </p:sp>
      <p:sp>
        <p:nvSpPr>
          <p:cNvPr id="5" name="Footer Placeholder 4">
            <a:extLst>
              <a:ext uri="{FF2B5EF4-FFF2-40B4-BE49-F238E27FC236}">
                <a16:creationId xmlns:a16="http://schemas.microsoft.com/office/drawing/2014/main" id="{19F51411-1EF2-BBEE-A6D0-4F5F4C14280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B5C905C1-B614-8499-0816-DA218A815632}"/>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11171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F358-4F97-637B-448A-2FE13F014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2B484-1877-0363-AF9C-6FD5F53617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38016-FBA8-2B3C-E0A5-2DC734958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E29D3-135C-850A-E032-F544DF541016}"/>
              </a:ext>
            </a:extLst>
          </p:cNvPr>
          <p:cNvSpPr>
            <a:spLocks noGrp="1"/>
          </p:cNvSpPr>
          <p:nvPr>
            <p:ph type="dt" sz="half" idx="10"/>
          </p:nvPr>
        </p:nvSpPr>
        <p:spPr/>
        <p:txBody>
          <a:bodyPr/>
          <a:lstStyle/>
          <a:p>
            <a:fld id="{0A445CBE-693C-48FB-9D4A-D54D6E3264EB}" type="datetime1">
              <a:rPr lang="en-US" smtClean="0"/>
              <a:t>2/27/2023</a:t>
            </a:fld>
            <a:endParaRPr lang="en-US"/>
          </a:p>
        </p:txBody>
      </p:sp>
      <p:sp>
        <p:nvSpPr>
          <p:cNvPr id="6" name="Footer Placeholder 5">
            <a:extLst>
              <a:ext uri="{FF2B5EF4-FFF2-40B4-BE49-F238E27FC236}">
                <a16:creationId xmlns:a16="http://schemas.microsoft.com/office/drawing/2014/main" id="{80602535-BC24-94A7-FEBD-5510AC4709FB}"/>
              </a:ext>
            </a:extLst>
          </p:cNvPr>
          <p:cNvSpPr>
            <a:spLocks noGrp="1"/>
          </p:cNvSpPr>
          <p:nvPr>
            <p:ph type="ftr" sz="quarter" idx="11"/>
          </p:nvPr>
        </p:nvSpPr>
        <p:spPr/>
        <p:txBody>
          <a:bodyPr/>
          <a:lstStyle/>
          <a:p>
            <a:r>
              <a:rPr lang="en-US"/>
              <a:t>CENTER OF EXCELLENCE IN ALGORITHMS</a:t>
            </a:r>
          </a:p>
        </p:txBody>
      </p:sp>
      <p:sp>
        <p:nvSpPr>
          <p:cNvPr id="7" name="Slide Number Placeholder 6">
            <a:extLst>
              <a:ext uri="{FF2B5EF4-FFF2-40B4-BE49-F238E27FC236}">
                <a16:creationId xmlns:a16="http://schemas.microsoft.com/office/drawing/2014/main" id="{BDE60F42-4DE7-8ECA-8353-82B2F33A4911}"/>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27364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143A-49C2-D5D4-C5C2-2D9F09A200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BF3ED-F6B8-61DB-20CC-3CE1A31F5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9A6C9-9264-62BD-9988-0068873B6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9261D5-E903-FDFD-7BF5-EEFC2D94C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A1763-6D83-1D39-003E-4C3B72EC6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54701C-C478-276C-A88B-9DBF6B7B97BD}"/>
              </a:ext>
            </a:extLst>
          </p:cNvPr>
          <p:cNvSpPr>
            <a:spLocks noGrp="1"/>
          </p:cNvSpPr>
          <p:nvPr>
            <p:ph type="dt" sz="half" idx="10"/>
          </p:nvPr>
        </p:nvSpPr>
        <p:spPr/>
        <p:txBody>
          <a:bodyPr/>
          <a:lstStyle/>
          <a:p>
            <a:fld id="{CD409C02-D23B-45FC-A13B-E28C40896A66}" type="datetime1">
              <a:rPr lang="en-US" smtClean="0"/>
              <a:t>2/27/2023</a:t>
            </a:fld>
            <a:endParaRPr lang="en-US"/>
          </a:p>
        </p:txBody>
      </p:sp>
      <p:sp>
        <p:nvSpPr>
          <p:cNvPr id="8" name="Footer Placeholder 7">
            <a:extLst>
              <a:ext uri="{FF2B5EF4-FFF2-40B4-BE49-F238E27FC236}">
                <a16:creationId xmlns:a16="http://schemas.microsoft.com/office/drawing/2014/main" id="{18FC8D86-1518-FDED-B92B-13F6E9F7E6B2}"/>
              </a:ext>
            </a:extLst>
          </p:cNvPr>
          <p:cNvSpPr>
            <a:spLocks noGrp="1"/>
          </p:cNvSpPr>
          <p:nvPr>
            <p:ph type="ftr" sz="quarter" idx="11"/>
          </p:nvPr>
        </p:nvSpPr>
        <p:spPr/>
        <p:txBody>
          <a:bodyPr/>
          <a:lstStyle/>
          <a:p>
            <a:r>
              <a:rPr lang="en-US"/>
              <a:t>CENTER OF EXCELLENCE IN ALGORITHMS</a:t>
            </a:r>
          </a:p>
        </p:txBody>
      </p:sp>
      <p:sp>
        <p:nvSpPr>
          <p:cNvPr id="9" name="Slide Number Placeholder 8">
            <a:extLst>
              <a:ext uri="{FF2B5EF4-FFF2-40B4-BE49-F238E27FC236}">
                <a16:creationId xmlns:a16="http://schemas.microsoft.com/office/drawing/2014/main" id="{17C78516-B03D-4547-7EF6-A1FDBC5EFF7F}"/>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383910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19BD-946E-1B34-D8D6-04D6B6CEF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C070C-DB9B-29C9-4701-F724671DF296}"/>
              </a:ext>
            </a:extLst>
          </p:cNvPr>
          <p:cNvSpPr>
            <a:spLocks noGrp="1"/>
          </p:cNvSpPr>
          <p:nvPr>
            <p:ph type="dt" sz="half" idx="10"/>
          </p:nvPr>
        </p:nvSpPr>
        <p:spPr/>
        <p:txBody>
          <a:bodyPr/>
          <a:lstStyle/>
          <a:p>
            <a:fld id="{70FF35F9-9A6F-4355-88C4-A238F6B4503C}" type="datetime1">
              <a:rPr lang="en-US" smtClean="0"/>
              <a:t>2/27/2023</a:t>
            </a:fld>
            <a:endParaRPr lang="en-US"/>
          </a:p>
        </p:txBody>
      </p:sp>
      <p:sp>
        <p:nvSpPr>
          <p:cNvPr id="4" name="Footer Placeholder 3">
            <a:extLst>
              <a:ext uri="{FF2B5EF4-FFF2-40B4-BE49-F238E27FC236}">
                <a16:creationId xmlns:a16="http://schemas.microsoft.com/office/drawing/2014/main" id="{99C5C575-23B2-CC5D-36A5-A447F9949517}"/>
              </a:ext>
            </a:extLst>
          </p:cNvPr>
          <p:cNvSpPr>
            <a:spLocks noGrp="1"/>
          </p:cNvSpPr>
          <p:nvPr>
            <p:ph type="ftr" sz="quarter" idx="11"/>
          </p:nvPr>
        </p:nvSpPr>
        <p:spPr/>
        <p:txBody>
          <a:bodyPr/>
          <a:lstStyle/>
          <a:p>
            <a:r>
              <a:rPr lang="en-US"/>
              <a:t>CENTER OF EXCELLENCE IN ALGORITHMS</a:t>
            </a:r>
          </a:p>
        </p:txBody>
      </p:sp>
      <p:sp>
        <p:nvSpPr>
          <p:cNvPr id="5" name="Slide Number Placeholder 4">
            <a:extLst>
              <a:ext uri="{FF2B5EF4-FFF2-40B4-BE49-F238E27FC236}">
                <a16:creationId xmlns:a16="http://schemas.microsoft.com/office/drawing/2014/main" id="{A84696FA-A6B1-1F2E-B435-84291E99D9E2}"/>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416749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269FE-425C-E02A-F744-60A2D941F689}"/>
              </a:ext>
            </a:extLst>
          </p:cNvPr>
          <p:cNvSpPr>
            <a:spLocks noGrp="1"/>
          </p:cNvSpPr>
          <p:nvPr>
            <p:ph type="dt" sz="half" idx="10"/>
          </p:nvPr>
        </p:nvSpPr>
        <p:spPr/>
        <p:txBody>
          <a:bodyPr/>
          <a:lstStyle/>
          <a:p>
            <a:fld id="{4B76B3C2-2EF7-4976-A216-2DDDA710EFB5}" type="datetime1">
              <a:rPr lang="en-US" smtClean="0"/>
              <a:t>2/27/2023</a:t>
            </a:fld>
            <a:endParaRPr lang="en-US"/>
          </a:p>
        </p:txBody>
      </p:sp>
      <p:sp>
        <p:nvSpPr>
          <p:cNvPr id="3" name="Footer Placeholder 2">
            <a:extLst>
              <a:ext uri="{FF2B5EF4-FFF2-40B4-BE49-F238E27FC236}">
                <a16:creationId xmlns:a16="http://schemas.microsoft.com/office/drawing/2014/main" id="{4AA0A224-FE39-4702-8DD4-20EF5BD088E4}"/>
              </a:ext>
            </a:extLst>
          </p:cNvPr>
          <p:cNvSpPr>
            <a:spLocks noGrp="1"/>
          </p:cNvSpPr>
          <p:nvPr>
            <p:ph type="ftr" sz="quarter" idx="11"/>
          </p:nvPr>
        </p:nvSpPr>
        <p:spPr/>
        <p:txBody>
          <a:bodyPr/>
          <a:lstStyle/>
          <a:p>
            <a:r>
              <a:rPr lang="en-US"/>
              <a:t>CENTER OF EXCELLENCE IN ALGORITHMS</a:t>
            </a:r>
          </a:p>
        </p:txBody>
      </p:sp>
      <p:sp>
        <p:nvSpPr>
          <p:cNvPr id="4" name="Slide Number Placeholder 3">
            <a:extLst>
              <a:ext uri="{FF2B5EF4-FFF2-40B4-BE49-F238E27FC236}">
                <a16:creationId xmlns:a16="http://schemas.microsoft.com/office/drawing/2014/main" id="{E5C5AAA6-BEB9-A4E7-C42D-F274FA28ECFE}"/>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419698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D372-BF33-C983-05DD-8FC8DAE2C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6D40C-7D7B-7C64-2BFA-7CC265CAF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98A1C7-522B-2E88-0211-C5F26DFBE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99AEC-83BA-237F-2098-226AE8394EB6}"/>
              </a:ext>
            </a:extLst>
          </p:cNvPr>
          <p:cNvSpPr>
            <a:spLocks noGrp="1"/>
          </p:cNvSpPr>
          <p:nvPr>
            <p:ph type="dt" sz="half" idx="10"/>
          </p:nvPr>
        </p:nvSpPr>
        <p:spPr/>
        <p:txBody>
          <a:bodyPr/>
          <a:lstStyle/>
          <a:p>
            <a:fld id="{614A1480-387A-4316-A7BD-5813D9FD042D}" type="datetime1">
              <a:rPr lang="en-US" smtClean="0"/>
              <a:t>2/27/2023</a:t>
            </a:fld>
            <a:endParaRPr lang="en-US"/>
          </a:p>
        </p:txBody>
      </p:sp>
      <p:sp>
        <p:nvSpPr>
          <p:cNvPr id="6" name="Footer Placeholder 5">
            <a:extLst>
              <a:ext uri="{FF2B5EF4-FFF2-40B4-BE49-F238E27FC236}">
                <a16:creationId xmlns:a16="http://schemas.microsoft.com/office/drawing/2014/main" id="{0F10238B-90D7-29F3-2A2D-993A5A141789}"/>
              </a:ext>
            </a:extLst>
          </p:cNvPr>
          <p:cNvSpPr>
            <a:spLocks noGrp="1"/>
          </p:cNvSpPr>
          <p:nvPr>
            <p:ph type="ftr" sz="quarter" idx="11"/>
          </p:nvPr>
        </p:nvSpPr>
        <p:spPr/>
        <p:txBody>
          <a:bodyPr/>
          <a:lstStyle/>
          <a:p>
            <a:r>
              <a:rPr lang="en-US"/>
              <a:t>CENTER OF EXCELLENCE IN ALGORITHMS</a:t>
            </a:r>
          </a:p>
        </p:txBody>
      </p:sp>
      <p:sp>
        <p:nvSpPr>
          <p:cNvPr id="7" name="Slide Number Placeholder 6">
            <a:extLst>
              <a:ext uri="{FF2B5EF4-FFF2-40B4-BE49-F238E27FC236}">
                <a16:creationId xmlns:a16="http://schemas.microsoft.com/office/drawing/2014/main" id="{FF8B141B-489C-4B19-550C-A2C6E980D534}"/>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24077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06AC-B51B-B257-B0E5-30180A036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35CDB-094E-6669-8938-4093ABAFE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DBD26-F34D-973D-D5BF-8B0347AFD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573F2-874B-F78A-3153-F6B9FEEA06F7}"/>
              </a:ext>
            </a:extLst>
          </p:cNvPr>
          <p:cNvSpPr>
            <a:spLocks noGrp="1"/>
          </p:cNvSpPr>
          <p:nvPr>
            <p:ph type="dt" sz="half" idx="10"/>
          </p:nvPr>
        </p:nvSpPr>
        <p:spPr/>
        <p:txBody>
          <a:bodyPr/>
          <a:lstStyle/>
          <a:p>
            <a:fld id="{5A79F95A-EE6B-486B-9CB2-FCBBFEEB44BF}" type="datetime1">
              <a:rPr lang="en-US" smtClean="0"/>
              <a:t>2/27/2023</a:t>
            </a:fld>
            <a:endParaRPr lang="en-US"/>
          </a:p>
        </p:txBody>
      </p:sp>
      <p:sp>
        <p:nvSpPr>
          <p:cNvPr id="6" name="Footer Placeholder 5">
            <a:extLst>
              <a:ext uri="{FF2B5EF4-FFF2-40B4-BE49-F238E27FC236}">
                <a16:creationId xmlns:a16="http://schemas.microsoft.com/office/drawing/2014/main" id="{B62F0829-6B9F-F991-C8F6-0F312490AE3E}"/>
              </a:ext>
            </a:extLst>
          </p:cNvPr>
          <p:cNvSpPr>
            <a:spLocks noGrp="1"/>
          </p:cNvSpPr>
          <p:nvPr>
            <p:ph type="ftr" sz="quarter" idx="11"/>
          </p:nvPr>
        </p:nvSpPr>
        <p:spPr/>
        <p:txBody>
          <a:bodyPr/>
          <a:lstStyle/>
          <a:p>
            <a:r>
              <a:rPr lang="en-US"/>
              <a:t>CENTER OF EXCELLENCE IN ALGORITHMS</a:t>
            </a:r>
          </a:p>
        </p:txBody>
      </p:sp>
      <p:sp>
        <p:nvSpPr>
          <p:cNvPr id="7" name="Slide Number Placeholder 6">
            <a:extLst>
              <a:ext uri="{FF2B5EF4-FFF2-40B4-BE49-F238E27FC236}">
                <a16:creationId xmlns:a16="http://schemas.microsoft.com/office/drawing/2014/main" id="{4642014B-1AC8-ABD8-C262-D00A2C2945A5}"/>
              </a:ext>
            </a:extLst>
          </p:cNvPr>
          <p:cNvSpPr>
            <a:spLocks noGrp="1"/>
          </p:cNvSpPr>
          <p:nvPr>
            <p:ph type="sldNum" sz="quarter" idx="12"/>
          </p:nvPr>
        </p:nvSpPr>
        <p:spPr/>
        <p:txBody>
          <a:bodyPr/>
          <a:lstStyle/>
          <a:p>
            <a:fld id="{4FB7A786-D328-4AE1-A8B0-54A092178894}" type="slidenum">
              <a:rPr lang="en-US" smtClean="0"/>
              <a:t>‹#›</a:t>
            </a:fld>
            <a:endParaRPr lang="en-US"/>
          </a:p>
        </p:txBody>
      </p:sp>
    </p:spTree>
    <p:extLst>
      <p:ext uri="{BB962C8B-B14F-4D97-AF65-F5344CB8AC3E}">
        <p14:creationId xmlns:p14="http://schemas.microsoft.com/office/powerpoint/2010/main" val="248632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16DEA-7DE6-7D7A-70B7-B8EBA6080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ED6937-AA2B-B801-6A31-F5BAD71D0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3622E-F5CE-6EC1-3275-F191EBC961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A9CC-92A7-4068-9610-D8DCD594B46C}" type="datetime1">
              <a:rPr lang="en-US" smtClean="0"/>
              <a:t>2/27/2023</a:t>
            </a:fld>
            <a:endParaRPr lang="en-US"/>
          </a:p>
        </p:txBody>
      </p:sp>
      <p:sp>
        <p:nvSpPr>
          <p:cNvPr id="5" name="Footer Placeholder 4">
            <a:extLst>
              <a:ext uri="{FF2B5EF4-FFF2-40B4-BE49-F238E27FC236}">
                <a16:creationId xmlns:a16="http://schemas.microsoft.com/office/drawing/2014/main" id="{E3352D07-DEE2-7D48-2D3E-A88BD8D6F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CENTER OF EXCELLENCE IN ALGORITHMS</a:t>
            </a:r>
          </a:p>
        </p:txBody>
      </p:sp>
      <p:sp>
        <p:nvSpPr>
          <p:cNvPr id="6" name="Slide Number Placeholder 5">
            <a:extLst>
              <a:ext uri="{FF2B5EF4-FFF2-40B4-BE49-F238E27FC236}">
                <a16:creationId xmlns:a16="http://schemas.microsoft.com/office/drawing/2014/main" id="{DA1ACB44-6674-ACE4-08CC-08748B7B8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7A786-D328-4AE1-A8B0-54A092178894}" type="slidenum">
              <a:rPr lang="en-US" smtClean="0"/>
              <a:t>‹#›</a:t>
            </a:fld>
            <a:endParaRPr lang="en-US"/>
          </a:p>
        </p:txBody>
      </p:sp>
      <p:pic>
        <p:nvPicPr>
          <p:cNvPr id="8" name="Picture 7">
            <a:extLst>
              <a:ext uri="{FF2B5EF4-FFF2-40B4-BE49-F238E27FC236}">
                <a16:creationId xmlns:a16="http://schemas.microsoft.com/office/drawing/2014/main" id="{674FCF43-ABA1-1204-077A-92A7BC9F276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71121" y="18255"/>
            <a:ext cx="3720879" cy="1325563"/>
          </a:xfrm>
          <a:prstGeom prst="rect">
            <a:avLst/>
          </a:prstGeom>
        </p:spPr>
      </p:pic>
    </p:spTree>
    <p:extLst>
      <p:ext uri="{BB962C8B-B14F-4D97-AF65-F5344CB8AC3E}">
        <p14:creationId xmlns:p14="http://schemas.microsoft.com/office/powerpoint/2010/main" val="216224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is/XRl0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sama/status/1539737789310259200" TargetMode="External"/><Relationship Id="rId2" Type="http://schemas.openxmlformats.org/officeDocument/2006/relationships/hyperlink" Target="https://openai.com/blog/gpt-3-ap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D54E-D223-A7E1-DE99-2648FDB41C04}"/>
              </a:ext>
            </a:extLst>
          </p:cNvPr>
          <p:cNvSpPr>
            <a:spLocks noGrp="1"/>
          </p:cNvSpPr>
          <p:nvPr>
            <p:ph type="ctrTitle"/>
          </p:nvPr>
        </p:nvSpPr>
        <p:spPr>
          <a:xfrm>
            <a:off x="723899" y="1933575"/>
            <a:ext cx="10201275" cy="890588"/>
          </a:xfrm>
        </p:spPr>
        <p:txBody>
          <a:bodyPr>
            <a:normAutofit fontScale="90000"/>
          </a:bodyPr>
          <a:lstStyle/>
          <a:p>
            <a:r>
              <a:rPr lang="en-US" b="1" dirty="0">
                <a:solidFill>
                  <a:srgbClr val="00B050"/>
                </a:solidFill>
              </a:rPr>
              <a:t>AI PARADIGM SHIFT: CHATGPT</a:t>
            </a:r>
          </a:p>
        </p:txBody>
      </p:sp>
      <p:sp>
        <p:nvSpPr>
          <p:cNvPr id="3" name="Subtitle 2">
            <a:extLst>
              <a:ext uri="{FF2B5EF4-FFF2-40B4-BE49-F238E27FC236}">
                <a16:creationId xmlns:a16="http://schemas.microsoft.com/office/drawing/2014/main" id="{D53FAC9E-DE51-1D17-76B6-9A7486A11568}"/>
              </a:ext>
            </a:extLst>
          </p:cNvPr>
          <p:cNvSpPr>
            <a:spLocks noGrp="1"/>
          </p:cNvSpPr>
          <p:nvPr>
            <p:ph type="subTitle" idx="1"/>
          </p:nvPr>
        </p:nvSpPr>
        <p:spPr>
          <a:xfrm>
            <a:off x="285750" y="3821113"/>
            <a:ext cx="5810250" cy="2836862"/>
          </a:xfrm>
        </p:spPr>
        <p:txBody>
          <a:bodyPr/>
          <a:lstStyle/>
          <a:p>
            <a:pPr algn="l" eaLnBrk="1" hangingPunct="1">
              <a:buFont typeface="Wingdings 2" pitchFamily="18" charset="2"/>
              <a:buNone/>
            </a:pPr>
            <a:r>
              <a:rPr lang="en-US" sz="2400" b="1" dirty="0"/>
              <a:t>Dr. S KANNIMUTHU,</a:t>
            </a:r>
          </a:p>
          <a:p>
            <a:pPr algn="l" eaLnBrk="1" hangingPunct="1">
              <a:buFont typeface="Wingdings 2" pitchFamily="18" charset="2"/>
              <a:buNone/>
            </a:pPr>
            <a:r>
              <a:rPr lang="en-US" sz="2400" b="1" dirty="0"/>
              <a:t>Professor / CSE Department,</a:t>
            </a:r>
          </a:p>
          <a:p>
            <a:pPr algn="l" eaLnBrk="1" hangingPunct="1">
              <a:buFont typeface="Wingdings 2" pitchFamily="18" charset="2"/>
              <a:buNone/>
            </a:pPr>
            <a:r>
              <a:rPr lang="en-US" sz="2400" b="1" dirty="0"/>
              <a:t>Head-Center of Excellence in Algorithms,</a:t>
            </a:r>
          </a:p>
          <a:p>
            <a:pPr algn="l" eaLnBrk="1" hangingPunct="1">
              <a:buFont typeface="Wingdings 2" pitchFamily="18" charset="2"/>
              <a:buNone/>
            </a:pPr>
            <a:r>
              <a:rPr lang="en-US" sz="2400" b="1" dirty="0" err="1"/>
              <a:t>Karpagam</a:t>
            </a:r>
            <a:r>
              <a:rPr lang="en-US" sz="2400" b="1" dirty="0"/>
              <a:t> College of Engineering,</a:t>
            </a:r>
          </a:p>
          <a:p>
            <a:pPr algn="l" eaLnBrk="1" hangingPunct="1">
              <a:buFont typeface="Wingdings 2" pitchFamily="18" charset="2"/>
              <a:buNone/>
            </a:pPr>
            <a:r>
              <a:rPr lang="en-US" sz="2400" b="1" dirty="0"/>
              <a:t>Coimbatore.</a:t>
            </a:r>
          </a:p>
          <a:p>
            <a:pPr algn="l" eaLnBrk="1" hangingPunct="1">
              <a:buFont typeface="Wingdings 2" pitchFamily="18" charset="2"/>
              <a:buNone/>
            </a:pPr>
            <a:r>
              <a:rPr lang="en-US" sz="2400" b="1" dirty="0" err="1"/>
              <a:t>Tamilnadu</a:t>
            </a:r>
            <a:r>
              <a:rPr lang="en-US" sz="2400" b="1" dirty="0"/>
              <a:t>, India</a:t>
            </a:r>
          </a:p>
          <a:p>
            <a:pPr algn="l"/>
            <a:endParaRPr lang="en-US" dirty="0"/>
          </a:p>
        </p:txBody>
      </p:sp>
    </p:spTree>
    <p:extLst>
      <p:ext uri="{BB962C8B-B14F-4D97-AF65-F5344CB8AC3E}">
        <p14:creationId xmlns:p14="http://schemas.microsoft.com/office/powerpoint/2010/main" val="386486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E6A8-6F64-FE3F-4AD7-2CBE14CAE78B}"/>
              </a:ext>
            </a:extLst>
          </p:cNvPr>
          <p:cNvSpPr>
            <a:spLocks noGrp="1"/>
          </p:cNvSpPr>
          <p:nvPr>
            <p:ph type="title"/>
          </p:nvPr>
        </p:nvSpPr>
        <p:spPr/>
        <p:txBody>
          <a:bodyPr/>
          <a:lstStyle/>
          <a:p>
            <a:r>
              <a:rPr lang="en-US" dirty="0"/>
              <a:t>How Popular is </a:t>
            </a:r>
            <a:r>
              <a:rPr lang="en-US" dirty="0" err="1"/>
              <a:t>ChatGPT</a:t>
            </a:r>
            <a:r>
              <a:rPr lang="en-US" dirty="0"/>
              <a:t>?</a:t>
            </a:r>
          </a:p>
        </p:txBody>
      </p:sp>
      <p:sp>
        <p:nvSpPr>
          <p:cNvPr id="3" name="Content Placeholder 2">
            <a:extLst>
              <a:ext uri="{FF2B5EF4-FFF2-40B4-BE49-F238E27FC236}">
                <a16:creationId xmlns:a16="http://schemas.microsoft.com/office/drawing/2014/main" id="{85DA6DDA-C141-CCDA-29E5-DDB7DF481D85}"/>
              </a:ext>
            </a:extLst>
          </p:cNvPr>
          <p:cNvSpPr>
            <a:spLocks noGrp="1"/>
          </p:cNvSpPr>
          <p:nvPr>
            <p:ph idx="1"/>
          </p:nvPr>
        </p:nvSpPr>
        <p:spPr/>
        <p:txBody>
          <a:bodyPr/>
          <a:lstStyle/>
          <a:p>
            <a:pPr algn="just"/>
            <a:r>
              <a:rPr lang="en-US" dirty="0" err="1"/>
              <a:t>ChatGPT</a:t>
            </a:r>
            <a:r>
              <a:rPr lang="en-US" dirty="0"/>
              <a:t> had 100 million monthly users in Jan/2023 (UBS). </a:t>
            </a:r>
            <a:r>
              <a:rPr lang="en-US" dirty="0">
                <a:hlinkClick r:id="rId2"/>
              </a:rPr>
              <a:t>https://archive.is/XRl0R</a:t>
            </a:r>
            <a:endParaRPr lang="en-US" dirty="0"/>
          </a:p>
          <a:p>
            <a:pPr algn="just"/>
            <a:r>
              <a:rPr lang="en-US" dirty="0"/>
              <a:t>So, with very </a:t>
            </a:r>
            <a:r>
              <a:rPr lang="en-US" dirty="0" err="1"/>
              <a:t>nonrigorous</a:t>
            </a:r>
            <a:r>
              <a:rPr lang="en-US" dirty="0"/>
              <a:t> math, </a:t>
            </a:r>
            <a:r>
              <a:rPr lang="en-US" dirty="0" err="1"/>
              <a:t>ChatGPT</a:t>
            </a:r>
            <a:r>
              <a:rPr lang="en-US" dirty="0"/>
              <a:t> may be currently outputting 310 million wpm.</a:t>
            </a:r>
          </a:p>
          <a:p>
            <a:pPr algn="just"/>
            <a:r>
              <a:rPr lang="en-US" dirty="0"/>
              <a:t>Twitter users output 350,000 tweets sent per minute (2022), at 8 words (34 chars) average, a total of 2.8 million wpm.</a:t>
            </a:r>
          </a:p>
          <a:p>
            <a:pPr algn="just"/>
            <a:r>
              <a:rPr lang="en-US" dirty="0"/>
              <a:t>So, in Jan/2023, </a:t>
            </a:r>
            <a:r>
              <a:rPr lang="en-US" dirty="0" err="1"/>
              <a:t>ChatGPT</a:t>
            </a:r>
            <a:r>
              <a:rPr lang="en-US" dirty="0"/>
              <a:t> is probably outputting at least 110x the equivalent volume of Tweets by human Twitter users every day.</a:t>
            </a:r>
          </a:p>
          <a:p>
            <a:pPr algn="just"/>
            <a:endParaRPr lang="en-US" dirty="0"/>
          </a:p>
        </p:txBody>
      </p:sp>
      <p:sp>
        <p:nvSpPr>
          <p:cNvPr id="4" name="Date Placeholder 3">
            <a:extLst>
              <a:ext uri="{FF2B5EF4-FFF2-40B4-BE49-F238E27FC236}">
                <a16:creationId xmlns:a16="http://schemas.microsoft.com/office/drawing/2014/main" id="{5F48AD66-AF54-98FC-81A6-3A690802DC3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0BF376A2-5139-1428-07DE-6DD93209332F}"/>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EC50913-157D-3B3B-6B6C-6ED2C11C965E}"/>
              </a:ext>
            </a:extLst>
          </p:cNvPr>
          <p:cNvSpPr>
            <a:spLocks noGrp="1"/>
          </p:cNvSpPr>
          <p:nvPr>
            <p:ph type="sldNum" sz="quarter" idx="12"/>
          </p:nvPr>
        </p:nvSpPr>
        <p:spPr/>
        <p:txBody>
          <a:bodyPr/>
          <a:lstStyle/>
          <a:p>
            <a:fld id="{4FB7A786-D328-4AE1-A8B0-54A092178894}" type="slidenum">
              <a:rPr lang="en-US" smtClean="0"/>
              <a:t>10</a:t>
            </a:fld>
            <a:endParaRPr lang="en-US"/>
          </a:p>
        </p:txBody>
      </p:sp>
    </p:spTree>
    <p:extLst>
      <p:ext uri="{BB962C8B-B14F-4D97-AF65-F5344CB8AC3E}">
        <p14:creationId xmlns:p14="http://schemas.microsoft.com/office/powerpoint/2010/main" val="350331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E6A8-6F64-FE3F-4AD7-2CBE14CAE78B}"/>
              </a:ext>
            </a:extLst>
          </p:cNvPr>
          <p:cNvSpPr>
            <a:spLocks noGrp="1"/>
          </p:cNvSpPr>
          <p:nvPr>
            <p:ph type="title"/>
          </p:nvPr>
        </p:nvSpPr>
        <p:spPr/>
        <p:txBody>
          <a:bodyPr/>
          <a:lstStyle/>
          <a:p>
            <a:r>
              <a:rPr lang="en-US" dirty="0"/>
              <a:t>How Popular is </a:t>
            </a:r>
            <a:r>
              <a:rPr lang="en-US" dirty="0" err="1"/>
              <a:t>ChatGPT</a:t>
            </a:r>
            <a:r>
              <a:rPr lang="en-US" dirty="0"/>
              <a:t>?</a:t>
            </a:r>
          </a:p>
        </p:txBody>
      </p:sp>
      <p:sp>
        <p:nvSpPr>
          <p:cNvPr id="3" name="Content Placeholder 2">
            <a:extLst>
              <a:ext uri="{FF2B5EF4-FFF2-40B4-BE49-F238E27FC236}">
                <a16:creationId xmlns:a16="http://schemas.microsoft.com/office/drawing/2014/main" id="{85DA6DDA-C141-CCDA-29E5-DDB7DF481D85}"/>
              </a:ext>
            </a:extLst>
          </p:cNvPr>
          <p:cNvSpPr>
            <a:spLocks noGrp="1"/>
          </p:cNvSpPr>
          <p:nvPr>
            <p:ph idx="1"/>
          </p:nvPr>
        </p:nvSpPr>
        <p:spPr/>
        <p:txBody>
          <a:bodyPr/>
          <a:lstStyle/>
          <a:p>
            <a:pPr algn="just"/>
            <a:r>
              <a:rPr lang="en-US" dirty="0"/>
              <a:t>A study conducted by Google Books found that there have been 129,864,880 books published since the invention of Gutenberg’s printing press in 1440. At an average of 50,000 words per book, that is about 6.5T words total.</a:t>
            </a:r>
          </a:p>
          <a:p>
            <a:pPr algn="just"/>
            <a:endParaRPr lang="en-US" dirty="0"/>
          </a:p>
          <a:p>
            <a:pPr algn="just"/>
            <a:r>
              <a:rPr lang="en-US" dirty="0"/>
              <a:t>So, in Jan/2023, </a:t>
            </a:r>
            <a:r>
              <a:rPr lang="en-US" dirty="0" err="1"/>
              <a:t>ChatGPT</a:t>
            </a:r>
            <a:r>
              <a:rPr lang="en-US" dirty="0"/>
              <a:t> is probably outputting at least the equivalent of the entire printed works of humanity every 14 days.</a:t>
            </a:r>
          </a:p>
          <a:p>
            <a:pPr algn="just"/>
            <a:endParaRPr lang="en-US" dirty="0"/>
          </a:p>
        </p:txBody>
      </p:sp>
      <p:sp>
        <p:nvSpPr>
          <p:cNvPr id="4" name="Date Placeholder 3">
            <a:extLst>
              <a:ext uri="{FF2B5EF4-FFF2-40B4-BE49-F238E27FC236}">
                <a16:creationId xmlns:a16="http://schemas.microsoft.com/office/drawing/2014/main" id="{5F48AD66-AF54-98FC-81A6-3A690802DC3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0BF376A2-5139-1428-07DE-6DD93209332F}"/>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EC50913-157D-3B3B-6B6C-6ED2C11C965E}"/>
              </a:ext>
            </a:extLst>
          </p:cNvPr>
          <p:cNvSpPr>
            <a:spLocks noGrp="1"/>
          </p:cNvSpPr>
          <p:nvPr>
            <p:ph type="sldNum" sz="quarter" idx="12"/>
          </p:nvPr>
        </p:nvSpPr>
        <p:spPr/>
        <p:txBody>
          <a:bodyPr/>
          <a:lstStyle/>
          <a:p>
            <a:fld id="{4FB7A786-D328-4AE1-A8B0-54A092178894}" type="slidenum">
              <a:rPr lang="en-US" smtClean="0"/>
              <a:t>11</a:t>
            </a:fld>
            <a:endParaRPr lang="en-US"/>
          </a:p>
        </p:txBody>
      </p:sp>
    </p:spTree>
    <p:extLst>
      <p:ext uri="{BB962C8B-B14F-4D97-AF65-F5344CB8AC3E}">
        <p14:creationId xmlns:p14="http://schemas.microsoft.com/office/powerpoint/2010/main" val="79033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D39-B315-FDC5-B814-00FC167EFBB7}"/>
              </a:ext>
            </a:extLst>
          </p:cNvPr>
          <p:cNvSpPr>
            <a:spLocks noGrp="1"/>
          </p:cNvSpPr>
          <p:nvPr>
            <p:ph type="title"/>
          </p:nvPr>
        </p:nvSpPr>
        <p:spPr/>
        <p:txBody>
          <a:bodyPr/>
          <a:lstStyle/>
          <a:p>
            <a:r>
              <a:rPr lang="en-US" dirty="0"/>
              <a:t>How smart is </a:t>
            </a:r>
            <a:r>
              <a:rPr lang="en-US" dirty="0" err="1"/>
              <a:t>ChatGPT</a:t>
            </a:r>
            <a:r>
              <a:rPr lang="en-US" dirty="0"/>
              <a:t>?</a:t>
            </a:r>
          </a:p>
        </p:txBody>
      </p:sp>
      <p:sp>
        <p:nvSpPr>
          <p:cNvPr id="3" name="Content Placeholder 2">
            <a:extLst>
              <a:ext uri="{FF2B5EF4-FFF2-40B4-BE49-F238E27FC236}">
                <a16:creationId xmlns:a16="http://schemas.microsoft.com/office/drawing/2014/main" id="{E3354E98-E2CC-114A-2E29-86D3AA027EE3}"/>
              </a:ext>
            </a:extLst>
          </p:cNvPr>
          <p:cNvSpPr>
            <a:spLocks noGrp="1"/>
          </p:cNvSpPr>
          <p:nvPr>
            <p:ph idx="1"/>
          </p:nvPr>
        </p:nvSpPr>
        <p:spPr/>
        <p:txBody>
          <a:bodyPr>
            <a:normAutofit/>
          </a:bodyPr>
          <a:lstStyle/>
          <a:p>
            <a:pPr algn="just"/>
            <a:r>
              <a:rPr lang="en-US" dirty="0"/>
              <a:t>It is estimated that GPT-3 would have an IQ of 150 (99.9th percentile). </a:t>
            </a:r>
            <a:r>
              <a:rPr lang="en-US" dirty="0" err="1"/>
              <a:t>ChatGPT</a:t>
            </a:r>
            <a:r>
              <a:rPr lang="en-US" dirty="0"/>
              <a:t> has a tested IQ of 147 (99.9th percentile) on a verbal-linguistic IQ test, and a similar result on the Raven’s ability test. </a:t>
            </a:r>
          </a:p>
          <a:p>
            <a:pPr algn="just"/>
            <a:endParaRPr lang="en-US" dirty="0"/>
          </a:p>
          <a:p>
            <a:pPr algn="just"/>
            <a:r>
              <a:rPr lang="en-US" dirty="0"/>
              <a:t>Note also that GPT-3.5 has achieved passing results for the US bar exam, CPA, &amp; US medical licensing exam (more information via The Memo 18/Jan/2023 edition).</a:t>
            </a:r>
          </a:p>
        </p:txBody>
      </p:sp>
      <p:sp>
        <p:nvSpPr>
          <p:cNvPr id="4" name="Date Placeholder 3">
            <a:extLst>
              <a:ext uri="{FF2B5EF4-FFF2-40B4-BE49-F238E27FC236}">
                <a16:creationId xmlns:a16="http://schemas.microsoft.com/office/drawing/2014/main" id="{6AF4138E-B0ED-91B1-2272-C7CCD01D17EC}"/>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D551F612-6FC6-C8B3-9C1E-F0B80D9E24A4}"/>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7FF37587-82C1-D1D9-0334-8E48F369BD30}"/>
              </a:ext>
            </a:extLst>
          </p:cNvPr>
          <p:cNvSpPr>
            <a:spLocks noGrp="1"/>
          </p:cNvSpPr>
          <p:nvPr>
            <p:ph type="sldNum" sz="quarter" idx="12"/>
          </p:nvPr>
        </p:nvSpPr>
        <p:spPr/>
        <p:txBody>
          <a:bodyPr/>
          <a:lstStyle/>
          <a:p>
            <a:fld id="{4FB7A786-D328-4AE1-A8B0-54A092178894}" type="slidenum">
              <a:rPr lang="en-US" smtClean="0"/>
              <a:t>12</a:t>
            </a:fld>
            <a:endParaRPr lang="en-US"/>
          </a:p>
        </p:txBody>
      </p:sp>
    </p:spTree>
    <p:extLst>
      <p:ext uri="{BB962C8B-B14F-4D97-AF65-F5344CB8AC3E}">
        <p14:creationId xmlns:p14="http://schemas.microsoft.com/office/powerpoint/2010/main" val="109061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7F58-6DAA-8821-10C0-7DE436B977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CCA156-3CD1-F972-9918-D9EA1FD7D1A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29687E1-7B56-60E0-D161-80736BD80299}"/>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7016F0CF-C0AF-6324-C9F7-7C4DFB7DCB6E}"/>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EDD60E35-5DC8-8EA7-0214-15B0B20D75BD}"/>
              </a:ext>
            </a:extLst>
          </p:cNvPr>
          <p:cNvSpPr>
            <a:spLocks noGrp="1"/>
          </p:cNvSpPr>
          <p:nvPr>
            <p:ph type="sldNum" sz="quarter" idx="12"/>
          </p:nvPr>
        </p:nvSpPr>
        <p:spPr/>
        <p:txBody>
          <a:bodyPr/>
          <a:lstStyle/>
          <a:p>
            <a:fld id="{4FB7A786-D328-4AE1-A8B0-54A092178894}" type="slidenum">
              <a:rPr lang="en-US" smtClean="0"/>
              <a:t>13</a:t>
            </a:fld>
            <a:endParaRPr lang="en-US"/>
          </a:p>
        </p:txBody>
      </p:sp>
      <p:pic>
        <p:nvPicPr>
          <p:cNvPr id="1026" name="Picture 2">
            <a:extLst>
              <a:ext uri="{FF2B5EF4-FFF2-40B4-BE49-F238E27FC236}">
                <a16:creationId xmlns:a16="http://schemas.microsoft.com/office/drawing/2014/main" id="{0AD015DD-A924-5B9C-1380-8C64D0DFE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411089"/>
            <a:ext cx="8791575" cy="494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8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D0FE-E928-7AB3-8E2A-25290EB3D064}"/>
              </a:ext>
            </a:extLst>
          </p:cNvPr>
          <p:cNvSpPr>
            <a:spLocks noGrp="1"/>
          </p:cNvSpPr>
          <p:nvPr>
            <p:ph type="title"/>
          </p:nvPr>
        </p:nvSpPr>
        <p:spPr>
          <a:xfrm>
            <a:off x="838200" y="1100930"/>
            <a:ext cx="10515600" cy="1325563"/>
          </a:xfrm>
        </p:spPr>
        <p:txBody>
          <a:bodyPr/>
          <a:lstStyle/>
          <a:p>
            <a:r>
              <a:rPr lang="en-US" dirty="0"/>
              <a:t>How do we train our own </a:t>
            </a:r>
            <a:r>
              <a:rPr lang="en-US" dirty="0" err="1"/>
              <a:t>ChatGPT</a:t>
            </a:r>
            <a:r>
              <a:rPr lang="en-US" dirty="0"/>
              <a:t> or GPT-3?</a:t>
            </a:r>
          </a:p>
        </p:txBody>
      </p:sp>
      <p:sp>
        <p:nvSpPr>
          <p:cNvPr id="3" name="Content Placeholder 2">
            <a:extLst>
              <a:ext uri="{FF2B5EF4-FFF2-40B4-BE49-F238E27FC236}">
                <a16:creationId xmlns:a16="http://schemas.microsoft.com/office/drawing/2014/main" id="{E2022056-60D2-67B4-576E-D47A4F67747D}"/>
              </a:ext>
            </a:extLst>
          </p:cNvPr>
          <p:cNvSpPr>
            <a:spLocks noGrp="1"/>
          </p:cNvSpPr>
          <p:nvPr>
            <p:ph idx="1"/>
          </p:nvPr>
        </p:nvSpPr>
        <p:spPr>
          <a:xfrm>
            <a:off x="838200" y="2976562"/>
            <a:ext cx="10515600" cy="2166938"/>
          </a:xfrm>
        </p:spPr>
        <p:txBody>
          <a:bodyPr/>
          <a:lstStyle/>
          <a:p>
            <a:r>
              <a:rPr lang="en-US" dirty="0"/>
              <a:t>Training hardware</a:t>
            </a:r>
          </a:p>
          <a:p>
            <a:r>
              <a:rPr lang="en-US" dirty="0"/>
              <a:t>Staffing</a:t>
            </a:r>
          </a:p>
          <a:p>
            <a:r>
              <a:rPr lang="en-US" dirty="0"/>
              <a:t>Time (data collection)</a:t>
            </a:r>
          </a:p>
          <a:p>
            <a:r>
              <a:rPr lang="en-US" dirty="0"/>
              <a:t>Time (training)</a:t>
            </a:r>
          </a:p>
        </p:txBody>
      </p:sp>
      <p:sp>
        <p:nvSpPr>
          <p:cNvPr id="4" name="Date Placeholder 3">
            <a:extLst>
              <a:ext uri="{FF2B5EF4-FFF2-40B4-BE49-F238E27FC236}">
                <a16:creationId xmlns:a16="http://schemas.microsoft.com/office/drawing/2014/main" id="{F89B8C6E-594B-67D8-7941-CC788FBFD642}"/>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0FB3AFD-A0D1-4927-971E-0FEF26D11953}"/>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2799D32-91F4-5ADD-9EB9-C12BB640743C}"/>
              </a:ext>
            </a:extLst>
          </p:cNvPr>
          <p:cNvSpPr>
            <a:spLocks noGrp="1"/>
          </p:cNvSpPr>
          <p:nvPr>
            <p:ph type="sldNum" sz="quarter" idx="12"/>
          </p:nvPr>
        </p:nvSpPr>
        <p:spPr/>
        <p:txBody>
          <a:bodyPr/>
          <a:lstStyle/>
          <a:p>
            <a:fld id="{4FB7A786-D328-4AE1-A8B0-54A092178894}" type="slidenum">
              <a:rPr lang="en-US" smtClean="0"/>
              <a:t>14</a:t>
            </a:fld>
            <a:endParaRPr lang="en-US"/>
          </a:p>
        </p:txBody>
      </p:sp>
    </p:spTree>
    <p:extLst>
      <p:ext uri="{BB962C8B-B14F-4D97-AF65-F5344CB8AC3E}">
        <p14:creationId xmlns:p14="http://schemas.microsoft.com/office/powerpoint/2010/main" val="116096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267-BDFD-2000-3F18-7B81D71F7A7A}"/>
              </a:ext>
            </a:extLst>
          </p:cNvPr>
          <p:cNvSpPr>
            <a:spLocks noGrp="1"/>
          </p:cNvSpPr>
          <p:nvPr>
            <p:ph type="title"/>
          </p:nvPr>
        </p:nvSpPr>
        <p:spPr/>
        <p:txBody>
          <a:bodyPr/>
          <a:lstStyle/>
          <a:p>
            <a:r>
              <a:rPr lang="en-US" dirty="0"/>
              <a:t>Training hardware</a:t>
            </a:r>
          </a:p>
        </p:txBody>
      </p:sp>
      <p:sp>
        <p:nvSpPr>
          <p:cNvPr id="3" name="Content Placeholder 2">
            <a:extLst>
              <a:ext uri="{FF2B5EF4-FFF2-40B4-BE49-F238E27FC236}">
                <a16:creationId xmlns:a16="http://schemas.microsoft.com/office/drawing/2014/main" id="{1A19B3A3-7041-4A4B-3EC3-A705EB2CD8E5}"/>
              </a:ext>
            </a:extLst>
          </p:cNvPr>
          <p:cNvSpPr>
            <a:spLocks noGrp="1"/>
          </p:cNvSpPr>
          <p:nvPr>
            <p:ph idx="1"/>
          </p:nvPr>
        </p:nvSpPr>
        <p:spPr/>
        <p:txBody>
          <a:bodyPr/>
          <a:lstStyle/>
          <a:p>
            <a:pPr algn="just"/>
            <a:r>
              <a:rPr lang="en-US" dirty="0"/>
              <a:t>Access to a supercomputer with ~10,000 GPUs and ~285,000 CPU cores. If you can’t buy it, you could do as </a:t>
            </a:r>
            <a:r>
              <a:rPr lang="en-US" dirty="0" err="1"/>
              <a:t>OpenAI</a:t>
            </a:r>
            <a:r>
              <a:rPr lang="en-US" dirty="0"/>
              <a:t> did with Microsoft, spending their $1 billion dollars (USD) to rent it.</a:t>
            </a:r>
          </a:p>
        </p:txBody>
      </p:sp>
      <p:sp>
        <p:nvSpPr>
          <p:cNvPr id="4" name="Date Placeholder 3">
            <a:extLst>
              <a:ext uri="{FF2B5EF4-FFF2-40B4-BE49-F238E27FC236}">
                <a16:creationId xmlns:a16="http://schemas.microsoft.com/office/drawing/2014/main" id="{D308F73D-2C8E-B8B1-071E-6BDB69D4E6A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A8B190B7-98B2-4194-AC43-ACB8956FE73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665207A-B503-2D76-E961-45839F9417D2}"/>
              </a:ext>
            </a:extLst>
          </p:cNvPr>
          <p:cNvSpPr>
            <a:spLocks noGrp="1"/>
          </p:cNvSpPr>
          <p:nvPr>
            <p:ph type="sldNum" sz="quarter" idx="12"/>
          </p:nvPr>
        </p:nvSpPr>
        <p:spPr/>
        <p:txBody>
          <a:bodyPr/>
          <a:lstStyle/>
          <a:p>
            <a:fld id="{4FB7A786-D328-4AE1-A8B0-54A092178894}" type="slidenum">
              <a:rPr lang="en-US" smtClean="0"/>
              <a:t>15</a:t>
            </a:fld>
            <a:endParaRPr lang="en-US"/>
          </a:p>
        </p:txBody>
      </p:sp>
    </p:spTree>
    <p:extLst>
      <p:ext uri="{BB962C8B-B14F-4D97-AF65-F5344CB8AC3E}">
        <p14:creationId xmlns:p14="http://schemas.microsoft.com/office/powerpoint/2010/main" val="153344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267-BDFD-2000-3F18-7B81D71F7A7A}"/>
              </a:ext>
            </a:extLst>
          </p:cNvPr>
          <p:cNvSpPr>
            <a:spLocks noGrp="1"/>
          </p:cNvSpPr>
          <p:nvPr>
            <p:ph type="title"/>
          </p:nvPr>
        </p:nvSpPr>
        <p:spPr/>
        <p:txBody>
          <a:bodyPr/>
          <a:lstStyle/>
          <a:p>
            <a:r>
              <a:rPr lang="en-US" dirty="0"/>
              <a:t>Staffing</a:t>
            </a:r>
          </a:p>
        </p:txBody>
      </p:sp>
      <p:sp>
        <p:nvSpPr>
          <p:cNvPr id="3" name="Content Placeholder 2">
            <a:extLst>
              <a:ext uri="{FF2B5EF4-FFF2-40B4-BE49-F238E27FC236}">
                <a16:creationId xmlns:a16="http://schemas.microsoft.com/office/drawing/2014/main" id="{1A19B3A3-7041-4A4B-3EC3-A705EB2CD8E5}"/>
              </a:ext>
            </a:extLst>
          </p:cNvPr>
          <p:cNvSpPr>
            <a:spLocks noGrp="1"/>
          </p:cNvSpPr>
          <p:nvPr>
            <p:ph idx="1"/>
          </p:nvPr>
        </p:nvSpPr>
        <p:spPr/>
        <p:txBody>
          <a:bodyPr/>
          <a:lstStyle/>
          <a:p>
            <a:pPr algn="just"/>
            <a:r>
              <a:rPr lang="en-US" dirty="0"/>
              <a:t>For training, you’ll need access to the smartest PhD-level data scientists in the world. </a:t>
            </a:r>
          </a:p>
          <a:p>
            <a:pPr algn="just"/>
            <a:endParaRPr lang="en-US" dirty="0"/>
          </a:p>
          <a:p>
            <a:pPr algn="just"/>
            <a:r>
              <a:rPr lang="en-US" dirty="0" err="1"/>
              <a:t>OpenAI</a:t>
            </a:r>
            <a:r>
              <a:rPr lang="en-US" dirty="0"/>
              <a:t> paid their Chief Scientist Ilya </a:t>
            </a:r>
            <a:r>
              <a:rPr lang="en-US" dirty="0" err="1"/>
              <a:t>Sutskever</a:t>
            </a:r>
            <a:r>
              <a:rPr lang="en-US" dirty="0"/>
              <a:t> $1.9 million dollars per year (USD) in 2016, and they have a team of 120 people. Perhaps budget &gt;$200 million for staffing the first year.</a:t>
            </a:r>
          </a:p>
          <a:p>
            <a:pPr algn="just"/>
            <a:endParaRPr lang="en-US" dirty="0"/>
          </a:p>
        </p:txBody>
      </p:sp>
      <p:sp>
        <p:nvSpPr>
          <p:cNvPr id="4" name="Date Placeholder 3">
            <a:extLst>
              <a:ext uri="{FF2B5EF4-FFF2-40B4-BE49-F238E27FC236}">
                <a16:creationId xmlns:a16="http://schemas.microsoft.com/office/drawing/2014/main" id="{D308F73D-2C8E-B8B1-071E-6BDB69D4E6A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A8B190B7-98B2-4194-AC43-ACB8956FE73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665207A-B503-2D76-E961-45839F9417D2}"/>
              </a:ext>
            </a:extLst>
          </p:cNvPr>
          <p:cNvSpPr>
            <a:spLocks noGrp="1"/>
          </p:cNvSpPr>
          <p:nvPr>
            <p:ph type="sldNum" sz="quarter" idx="12"/>
          </p:nvPr>
        </p:nvSpPr>
        <p:spPr/>
        <p:txBody>
          <a:bodyPr/>
          <a:lstStyle/>
          <a:p>
            <a:fld id="{4FB7A786-D328-4AE1-A8B0-54A092178894}" type="slidenum">
              <a:rPr lang="en-US" smtClean="0"/>
              <a:t>16</a:t>
            </a:fld>
            <a:endParaRPr lang="en-US"/>
          </a:p>
        </p:txBody>
      </p:sp>
    </p:spTree>
    <p:extLst>
      <p:ext uri="{BB962C8B-B14F-4D97-AF65-F5344CB8AC3E}">
        <p14:creationId xmlns:p14="http://schemas.microsoft.com/office/powerpoint/2010/main" val="286770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267-BDFD-2000-3F18-7B81D71F7A7A}"/>
              </a:ext>
            </a:extLst>
          </p:cNvPr>
          <p:cNvSpPr>
            <a:spLocks noGrp="1"/>
          </p:cNvSpPr>
          <p:nvPr>
            <p:ph type="title"/>
          </p:nvPr>
        </p:nvSpPr>
        <p:spPr/>
        <p:txBody>
          <a:bodyPr/>
          <a:lstStyle/>
          <a:p>
            <a:r>
              <a:rPr lang="en-US" dirty="0"/>
              <a:t>Time (data collection)</a:t>
            </a:r>
          </a:p>
        </p:txBody>
      </p:sp>
      <p:sp>
        <p:nvSpPr>
          <p:cNvPr id="3" name="Content Placeholder 2">
            <a:extLst>
              <a:ext uri="{FF2B5EF4-FFF2-40B4-BE49-F238E27FC236}">
                <a16:creationId xmlns:a16="http://schemas.microsoft.com/office/drawing/2014/main" id="{1A19B3A3-7041-4A4B-3EC3-A705EB2CD8E5}"/>
              </a:ext>
            </a:extLst>
          </p:cNvPr>
          <p:cNvSpPr>
            <a:spLocks noGrp="1"/>
          </p:cNvSpPr>
          <p:nvPr>
            <p:ph idx="1"/>
          </p:nvPr>
        </p:nvSpPr>
        <p:spPr/>
        <p:txBody>
          <a:bodyPr/>
          <a:lstStyle/>
          <a:p>
            <a:pPr algn="just"/>
            <a:r>
              <a:rPr lang="en-US" dirty="0" err="1"/>
              <a:t>EleutherAI</a:t>
            </a:r>
            <a:r>
              <a:rPr lang="en-US" dirty="0"/>
              <a:t> took a solid 12-18 months to agree on, collect, clean, and prepare data for the </a:t>
            </a:r>
            <a:r>
              <a:rPr lang="en-US" dirty="0" err="1"/>
              <a:t>The</a:t>
            </a:r>
            <a:r>
              <a:rPr lang="en-US" dirty="0"/>
              <a:t> Pile (Language Modeling </a:t>
            </a:r>
            <a:r>
              <a:rPr lang="en-US" dirty="0" err="1"/>
              <a:t>DataSet</a:t>
            </a:r>
            <a:r>
              <a:rPr lang="en-US"/>
              <a:t>). </a:t>
            </a:r>
          </a:p>
          <a:p>
            <a:pPr algn="just"/>
            <a:endParaRPr lang="en-US" dirty="0"/>
          </a:p>
          <a:p>
            <a:pPr algn="just"/>
            <a:r>
              <a:rPr lang="en-US" dirty="0"/>
              <a:t>Note that if The Pile is only ~400B tokens, you need to somehow find The Pile-quality data at least four times to even make something similar to the new efficiency standard, DeepMind’s Chinchilla 70B (1400B tokens), and you might want to aim for a few TB now to outperform GPT-3.</a:t>
            </a:r>
          </a:p>
        </p:txBody>
      </p:sp>
      <p:sp>
        <p:nvSpPr>
          <p:cNvPr id="4" name="Date Placeholder 3">
            <a:extLst>
              <a:ext uri="{FF2B5EF4-FFF2-40B4-BE49-F238E27FC236}">
                <a16:creationId xmlns:a16="http://schemas.microsoft.com/office/drawing/2014/main" id="{D308F73D-2C8E-B8B1-071E-6BDB69D4E6A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A8B190B7-98B2-4194-AC43-ACB8956FE73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665207A-B503-2D76-E961-45839F9417D2}"/>
              </a:ext>
            </a:extLst>
          </p:cNvPr>
          <p:cNvSpPr>
            <a:spLocks noGrp="1"/>
          </p:cNvSpPr>
          <p:nvPr>
            <p:ph type="sldNum" sz="quarter" idx="12"/>
          </p:nvPr>
        </p:nvSpPr>
        <p:spPr/>
        <p:txBody>
          <a:bodyPr/>
          <a:lstStyle/>
          <a:p>
            <a:fld id="{4FB7A786-D328-4AE1-A8B0-54A092178894}" type="slidenum">
              <a:rPr lang="en-US" smtClean="0"/>
              <a:t>17</a:t>
            </a:fld>
            <a:endParaRPr lang="en-US"/>
          </a:p>
        </p:txBody>
      </p:sp>
    </p:spTree>
    <p:extLst>
      <p:ext uri="{BB962C8B-B14F-4D97-AF65-F5344CB8AC3E}">
        <p14:creationId xmlns:p14="http://schemas.microsoft.com/office/powerpoint/2010/main" val="363967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1267-BDFD-2000-3F18-7B81D71F7A7A}"/>
              </a:ext>
            </a:extLst>
          </p:cNvPr>
          <p:cNvSpPr>
            <a:spLocks noGrp="1"/>
          </p:cNvSpPr>
          <p:nvPr>
            <p:ph type="title"/>
          </p:nvPr>
        </p:nvSpPr>
        <p:spPr/>
        <p:txBody>
          <a:bodyPr/>
          <a:lstStyle/>
          <a:p>
            <a:r>
              <a:rPr lang="en-US" dirty="0"/>
              <a:t>Time (training)</a:t>
            </a:r>
          </a:p>
        </p:txBody>
      </p:sp>
      <p:sp>
        <p:nvSpPr>
          <p:cNvPr id="3" name="Content Placeholder 2">
            <a:extLst>
              <a:ext uri="{FF2B5EF4-FFF2-40B4-BE49-F238E27FC236}">
                <a16:creationId xmlns:a16="http://schemas.microsoft.com/office/drawing/2014/main" id="{1A19B3A3-7041-4A4B-3EC3-A705EB2CD8E5}"/>
              </a:ext>
            </a:extLst>
          </p:cNvPr>
          <p:cNvSpPr>
            <a:spLocks noGrp="1"/>
          </p:cNvSpPr>
          <p:nvPr>
            <p:ph idx="1"/>
          </p:nvPr>
        </p:nvSpPr>
        <p:spPr/>
        <p:txBody>
          <a:bodyPr/>
          <a:lstStyle/>
          <a:p>
            <a:pPr algn="just"/>
            <a:r>
              <a:rPr lang="en-US" dirty="0"/>
              <a:t>Expect a model to take 9-12 months of training, and that’s if everything goes perfectly. </a:t>
            </a:r>
          </a:p>
          <a:p>
            <a:pPr algn="just"/>
            <a:endParaRPr lang="en-US" dirty="0"/>
          </a:p>
          <a:p>
            <a:pPr algn="just"/>
            <a:r>
              <a:rPr lang="en-US" dirty="0"/>
              <a:t>You may need to run it several times, and you may need to train several models in parallel. Things do go wrong, and they can completely mess up the results </a:t>
            </a:r>
          </a:p>
        </p:txBody>
      </p:sp>
      <p:sp>
        <p:nvSpPr>
          <p:cNvPr id="4" name="Date Placeholder 3">
            <a:extLst>
              <a:ext uri="{FF2B5EF4-FFF2-40B4-BE49-F238E27FC236}">
                <a16:creationId xmlns:a16="http://schemas.microsoft.com/office/drawing/2014/main" id="{D308F73D-2C8E-B8B1-071E-6BDB69D4E6A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A8B190B7-98B2-4194-AC43-ACB8956FE73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665207A-B503-2D76-E961-45839F9417D2}"/>
              </a:ext>
            </a:extLst>
          </p:cNvPr>
          <p:cNvSpPr>
            <a:spLocks noGrp="1"/>
          </p:cNvSpPr>
          <p:nvPr>
            <p:ph type="sldNum" sz="quarter" idx="12"/>
          </p:nvPr>
        </p:nvSpPr>
        <p:spPr/>
        <p:txBody>
          <a:bodyPr/>
          <a:lstStyle/>
          <a:p>
            <a:fld id="{4FB7A786-D328-4AE1-A8B0-54A092178894}" type="slidenum">
              <a:rPr lang="en-US" smtClean="0"/>
              <a:t>18</a:t>
            </a:fld>
            <a:endParaRPr lang="en-US"/>
          </a:p>
        </p:txBody>
      </p:sp>
    </p:spTree>
    <p:extLst>
      <p:ext uri="{BB962C8B-B14F-4D97-AF65-F5344CB8AC3E}">
        <p14:creationId xmlns:p14="http://schemas.microsoft.com/office/powerpoint/2010/main" val="194921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A8DB-30FF-01F3-8F1B-E80BC41204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126E85-FC82-18EA-0ED2-07AF7A3D6B6A}"/>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B429474-9A10-8CE6-5E5E-C95A894F8CD2}"/>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8300D79-C48E-5E57-D855-533CEE01D84D}"/>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8A8BF8AC-307F-FF7A-CC35-DF107CC54508}"/>
              </a:ext>
            </a:extLst>
          </p:cNvPr>
          <p:cNvSpPr>
            <a:spLocks noGrp="1"/>
          </p:cNvSpPr>
          <p:nvPr>
            <p:ph type="sldNum" sz="quarter" idx="12"/>
          </p:nvPr>
        </p:nvSpPr>
        <p:spPr/>
        <p:txBody>
          <a:bodyPr/>
          <a:lstStyle/>
          <a:p>
            <a:fld id="{4FB7A786-D328-4AE1-A8B0-54A092178894}" type="slidenum">
              <a:rPr lang="en-US" smtClean="0"/>
              <a:t>19</a:t>
            </a:fld>
            <a:endParaRPr lang="en-US"/>
          </a:p>
        </p:txBody>
      </p:sp>
      <p:pic>
        <p:nvPicPr>
          <p:cNvPr id="8" name="Picture 7">
            <a:extLst>
              <a:ext uri="{FF2B5EF4-FFF2-40B4-BE49-F238E27FC236}">
                <a16:creationId xmlns:a16="http://schemas.microsoft.com/office/drawing/2014/main" id="{0F8F3FA6-7798-B908-7616-778D51C0F9F3}"/>
              </a:ext>
            </a:extLst>
          </p:cNvPr>
          <p:cNvPicPr>
            <a:picLocks noChangeAspect="1"/>
          </p:cNvPicPr>
          <p:nvPr/>
        </p:nvPicPr>
        <p:blipFill rotWithShape="1">
          <a:blip r:embed="rId2"/>
          <a:srcRect l="19610" t="13056" r="41250" b="43133"/>
          <a:stretch/>
        </p:blipFill>
        <p:spPr>
          <a:xfrm>
            <a:off x="419100" y="1327944"/>
            <a:ext cx="5229225" cy="4691856"/>
          </a:xfrm>
          <a:prstGeom prst="rect">
            <a:avLst/>
          </a:prstGeom>
        </p:spPr>
      </p:pic>
      <p:pic>
        <p:nvPicPr>
          <p:cNvPr id="9" name="Picture 8">
            <a:extLst>
              <a:ext uri="{FF2B5EF4-FFF2-40B4-BE49-F238E27FC236}">
                <a16:creationId xmlns:a16="http://schemas.microsoft.com/office/drawing/2014/main" id="{27253323-1195-D937-E7CB-88A70B6256BC}"/>
              </a:ext>
            </a:extLst>
          </p:cNvPr>
          <p:cNvPicPr>
            <a:picLocks noChangeAspect="1"/>
          </p:cNvPicPr>
          <p:nvPr/>
        </p:nvPicPr>
        <p:blipFill>
          <a:blip r:embed="rId3"/>
          <a:stretch>
            <a:fillRect/>
          </a:stretch>
        </p:blipFill>
        <p:spPr>
          <a:xfrm>
            <a:off x="5372100" y="1870075"/>
            <a:ext cx="5562600" cy="4006850"/>
          </a:xfrm>
          <a:prstGeom prst="rect">
            <a:avLst/>
          </a:prstGeom>
        </p:spPr>
      </p:pic>
    </p:spTree>
    <p:extLst>
      <p:ext uri="{BB962C8B-B14F-4D97-AF65-F5344CB8AC3E}">
        <p14:creationId xmlns:p14="http://schemas.microsoft.com/office/powerpoint/2010/main" val="267657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C577-B207-DBEF-84C9-BE27FBBA847E}"/>
              </a:ext>
            </a:extLst>
          </p:cNvPr>
          <p:cNvSpPr>
            <a:spLocks noGrp="1"/>
          </p:cNvSpPr>
          <p:nvPr>
            <p:ph type="title"/>
          </p:nvPr>
        </p:nvSpPr>
        <p:spPr>
          <a:xfrm>
            <a:off x="838200" y="1365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FADB85B5-1727-A5DB-D462-CAD2CC220EAE}"/>
              </a:ext>
            </a:extLst>
          </p:cNvPr>
          <p:cNvSpPr>
            <a:spLocks noGrp="1"/>
          </p:cNvSpPr>
          <p:nvPr>
            <p:ph idx="1"/>
          </p:nvPr>
        </p:nvSpPr>
        <p:spPr>
          <a:xfrm>
            <a:off x="838200" y="1596231"/>
            <a:ext cx="6105525" cy="4351338"/>
          </a:xfrm>
        </p:spPr>
        <p:txBody>
          <a:bodyPr>
            <a:normAutofit fontScale="77500" lnSpcReduction="20000"/>
          </a:bodyPr>
          <a:lstStyle/>
          <a:p>
            <a:r>
              <a:rPr lang="en-US" dirty="0">
                <a:solidFill>
                  <a:srgbClr val="00B050"/>
                </a:solidFill>
              </a:rPr>
              <a:t>Introduction</a:t>
            </a:r>
          </a:p>
          <a:p>
            <a:r>
              <a:rPr lang="en-US" dirty="0">
                <a:solidFill>
                  <a:srgbClr val="00B050"/>
                </a:solidFill>
              </a:rPr>
              <a:t>How Popular is </a:t>
            </a:r>
            <a:r>
              <a:rPr lang="en-US" dirty="0" err="1">
                <a:solidFill>
                  <a:srgbClr val="00B050"/>
                </a:solidFill>
              </a:rPr>
              <a:t>ChatGPT</a:t>
            </a:r>
            <a:r>
              <a:rPr lang="en-US" dirty="0">
                <a:solidFill>
                  <a:srgbClr val="00B050"/>
                </a:solidFill>
              </a:rPr>
              <a:t>?</a:t>
            </a:r>
          </a:p>
          <a:p>
            <a:r>
              <a:rPr lang="en-US" dirty="0">
                <a:solidFill>
                  <a:srgbClr val="00B050"/>
                </a:solidFill>
              </a:rPr>
              <a:t>How Smart is </a:t>
            </a:r>
            <a:r>
              <a:rPr lang="en-US" dirty="0" err="1">
                <a:solidFill>
                  <a:srgbClr val="00B050"/>
                </a:solidFill>
              </a:rPr>
              <a:t>ChatGPT</a:t>
            </a:r>
            <a:r>
              <a:rPr lang="en-US" dirty="0">
                <a:solidFill>
                  <a:srgbClr val="00B050"/>
                </a:solidFill>
              </a:rPr>
              <a:t>?</a:t>
            </a:r>
          </a:p>
          <a:p>
            <a:r>
              <a:rPr lang="en-US" dirty="0">
                <a:solidFill>
                  <a:srgbClr val="00B050"/>
                </a:solidFill>
              </a:rPr>
              <a:t>How do we train our own </a:t>
            </a:r>
            <a:r>
              <a:rPr lang="en-US" dirty="0" err="1">
                <a:solidFill>
                  <a:srgbClr val="00B050"/>
                </a:solidFill>
              </a:rPr>
              <a:t>ChatGPT</a:t>
            </a:r>
            <a:r>
              <a:rPr lang="en-US" dirty="0">
                <a:solidFill>
                  <a:srgbClr val="00B050"/>
                </a:solidFill>
              </a:rPr>
              <a:t> or GPT-3?</a:t>
            </a:r>
          </a:p>
          <a:p>
            <a:r>
              <a:rPr lang="en-US" dirty="0">
                <a:solidFill>
                  <a:srgbClr val="00B050"/>
                </a:solidFill>
              </a:rPr>
              <a:t>How Can You Use </a:t>
            </a:r>
            <a:r>
              <a:rPr lang="en-US" dirty="0" err="1">
                <a:solidFill>
                  <a:srgbClr val="00B050"/>
                </a:solidFill>
              </a:rPr>
              <a:t>ChatGPT</a:t>
            </a:r>
            <a:r>
              <a:rPr lang="en-US" dirty="0">
                <a:solidFill>
                  <a:srgbClr val="00B050"/>
                </a:solidFill>
              </a:rPr>
              <a:t>?</a:t>
            </a:r>
          </a:p>
          <a:p>
            <a:r>
              <a:rPr lang="en-US" dirty="0">
                <a:solidFill>
                  <a:srgbClr val="00B050"/>
                </a:solidFill>
              </a:rPr>
              <a:t>How to Get Started With </a:t>
            </a:r>
            <a:r>
              <a:rPr lang="en-US" dirty="0" err="1">
                <a:solidFill>
                  <a:srgbClr val="00B050"/>
                </a:solidFill>
              </a:rPr>
              <a:t>ChatGPT</a:t>
            </a:r>
            <a:endParaRPr lang="en-US" dirty="0">
              <a:solidFill>
                <a:srgbClr val="00B050"/>
              </a:solidFill>
            </a:endParaRPr>
          </a:p>
          <a:p>
            <a:r>
              <a:rPr lang="en-US" dirty="0">
                <a:solidFill>
                  <a:srgbClr val="00B050"/>
                </a:solidFill>
              </a:rPr>
              <a:t>The Limitations of </a:t>
            </a:r>
            <a:r>
              <a:rPr lang="en-US" dirty="0" err="1">
                <a:solidFill>
                  <a:srgbClr val="00B050"/>
                </a:solidFill>
              </a:rPr>
              <a:t>ChatGPT</a:t>
            </a:r>
            <a:endParaRPr lang="en-US" dirty="0">
              <a:solidFill>
                <a:srgbClr val="00B050"/>
              </a:solidFill>
            </a:endParaRPr>
          </a:p>
          <a:p>
            <a:r>
              <a:rPr lang="en-US" dirty="0">
                <a:solidFill>
                  <a:srgbClr val="00B050"/>
                </a:solidFill>
              </a:rPr>
              <a:t>Opportunities</a:t>
            </a:r>
          </a:p>
          <a:p>
            <a:r>
              <a:rPr lang="en-US" dirty="0">
                <a:solidFill>
                  <a:srgbClr val="00B050"/>
                </a:solidFill>
              </a:rPr>
              <a:t>Introduction to Conversational AI</a:t>
            </a:r>
          </a:p>
          <a:p>
            <a:r>
              <a:rPr lang="en-US" dirty="0">
                <a:solidFill>
                  <a:srgbClr val="FF0000"/>
                </a:solidFill>
              </a:rPr>
              <a:t>About </a:t>
            </a:r>
            <a:r>
              <a:rPr lang="en-US" dirty="0" err="1">
                <a:solidFill>
                  <a:srgbClr val="FF0000"/>
                </a:solidFill>
              </a:rPr>
              <a:t>ChatGPT</a:t>
            </a:r>
            <a:r>
              <a:rPr lang="en-US" dirty="0">
                <a:solidFill>
                  <a:srgbClr val="FF0000"/>
                </a:solidFill>
              </a:rPr>
              <a:t> API</a:t>
            </a:r>
          </a:p>
          <a:p>
            <a:r>
              <a:rPr lang="en-US" dirty="0">
                <a:solidFill>
                  <a:srgbClr val="FF0000"/>
                </a:solidFill>
              </a:rPr>
              <a:t>Developing Applications using </a:t>
            </a:r>
            <a:r>
              <a:rPr lang="en-US" dirty="0" err="1">
                <a:solidFill>
                  <a:srgbClr val="FF0000"/>
                </a:solidFill>
              </a:rPr>
              <a:t>ChatGPT</a:t>
            </a:r>
            <a:endParaRPr lang="en-US" dirty="0">
              <a:solidFill>
                <a:srgbClr val="FF0000"/>
              </a:solidFill>
            </a:endParaRPr>
          </a:p>
          <a:p>
            <a:r>
              <a:rPr lang="en-US" dirty="0">
                <a:solidFill>
                  <a:srgbClr val="FF0000"/>
                </a:solidFill>
              </a:rPr>
              <a:t>Sentiment Analysis with </a:t>
            </a:r>
            <a:r>
              <a:rPr lang="en-US" dirty="0" err="1">
                <a:solidFill>
                  <a:srgbClr val="FF0000"/>
                </a:solidFill>
              </a:rPr>
              <a:t>ChatGPT</a:t>
            </a:r>
            <a:endParaRPr lang="en-US" dirty="0">
              <a:solidFill>
                <a:srgbClr val="FF0000"/>
              </a:solidFill>
            </a:endParaRPr>
          </a:p>
          <a:p>
            <a:endParaRPr lang="en-US" dirty="0"/>
          </a:p>
          <a:p>
            <a:endParaRPr lang="en-US" dirty="0"/>
          </a:p>
        </p:txBody>
      </p:sp>
      <p:sp>
        <p:nvSpPr>
          <p:cNvPr id="4" name="Date Placeholder 3">
            <a:extLst>
              <a:ext uri="{FF2B5EF4-FFF2-40B4-BE49-F238E27FC236}">
                <a16:creationId xmlns:a16="http://schemas.microsoft.com/office/drawing/2014/main" id="{6A3A4154-91BC-360E-D96A-9919B7DC1C00}"/>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C6EC467-90E6-7DAD-FC1E-41D0935AC0DD}"/>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63C06184-7674-E22D-16C8-B7524FA0BA5B}"/>
              </a:ext>
            </a:extLst>
          </p:cNvPr>
          <p:cNvSpPr>
            <a:spLocks noGrp="1"/>
          </p:cNvSpPr>
          <p:nvPr>
            <p:ph type="sldNum" sz="quarter" idx="12"/>
          </p:nvPr>
        </p:nvSpPr>
        <p:spPr/>
        <p:txBody>
          <a:bodyPr/>
          <a:lstStyle/>
          <a:p>
            <a:fld id="{4FB7A786-D328-4AE1-A8B0-54A092178894}" type="slidenum">
              <a:rPr lang="en-US" smtClean="0"/>
              <a:t>2</a:t>
            </a:fld>
            <a:endParaRPr lang="en-US"/>
          </a:p>
        </p:txBody>
      </p:sp>
    </p:spTree>
    <p:extLst>
      <p:ext uri="{BB962C8B-B14F-4D97-AF65-F5344CB8AC3E}">
        <p14:creationId xmlns:p14="http://schemas.microsoft.com/office/powerpoint/2010/main" val="1712627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3F8A-54F8-E7DD-3D07-8BAE7E383E2A}"/>
              </a:ext>
            </a:extLst>
          </p:cNvPr>
          <p:cNvSpPr>
            <a:spLocks noGrp="1"/>
          </p:cNvSpPr>
          <p:nvPr>
            <p:ph type="title"/>
          </p:nvPr>
        </p:nvSpPr>
        <p:spPr/>
        <p:txBody>
          <a:bodyPr/>
          <a:lstStyle/>
          <a:p>
            <a:r>
              <a:rPr lang="en-US" dirty="0" err="1"/>
              <a:t>InstructGPT</a:t>
            </a:r>
            <a:endParaRPr lang="en-US" dirty="0"/>
          </a:p>
        </p:txBody>
      </p:sp>
      <p:sp>
        <p:nvSpPr>
          <p:cNvPr id="3" name="Content Placeholder 2">
            <a:extLst>
              <a:ext uri="{FF2B5EF4-FFF2-40B4-BE49-F238E27FC236}">
                <a16:creationId xmlns:a16="http://schemas.microsoft.com/office/drawing/2014/main" id="{84C2AD09-57DE-D905-407E-2E51767BA617}"/>
              </a:ext>
            </a:extLst>
          </p:cNvPr>
          <p:cNvSpPr>
            <a:spLocks noGrp="1"/>
          </p:cNvSpPr>
          <p:nvPr>
            <p:ph idx="1"/>
          </p:nvPr>
        </p:nvSpPr>
        <p:spPr/>
        <p:txBody>
          <a:bodyPr/>
          <a:lstStyle/>
          <a:p>
            <a:pPr algn="just"/>
            <a:r>
              <a:rPr lang="en-US" dirty="0"/>
              <a:t>The </a:t>
            </a:r>
            <a:r>
              <a:rPr lang="en-US" dirty="0" err="1"/>
              <a:t>OpenAI</a:t>
            </a:r>
            <a:r>
              <a:rPr lang="en-US" dirty="0"/>
              <a:t> API is powered by GPT-3 language models which can be coaxed to perform natural language tasks using carefully engineered text prompts. </a:t>
            </a:r>
          </a:p>
          <a:p>
            <a:pPr algn="just"/>
            <a:endParaRPr lang="en-US" dirty="0"/>
          </a:p>
          <a:p>
            <a:pPr algn="just"/>
            <a:r>
              <a:rPr lang="en-US" dirty="0"/>
              <a:t>But these models can also generate outputs that are untruthful, toxic, or reflect harmful sentiments. </a:t>
            </a:r>
          </a:p>
        </p:txBody>
      </p:sp>
      <p:sp>
        <p:nvSpPr>
          <p:cNvPr id="4" name="Date Placeholder 3">
            <a:extLst>
              <a:ext uri="{FF2B5EF4-FFF2-40B4-BE49-F238E27FC236}">
                <a16:creationId xmlns:a16="http://schemas.microsoft.com/office/drawing/2014/main" id="{474117E2-7109-3BBD-29CB-CEAD8535769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BCADB8C6-61EE-8568-B0B3-C2584913748B}"/>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B4080BE-0CD3-C855-0C8C-574534D31547}"/>
              </a:ext>
            </a:extLst>
          </p:cNvPr>
          <p:cNvSpPr>
            <a:spLocks noGrp="1"/>
          </p:cNvSpPr>
          <p:nvPr>
            <p:ph type="sldNum" sz="quarter" idx="12"/>
          </p:nvPr>
        </p:nvSpPr>
        <p:spPr/>
        <p:txBody>
          <a:bodyPr/>
          <a:lstStyle/>
          <a:p>
            <a:fld id="{4FB7A786-D328-4AE1-A8B0-54A092178894}" type="slidenum">
              <a:rPr lang="en-US" smtClean="0"/>
              <a:t>20</a:t>
            </a:fld>
            <a:endParaRPr lang="en-US"/>
          </a:p>
        </p:txBody>
      </p:sp>
    </p:spTree>
    <p:extLst>
      <p:ext uri="{BB962C8B-B14F-4D97-AF65-F5344CB8AC3E}">
        <p14:creationId xmlns:p14="http://schemas.microsoft.com/office/powerpoint/2010/main" val="64776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3F8A-54F8-E7DD-3D07-8BAE7E383E2A}"/>
              </a:ext>
            </a:extLst>
          </p:cNvPr>
          <p:cNvSpPr>
            <a:spLocks noGrp="1"/>
          </p:cNvSpPr>
          <p:nvPr>
            <p:ph type="title"/>
          </p:nvPr>
        </p:nvSpPr>
        <p:spPr/>
        <p:txBody>
          <a:bodyPr/>
          <a:lstStyle/>
          <a:p>
            <a:r>
              <a:rPr lang="en-US" dirty="0" err="1"/>
              <a:t>InstructGPT</a:t>
            </a:r>
            <a:endParaRPr lang="en-US" dirty="0"/>
          </a:p>
        </p:txBody>
      </p:sp>
      <p:sp>
        <p:nvSpPr>
          <p:cNvPr id="3" name="Content Placeholder 2">
            <a:extLst>
              <a:ext uri="{FF2B5EF4-FFF2-40B4-BE49-F238E27FC236}">
                <a16:creationId xmlns:a16="http://schemas.microsoft.com/office/drawing/2014/main" id="{84C2AD09-57DE-D905-407E-2E51767BA617}"/>
              </a:ext>
            </a:extLst>
          </p:cNvPr>
          <p:cNvSpPr>
            <a:spLocks noGrp="1"/>
          </p:cNvSpPr>
          <p:nvPr>
            <p:ph idx="1"/>
          </p:nvPr>
        </p:nvSpPr>
        <p:spPr/>
        <p:txBody>
          <a:bodyPr/>
          <a:lstStyle/>
          <a:p>
            <a:pPr algn="just"/>
            <a:r>
              <a:rPr lang="en-US" dirty="0"/>
              <a:t>This is in part because GPT-3 is trained to predict the next word on a large dataset of Internet text, rather than to safely perform the language task that the user wants. </a:t>
            </a:r>
          </a:p>
          <a:p>
            <a:pPr algn="just"/>
            <a:endParaRPr lang="en-US" dirty="0"/>
          </a:p>
          <a:p>
            <a:pPr algn="just"/>
            <a:r>
              <a:rPr lang="en-US" dirty="0"/>
              <a:t>In other words, these models aren’t aligned with their users.</a:t>
            </a:r>
          </a:p>
          <a:p>
            <a:pPr algn="just"/>
            <a:endParaRPr lang="en-US" dirty="0"/>
          </a:p>
          <a:p>
            <a:pPr algn="just"/>
            <a:r>
              <a:rPr lang="en-US" dirty="0"/>
              <a:t>The </a:t>
            </a:r>
            <a:r>
              <a:rPr lang="en-US" dirty="0" err="1"/>
              <a:t>InstructGPT</a:t>
            </a:r>
            <a:r>
              <a:rPr lang="en-US" dirty="0"/>
              <a:t> models are much better at following instructions than GPT-3. They also make up facts less often, and show small decreases in toxic output generation.</a:t>
            </a:r>
          </a:p>
        </p:txBody>
      </p:sp>
      <p:sp>
        <p:nvSpPr>
          <p:cNvPr id="4" name="Date Placeholder 3">
            <a:extLst>
              <a:ext uri="{FF2B5EF4-FFF2-40B4-BE49-F238E27FC236}">
                <a16:creationId xmlns:a16="http://schemas.microsoft.com/office/drawing/2014/main" id="{474117E2-7109-3BBD-29CB-CEAD8535769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BCADB8C6-61EE-8568-B0B3-C2584913748B}"/>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B4080BE-0CD3-C855-0C8C-574534D31547}"/>
              </a:ext>
            </a:extLst>
          </p:cNvPr>
          <p:cNvSpPr>
            <a:spLocks noGrp="1"/>
          </p:cNvSpPr>
          <p:nvPr>
            <p:ph type="sldNum" sz="quarter" idx="12"/>
          </p:nvPr>
        </p:nvSpPr>
        <p:spPr/>
        <p:txBody>
          <a:bodyPr/>
          <a:lstStyle/>
          <a:p>
            <a:fld id="{4FB7A786-D328-4AE1-A8B0-54A092178894}" type="slidenum">
              <a:rPr lang="en-US" smtClean="0"/>
              <a:t>21</a:t>
            </a:fld>
            <a:endParaRPr lang="en-US"/>
          </a:p>
        </p:txBody>
      </p:sp>
    </p:spTree>
    <p:extLst>
      <p:ext uri="{BB962C8B-B14F-4D97-AF65-F5344CB8AC3E}">
        <p14:creationId xmlns:p14="http://schemas.microsoft.com/office/powerpoint/2010/main" val="41621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6D16-215C-275B-193B-A5D5B93094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D84F3E-B3A3-BAC7-AE9C-D6A478FC2CA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AAE9FF0-E925-72A9-8839-49E238941DA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3B8E1AD1-74D7-DFCB-DA23-BDDFED87345F}"/>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E28213E-5F43-8689-4870-B90E5BB90198}"/>
              </a:ext>
            </a:extLst>
          </p:cNvPr>
          <p:cNvSpPr>
            <a:spLocks noGrp="1"/>
          </p:cNvSpPr>
          <p:nvPr>
            <p:ph type="sldNum" sz="quarter" idx="12"/>
          </p:nvPr>
        </p:nvSpPr>
        <p:spPr/>
        <p:txBody>
          <a:bodyPr/>
          <a:lstStyle/>
          <a:p>
            <a:fld id="{4FB7A786-D328-4AE1-A8B0-54A092178894}" type="slidenum">
              <a:rPr lang="en-US" smtClean="0"/>
              <a:t>22</a:t>
            </a:fld>
            <a:endParaRPr lang="en-US"/>
          </a:p>
        </p:txBody>
      </p:sp>
      <p:pic>
        <p:nvPicPr>
          <p:cNvPr id="8" name="Picture 7">
            <a:extLst>
              <a:ext uri="{FF2B5EF4-FFF2-40B4-BE49-F238E27FC236}">
                <a16:creationId xmlns:a16="http://schemas.microsoft.com/office/drawing/2014/main" id="{C67B6892-1BD2-F996-56BC-CA513ABF365F}"/>
              </a:ext>
            </a:extLst>
          </p:cNvPr>
          <p:cNvPicPr>
            <a:picLocks noChangeAspect="1"/>
          </p:cNvPicPr>
          <p:nvPr/>
        </p:nvPicPr>
        <p:blipFill rotWithShape="1">
          <a:blip r:embed="rId2"/>
          <a:srcRect l="5234" t="18889" r="39218" b="18889"/>
          <a:stretch/>
        </p:blipFill>
        <p:spPr>
          <a:xfrm>
            <a:off x="1647824" y="1209675"/>
            <a:ext cx="7667625" cy="4831358"/>
          </a:xfrm>
          <a:prstGeom prst="rect">
            <a:avLst/>
          </a:prstGeom>
        </p:spPr>
      </p:pic>
    </p:spTree>
    <p:extLst>
      <p:ext uri="{BB962C8B-B14F-4D97-AF65-F5344CB8AC3E}">
        <p14:creationId xmlns:p14="http://schemas.microsoft.com/office/powerpoint/2010/main" val="208842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4E6D-6E8E-A20C-D515-F91FA560D380}"/>
              </a:ext>
            </a:extLst>
          </p:cNvPr>
          <p:cNvSpPr>
            <a:spLocks noGrp="1"/>
          </p:cNvSpPr>
          <p:nvPr>
            <p:ph type="title"/>
          </p:nvPr>
        </p:nvSpPr>
        <p:spPr/>
        <p:txBody>
          <a:bodyPr/>
          <a:lstStyle/>
          <a:p>
            <a:r>
              <a:rPr lang="en-US" dirty="0" err="1"/>
              <a:t>ChatGPT’s</a:t>
            </a:r>
            <a:r>
              <a:rPr lang="en-US" dirty="0"/>
              <a:t> success</a:t>
            </a:r>
          </a:p>
        </p:txBody>
      </p:sp>
      <p:sp>
        <p:nvSpPr>
          <p:cNvPr id="3" name="Content Placeholder 2">
            <a:extLst>
              <a:ext uri="{FF2B5EF4-FFF2-40B4-BE49-F238E27FC236}">
                <a16:creationId xmlns:a16="http://schemas.microsoft.com/office/drawing/2014/main" id="{DDF3C054-B004-C655-D1E3-F6357E7696D7}"/>
              </a:ext>
            </a:extLst>
          </p:cNvPr>
          <p:cNvSpPr>
            <a:spLocks noGrp="1"/>
          </p:cNvSpPr>
          <p:nvPr>
            <p:ph idx="1"/>
          </p:nvPr>
        </p:nvSpPr>
        <p:spPr/>
        <p:txBody>
          <a:bodyPr/>
          <a:lstStyle/>
          <a:p>
            <a:pPr algn="just"/>
            <a:r>
              <a:rPr lang="en-US" dirty="0"/>
              <a:t>While the functionality of </a:t>
            </a:r>
            <a:r>
              <a:rPr lang="en-US" dirty="0" err="1"/>
              <a:t>ChatGPT</a:t>
            </a:r>
            <a:r>
              <a:rPr lang="en-US" dirty="0"/>
              <a:t> is not brand new, the public interface—including layout, templating for code and related outputs, and general user experience—is new and innovative. </a:t>
            </a:r>
          </a:p>
          <a:p>
            <a:pPr algn="just"/>
            <a:endParaRPr lang="en-US" dirty="0"/>
          </a:p>
          <a:p>
            <a:pPr algn="just"/>
            <a:r>
              <a:rPr lang="en-US" dirty="0"/>
              <a:t>The user interface has played a key role in </a:t>
            </a:r>
            <a:r>
              <a:rPr lang="en-US" dirty="0" err="1"/>
              <a:t>ChatGPT’s</a:t>
            </a:r>
            <a:r>
              <a:rPr lang="en-US" dirty="0"/>
              <a:t> rapid adoption. The interface is similar in design to common messaging applications like Apple Messages, WhatsApp, and other chat software.</a:t>
            </a:r>
          </a:p>
          <a:p>
            <a:pPr algn="just"/>
            <a:endParaRPr lang="en-US" dirty="0"/>
          </a:p>
          <a:p>
            <a:pPr algn="just"/>
            <a:endParaRPr lang="en-US" dirty="0"/>
          </a:p>
        </p:txBody>
      </p:sp>
      <p:sp>
        <p:nvSpPr>
          <p:cNvPr id="4" name="Date Placeholder 3">
            <a:extLst>
              <a:ext uri="{FF2B5EF4-FFF2-40B4-BE49-F238E27FC236}">
                <a16:creationId xmlns:a16="http://schemas.microsoft.com/office/drawing/2014/main" id="{DA00B415-B032-9C86-0802-C5DECF1B9D8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A0179B4-0BC3-9FBA-5EDE-F55C4863C4D3}"/>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012E055D-2493-F984-3BDC-F41C19B5ABE5}"/>
              </a:ext>
            </a:extLst>
          </p:cNvPr>
          <p:cNvSpPr>
            <a:spLocks noGrp="1"/>
          </p:cNvSpPr>
          <p:nvPr>
            <p:ph type="sldNum" sz="quarter" idx="12"/>
          </p:nvPr>
        </p:nvSpPr>
        <p:spPr/>
        <p:txBody>
          <a:bodyPr/>
          <a:lstStyle/>
          <a:p>
            <a:fld id="{4FB7A786-D328-4AE1-A8B0-54A092178894}" type="slidenum">
              <a:rPr lang="en-US" smtClean="0"/>
              <a:t>23</a:t>
            </a:fld>
            <a:endParaRPr lang="en-US"/>
          </a:p>
        </p:txBody>
      </p:sp>
    </p:spTree>
    <p:extLst>
      <p:ext uri="{BB962C8B-B14F-4D97-AF65-F5344CB8AC3E}">
        <p14:creationId xmlns:p14="http://schemas.microsoft.com/office/powerpoint/2010/main" val="407756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4EF4-64E9-7C57-CE12-D04BA818E7F4}"/>
              </a:ext>
            </a:extLst>
          </p:cNvPr>
          <p:cNvSpPr>
            <a:spLocks noGrp="1"/>
          </p:cNvSpPr>
          <p:nvPr>
            <p:ph type="title"/>
          </p:nvPr>
        </p:nvSpPr>
        <p:spPr/>
        <p:txBody>
          <a:bodyPr/>
          <a:lstStyle/>
          <a:p>
            <a:r>
              <a:rPr lang="en-US" dirty="0"/>
              <a:t>Algorithm Behind Chat GPT!</a:t>
            </a:r>
          </a:p>
        </p:txBody>
      </p:sp>
      <p:sp>
        <p:nvSpPr>
          <p:cNvPr id="3" name="Content Placeholder 2">
            <a:extLst>
              <a:ext uri="{FF2B5EF4-FFF2-40B4-BE49-F238E27FC236}">
                <a16:creationId xmlns:a16="http://schemas.microsoft.com/office/drawing/2014/main" id="{1745EC21-4B15-FD42-7866-91387D466CB6}"/>
              </a:ext>
            </a:extLst>
          </p:cNvPr>
          <p:cNvSpPr>
            <a:spLocks noGrp="1"/>
          </p:cNvSpPr>
          <p:nvPr>
            <p:ph idx="1"/>
          </p:nvPr>
        </p:nvSpPr>
        <p:spPr/>
        <p:txBody>
          <a:bodyPr/>
          <a:lstStyle/>
          <a:p>
            <a:pPr algn="just"/>
            <a:r>
              <a:rPr lang="en-US" dirty="0"/>
              <a:t>It uses a transformer algorithm. This algorithm is based on a neural network, which is a type of computer program that is designed to mimic the way the human brain works. </a:t>
            </a:r>
          </a:p>
          <a:p>
            <a:pPr algn="just"/>
            <a:endParaRPr lang="en-US" dirty="0"/>
          </a:p>
          <a:p>
            <a:pPr algn="just"/>
            <a:r>
              <a:rPr lang="en-US" dirty="0"/>
              <a:t>The transformer algorithm is able to analyze and understand large amounts of data, such as text, and use this understanding to generate text that is similar to human conversation.</a:t>
            </a:r>
          </a:p>
          <a:p>
            <a:pPr algn="just"/>
            <a:endParaRPr lang="en-US" dirty="0"/>
          </a:p>
          <a:p>
            <a:pPr algn="just"/>
            <a:r>
              <a:rPr lang="en-US" dirty="0"/>
              <a:t>Y=x1.w1+x2.w2</a:t>
            </a:r>
          </a:p>
        </p:txBody>
      </p:sp>
      <p:sp>
        <p:nvSpPr>
          <p:cNvPr id="4" name="Date Placeholder 3">
            <a:extLst>
              <a:ext uri="{FF2B5EF4-FFF2-40B4-BE49-F238E27FC236}">
                <a16:creationId xmlns:a16="http://schemas.microsoft.com/office/drawing/2014/main" id="{E4D62314-0335-1687-718E-8B4A651C8B7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6EE2FA9-B9B5-125F-2B09-BD9B51BF3A8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2211A02C-377D-5F81-A0FB-9EEDEAC179CF}"/>
              </a:ext>
            </a:extLst>
          </p:cNvPr>
          <p:cNvSpPr>
            <a:spLocks noGrp="1"/>
          </p:cNvSpPr>
          <p:nvPr>
            <p:ph type="sldNum" sz="quarter" idx="12"/>
          </p:nvPr>
        </p:nvSpPr>
        <p:spPr/>
        <p:txBody>
          <a:bodyPr/>
          <a:lstStyle/>
          <a:p>
            <a:fld id="{4FB7A786-D328-4AE1-A8B0-54A092178894}" type="slidenum">
              <a:rPr lang="en-US" smtClean="0"/>
              <a:t>24</a:t>
            </a:fld>
            <a:endParaRPr lang="en-US"/>
          </a:p>
        </p:txBody>
      </p:sp>
    </p:spTree>
    <p:extLst>
      <p:ext uri="{BB962C8B-B14F-4D97-AF65-F5344CB8AC3E}">
        <p14:creationId xmlns:p14="http://schemas.microsoft.com/office/powerpoint/2010/main" val="180402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4EF4-64E9-7C57-CE12-D04BA818E7F4}"/>
              </a:ext>
            </a:extLst>
          </p:cNvPr>
          <p:cNvSpPr>
            <a:spLocks noGrp="1"/>
          </p:cNvSpPr>
          <p:nvPr>
            <p:ph type="title"/>
          </p:nvPr>
        </p:nvSpPr>
        <p:spPr/>
        <p:txBody>
          <a:bodyPr/>
          <a:lstStyle/>
          <a:p>
            <a:r>
              <a:rPr lang="en-US" dirty="0"/>
              <a:t>Algorithm Behind Chat GPT!</a:t>
            </a:r>
          </a:p>
        </p:txBody>
      </p:sp>
      <p:sp>
        <p:nvSpPr>
          <p:cNvPr id="3" name="Content Placeholder 2">
            <a:extLst>
              <a:ext uri="{FF2B5EF4-FFF2-40B4-BE49-F238E27FC236}">
                <a16:creationId xmlns:a16="http://schemas.microsoft.com/office/drawing/2014/main" id="{1745EC21-4B15-FD42-7866-91387D466CB6}"/>
              </a:ext>
            </a:extLst>
          </p:cNvPr>
          <p:cNvSpPr>
            <a:spLocks noGrp="1"/>
          </p:cNvSpPr>
          <p:nvPr>
            <p:ph idx="1"/>
          </p:nvPr>
        </p:nvSpPr>
        <p:spPr/>
        <p:txBody>
          <a:bodyPr/>
          <a:lstStyle/>
          <a:p>
            <a:pPr algn="just"/>
            <a:r>
              <a:rPr lang="en-US" dirty="0" err="1"/>
              <a:t>ChatGPT</a:t>
            </a:r>
            <a:r>
              <a:rPr lang="en-US" dirty="0"/>
              <a:t> is a type of artificial intelligence that can understand and generate natural language text. </a:t>
            </a:r>
          </a:p>
          <a:p>
            <a:pPr algn="just"/>
            <a:endParaRPr lang="en-US" dirty="0"/>
          </a:p>
          <a:p>
            <a:pPr algn="just"/>
            <a:r>
              <a:rPr lang="en-US" dirty="0"/>
              <a:t>It is trained using a transformer algorithm and large amounts of text data, and is able to generate responses to prompts or questions based on what it has learned.</a:t>
            </a:r>
          </a:p>
        </p:txBody>
      </p:sp>
      <p:sp>
        <p:nvSpPr>
          <p:cNvPr id="4" name="Date Placeholder 3">
            <a:extLst>
              <a:ext uri="{FF2B5EF4-FFF2-40B4-BE49-F238E27FC236}">
                <a16:creationId xmlns:a16="http://schemas.microsoft.com/office/drawing/2014/main" id="{E4D62314-0335-1687-718E-8B4A651C8B7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6EE2FA9-B9B5-125F-2B09-BD9B51BF3A85}"/>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2211A02C-377D-5F81-A0FB-9EEDEAC179CF}"/>
              </a:ext>
            </a:extLst>
          </p:cNvPr>
          <p:cNvSpPr>
            <a:spLocks noGrp="1"/>
          </p:cNvSpPr>
          <p:nvPr>
            <p:ph type="sldNum" sz="quarter" idx="12"/>
          </p:nvPr>
        </p:nvSpPr>
        <p:spPr/>
        <p:txBody>
          <a:bodyPr/>
          <a:lstStyle/>
          <a:p>
            <a:fld id="{4FB7A786-D328-4AE1-A8B0-54A092178894}" type="slidenum">
              <a:rPr lang="en-US" smtClean="0"/>
              <a:t>25</a:t>
            </a:fld>
            <a:endParaRPr lang="en-US"/>
          </a:p>
        </p:txBody>
      </p:sp>
    </p:spTree>
    <p:extLst>
      <p:ext uri="{BB962C8B-B14F-4D97-AF65-F5344CB8AC3E}">
        <p14:creationId xmlns:p14="http://schemas.microsoft.com/office/powerpoint/2010/main" val="3858631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50B1-E5A8-DB72-7912-4F9AEFF96AD2}"/>
              </a:ext>
            </a:extLst>
          </p:cNvPr>
          <p:cNvSpPr>
            <a:spLocks noGrp="1"/>
          </p:cNvSpPr>
          <p:nvPr>
            <p:ph type="title"/>
          </p:nvPr>
        </p:nvSpPr>
        <p:spPr/>
        <p:txBody>
          <a:bodyPr/>
          <a:lstStyle/>
          <a:p>
            <a:r>
              <a:rPr lang="en-US" dirty="0"/>
              <a:t>Other Alternatives</a:t>
            </a:r>
          </a:p>
        </p:txBody>
      </p:sp>
      <p:sp>
        <p:nvSpPr>
          <p:cNvPr id="3" name="Content Placeholder 2">
            <a:extLst>
              <a:ext uri="{FF2B5EF4-FFF2-40B4-BE49-F238E27FC236}">
                <a16:creationId xmlns:a16="http://schemas.microsoft.com/office/drawing/2014/main" id="{CE3E2416-DD05-FA05-BBFE-F4DD4B280CFF}"/>
              </a:ext>
            </a:extLst>
          </p:cNvPr>
          <p:cNvSpPr>
            <a:spLocks noGrp="1"/>
          </p:cNvSpPr>
          <p:nvPr>
            <p:ph idx="1"/>
          </p:nvPr>
        </p:nvSpPr>
        <p:spPr/>
        <p:txBody>
          <a:bodyPr/>
          <a:lstStyle/>
          <a:p>
            <a:pPr algn="just"/>
            <a:r>
              <a:rPr lang="en-US" dirty="0">
                <a:solidFill>
                  <a:srgbClr val="FF0000"/>
                </a:solidFill>
              </a:rPr>
              <a:t>Google bard </a:t>
            </a:r>
            <a:r>
              <a:rPr lang="en-US" dirty="0"/>
              <a:t>is the chatbot which is launched under Artificial Intelligence just like </a:t>
            </a:r>
            <a:r>
              <a:rPr lang="en-US" dirty="0" err="1"/>
              <a:t>ChatGPT</a:t>
            </a:r>
            <a:r>
              <a:rPr lang="en-US" dirty="0"/>
              <a:t>. </a:t>
            </a:r>
          </a:p>
          <a:p>
            <a:pPr algn="just"/>
            <a:endParaRPr lang="en-US" dirty="0"/>
          </a:p>
          <a:p>
            <a:pPr algn="just"/>
            <a:r>
              <a:rPr lang="en-US" dirty="0"/>
              <a:t>The new AI has taken the world by storm with the work it does. </a:t>
            </a:r>
          </a:p>
          <a:p>
            <a:pPr algn="just"/>
            <a:endParaRPr lang="en-US" dirty="0"/>
          </a:p>
          <a:p>
            <a:pPr algn="just"/>
            <a:r>
              <a:rPr lang="en-US" dirty="0"/>
              <a:t>They both stimulate the conversations with the human and help to provide responses to the questions one might ask. </a:t>
            </a:r>
          </a:p>
        </p:txBody>
      </p:sp>
      <p:sp>
        <p:nvSpPr>
          <p:cNvPr id="4" name="Date Placeholder 3">
            <a:extLst>
              <a:ext uri="{FF2B5EF4-FFF2-40B4-BE49-F238E27FC236}">
                <a16:creationId xmlns:a16="http://schemas.microsoft.com/office/drawing/2014/main" id="{8C90CDC4-500B-ED6A-F68B-D42D568B202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AA6C48AD-B83D-7293-AADF-17C7C1F578E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FE93CE43-08E4-6B59-55D5-3D7D3C2C2CD3}"/>
              </a:ext>
            </a:extLst>
          </p:cNvPr>
          <p:cNvSpPr>
            <a:spLocks noGrp="1"/>
          </p:cNvSpPr>
          <p:nvPr>
            <p:ph type="sldNum" sz="quarter" idx="12"/>
          </p:nvPr>
        </p:nvSpPr>
        <p:spPr/>
        <p:txBody>
          <a:bodyPr/>
          <a:lstStyle/>
          <a:p>
            <a:fld id="{4FB7A786-D328-4AE1-A8B0-54A092178894}" type="slidenum">
              <a:rPr lang="en-US" smtClean="0"/>
              <a:t>26</a:t>
            </a:fld>
            <a:endParaRPr lang="en-US"/>
          </a:p>
        </p:txBody>
      </p:sp>
    </p:spTree>
    <p:extLst>
      <p:ext uri="{BB962C8B-B14F-4D97-AF65-F5344CB8AC3E}">
        <p14:creationId xmlns:p14="http://schemas.microsoft.com/office/powerpoint/2010/main" val="1681640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E7E2-C6A3-5EF2-0CED-7C682A26F5F9}"/>
              </a:ext>
            </a:extLst>
          </p:cNvPr>
          <p:cNvSpPr>
            <a:spLocks noGrp="1"/>
          </p:cNvSpPr>
          <p:nvPr>
            <p:ph type="title"/>
          </p:nvPr>
        </p:nvSpPr>
        <p:spPr/>
        <p:txBody>
          <a:bodyPr/>
          <a:lstStyle/>
          <a:p>
            <a:r>
              <a:rPr lang="en-US" dirty="0" err="1"/>
              <a:t>ChatGPT</a:t>
            </a:r>
            <a:r>
              <a:rPr lang="en-US" dirty="0"/>
              <a:t> vs Google Bard</a:t>
            </a:r>
          </a:p>
        </p:txBody>
      </p:sp>
      <p:sp>
        <p:nvSpPr>
          <p:cNvPr id="4" name="Date Placeholder 3">
            <a:extLst>
              <a:ext uri="{FF2B5EF4-FFF2-40B4-BE49-F238E27FC236}">
                <a16:creationId xmlns:a16="http://schemas.microsoft.com/office/drawing/2014/main" id="{D3AE7886-5B1D-4475-F0F7-BE95EACEBCB7}"/>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3FE3BB5E-A1C4-7441-0ED5-10328A2D6A7E}"/>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19F4D02-7BB8-ECAC-5E49-2D0E70BC4B9A}"/>
              </a:ext>
            </a:extLst>
          </p:cNvPr>
          <p:cNvSpPr>
            <a:spLocks noGrp="1"/>
          </p:cNvSpPr>
          <p:nvPr>
            <p:ph type="sldNum" sz="quarter" idx="12"/>
          </p:nvPr>
        </p:nvSpPr>
        <p:spPr/>
        <p:txBody>
          <a:bodyPr/>
          <a:lstStyle/>
          <a:p>
            <a:fld id="{4FB7A786-D328-4AE1-A8B0-54A092178894}" type="slidenum">
              <a:rPr lang="en-US" smtClean="0"/>
              <a:t>27</a:t>
            </a:fld>
            <a:endParaRPr lang="en-US"/>
          </a:p>
        </p:txBody>
      </p:sp>
      <p:pic>
        <p:nvPicPr>
          <p:cNvPr id="8" name="Picture 7">
            <a:extLst>
              <a:ext uri="{FF2B5EF4-FFF2-40B4-BE49-F238E27FC236}">
                <a16:creationId xmlns:a16="http://schemas.microsoft.com/office/drawing/2014/main" id="{7A543E1F-8EA2-E940-DF8E-973F748927E7}"/>
              </a:ext>
            </a:extLst>
          </p:cNvPr>
          <p:cNvPicPr>
            <a:picLocks noChangeAspect="1"/>
          </p:cNvPicPr>
          <p:nvPr/>
        </p:nvPicPr>
        <p:blipFill>
          <a:blip r:embed="rId2"/>
          <a:stretch>
            <a:fillRect/>
          </a:stretch>
        </p:blipFill>
        <p:spPr>
          <a:xfrm>
            <a:off x="1914525" y="1785823"/>
            <a:ext cx="7296150" cy="4475392"/>
          </a:xfrm>
          <a:prstGeom prst="rect">
            <a:avLst/>
          </a:prstGeom>
        </p:spPr>
      </p:pic>
    </p:spTree>
    <p:extLst>
      <p:ext uri="{BB962C8B-B14F-4D97-AF65-F5344CB8AC3E}">
        <p14:creationId xmlns:p14="http://schemas.microsoft.com/office/powerpoint/2010/main" val="1366521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3682-58D6-ABDA-B94B-A06094303C0D}"/>
              </a:ext>
            </a:extLst>
          </p:cNvPr>
          <p:cNvSpPr>
            <a:spLocks noGrp="1"/>
          </p:cNvSpPr>
          <p:nvPr>
            <p:ph type="title"/>
          </p:nvPr>
        </p:nvSpPr>
        <p:spPr>
          <a:xfrm>
            <a:off x="838200" y="365125"/>
            <a:ext cx="7600950" cy="1325563"/>
          </a:xfrm>
        </p:spPr>
        <p:txBody>
          <a:bodyPr>
            <a:normAutofit/>
          </a:bodyPr>
          <a:lstStyle/>
          <a:p>
            <a:r>
              <a:rPr lang="en-US" dirty="0"/>
              <a:t>Opportunities</a:t>
            </a:r>
          </a:p>
        </p:txBody>
      </p:sp>
      <p:sp>
        <p:nvSpPr>
          <p:cNvPr id="3" name="Content Placeholder 2">
            <a:extLst>
              <a:ext uri="{FF2B5EF4-FFF2-40B4-BE49-F238E27FC236}">
                <a16:creationId xmlns:a16="http://schemas.microsoft.com/office/drawing/2014/main" id="{C62836D1-12F5-0999-858B-3D870B66EB6C}"/>
              </a:ext>
            </a:extLst>
          </p:cNvPr>
          <p:cNvSpPr>
            <a:spLocks noGrp="1"/>
          </p:cNvSpPr>
          <p:nvPr>
            <p:ph idx="1"/>
          </p:nvPr>
        </p:nvSpPr>
        <p:spPr/>
        <p:txBody>
          <a:bodyPr/>
          <a:lstStyle/>
          <a:p>
            <a:endParaRPr lang="en-US" dirty="0"/>
          </a:p>
          <a:p>
            <a:r>
              <a:rPr lang="en-US" dirty="0"/>
              <a:t>How Might </a:t>
            </a:r>
            <a:r>
              <a:rPr lang="en-US" dirty="0" err="1"/>
              <a:t>ChatGPT</a:t>
            </a:r>
            <a:r>
              <a:rPr lang="en-US" dirty="0"/>
              <a:t> Impact the Crypto Market?</a:t>
            </a:r>
          </a:p>
          <a:p>
            <a:r>
              <a:rPr lang="en-US" dirty="0" err="1"/>
              <a:t>ChatGPT</a:t>
            </a:r>
            <a:r>
              <a:rPr lang="en-US" dirty="0"/>
              <a:t>: the future of discharge summaries?</a:t>
            </a:r>
          </a:p>
          <a:p>
            <a:r>
              <a:rPr lang="en-US" dirty="0"/>
              <a:t>Use of </a:t>
            </a:r>
            <a:r>
              <a:rPr lang="en-US" dirty="0" err="1"/>
              <a:t>ChatGPT</a:t>
            </a:r>
            <a:r>
              <a:rPr lang="en-US" dirty="0"/>
              <a:t> in social science survey research</a:t>
            </a:r>
          </a:p>
          <a:p>
            <a:endParaRPr lang="en-US" dirty="0"/>
          </a:p>
          <a:p>
            <a:endParaRPr lang="en-US" dirty="0"/>
          </a:p>
        </p:txBody>
      </p:sp>
      <p:sp>
        <p:nvSpPr>
          <p:cNvPr id="4" name="Date Placeholder 3">
            <a:extLst>
              <a:ext uri="{FF2B5EF4-FFF2-40B4-BE49-F238E27FC236}">
                <a16:creationId xmlns:a16="http://schemas.microsoft.com/office/drawing/2014/main" id="{09FEFF9E-B973-9351-4EAD-FB8D5A59B89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9ACF86C-94EB-7421-F7E6-4C017E73EAE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EA3078E1-85A1-36CC-8B17-E984696F491A}"/>
              </a:ext>
            </a:extLst>
          </p:cNvPr>
          <p:cNvSpPr>
            <a:spLocks noGrp="1"/>
          </p:cNvSpPr>
          <p:nvPr>
            <p:ph type="sldNum" sz="quarter" idx="12"/>
          </p:nvPr>
        </p:nvSpPr>
        <p:spPr/>
        <p:txBody>
          <a:bodyPr/>
          <a:lstStyle/>
          <a:p>
            <a:fld id="{4FB7A786-D328-4AE1-A8B0-54A092178894}" type="slidenum">
              <a:rPr lang="en-US" smtClean="0"/>
              <a:t>28</a:t>
            </a:fld>
            <a:endParaRPr lang="en-US"/>
          </a:p>
        </p:txBody>
      </p:sp>
    </p:spTree>
    <p:extLst>
      <p:ext uri="{BB962C8B-B14F-4D97-AF65-F5344CB8AC3E}">
        <p14:creationId xmlns:p14="http://schemas.microsoft.com/office/powerpoint/2010/main" val="13644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B608-0256-ED45-89DD-D24D5932D6F4}"/>
              </a:ext>
            </a:extLst>
          </p:cNvPr>
          <p:cNvSpPr>
            <a:spLocks noGrp="1"/>
          </p:cNvSpPr>
          <p:nvPr>
            <p:ph type="title"/>
          </p:nvPr>
        </p:nvSpPr>
        <p:spPr/>
        <p:txBody>
          <a:bodyPr/>
          <a:lstStyle/>
          <a:p>
            <a:r>
              <a:rPr lang="en-US" dirty="0"/>
              <a:t> What </a:t>
            </a:r>
            <a:r>
              <a:rPr lang="en-US" dirty="0" err="1"/>
              <a:t>ChatGPT</a:t>
            </a:r>
            <a:r>
              <a:rPr lang="en-US" dirty="0"/>
              <a:t> is all about?</a:t>
            </a:r>
          </a:p>
        </p:txBody>
      </p:sp>
      <p:sp>
        <p:nvSpPr>
          <p:cNvPr id="3" name="Content Placeholder 2">
            <a:extLst>
              <a:ext uri="{FF2B5EF4-FFF2-40B4-BE49-F238E27FC236}">
                <a16:creationId xmlns:a16="http://schemas.microsoft.com/office/drawing/2014/main" id="{A9351DDC-443D-C402-E371-6F88029F6571}"/>
              </a:ext>
            </a:extLst>
          </p:cNvPr>
          <p:cNvSpPr>
            <a:spLocks noGrp="1"/>
          </p:cNvSpPr>
          <p:nvPr>
            <p:ph idx="1"/>
          </p:nvPr>
        </p:nvSpPr>
        <p:spPr/>
        <p:txBody>
          <a:bodyPr/>
          <a:lstStyle/>
          <a:p>
            <a:pPr algn="just"/>
            <a:r>
              <a:rPr lang="en-US" dirty="0"/>
              <a:t>With the help of the advanced technology </a:t>
            </a:r>
            <a:r>
              <a:rPr lang="en-US" dirty="0" err="1"/>
              <a:t>ChatGPT</a:t>
            </a:r>
            <a:r>
              <a:rPr lang="en-US" dirty="0"/>
              <a:t>, crypto enthusiasts may have substantial discussions on recent events and trends in the industry. With the use of this technology, traders may easily acquire market data and base their choices on accurate information from their peers in the cryptocurrency industry.</a:t>
            </a:r>
          </a:p>
          <a:p>
            <a:pPr algn="just"/>
            <a:r>
              <a:rPr lang="en-US" dirty="0" err="1"/>
              <a:t>ChatGPT</a:t>
            </a:r>
            <a:r>
              <a:rPr lang="en-US" dirty="0"/>
              <a:t> is a Natural language processing (NLP) technology that creates discussions in the present using deep learning algorithms. It may be helpful for promoting communication among cryptocurrency dealers.</a:t>
            </a:r>
          </a:p>
        </p:txBody>
      </p:sp>
      <p:sp>
        <p:nvSpPr>
          <p:cNvPr id="4" name="Date Placeholder 3">
            <a:extLst>
              <a:ext uri="{FF2B5EF4-FFF2-40B4-BE49-F238E27FC236}">
                <a16:creationId xmlns:a16="http://schemas.microsoft.com/office/drawing/2014/main" id="{E74CE996-3601-ABAC-B88A-CC863B24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76CB7C91-540C-5AFF-316E-3F2E972D7BE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2D661E84-C83A-F6AC-892D-43EB6ABCFD39}"/>
              </a:ext>
            </a:extLst>
          </p:cNvPr>
          <p:cNvSpPr>
            <a:spLocks noGrp="1"/>
          </p:cNvSpPr>
          <p:nvPr>
            <p:ph type="sldNum" sz="quarter" idx="12"/>
          </p:nvPr>
        </p:nvSpPr>
        <p:spPr/>
        <p:txBody>
          <a:bodyPr/>
          <a:lstStyle/>
          <a:p>
            <a:fld id="{4FB7A786-D328-4AE1-A8B0-54A092178894}" type="slidenum">
              <a:rPr lang="en-US" smtClean="0"/>
              <a:t>29</a:t>
            </a:fld>
            <a:endParaRPr lang="en-US"/>
          </a:p>
        </p:txBody>
      </p:sp>
    </p:spTree>
    <p:extLst>
      <p:ext uri="{BB962C8B-B14F-4D97-AF65-F5344CB8AC3E}">
        <p14:creationId xmlns:p14="http://schemas.microsoft.com/office/powerpoint/2010/main" val="170460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8A7-FB1B-8665-B683-C389FC4A91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6B205F-8554-1214-A634-FD60A856B844}"/>
              </a:ext>
            </a:extLst>
          </p:cNvPr>
          <p:cNvSpPr>
            <a:spLocks noGrp="1"/>
          </p:cNvSpPr>
          <p:nvPr>
            <p:ph idx="1"/>
          </p:nvPr>
        </p:nvSpPr>
        <p:spPr/>
        <p:txBody>
          <a:bodyPr>
            <a:normAutofit lnSpcReduction="10000"/>
          </a:bodyPr>
          <a:lstStyle/>
          <a:p>
            <a:pPr algn="just"/>
            <a:r>
              <a:rPr lang="en-US" dirty="0" err="1">
                <a:solidFill>
                  <a:srgbClr val="FF0000"/>
                </a:solidFill>
              </a:rPr>
              <a:t>ChatGPT</a:t>
            </a:r>
            <a:r>
              <a:rPr lang="en-US" dirty="0"/>
              <a:t> (Chat Generative Pre-trained Transformer) is a chatbot developed by </a:t>
            </a:r>
            <a:r>
              <a:rPr lang="en-US" dirty="0" err="1"/>
              <a:t>OpenAI</a:t>
            </a:r>
            <a:r>
              <a:rPr lang="en-US" dirty="0"/>
              <a:t> and launched in November 2022. </a:t>
            </a:r>
          </a:p>
          <a:p>
            <a:pPr algn="just"/>
            <a:endParaRPr lang="en-US" dirty="0"/>
          </a:p>
          <a:p>
            <a:pPr algn="just"/>
            <a:r>
              <a:rPr lang="en-US" dirty="0"/>
              <a:t>It is built on top of </a:t>
            </a:r>
            <a:r>
              <a:rPr lang="en-US" dirty="0" err="1"/>
              <a:t>OpenAI's</a:t>
            </a:r>
            <a:r>
              <a:rPr lang="en-US" dirty="0"/>
              <a:t> GPT-3 family of large language models and has been fine-tuned (an approach to transfer learning) using both </a:t>
            </a:r>
            <a:r>
              <a:rPr lang="en-US" dirty="0">
                <a:solidFill>
                  <a:srgbClr val="FF0000"/>
                </a:solidFill>
              </a:rPr>
              <a:t>supervised and reinforcement learning </a:t>
            </a:r>
            <a:r>
              <a:rPr lang="en-US" dirty="0"/>
              <a:t>techniques.</a:t>
            </a:r>
          </a:p>
          <a:p>
            <a:pPr algn="just"/>
            <a:endParaRPr lang="en-US" dirty="0"/>
          </a:p>
          <a:p>
            <a:pPr algn="just"/>
            <a:r>
              <a:rPr lang="en-US" dirty="0" err="1"/>
              <a:t>ChatGPT</a:t>
            </a:r>
            <a:r>
              <a:rPr lang="en-US" dirty="0"/>
              <a:t> was launched as a prototype on November 30, 2022, and quickly garnered attention for its detailed responses and articulate answers across many domains of knowledge.</a:t>
            </a:r>
          </a:p>
        </p:txBody>
      </p:sp>
      <p:sp>
        <p:nvSpPr>
          <p:cNvPr id="4" name="Date Placeholder 3">
            <a:extLst>
              <a:ext uri="{FF2B5EF4-FFF2-40B4-BE49-F238E27FC236}">
                <a16:creationId xmlns:a16="http://schemas.microsoft.com/office/drawing/2014/main" id="{49FC77F6-0C68-B0FA-FB53-09583579ACC3}"/>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CF88544-495E-2D63-78E1-521D2CC12B1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8ED4084-C698-B897-062C-3491EC8640C2}"/>
              </a:ext>
            </a:extLst>
          </p:cNvPr>
          <p:cNvSpPr>
            <a:spLocks noGrp="1"/>
          </p:cNvSpPr>
          <p:nvPr>
            <p:ph type="sldNum" sz="quarter" idx="12"/>
          </p:nvPr>
        </p:nvSpPr>
        <p:spPr/>
        <p:txBody>
          <a:bodyPr/>
          <a:lstStyle/>
          <a:p>
            <a:fld id="{4FB7A786-D328-4AE1-A8B0-54A092178894}" type="slidenum">
              <a:rPr lang="en-US" smtClean="0"/>
              <a:t>3</a:t>
            </a:fld>
            <a:endParaRPr lang="en-US"/>
          </a:p>
        </p:txBody>
      </p:sp>
    </p:spTree>
    <p:extLst>
      <p:ext uri="{BB962C8B-B14F-4D97-AF65-F5344CB8AC3E}">
        <p14:creationId xmlns:p14="http://schemas.microsoft.com/office/powerpoint/2010/main" val="3282893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D04-6DD0-ABF8-6691-B14D0169C85D}"/>
              </a:ext>
            </a:extLst>
          </p:cNvPr>
          <p:cNvSpPr>
            <a:spLocks noGrp="1"/>
          </p:cNvSpPr>
          <p:nvPr>
            <p:ph type="title"/>
          </p:nvPr>
        </p:nvSpPr>
        <p:spPr>
          <a:xfrm>
            <a:off x="304800" y="661988"/>
            <a:ext cx="10515600" cy="1325563"/>
          </a:xfrm>
        </p:spPr>
        <p:txBody>
          <a:bodyPr/>
          <a:lstStyle/>
          <a:p>
            <a:r>
              <a:rPr lang="en-US" dirty="0"/>
              <a:t>How Might </a:t>
            </a:r>
            <a:r>
              <a:rPr lang="en-US" dirty="0" err="1"/>
              <a:t>ChatGPT</a:t>
            </a:r>
            <a:r>
              <a:rPr lang="en-US" dirty="0"/>
              <a:t> Impact the Crypto Market?</a:t>
            </a:r>
          </a:p>
        </p:txBody>
      </p:sp>
      <p:sp>
        <p:nvSpPr>
          <p:cNvPr id="3" name="Content Placeholder 2">
            <a:extLst>
              <a:ext uri="{FF2B5EF4-FFF2-40B4-BE49-F238E27FC236}">
                <a16:creationId xmlns:a16="http://schemas.microsoft.com/office/drawing/2014/main" id="{70B28CB1-EA1C-DE4A-D34D-895965B3E946}"/>
              </a:ext>
            </a:extLst>
          </p:cNvPr>
          <p:cNvSpPr>
            <a:spLocks noGrp="1"/>
          </p:cNvSpPr>
          <p:nvPr>
            <p:ph idx="1"/>
          </p:nvPr>
        </p:nvSpPr>
        <p:spPr>
          <a:xfrm>
            <a:off x="304800" y="2130425"/>
            <a:ext cx="11353800" cy="3689350"/>
          </a:xfrm>
        </p:spPr>
        <p:txBody>
          <a:bodyPr>
            <a:normAutofit/>
          </a:bodyPr>
          <a:lstStyle/>
          <a:p>
            <a:r>
              <a:rPr lang="en-US" dirty="0"/>
              <a:t>The crypto market may be impacted by </a:t>
            </a:r>
            <a:r>
              <a:rPr lang="en-US" dirty="0" err="1"/>
              <a:t>ChatGPT</a:t>
            </a:r>
            <a:r>
              <a:rPr lang="en-US" dirty="0"/>
              <a:t> in a number of ways. It can be used to analyze market data, identify trading opportunities, and predict potential trends. </a:t>
            </a:r>
          </a:p>
          <a:p>
            <a:endParaRPr lang="en-US" dirty="0"/>
          </a:p>
          <a:p>
            <a:r>
              <a:rPr lang="en-US" dirty="0"/>
              <a:t>Additionally, it can be utilized to develop automated trading algorithms and provide direction while making judgments.</a:t>
            </a:r>
          </a:p>
          <a:p>
            <a:endParaRPr lang="en-US" dirty="0"/>
          </a:p>
        </p:txBody>
      </p:sp>
      <p:sp>
        <p:nvSpPr>
          <p:cNvPr id="4" name="Date Placeholder 3">
            <a:extLst>
              <a:ext uri="{FF2B5EF4-FFF2-40B4-BE49-F238E27FC236}">
                <a16:creationId xmlns:a16="http://schemas.microsoft.com/office/drawing/2014/main" id="{6CFE6F81-D77D-B55B-AD03-8556D726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92F35B8-B32D-1FF3-6B33-0835AA2D50F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A02AB98-7FBF-AEE6-DD1F-20B1589B30F0}"/>
              </a:ext>
            </a:extLst>
          </p:cNvPr>
          <p:cNvSpPr>
            <a:spLocks noGrp="1"/>
          </p:cNvSpPr>
          <p:nvPr>
            <p:ph type="sldNum" sz="quarter" idx="12"/>
          </p:nvPr>
        </p:nvSpPr>
        <p:spPr/>
        <p:txBody>
          <a:bodyPr/>
          <a:lstStyle/>
          <a:p>
            <a:fld id="{4FB7A786-D328-4AE1-A8B0-54A092178894}" type="slidenum">
              <a:rPr lang="en-US" smtClean="0"/>
              <a:t>30</a:t>
            </a:fld>
            <a:endParaRPr lang="en-US"/>
          </a:p>
        </p:txBody>
      </p:sp>
    </p:spTree>
    <p:extLst>
      <p:ext uri="{BB962C8B-B14F-4D97-AF65-F5344CB8AC3E}">
        <p14:creationId xmlns:p14="http://schemas.microsoft.com/office/powerpoint/2010/main" val="770310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D04-6DD0-ABF8-6691-B14D0169C85D}"/>
              </a:ext>
            </a:extLst>
          </p:cNvPr>
          <p:cNvSpPr>
            <a:spLocks noGrp="1"/>
          </p:cNvSpPr>
          <p:nvPr>
            <p:ph type="title"/>
          </p:nvPr>
        </p:nvSpPr>
        <p:spPr>
          <a:xfrm>
            <a:off x="838200" y="1047750"/>
            <a:ext cx="10515600" cy="1325563"/>
          </a:xfrm>
        </p:spPr>
        <p:txBody>
          <a:bodyPr/>
          <a:lstStyle/>
          <a:p>
            <a:r>
              <a:rPr lang="en-US" dirty="0"/>
              <a:t>Benefits Of </a:t>
            </a:r>
            <a:r>
              <a:rPr lang="en-US" dirty="0" err="1"/>
              <a:t>ChatGPT</a:t>
            </a:r>
            <a:r>
              <a:rPr lang="en-US" dirty="0"/>
              <a:t> On The Crypto Market:</a:t>
            </a:r>
          </a:p>
        </p:txBody>
      </p:sp>
      <p:sp>
        <p:nvSpPr>
          <p:cNvPr id="3" name="Content Placeholder 2">
            <a:extLst>
              <a:ext uri="{FF2B5EF4-FFF2-40B4-BE49-F238E27FC236}">
                <a16:creationId xmlns:a16="http://schemas.microsoft.com/office/drawing/2014/main" id="{70B28CB1-EA1C-DE4A-D34D-895965B3E946}"/>
              </a:ext>
            </a:extLst>
          </p:cNvPr>
          <p:cNvSpPr>
            <a:spLocks noGrp="1"/>
          </p:cNvSpPr>
          <p:nvPr>
            <p:ph idx="1"/>
          </p:nvPr>
        </p:nvSpPr>
        <p:spPr>
          <a:xfrm>
            <a:off x="838200" y="2549525"/>
            <a:ext cx="10515600" cy="3260725"/>
          </a:xfrm>
        </p:spPr>
        <p:txBody>
          <a:bodyPr/>
          <a:lstStyle/>
          <a:p>
            <a:pPr algn="just"/>
            <a:r>
              <a:rPr lang="en-US" dirty="0"/>
              <a:t>The following are some possible advantages of </a:t>
            </a:r>
            <a:r>
              <a:rPr lang="en-US" dirty="0" err="1"/>
              <a:t>ChatGPT's</a:t>
            </a:r>
            <a:r>
              <a:rPr lang="en-US" dirty="0"/>
              <a:t> impact on the crypto market:</a:t>
            </a:r>
          </a:p>
          <a:p>
            <a:pPr algn="just"/>
            <a:r>
              <a:rPr lang="en-US" dirty="0"/>
              <a:t>Better decision-making: </a:t>
            </a:r>
            <a:r>
              <a:rPr lang="en-US" dirty="0" err="1"/>
              <a:t>ChatGPT</a:t>
            </a:r>
            <a:r>
              <a:rPr lang="en-US" dirty="0"/>
              <a:t> can give traders information on market movements, assisting them in coming to more educated conclusions.</a:t>
            </a:r>
          </a:p>
          <a:p>
            <a:pPr algn="just"/>
            <a:r>
              <a:rPr lang="en-US" dirty="0"/>
              <a:t>Automated trading: It can create automated algorithms to aid traders in taking advantage of fresh chances and opportunities.</a:t>
            </a:r>
          </a:p>
        </p:txBody>
      </p:sp>
      <p:sp>
        <p:nvSpPr>
          <p:cNvPr id="4" name="Date Placeholder 3">
            <a:extLst>
              <a:ext uri="{FF2B5EF4-FFF2-40B4-BE49-F238E27FC236}">
                <a16:creationId xmlns:a16="http://schemas.microsoft.com/office/drawing/2014/main" id="{6CFE6F81-D77D-B55B-AD03-8556D726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92F35B8-B32D-1FF3-6B33-0835AA2D50F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A02AB98-7FBF-AEE6-DD1F-20B1589B30F0}"/>
              </a:ext>
            </a:extLst>
          </p:cNvPr>
          <p:cNvSpPr>
            <a:spLocks noGrp="1"/>
          </p:cNvSpPr>
          <p:nvPr>
            <p:ph type="sldNum" sz="quarter" idx="12"/>
          </p:nvPr>
        </p:nvSpPr>
        <p:spPr/>
        <p:txBody>
          <a:bodyPr/>
          <a:lstStyle/>
          <a:p>
            <a:fld id="{4FB7A786-D328-4AE1-A8B0-54A092178894}" type="slidenum">
              <a:rPr lang="en-US" smtClean="0"/>
              <a:t>31</a:t>
            </a:fld>
            <a:endParaRPr lang="en-US"/>
          </a:p>
        </p:txBody>
      </p:sp>
    </p:spTree>
    <p:extLst>
      <p:ext uri="{BB962C8B-B14F-4D97-AF65-F5344CB8AC3E}">
        <p14:creationId xmlns:p14="http://schemas.microsoft.com/office/powerpoint/2010/main" val="502035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D04-6DD0-ABF8-6691-B14D0169C85D}"/>
              </a:ext>
            </a:extLst>
          </p:cNvPr>
          <p:cNvSpPr>
            <a:spLocks noGrp="1"/>
          </p:cNvSpPr>
          <p:nvPr>
            <p:ph type="title"/>
          </p:nvPr>
        </p:nvSpPr>
        <p:spPr>
          <a:xfrm>
            <a:off x="704850" y="442913"/>
            <a:ext cx="9163050" cy="1325563"/>
          </a:xfrm>
        </p:spPr>
        <p:txBody>
          <a:bodyPr/>
          <a:lstStyle/>
          <a:p>
            <a:r>
              <a:rPr lang="en-US" dirty="0"/>
              <a:t>How Can I Trade in Crypto Markets Using </a:t>
            </a:r>
            <a:r>
              <a:rPr lang="en-US" dirty="0" err="1"/>
              <a:t>ChatGPT</a:t>
            </a:r>
            <a:r>
              <a:rPr lang="en-US" dirty="0"/>
              <a:t>?</a:t>
            </a:r>
          </a:p>
        </p:txBody>
      </p:sp>
      <p:sp>
        <p:nvSpPr>
          <p:cNvPr id="3" name="Content Placeholder 2">
            <a:extLst>
              <a:ext uri="{FF2B5EF4-FFF2-40B4-BE49-F238E27FC236}">
                <a16:creationId xmlns:a16="http://schemas.microsoft.com/office/drawing/2014/main" id="{70B28CB1-EA1C-DE4A-D34D-895965B3E946}"/>
              </a:ext>
            </a:extLst>
          </p:cNvPr>
          <p:cNvSpPr>
            <a:spLocks noGrp="1"/>
          </p:cNvSpPr>
          <p:nvPr>
            <p:ph idx="1"/>
          </p:nvPr>
        </p:nvSpPr>
        <p:spPr>
          <a:xfrm>
            <a:off x="838200" y="2228849"/>
            <a:ext cx="10515600" cy="3948113"/>
          </a:xfrm>
        </p:spPr>
        <p:txBody>
          <a:bodyPr>
            <a:normAutofit lnSpcReduction="10000"/>
          </a:bodyPr>
          <a:lstStyle/>
          <a:p>
            <a:pPr algn="just"/>
            <a:r>
              <a:rPr lang="en-US" dirty="0"/>
              <a:t>Trading digital tokens is made possible by the AI Chatbots' ability to be analyzed and mechanized. With </a:t>
            </a:r>
            <a:r>
              <a:rPr lang="en-US" dirty="0" err="1"/>
              <a:t>ChatGPT</a:t>
            </a:r>
            <a:r>
              <a:rPr lang="en-US" dirty="0"/>
              <a:t>, trading digital tokens, traders may take wise decisions based on current information, optimizing opportunities and earnings.</a:t>
            </a:r>
          </a:p>
          <a:p>
            <a:pPr algn="just"/>
            <a:r>
              <a:rPr lang="en-US" dirty="0"/>
              <a:t>1. Real-Time Cryptocurrency Analysis by </a:t>
            </a:r>
            <a:r>
              <a:rPr lang="en-US" dirty="0" err="1"/>
              <a:t>ChatGPT</a:t>
            </a:r>
            <a:r>
              <a:rPr lang="en-US" dirty="0"/>
              <a:t>: Due to </a:t>
            </a:r>
            <a:r>
              <a:rPr lang="en-US" dirty="0" err="1"/>
              <a:t>ChatGPT's</a:t>
            </a:r>
            <a:r>
              <a:rPr lang="en-US" dirty="0"/>
              <a:t> powerful analysis and automation capabilities, the cryptocurrency market may completely shift. A chatbot can assist traders and investors in making more strategic decisions that optimize price developments and opportunities by offering real-time data and insights.</a:t>
            </a:r>
          </a:p>
        </p:txBody>
      </p:sp>
      <p:sp>
        <p:nvSpPr>
          <p:cNvPr id="4" name="Date Placeholder 3">
            <a:extLst>
              <a:ext uri="{FF2B5EF4-FFF2-40B4-BE49-F238E27FC236}">
                <a16:creationId xmlns:a16="http://schemas.microsoft.com/office/drawing/2014/main" id="{6CFE6F81-D77D-B55B-AD03-8556D726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92F35B8-B32D-1FF3-6B33-0835AA2D50F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A02AB98-7FBF-AEE6-DD1F-20B1589B30F0}"/>
              </a:ext>
            </a:extLst>
          </p:cNvPr>
          <p:cNvSpPr>
            <a:spLocks noGrp="1"/>
          </p:cNvSpPr>
          <p:nvPr>
            <p:ph type="sldNum" sz="quarter" idx="12"/>
          </p:nvPr>
        </p:nvSpPr>
        <p:spPr/>
        <p:txBody>
          <a:bodyPr/>
          <a:lstStyle/>
          <a:p>
            <a:fld id="{4FB7A786-D328-4AE1-A8B0-54A092178894}" type="slidenum">
              <a:rPr lang="en-US" smtClean="0"/>
              <a:t>32</a:t>
            </a:fld>
            <a:endParaRPr lang="en-US"/>
          </a:p>
        </p:txBody>
      </p:sp>
    </p:spTree>
    <p:extLst>
      <p:ext uri="{BB962C8B-B14F-4D97-AF65-F5344CB8AC3E}">
        <p14:creationId xmlns:p14="http://schemas.microsoft.com/office/powerpoint/2010/main" val="2181442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D04-6DD0-ABF8-6691-B14D0169C85D}"/>
              </a:ext>
            </a:extLst>
          </p:cNvPr>
          <p:cNvSpPr>
            <a:spLocks noGrp="1"/>
          </p:cNvSpPr>
          <p:nvPr>
            <p:ph type="title"/>
          </p:nvPr>
        </p:nvSpPr>
        <p:spPr>
          <a:xfrm>
            <a:off x="704850" y="442913"/>
            <a:ext cx="9163050" cy="1325563"/>
          </a:xfrm>
        </p:spPr>
        <p:txBody>
          <a:bodyPr/>
          <a:lstStyle/>
          <a:p>
            <a:r>
              <a:rPr lang="en-US" dirty="0"/>
              <a:t>How Can I Trade in Crypto Markets Using </a:t>
            </a:r>
            <a:r>
              <a:rPr lang="en-US" dirty="0" err="1"/>
              <a:t>ChatGPT</a:t>
            </a:r>
            <a:r>
              <a:rPr lang="en-US" dirty="0"/>
              <a:t>?</a:t>
            </a:r>
          </a:p>
        </p:txBody>
      </p:sp>
      <p:sp>
        <p:nvSpPr>
          <p:cNvPr id="3" name="Content Placeholder 2">
            <a:extLst>
              <a:ext uri="{FF2B5EF4-FFF2-40B4-BE49-F238E27FC236}">
                <a16:creationId xmlns:a16="http://schemas.microsoft.com/office/drawing/2014/main" id="{70B28CB1-EA1C-DE4A-D34D-895965B3E946}"/>
              </a:ext>
            </a:extLst>
          </p:cNvPr>
          <p:cNvSpPr>
            <a:spLocks noGrp="1"/>
          </p:cNvSpPr>
          <p:nvPr>
            <p:ph idx="1"/>
          </p:nvPr>
        </p:nvSpPr>
        <p:spPr>
          <a:xfrm>
            <a:off x="838200" y="2228849"/>
            <a:ext cx="10515600" cy="3948113"/>
          </a:xfrm>
        </p:spPr>
        <p:txBody>
          <a:bodyPr>
            <a:normAutofit/>
          </a:bodyPr>
          <a:lstStyle/>
          <a:p>
            <a:pPr algn="just"/>
            <a:r>
              <a:rPr lang="en-US" dirty="0"/>
              <a:t>2. To create a cryptocurrency trading algorithm Using pine Script, a </a:t>
            </a:r>
            <a:r>
              <a:rPr lang="en-US" dirty="0" err="1"/>
              <a:t>TradingView's</a:t>
            </a:r>
            <a:r>
              <a:rPr lang="en-US" dirty="0"/>
              <a:t> programming language Twitter user demonstrated how to interact with Chatbot. </a:t>
            </a:r>
          </a:p>
          <a:p>
            <a:pPr algn="just"/>
            <a:r>
              <a:rPr lang="en-US" dirty="0"/>
              <a:t>A rudimentary trading bot was also created by the tool out of a simple notification. </a:t>
            </a:r>
          </a:p>
          <a:p>
            <a:pPr algn="just"/>
            <a:r>
              <a:rPr lang="en-US" dirty="0"/>
              <a:t>Traders can also instruct </a:t>
            </a:r>
            <a:r>
              <a:rPr lang="en-US" dirty="0" err="1"/>
              <a:t>ChatGPT</a:t>
            </a:r>
            <a:r>
              <a:rPr lang="en-US" dirty="0"/>
              <a:t> to write code by using the application programming interface that offers. </a:t>
            </a:r>
          </a:p>
          <a:p>
            <a:pPr algn="just"/>
            <a:r>
              <a:rPr lang="en-US" dirty="0"/>
              <a:t>The current orders for Bitcoin BTC and other cryptocurrency trading pairs will, however, be displayed there.</a:t>
            </a:r>
          </a:p>
        </p:txBody>
      </p:sp>
      <p:sp>
        <p:nvSpPr>
          <p:cNvPr id="4" name="Date Placeholder 3">
            <a:extLst>
              <a:ext uri="{FF2B5EF4-FFF2-40B4-BE49-F238E27FC236}">
                <a16:creationId xmlns:a16="http://schemas.microsoft.com/office/drawing/2014/main" id="{6CFE6F81-D77D-B55B-AD03-8556D726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92F35B8-B32D-1FF3-6B33-0835AA2D50F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A02AB98-7FBF-AEE6-DD1F-20B1589B30F0}"/>
              </a:ext>
            </a:extLst>
          </p:cNvPr>
          <p:cNvSpPr>
            <a:spLocks noGrp="1"/>
          </p:cNvSpPr>
          <p:nvPr>
            <p:ph type="sldNum" sz="quarter" idx="12"/>
          </p:nvPr>
        </p:nvSpPr>
        <p:spPr/>
        <p:txBody>
          <a:bodyPr/>
          <a:lstStyle/>
          <a:p>
            <a:fld id="{4FB7A786-D328-4AE1-A8B0-54A092178894}" type="slidenum">
              <a:rPr lang="en-US" smtClean="0"/>
              <a:t>33</a:t>
            </a:fld>
            <a:endParaRPr lang="en-US"/>
          </a:p>
        </p:txBody>
      </p:sp>
    </p:spTree>
    <p:extLst>
      <p:ext uri="{BB962C8B-B14F-4D97-AF65-F5344CB8AC3E}">
        <p14:creationId xmlns:p14="http://schemas.microsoft.com/office/powerpoint/2010/main" val="2163697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D04-6DD0-ABF8-6691-B14D0169C8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70B28CB1-EA1C-DE4A-D34D-895965B3E946}"/>
              </a:ext>
            </a:extLst>
          </p:cNvPr>
          <p:cNvSpPr>
            <a:spLocks noGrp="1"/>
          </p:cNvSpPr>
          <p:nvPr>
            <p:ph idx="1"/>
          </p:nvPr>
        </p:nvSpPr>
        <p:spPr/>
        <p:txBody>
          <a:bodyPr>
            <a:normAutofit/>
          </a:bodyPr>
          <a:lstStyle/>
          <a:p>
            <a:pPr algn="just"/>
            <a:r>
              <a:rPr lang="en-US" dirty="0"/>
              <a:t>Innovative technology like </a:t>
            </a:r>
            <a:r>
              <a:rPr lang="en-US" dirty="0" err="1"/>
              <a:t>ChatGPT</a:t>
            </a:r>
            <a:r>
              <a:rPr lang="en-US" dirty="0"/>
              <a:t> has the potential to help cryptocurrency traders with their analysis and decision-making greatly. Trading cryptos with </a:t>
            </a:r>
            <a:r>
              <a:rPr lang="en-US" dirty="0" err="1"/>
              <a:t>chatGPT</a:t>
            </a:r>
            <a:r>
              <a:rPr lang="en-US" dirty="0"/>
              <a:t> will reduce the losses &amp; almost accurate predictions with its third-level deep learning technology.</a:t>
            </a:r>
          </a:p>
          <a:p>
            <a:pPr algn="just"/>
            <a:r>
              <a:rPr lang="en-US" dirty="0"/>
              <a:t>Till now, we are just experiencing a beta version, in the future, we can expect more in-depth processes in the </a:t>
            </a:r>
            <a:r>
              <a:rPr lang="en-US" dirty="0" err="1"/>
              <a:t>chatGPT</a:t>
            </a:r>
            <a:r>
              <a:rPr lang="en-US" dirty="0"/>
              <a:t>. Even the </a:t>
            </a:r>
            <a:r>
              <a:rPr lang="en-US" dirty="0" err="1"/>
              <a:t>chatGPT</a:t>
            </a:r>
            <a:r>
              <a:rPr lang="en-US" dirty="0"/>
              <a:t> can provide in-depth trading suggestions or it can make trades for the respected user with its predictions for better results.</a:t>
            </a:r>
          </a:p>
          <a:p>
            <a:pPr algn="just"/>
            <a:r>
              <a:rPr lang="en-US" dirty="0"/>
              <a:t>There are chances that </a:t>
            </a:r>
            <a:r>
              <a:rPr lang="en-US" dirty="0" err="1"/>
              <a:t>chatGPT</a:t>
            </a:r>
            <a:r>
              <a:rPr lang="en-US" dirty="0"/>
              <a:t> effect in cryptocurrency trading market can be more effective.</a:t>
            </a:r>
          </a:p>
        </p:txBody>
      </p:sp>
      <p:sp>
        <p:nvSpPr>
          <p:cNvPr id="4" name="Date Placeholder 3">
            <a:extLst>
              <a:ext uri="{FF2B5EF4-FFF2-40B4-BE49-F238E27FC236}">
                <a16:creationId xmlns:a16="http://schemas.microsoft.com/office/drawing/2014/main" id="{6CFE6F81-D77D-B55B-AD03-8556D72620A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92F35B8-B32D-1FF3-6B33-0835AA2D50F6}"/>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A02AB98-7FBF-AEE6-DD1F-20B1589B30F0}"/>
              </a:ext>
            </a:extLst>
          </p:cNvPr>
          <p:cNvSpPr>
            <a:spLocks noGrp="1"/>
          </p:cNvSpPr>
          <p:nvPr>
            <p:ph type="sldNum" sz="quarter" idx="12"/>
          </p:nvPr>
        </p:nvSpPr>
        <p:spPr/>
        <p:txBody>
          <a:bodyPr/>
          <a:lstStyle/>
          <a:p>
            <a:fld id="{4FB7A786-D328-4AE1-A8B0-54A092178894}" type="slidenum">
              <a:rPr lang="en-US" smtClean="0"/>
              <a:t>34</a:t>
            </a:fld>
            <a:endParaRPr lang="en-US"/>
          </a:p>
        </p:txBody>
      </p:sp>
    </p:spTree>
    <p:extLst>
      <p:ext uri="{BB962C8B-B14F-4D97-AF65-F5344CB8AC3E}">
        <p14:creationId xmlns:p14="http://schemas.microsoft.com/office/powerpoint/2010/main" val="2199071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8BFD-EE8B-4335-06D6-2DB4E4379CBD}"/>
              </a:ext>
            </a:extLst>
          </p:cNvPr>
          <p:cNvSpPr>
            <a:spLocks noGrp="1"/>
          </p:cNvSpPr>
          <p:nvPr>
            <p:ph type="title"/>
          </p:nvPr>
        </p:nvSpPr>
        <p:spPr/>
        <p:txBody>
          <a:bodyPr/>
          <a:lstStyle/>
          <a:p>
            <a:r>
              <a:rPr lang="en-US" dirty="0"/>
              <a:t>How Can You Use </a:t>
            </a:r>
            <a:r>
              <a:rPr lang="en-US" dirty="0" err="1"/>
              <a:t>ChatGPT</a:t>
            </a:r>
            <a:r>
              <a:rPr lang="en-US" dirty="0"/>
              <a:t>?</a:t>
            </a:r>
          </a:p>
        </p:txBody>
      </p:sp>
      <p:sp>
        <p:nvSpPr>
          <p:cNvPr id="3" name="Content Placeholder 2">
            <a:extLst>
              <a:ext uri="{FF2B5EF4-FFF2-40B4-BE49-F238E27FC236}">
                <a16:creationId xmlns:a16="http://schemas.microsoft.com/office/drawing/2014/main" id="{7072F37B-5E3C-A167-D1E2-CAC06C079584}"/>
              </a:ext>
            </a:extLst>
          </p:cNvPr>
          <p:cNvSpPr>
            <a:spLocks noGrp="1"/>
          </p:cNvSpPr>
          <p:nvPr>
            <p:ph idx="1"/>
          </p:nvPr>
        </p:nvSpPr>
        <p:spPr/>
        <p:txBody>
          <a:bodyPr/>
          <a:lstStyle/>
          <a:p>
            <a:pPr algn="just"/>
            <a:r>
              <a:rPr lang="en-US" dirty="0" err="1"/>
              <a:t>ChatGPT</a:t>
            </a:r>
            <a:r>
              <a:rPr lang="en-US" dirty="0"/>
              <a:t> can be used for a variety of applications, including customer service, online shopping, hiring and training staff, streamlining operations, and providing more personalized customer experiences.</a:t>
            </a:r>
          </a:p>
          <a:p>
            <a:pPr algn="just"/>
            <a:endParaRPr lang="en-US" dirty="0"/>
          </a:p>
          <a:p>
            <a:pPr algn="just"/>
            <a:r>
              <a:rPr lang="en-US" dirty="0" err="1"/>
              <a:t>ChatGPT</a:t>
            </a:r>
            <a:r>
              <a:rPr lang="en-US" dirty="0"/>
              <a:t> can also be used to create interactive storytelling experiences, allowing users to explore and learn from virtual worlds.</a:t>
            </a:r>
          </a:p>
        </p:txBody>
      </p:sp>
      <p:sp>
        <p:nvSpPr>
          <p:cNvPr id="4" name="Date Placeholder 3">
            <a:extLst>
              <a:ext uri="{FF2B5EF4-FFF2-40B4-BE49-F238E27FC236}">
                <a16:creationId xmlns:a16="http://schemas.microsoft.com/office/drawing/2014/main" id="{2DCB9795-EB82-D9AE-9935-82FDEE7B8621}"/>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631CF54-04C9-89B8-8769-F92998A2A0C9}"/>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93C335B-E961-BBFA-8B89-CCA0C4CDD98D}"/>
              </a:ext>
            </a:extLst>
          </p:cNvPr>
          <p:cNvSpPr>
            <a:spLocks noGrp="1"/>
          </p:cNvSpPr>
          <p:nvPr>
            <p:ph type="sldNum" sz="quarter" idx="12"/>
          </p:nvPr>
        </p:nvSpPr>
        <p:spPr/>
        <p:txBody>
          <a:bodyPr/>
          <a:lstStyle/>
          <a:p>
            <a:fld id="{4FB7A786-D328-4AE1-A8B0-54A092178894}" type="slidenum">
              <a:rPr lang="en-US" smtClean="0"/>
              <a:t>35</a:t>
            </a:fld>
            <a:endParaRPr lang="en-US"/>
          </a:p>
        </p:txBody>
      </p:sp>
    </p:spTree>
    <p:extLst>
      <p:ext uri="{BB962C8B-B14F-4D97-AF65-F5344CB8AC3E}">
        <p14:creationId xmlns:p14="http://schemas.microsoft.com/office/powerpoint/2010/main" val="859338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8BFD-EE8B-4335-06D6-2DB4E4379CBD}"/>
              </a:ext>
            </a:extLst>
          </p:cNvPr>
          <p:cNvSpPr>
            <a:spLocks noGrp="1"/>
          </p:cNvSpPr>
          <p:nvPr>
            <p:ph type="title"/>
          </p:nvPr>
        </p:nvSpPr>
        <p:spPr/>
        <p:txBody>
          <a:bodyPr/>
          <a:lstStyle/>
          <a:p>
            <a:r>
              <a:rPr lang="en-US" dirty="0"/>
              <a:t>How Can You Use </a:t>
            </a:r>
            <a:r>
              <a:rPr lang="en-US" dirty="0" err="1"/>
              <a:t>ChatGPT</a:t>
            </a:r>
            <a:r>
              <a:rPr lang="en-US" dirty="0"/>
              <a:t>?</a:t>
            </a:r>
          </a:p>
        </p:txBody>
      </p:sp>
      <p:sp>
        <p:nvSpPr>
          <p:cNvPr id="3" name="Content Placeholder 2">
            <a:extLst>
              <a:ext uri="{FF2B5EF4-FFF2-40B4-BE49-F238E27FC236}">
                <a16:creationId xmlns:a16="http://schemas.microsoft.com/office/drawing/2014/main" id="{7072F37B-5E3C-A167-D1E2-CAC06C079584}"/>
              </a:ext>
            </a:extLst>
          </p:cNvPr>
          <p:cNvSpPr>
            <a:spLocks noGrp="1"/>
          </p:cNvSpPr>
          <p:nvPr>
            <p:ph idx="1"/>
          </p:nvPr>
        </p:nvSpPr>
        <p:spPr/>
        <p:txBody>
          <a:bodyPr/>
          <a:lstStyle/>
          <a:p>
            <a:pPr algn="just"/>
            <a:r>
              <a:rPr lang="en-US" dirty="0"/>
              <a:t>Some use cases for </a:t>
            </a:r>
            <a:r>
              <a:rPr lang="en-US" dirty="0" err="1"/>
              <a:t>ChatGPT</a:t>
            </a:r>
            <a:r>
              <a:rPr lang="en-US" dirty="0"/>
              <a:t> include:</a:t>
            </a:r>
          </a:p>
          <a:p>
            <a:pPr lvl="1" algn="just"/>
            <a:r>
              <a:rPr lang="en-US" b="0" i="0" dirty="0">
                <a:effectLst/>
                <a:latin typeface="-apple-system"/>
              </a:rPr>
              <a:t>Generating responses in a chatbot or virtual assistant, to provide more natural and engaging interactions with users</a:t>
            </a:r>
          </a:p>
          <a:p>
            <a:pPr lvl="1" algn="just"/>
            <a:r>
              <a:rPr lang="en-US" b="0" i="0" dirty="0">
                <a:effectLst/>
                <a:latin typeface="-apple-system"/>
              </a:rPr>
              <a:t>Brainstorming content ideas on keywords or topics</a:t>
            </a:r>
          </a:p>
          <a:p>
            <a:pPr lvl="1" algn="just"/>
            <a:r>
              <a:rPr lang="en-US" b="0" i="0" dirty="0">
                <a:effectLst/>
                <a:latin typeface="-apple-system"/>
              </a:rPr>
              <a:t>Creating personalized communication, such as email responses or product recommendations</a:t>
            </a:r>
          </a:p>
          <a:p>
            <a:pPr lvl="1" algn="just"/>
            <a:r>
              <a:rPr lang="en-US" b="0" i="0" dirty="0">
                <a:effectLst/>
                <a:latin typeface="-apple-system"/>
              </a:rPr>
              <a:t>Creating marketing content like blog posts or social media updates</a:t>
            </a:r>
          </a:p>
          <a:p>
            <a:pPr algn="just"/>
            <a:endParaRPr lang="en-US" dirty="0"/>
          </a:p>
        </p:txBody>
      </p:sp>
      <p:sp>
        <p:nvSpPr>
          <p:cNvPr id="4" name="Date Placeholder 3">
            <a:extLst>
              <a:ext uri="{FF2B5EF4-FFF2-40B4-BE49-F238E27FC236}">
                <a16:creationId xmlns:a16="http://schemas.microsoft.com/office/drawing/2014/main" id="{2DCB9795-EB82-D9AE-9935-82FDEE7B8621}"/>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631CF54-04C9-89B8-8769-F92998A2A0C9}"/>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93C335B-E961-BBFA-8B89-CCA0C4CDD98D}"/>
              </a:ext>
            </a:extLst>
          </p:cNvPr>
          <p:cNvSpPr>
            <a:spLocks noGrp="1"/>
          </p:cNvSpPr>
          <p:nvPr>
            <p:ph type="sldNum" sz="quarter" idx="12"/>
          </p:nvPr>
        </p:nvSpPr>
        <p:spPr/>
        <p:txBody>
          <a:bodyPr/>
          <a:lstStyle/>
          <a:p>
            <a:fld id="{4FB7A786-D328-4AE1-A8B0-54A092178894}" type="slidenum">
              <a:rPr lang="en-US" smtClean="0"/>
              <a:t>36</a:t>
            </a:fld>
            <a:endParaRPr lang="en-US"/>
          </a:p>
        </p:txBody>
      </p:sp>
    </p:spTree>
    <p:extLst>
      <p:ext uri="{BB962C8B-B14F-4D97-AF65-F5344CB8AC3E}">
        <p14:creationId xmlns:p14="http://schemas.microsoft.com/office/powerpoint/2010/main" val="1661714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8BFD-EE8B-4335-06D6-2DB4E4379CBD}"/>
              </a:ext>
            </a:extLst>
          </p:cNvPr>
          <p:cNvSpPr>
            <a:spLocks noGrp="1"/>
          </p:cNvSpPr>
          <p:nvPr>
            <p:ph type="title"/>
          </p:nvPr>
        </p:nvSpPr>
        <p:spPr/>
        <p:txBody>
          <a:bodyPr/>
          <a:lstStyle/>
          <a:p>
            <a:r>
              <a:rPr lang="en-US" dirty="0"/>
              <a:t>How Can You Use </a:t>
            </a:r>
            <a:r>
              <a:rPr lang="en-US" dirty="0" err="1"/>
              <a:t>ChatGPT</a:t>
            </a:r>
            <a:r>
              <a:rPr lang="en-US" dirty="0"/>
              <a:t>?</a:t>
            </a:r>
          </a:p>
        </p:txBody>
      </p:sp>
      <p:sp>
        <p:nvSpPr>
          <p:cNvPr id="3" name="Content Placeholder 2">
            <a:extLst>
              <a:ext uri="{FF2B5EF4-FFF2-40B4-BE49-F238E27FC236}">
                <a16:creationId xmlns:a16="http://schemas.microsoft.com/office/drawing/2014/main" id="{7072F37B-5E3C-A167-D1E2-CAC06C079584}"/>
              </a:ext>
            </a:extLst>
          </p:cNvPr>
          <p:cNvSpPr>
            <a:spLocks noGrp="1"/>
          </p:cNvSpPr>
          <p:nvPr>
            <p:ph idx="1"/>
          </p:nvPr>
        </p:nvSpPr>
        <p:spPr/>
        <p:txBody>
          <a:bodyPr/>
          <a:lstStyle/>
          <a:p>
            <a:pPr algn="just"/>
            <a:r>
              <a:rPr lang="en-US" dirty="0"/>
              <a:t>Translating text from one language to another</a:t>
            </a:r>
          </a:p>
          <a:p>
            <a:pPr algn="just"/>
            <a:r>
              <a:rPr lang="en-US" dirty="0"/>
              <a:t>Recapping long documents by providing the full text and asking </a:t>
            </a:r>
            <a:r>
              <a:rPr lang="en-US" dirty="0" err="1"/>
              <a:t>ChatGPT</a:t>
            </a:r>
            <a:r>
              <a:rPr lang="en-US" dirty="0"/>
              <a:t> to generate a shorter summary</a:t>
            </a:r>
          </a:p>
          <a:p>
            <a:pPr algn="just"/>
            <a:r>
              <a:rPr lang="en-US" dirty="0"/>
              <a:t>Using chatbot-generated answers to create automated customer service tools</a:t>
            </a:r>
          </a:p>
          <a:p>
            <a:pPr marL="0" indent="0" algn="just">
              <a:buNone/>
            </a:pPr>
            <a:r>
              <a:rPr lang="en-US" dirty="0"/>
              <a:t>If you’re a business leader and you’re looking for ways to make content creation easier or provide customers with a more personalized experience, </a:t>
            </a:r>
            <a:r>
              <a:rPr lang="en-US" dirty="0" err="1"/>
              <a:t>ChatGPT</a:t>
            </a:r>
            <a:r>
              <a:rPr lang="en-US" dirty="0"/>
              <a:t> can be a great tool for you.</a:t>
            </a:r>
          </a:p>
        </p:txBody>
      </p:sp>
      <p:sp>
        <p:nvSpPr>
          <p:cNvPr id="4" name="Date Placeholder 3">
            <a:extLst>
              <a:ext uri="{FF2B5EF4-FFF2-40B4-BE49-F238E27FC236}">
                <a16:creationId xmlns:a16="http://schemas.microsoft.com/office/drawing/2014/main" id="{2DCB9795-EB82-D9AE-9935-82FDEE7B8621}"/>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631CF54-04C9-89B8-8769-F92998A2A0C9}"/>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93C335B-E961-BBFA-8B89-CCA0C4CDD98D}"/>
              </a:ext>
            </a:extLst>
          </p:cNvPr>
          <p:cNvSpPr>
            <a:spLocks noGrp="1"/>
          </p:cNvSpPr>
          <p:nvPr>
            <p:ph type="sldNum" sz="quarter" idx="12"/>
          </p:nvPr>
        </p:nvSpPr>
        <p:spPr/>
        <p:txBody>
          <a:bodyPr/>
          <a:lstStyle/>
          <a:p>
            <a:fld id="{4FB7A786-D328-4AE1-A8B0-54A092178894}" type="slidenum">
              <a:rPr lang="en-US" smtClean="0"/>
              <a:t>37</a:t>
            </a:fld>
            <a:endParaRPr lang="en-US"/>
          </a:p>
        </p:txBody>
      </p:sp>
    </p:spTree>
    <p:extLst>
      <p:ext uri="{BB962C8B-B14F-4D97-AF65-F5344CB8AC3E}">
        <p14:creationId xmlns:p14="http://schemas.microsoft.com/office/powerpoint/2010/main" val="3095872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9489-6EC4-CFAB-4638-0C9D29211CFB}"/>
              </a:ext>
            </a:extLst>
          </p:cNvPr>
          <p:cNvSpPr>
            <a:spLocks noGrp="1"/>
          </p:cNvSpPr>
          <p:nvPr>
            <p:ph type="title"/>
          </p:nvPr>
        </p:nvSpPr>
        <p:spPr/>
        <p:txBody>
          <a:bodyPr/>
          <a:lstStyle/>
          <a:p>
            <a:r>
              <a:rPr lang="en-US" dirty="0"/>
              <a:t>How to Get Started With </a:t>
            </a:r>
            <a:r>
              <a:rPr lang="en-US" dirty="0" err="1"/>
              <a:t>ChatGPT</a:t>
            </a:r>
            <a:endParaRPr lang="en-US" dirty="0"/>
          </a:p>
        </p:txBody>
      </p:sp>
      <p:sp>
        <p:nvSpPr>
          <p:cNvPr id="3" name="Content Placeholder 2">
            <a:extLst>
              <a:ext uri="{FF2B5EF4-FFF2-40B4-BE49-F238E27FC236}">
                <a16:creationId xmlns:a16="http://schemas.microsoft.com/office/drawing/2014/main" id="{2926CB89-4942-9394-422E-537B2F14E5CA}"/>
              </a:ext>
            </a:extLst>
          </p:cNvPr>
          <p:cNvSpPr>
            <a:spLocks noGrp="1"/>
          </p:cNvSpPr>
          <p:nvPr>
            <p:ph idx="1"/>
          </p:nvPr>
        </p:nvSpPr>
        <p:spPr/>
        <p:txBody>
          <a:bodyPr/>
          <a:lstStyle/>
          <a:p>
            <a:pPr algn="just"/>
            <a:r>
              <a:rPr lang="en-US" dirty="0" err="1"/>
              <a:t>ChatGPT</a:t>
            </a:r>
            <a:r>
              <a:rPr lang="en-US" dirty="0"/>
              <a:t> is in beta right now, and you can get started by going to chat.openai.com. Click “Sign Up” to set up your account.</a:t>
            </a:r>
          </a:p>
          <a:p>
            <a:pPr algn="just"/>
            <a:r>
              <a:rPr lang="en-US" dirty="0"/>
              <a:t>Once you’ve created your account, </a:t>
            </a:r>
            <a:r>
              <a:rPr lang="en-US" dirty="0" err="1"/>
              <a:t>ChatGPT</a:t>
            </a:r>
            <a:r>
              <a:rPr lang="en-US" dirty="0"/>
              <a:t> will provide examples of what you can do with the tool, and help you through the process of running your first queries.</a:t>
            </a:r>
          </a:p>
          <a:p>
            <a:pPr algn="just"/>
            <a:r>
              <a:rPr lang="en-US" dirty="0"/>
              <a:t>Right now, </a:t>
            </a:r>
            <a:r>
              <a:rPr lang="en-US" dirty="0" err="1"/>
              <a:t>ChatGPT</a:t>
            </a:r>
            <a:r>
              <a:rPr lang="en-US" dirty="0"/>
              <a:t> is free to use — but the company admits they may need to monetize in the future to deal with “eye-watering” compute costs.</a:t>
            </a:r>
          </a:p>
        </p:txBody>
      </p:sp>
      <p:sp>
        <p:nvSpPr>
          <p:cNvPr id="4" name="Date Placeholder 3">
            <a:extLst>
              <a:ext uri="{FF2B5EF4-FFF2-40B4-BE49-F238E27FC236}">
                <a16:creationId xmlns:a16="http://schemas.microsoft.com/office/drawing/2014/main" id="{44621605-A081-617F-5E92-9DFCA423A16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7CBD8AEB-8BA5-737D-912C-D3960E792370}"/>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E8E9E796-D282-1FE5-ECE7-0B5BBD0E420F}"/>
              </a:ext>
            </a:extLst>
          </p:cNvPr>
          <p:cNvSpPr>
            <a:spLocks noGrp="1"/>
          </p:cNvSpPr>
          <p:nvPr>
            <p:ph type="sldNum" sz="quarter" idx="12"/>
          </p:nvPr>
        </p:nvSpPr>
        <p:spPr/>
        <p:txBody>
          <a:bodyPr/>
          <a:lstStyle/>
          <a:p>
            <a:fld id="{4FB7A786-D328-4AE1-A8B0-54A092178894}" type="slidenum">
              <a:rPr lang="en-US" smtClean="0"/>
              <a:t>38</a:t>
            </a:fld>
            <a:endParaRPr lang="en-US"/>
          </a:p>
        </p:txBody>
      </p:sp>
    </p:spTree>
    <p:extLst>
      <p:ext uri="{BB962C8B-B14F-4D97-AF65-F5344CB8AC3E}">
        <p14:creationId xmlns:p14="http://schemas.microsoft.com/office/powerpoint/2010/main" val="40557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3682-58D6-ABDA-B94B-A06094303C0D}"/>
              </a:ext>
            </a:extLst>
          </p:cNvPr>
          <p:cNvSpPr>
            <a:spLocks noGrp="1"/>
          </p:cNvSpPr>
          <p:nvPr>
            <p:ph type="title"/>
          </p:nvPr>
        </p:nvSpPr>
        <p:spPr>
          <a:xfrm>
            <a:off x="838200" y="365125"/>
            <a:ext cx="8820150" cy="1196975"/>
          </a:xfrm>
        </p:spPr>
        <p:txBody>
          <a:bodyPr>
            <a:normAutofit fontScale="90000"/>
          </a:bodyPr>
          <a:lstStyle/>
          <a:p>
            <a:r>
              <a:rPr lang="en-US" dirty="0" err="1"/>
              <a:t>ChatGPT</a:t>
            </a:r>
            <a:r>
              <a:rPr lang="en-US" dirty="0"/>
              <a:t>: the future of discharge summaries?</a:t>
            </a:r>
            <a:br>
              <a:rPr lang="en-US" dirty="0"/>
            </a:br>
            <a:endParaRPr lang="en-US" dirty="0"/>
          </a:p>
        </p:txBody>
      </p:sp>
      <p:sp>
        <p:nvSpPr>
          <p:cNvPr id="3" name="Content Placeholder 2">
            <a:extLst>
              <a:ext uri="{FF2B5EF4-FFF2-40B4-BE49-F238E27FC236}">
                <a16:creationId xmlns:a16="http://schemas.microsoft.com/office/drawing/2014/main" id="{C62836D1-12F5-0999-858B-3D870B66EB6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9FEFF9E-B973-9351-4EAD-FB8D5A59B89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9ACF86C-94EB-7421-F7E6-4C017E73EAE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EA3078E1-85A1-36CC-8B17-E984696F491A}"/>
              </a:ext>
            </a:extLst>
          </p:cNvPr>
          <p:cNvSpPr>
            <a:spLocks noGrp="1"/>
          </p:cNvSpPr>
          <p:nvPr>
            <p:ph type="sldNum" sz="quarter" idx="12"/>
          </p:nvPr>
        </p:nvSpPr>
        <p:spPr/>
        <p:txBody>
          <a:bodyPr/>
          <a:lstStyle/>
          <a:p>
            <a:fld id="{4FB7A786-D328-4AE1-A8B0-54A092178894}" type="slidenum">
              <a:rPr lang="en-US" smtClean="0"/>
              <a:t>39</a:t>
            </a:fld>
            <a:endParaRPr lang="en-US"/>
          </a:p>
        </p:txBody>
      </p:sp>
    </p:spTree>
    <p:extLst>
      <p:ext uri="{BB962C8B-B14F-4D97-AF65-F5344CB8AC3E}">
        <p14:creationId xmlns:p14="http://schemas.microsoft.com/office/powerpoint/2010/main" val="119347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17B8-DC32-A12C-AA77-93D64A1DA96B}"/>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0ED1E933-2139-2749-B5CB-84BEEE640F15}"/>
              </a:ext>
            </a:extLst>
          </p:cNvPr>
          <p:cNvSpPr>
            <a:spLocks noGrp="1"/>
          </p:cNvSpPr>
          <p:nvPr>
            <p:ph idx="1"/>
          </p:nvPr>
        </p:nvSpPr>
        <p:spPr>
          <a:xfrm>
            <a:off x="838200" y="1825625"/>
            <a:ext cx="6315075" cy="4351338"/>
          </a:xfrm>
        </p:spPr>
        <p:txBody>
          <a:bodyPr/>
          <a:lstStyle/>
          <a:p>
            <a:pPr algn="just"/>
            <a:r>
              <a:rPr lang="en-US" dirty="0"/>
              <a:t>Supervised learning, also known as supervised machine learning, is a subcategory of machine learning and artificial intelligence. </a:t>
            </a:r>
          </a:p>
          <a:p>
            <a:pPr algn="just"/>
            <a:endParaRPr lang="en-US" dirty="0"/>
          </a:p>
          <a:p>
            <a:pPr algn="just"/>
            <a:r>
              <a:rPr lang="en-US" dirty="0"/>
              <a:t>It is defined by its </a:t>
            </a:r>
            <a:r>
              <a:rPr lang="en-US" dirty="0">
                <a:solidFill>
                  <a:srgbClr val="FF0000"/>
                </a:solidFill>
              </a:rPr>
              <a:t>use of labeled datasets </a:t>
            </a:r>
            <a:r>
              <a:rPr lang="en-US" dirty="0"/>
              <a:t>to train algorithms that to classify data or predict outcomes accurately.</a:t>
            </a:r>
          </a:p>
        </p:txBody>
      </p:sp>
      <p:sp>
        <p:nvSpPr>
          <p:cNvPr id="4" name="Date Placeholder 3">
            <a:extLst>
              <a:ext uri="{FF2B5EF4-FFF2-40B4-BE49-F238E27FC236}">
                <a16:creationId xmlns:a16="http://schemas.microsoft.com/office/drawing/2014/main" id="{9667B27A-4893-222F-2125-CA9826C45199}"/>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01C51802-E20A-248D-D56D-FDF6631F47C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F652BEDC-23B0-ECF8-00DB-121F34881905}"/>
              </a:ext>
            </a:extLst>
          </p:cNvPr>
          <p:cNvSpPr>
            <a:spLocks noGrp="1"/>
          </p:cNvSpPr>
          <p:nvPr>
            <p:ph type="sldNum" sz="quarter" idx="12"/>
          </p:nvPr>
        </p:nvSpPr>
        <p:spPr/>
        <p:txBody>
          <a:bodyPr/>
          <a:lstStyle/>
          <a:p>
            <a:fld id="{4FB7A786-D328-4AE1-A8B0-54A092178894}" type="slidenum">
              <a:rPr lang="en-US" smtClean="0"/>
              <a:t>4</a:t>
            </a:fld>
            <a:endParaRPr lang="en-US"/>
          </a:p>
        </p:txBody>
      </p:sp>
      <p:pic>
        <p:nvPicPr>
          <p:cNvPr id="3074" name="Picture 2" descr="Supervised vs Unsupervised Learning - Javatpoint">
            <a:extLst>
              <a:ext uri="{FF2B5EF4-FFF2-40B4-BE49-F238E27FC236}">
                <a16:creationId xmlns:a16="http://schemas.microsoft.com/office/drawing/2014/main" id="{22F8CE20-15CE-5F89-86C9-C2812541F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538" y="3948907"/>
            <a:ext cx="4133850" cy="2317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Supervised Learning? | Concise Guide to Supervised Learning">
            <a:extLst>
              <a:ext uri="{FF2B5EF4-FFF2-40B4-BE49-F238E27FC236}">
                <a16:creationId xmlns:a16="http://schemas.microsoft.com/office/drawing/2014/main" id="{D7698A1F-5786-DB88-6405-F300E9FA64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185"/>
          <a:stretch/>
        </p:blipFill>
        <p:spPr bwMode="auto">
          <a:xfrm>
            <a:off x="7415212" y="1551781"/>
            <a:ext cx="4067175" cy="239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718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B43F-C895-2F21-8E92-E2A2B44434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A030B4-4495-77CD-7988-A310AFBF9A3D}"/>
              </a:ext>
            </a:extLst>
          </p:cNvPr>
          <p:cNvSpPr>
            <a:spLocks noGrp="1"/>
          </p:cNvSpPr>
          <p:nvPr>
            <p:ph idx="1"/>
          </p:nvPr>
        </p:nvSpPr>
        <p:spPr/>
        <p:txBody>
          <a:bodyPr>
            <a:normAutofit fontScale="92500" lnSpcReduction="10000"/>
          </a:bodyPr>
          <a:lstStyle/>
          <a:p>
            <a:pPr algn="just"/>
            <a:r>
              <a:rPr lang="en-US" dirty="0" err="1"/>
              <a:t>ChatGPT</a:t>
            </a:r>
            <a:r>
              <a:rPr lang="en-US" dirty="0"/>
              <a:t> (Open AI, San Francisco, CA, USA) has taken the world by storm. </a:t>
            </a:r>
          </a:p>
          <a:p>
            <a:pPr algn="just"/>
            <a:r>
              <a:rPr lang="en-US" dirty="0"/>
              <a:t>Released to the public in November, 2022, </a:t>
            </a:r>
            <a:r>
              <a:rPr lang="en-US" dirty="0" err="1"/>
              <a:t>ChatGPT</a:t>
            </a:r>
            <a:r>
              <a:rPr lang="en-US" dirty="0"/>
              <a:t> is based on artificial intelligence (AI) technology and trained on data from the internet written by humans, including conversations. </a:t>
            </a:r>
          </a:p>
          <a:p>
            <a:pPr algn="just"/>
            <a:r>
              <a:rPr lang="en-US" dirty="0"/>
              <a:t>This AI-powered chatbot has vast capabilities ranging from poem composition, essay writing, solving coding issues, and explanation of complex concepts including “how can we fix the UK National Health Service?” Some consider that </a:t>
            </a:r>
            <a:r>
              <a:rPr lang="en-US" dirty="0" err="1"/>
              <a:t>ChatGPT</a:t>
            </a:r>
            <a:r>
              <a:rPr lang="en-US" dirty="0"/>
              <a:t> has advanced the online search to the next level;</a:t>
            </a:r>
          </a:p>
          <a:p>
            <a:pPr algn="just"/>
            <a:r>
              <a:rPr lang="en-US" dirty="0"/>
              <a:t>the program offers rapid and in-depth understanding of complex matters and generates custom responses in a conversational manner to the exact question asked, recalling its own previous responses.</a:t>
            </a:r>
          </a:p>
        </p:txBody>
      </p:sp>
      <p:sp>
        <p:nvSpPr>
          <p:cNvPr id="4" name="Date Placeholder 3">
            <a:extLst>
              <a:ext uri="{FF2B5EF4-FFF2-40B4-BE49-F238E27FC236}">
                <a16:creationId xmlns:a16="http://schemas.microsoft.com/office/drawing/2014/main" id="{DCBBA257-44DF-F98E-8ED0-2436E72E6CE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4F38E13-75CC-1086-462F-CF4C150EF4D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149B7B1-D837-C4DF-739E-DD259FD2EF0F}"/>
              </a:ext>
            </a:extLst>
          </p:cNvPr>
          <p:cNvSpPr>
            <a:spLocks noGrp="1"/>
          </p:cNvSpPr>
          <p:nvPr>
            <p:ph type="sldNum" sz="quarter" idx="12"/>
          </p:nvPr>
        </p:nvSpPr>
        <p:spPr/>
        <p:txBody>
          <a:bodyPr/>
          <a:lstStyle/>
          <a:p>
            <a:fld id="{4FB7A786-D328-4AE1-A8B0-54A092178894}" type="slidenum">
              <a:rPr lang="en-US" smtClean="0"/>
              <a:t>40</a:t>
            </a:fld>
            <a:endParaRPr lang="en-US"/>
          </a:p>
        </p:txBody>
      </p:sp>
    </p:spTree>
    <p:extLst>
      <p:ext uri="{BB962C8B-B14F-4D97-AF65-F5344CB8AC3E}">
        <p14:creationId xmlns:p14="http://schemas.microsoft.com/office/powerpoint/2010/main" val="2484901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B43F-C895-2F21-8E92-E2A2B44434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A030B4-4495-77CD-7988-A310AFBF9A3D}"/>
              </a:ext>
            </a:extLst>
          </p:cNvPr>
          <p:cNvSpPr>
            <a:spLocks noGrp="1"/>
          </p:cNvSpPr>
          <p:nvPr>
            <p:ph idx="1"/>
          </p:nvPr>
        </p:nvSpPr>
        <p:spPr/>
        <p:txBody>
          <a:bodyPr>
            <a:normAutofit/>
          </a:bodyPr>
          <a:lstStyle/>
          <a:p>
            <a:pPr algn="just"/>
            <a:r>
              <a:rPr lang="en-US" dirty="0"/>
              <a:t>Although still only a research preview, </a:t>
            </a:r>
            <a:r>
              <a:rPr lang="en-US" dirty="0" err="1"/>
              <a:t>ChatGPT</a:t>
            </a:r>
            <a:r>
              <a:rPr lang="en-US" dirty="0"/>
              <a:t> has shown impressive performance across multiple use cases. </a:t>
            </a:r>
          </a:p>
          <a:p>
            <a:pPr algn="just"/>
            <a:r>
              <a:rPr lang="en-US" dirty="0"/>
              <a:t>One potential area of </a:t>
            </a:r>
            <a:r>
              <a:rPr lang="en-US" dirty="0" err="1"/>
              <a:t>ChatGPT's</a:t>
            </a:r>
            <a:r>
              <a:rPr lang="en-US" dirty="0"/>
              <a:t> application could be to generate discharge summaries. </a:t>
            </a:r>
          </a:p>
          <a:p>
            <a:pPr algn="just"/>
            <a:r>
              <a:rPr lang="en-US" dirty="0"/>
              <a:t>Composition of high-quality discharge summaries containing the requisite information can be time consuming, with the burden usually falling on junior doctors. </a:t>
            </a:r>
          </a:p>
        </p:txBody>
      </p:sp>
      <p:sp>
        <p:nvSpPr>
          <p:cNvPr id="4" name="Date Placeholder 3">
            <a:extLst>
              <a:ext uri="{FF2B5EF4-FFF2-40B4-BE49-F238E27FC236}">
                <a16:creationId xmlns:a16="http://schemas.microsoft.com/office/drawing/2014/main" id="{DCBBA257-44DF-F98E-8ED0-2436E72E6CE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4F38E13-75CC-1086-462F-CF4C150EF4D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149B7B1-D837-C4DF-739E-DD259FD2EF0F}"/>
              </a:ext>
            </a:extLst>
          </p:cNvPr>
          <p:cNvSpPr>
            <a:spLocks noGrp="1"/>
          </p:cNvSpPr>
          <p:nvPr>
            <p:ph type="sldNum" sz="quarter" idx="12"/>
          </p:nvPr>
        </p:nvSpPr>
        <p:spPr/>
        <p:txBody>
          <a:bodyPr/>
          <a:lstStyle/>
          <a:p>
            <a:fld id="{4FB7A786-D328-4AE1-A8B0-54A092178894}" type="slidenum">
              <a:rPr lang="en-US" smtClean="0"/>
              <a:t>41</a:t>
            </a:fld>
            <a:endParaRPr lang="en-US"/>
          </a:p>
        </p:txBody>
      </p:sp>
    </p:spTree>
    <p:extLst>
      <p:ext uri="{BB962C8B-B14F-4D97-AF65-F5344CB8AC3E}">
        <p14:creationId xmlns:p14="http://schemas.microsoft.com/office/powerpoint/2010/main" val="3258052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B43F-C895-2F21-8E92-E2A2B44434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A030B4-4495-77CD-7988-A310AFBF9A3D}"/>
              </a:ext>
            </a:extLst>
          </p:cNvPr>
          <p:cNvSpPr>
            <a:spLocks noGrp="1"/>
          </p:cNvSpPr>
          <p:nvPr>
            <p:ph idx="1"/>
          </p:nvPr>
        </p:nvSpPr>
        <p:spPr/>
        <p:txBody>
          <a:bodyPr>
            <a:normAutofit/>
          </a:bodyPr>
          <a:lstStyle/>
          <a:p>
            <a:pPr algn="just"/>
            <a:r>
              <a:rPr lang="en-US" dirty="0"/>
              <a:t>Therefore, when balanced against clinical commitments, discharge summaries are often left under-</a:t>
            </a:r>
            <a:r>
              <a:rPr lang="en-US" dirty="0" err="1"/>
              <a:t>prioritised</a:t>
            </a:r>
            <a:r>
              <a:rPr lang="en-US" dirty="0"/>
              <a:t> resulting in delays in patients' discharges or insufficient discharge summaries, which not only places pressure on an already stretched junior doctor workforce, but also presents potential patient safety issues in the transition of care from secondary to primary care.</a:t>
            </a:r>
          </a:p>
        </p:txBody>
      </p:sp>
      <p:sp>
        <p:nvSpPr>
          <p:cNvPr id="4" name="Date Placeholder 3">
            <a:extLst>
              <a:ext uri="{FF2B5EF4-FFF2-40B4-BE49-F238E27FC236}">
                <a16:creationId xmlns:a16="http://schemas.microsoft.com/office/drawing/2014/main" id="{DCBBA257-44DF-F98E-8ED0-2436E72E6CE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4F38E13-75CC-1086-462F-CF4C150EF4D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149B7B1-D837-C4DF-739E-DD259FD2EF0F}"/>
              </a:ext>
            </a:extLst>
          </p:cNvPr>
          <p:cNvSpPr>
            <a:spLocks noGrp="1"/>
          </p:cNvSpPr>
          <p:nvPr>
            <p:ph type="sldNum" sz="quarter" idx="12"/>
          </p:nvPr>
        </p:nvSpPr>
        <p:spPr/>
        <p:txBody>
          <a:bodyPr/>
          <a:lstStyle/>
          <a:p>
            <a:fld id="{4FB7A786-D328-4AE1-A8B0-54A092178894}" type="slidenum">
              <a:rPr lang="en-US" smtClean="0"/>
              <a:t>42</a:t>
            </a:fld>
            <a:endParaRPr lang="en-US"/>
          </a:p>
        </p:txBody>
      </p:sp>
    </p:spTree>
    <p:extLst>
      <p:ext uri="{BB962C8B-B14F-4D97-AF65-F5344CB8AC3E}">
        <p14:creationId xmlns:p14="http://schemas.microsoft.com/office/powerpoint/2010/main" val="3899483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B43F-C895-2F21-8E92-E2A2B444348E}"/>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ABA030B4-4495-77CD-7988-A310AFBF9A3D}"/>
              </a:ext>
            </a:extLst>
          </p:cNvPr>
          <p:cNvSpPr>
            <a:spLocks noGrp="1"/>
          </p:cNvSpPr>
          <p:nvPr>
            <p:ph idx="1"/>
          </p:nvPr>
        </p:nvSpPr>
        <p:spPr/>
        <p:txBody>
          <a:bodyPr>
            <a:normAutofit/>
          </a:bodyPr>
          <a:lstStyle/>
          <a:p>
            <a:pPr algn="just"/>
            <a:r>
              <a:rPr lang="en-US" dirty="0" err="1"/>
              <a:t>ChatGPT</a:t>
            </a:r>
            <a:r>
              <a:rPr lang="en-US" dirty="0"/>
              <a:t> allows doctors to input a brief of the specific information to include, concepts to elaborate on, and guidance to explain, outputting a formal discharge summary in a matter of seconds (panel). </a:t>
            </a:r>
          </a:p>
          <a:p>
            <a:pPr algn="just"/>
            <a:r>
              <a:rPr lang="en-US" dirty="0"/>
              <a:t>Discharge summaries are an obvious choice for this technology because of their largely standardized format; this standardization has previously been recognized through the creation of templates—</a:t>
            </a:r>
            <a:r>
              <a:rPr lang="en-US" dirty="0" err="1"/>
              <a:t>eg</a:t>
            </a:r>
            <a:r>
              <a:rPr lang="en-US" dirty="0"/>
              <a:t>, from the Royal College of Physicians.</a:t>
            </a:r>
          </a:p>
        </p:txBody>
      </p:sp>
      <p:sp>
        <p:nvSpPr>
          <p:cNvPr id="4" name="Date Placeholder 3">
            <a:extLst>
              <a:ext uri="{FF2B5EF4-FFF2-40B4-BE49-F238E27FC236}">
                <a16:creationId xmlns:a16="http://schemas.microsoft.com/office/drawing/2014/main" id="{DCBBA257-44DF-F98E-8ED0-2436E72E6CE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4F38E13-75CC-1086-462F-CF4C150EF4D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149B7B1-D837-C4DF-739E-DD259FD2EF0F}"/>
              </a:ext>
            </a:extLst>
          </p:cNvPr>
          <p:cNvSpPr>
            <a:spLocks noGrp="1"/>
          </p:cNvSpPr>
          <p:nvPr>
            <p:ph type="sldNum" sz="quarter" idx="12"/>
          </p:nvPr>
        </p:nvSpPr>
        <p:spPr/>
        <p:txBody>
          <a:bodyPr/>
          <a:lstStyle/>
          <a:p>
            <a:fld id="{4FB7A786-D328-4AE1-A8B0-54A092178894}" type="slidenum">
              <a:rPr lang="en-US" smtClean="0"/>
              <a:t>43</a:t>
            </a:fld>
            <a:endParaRPr lang="en-US"/>
          </a:p>
        </p:txBody>
      </p:sp>
    </p:spTree>
    <p:extLst>
      <p:ext uri="{BB962C8B-B14F-4D97-AF65-F5344CB8AC3E}">
        <p14:creationId xmlns:p14="http://schemas.microsoft.com/office/powerpoint/2010/main" val="10098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B43F-C895-2F21-8E92-E2A2B444348E}"/>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ABA030B4-4495-77CD-7988-A310AFBF9A3D}"/>
              </a:ext>
            </a:extLst>
          </p:cNvPr>
          <p:cNvSpPr>
            <a:spLocks noGrp="1"/>
          </p:cNvSpPr>
          <p:nvPr>
            <p:ph idx="1"/>
          </p:nvPr>
        </p:nvSpPr>
        <p:spPr/>
        <p:txBody>
          <a:bodyPr>
            <a:normAutofit/>
          </a:bodyPr>
          <a:lstStyle/>
          <a:p>
            <a:pPr algn="just"/>
            <a:r>
              <a:rPr lang="en-US" dirty="0"/>
              <a:t>Automation of this process could therefore ease the work burden upon junior doctors allowing more time for the delivery of patient care and the seeking of training opportunities in often roles centered on service provision. </a:t>
            </a:r>
          </a:p>
          <a:p>
            <a:pPr algn="just"/>
            <a:r>
              <a:rPr lang="en-US" dirty="0" err="1"/>
              <a:t>ChatGPT</a:t>
            </a:r>
            <a:r>
              <a:rPr lang="en-US" dirty="0"/>
              <a:t> could also improve the quality of the discharge summaries themselves, with previous literature showing discharge summaries that are written through traditional means often missing details.</a:t>
            </a:r>
          </a:p>
        </p:txBody>
      </p:sp>
      <p:sp>
        <p:nvSpPr>
          <p:cNvPr id="4" name="Date Placeholder 3">
            <a:extLst>
              <a:ext uri="{FF2B5EF4-FFF2-40B4-BE49-F238E27FC236}">
                <a16:creationId xmlns:a16="http://schemas.microsoft.com/office/drawing/2014/main" id="{DCBBA257-44DF-F98E-8ED0-2436E72E6CE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4F38E13-75CC-1086-462F-CF4C150EF4DA}"/>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149B7B1-D837-C4DF-739E-DD259FD2EF0F}"/>
              </a:ext>
            </a:extLst>
          </p:cNvPr>
          <p:cNvSpPr>
            <a:spLocks noGrp="1"/>
          </p:cNvSpPr>
          <p:nvPr>
            <p:ph type="sldNum" sz="quarter" idx="12"/>
          </p:nvPr>
        </p:nvSpPr>
        <p:spPr/>
        <p:txBody>
          <a:bodyPr/>
          <a:lstStyle/>
          <a:p>
            <a:fld id="{4FB7A786-D328-4AE1-A8B0-54A092178894}" type="slidenum">
              <a:rPr lang="en-US" smtClean="0"/>
              <a:t>44</a:t>
            </a:fld>
            <a:endParaRPr lang="en-US"/>
          </a:p>
        </p:txBody>
      </p:sp>
    </p:spTree>
    <p:extLst>
      <p:ext uri="{BB962C8B-B14F-4D97-AF65-F5344CB8AC3E}">
        <p14:creationId xmlns:p14="http://schemas.microsoft.com/office/powerpoint/2010/main" val="3824157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A064-8C06-F319-B671-439E0778C5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7DAFBA-AA0C-DFFD-D0CE-A0669E5BD75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7C2934A-551D-E929-E13F-842CAF33925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76500320-5155-5D82-3548-7BC764B5CB29}"/>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62167A2-3856-F360-DAF8-756949FAEF49}"/>
              </a:ext>
            </a:extLst>
          </p:cNvPr>
          <p:cNvSpPr>
            <a:spLocks noGrp="1"/>
          </p:cNvSpPr>
          <p:nvPr>
            <p:ph type="sldNum" sz="quarter" idx="12"/>
          </p:nvPr>
        </p:nvSpPr>
        <p:spPr/>
        <p:txBody>
          <a:bodyPr/>
          <a:lstStyle/>
          <a:p>
            <a:fld id="{4FB7A786-D328-4AE1-A8B0-54A092178894}" type="slidenum">
              <a:rPr lang="en-US" smtClean="0"/>
              <a:t>45</a:t>
            </a:fld>
            <a:endParaRPr lang="en-US"/>
          </a:p>
        </p:txBody>
      </p:sp>
      <p:pic>
        <p:nvPicPr>
          <p:cNvPr id="8" name="Picture 7">
            <a:extLst>
              <a:ext uri="{FF2B5EF4-FFF2-40B4-BE49-F238E27FC236}">
                <a16:creationId xmlns:a16="http://schemas.microsoft.com/office/drawing/2014/main" id="{DF592558-CCE6-8025-4E52-C807787CC693}"/>
              </a:ext>
            </a:extLst>
          </p:cNvPr>
          <p:cNvPicPr>
            <a:picLocks noChangeAspect="1"/>
          </p:cNvPicPr>
          <p:nvPr/>
        </p:nvPicPr>
        <p:blipFill>
          <a:blip r:embed="rId2"/>
          <a:stretch>
            <a:fillRect/>
          </a:stretch>
        </p:blipFill>
        <p:spPr>
          <a:xfrm>
            <a:off x="1290638" y="1516841"/>
            <a:ext cx="9310688" cy="4789892"/>
          </a:xfrm>
          <a:prstGeom prst="rect">
            <a:avLst/>
          </a:prstGeom>
        </p:spPr>
      </p:pic>
    </p:spTree>
    <p:extLst>
      <p:ext uri="{BB962C8B-B14F-4D97-AF65-F5344CB8AC3E}">
        <p14:creationId xmlns:p14="http://schemas.microsoft.com/office/powerpoint/2010/main" val="2029367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A064-8C06-F319-B671-439E0778C5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7DAFBA-AA0C-DFFD-D0CE-A0669E5BD75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7C2934A-551D-E929-E13F-842CAF33925D}"/>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76500320-5155-5D82-3548-7BC764B5CB29}"/>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62167A2-3856-F360-DAF8-756949FAEF49}"/>
              </a:ext>
            </a:extLst>
          </p:cNvPr>
          <p:cNvSpPr>
            <a:spLocks noGrp="1"/>
          </p:cNvSpPr>
          <p:nvPr>
            <p:ph type="sldNum" sz="quarter" idx="12"/>
          </p:nvPr>
        </p:nvSpPr>
        <p:spPr/>
        <p:txBody>
          <a:bodyPr/>
          <a:lstStyle/>
          <a:p>
            <a:fld id="{4FB7A786-D328-4AE1-A8B0-54A092178894}" type="slidenum">
              <a:rPr lang="en-US" smtClean="0"/>
              <a:t>46</a:t>
            </a:fld>
            <a:endParaRPr lang="en-US"/>
          </a:p>
        </p:txBody>
      </p:sp>
      <p:pic>
        <p:nvPicPr>
          <p:cNvPr id="9" name="Picture 8">
            <a:extLst>
              <a:ext uri="{FF2B5EF4-FFF2-40B4-BE49-F238E27FC236}">
                <a16:creationId xmlns:a16="http://schemas.microsoft.com/office/drawing/2014/main" id="{88ABC870-6E6D-4D28-7595-F3E5165208E0}"/>
              </a:ext>
            </a:extLst>
          </p:cNvPr>
          <p:cNvPicPr>
            <a:picLocks noChangeAspect="1"/>
          </p:cNvPicPr>
          <p:nvPr/>
        </p:nvPicPr>
        <p:blipFill>
          <a:blip r:embed="rId2"/>
          <a:stretch>
            <a:fillRect/>
          </a:stretch>
        </p:blipFill>
        <p:spPr>
          <a:xfrm>
            <a:off x="1052512" y="1430823"/>
            <a:ext cx="9358313" cy="4835834"/>
          </a:xfrm>
          <a:prstGeom prst="rect">
            <a:avLst/>
          </a:prstGeom>
        </p:spPr>
      </p:pic>
    </p:spTree>
    <p:extLst>
      <p:ext uri="{BB962C8B-B14F-4D97-AF65-F5344CB8AC3E}">
        <p14:creationId xmlns:p14="http://schemas.microsoft.com/office/powerpoint/2010/main" val="273835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a:t>Although </a:t>
            </a:r>
            <a:r>
              <a:rPr lang="en-US" dirty="0" err="1"/>
              <a:t>ChatGPT</a:t>
            </a:r>
            <a:r>
              <a:rPr lang="en-US" dirty="0"/>
              <a:t> offers significant promise, deployment into clinical practice will require multiple barriers to be overcome. </a:t>
            </a:r>
          </a:p>
          <a:p>
            <a:pPr algn="just"/>
            <a:r>
              <a:rPr lang="en-US" dirty="0"/>
              <a:t>First, </a:t>
            </a:r>
            <a:r>
              <a:rPr lang="en-US" dirty="0" err="1"/>
              <a:t>ChatGPT</a:t>
            </a:r>
            <a:r>
              <a:rPr lang="en-US" dirty="0"/>
              <a:t> depends on the data it receives and therefore still necessitates salient information to be manually inputted. </a:t>
            </a:r>
          </a:p>
          <a:p>
            <a:pPr algn="just"/>
            <a:r>
              <a:rPr lang="en-US" dirty="0"/>
              <a:t>Future iterations might allow automatic scraping of data from the patient's electronic health record without the need for manual inputting of a brief.</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47</a:t>
            </a:fld>
            <a:endParaRPr lang="en-US"/>
          </a:p>
        </p:txBody>
      </p:sp>
    </p:spTree>
    <p:extLst>
      <p:ext uri="{BB962C8B-B14F-4D97-AF65-F5344CB8AC3E}">
        <p14:creationId xmlns:p14="http://schemas.microsoft.com/office/powerpoint/2010/main" val="1406870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a:t>This practice, however, presents significant issues with respect to data governance. </a:t>
            </a:r>
          </a:p>
          <a:p>
            <a:pPr algn="just"/>
            <a:r>
              <a:rPr lang="en-US" dirty="0"/>
              <a:t>Previous use of AI within health care has been associated with failings that significantly damage patients' trust and therefore care must be taken around data storage and access.</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48</a:t>
            </a:fld>
            <a:endParaRPr lang="en-US"/>
          </a:p>
        </p:txBody>
      </p:sp>
    </p:spTree>
    <p:extLst>
      <p:ext uri="{BB962C8B-B14F-4D97-AF65-F5344CB8AC3E}">
        <p14:creationId xmlns:p14="http://schemas.microsoft.com/office/powerpoint/2010/main" val="1372119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a:t>Acceptability of this technology, from patients in particular, must be considered. </a:t>
            </a:r>
          </a:p>
          <a:p>
            <a:pPr algn="just"/>
            <a:r>
              <a:rPr lang="en-US" dirty="0"/>
              <a:t>The concern that automation might lead to </a:t>
            </a:r>
            <a:r>
              <a:rPr lang="en-US" dirty="0" err="1"/>
              <a:t>depersonalisation</a:t>
            </a:r>
            <a:r>
              <a:rPr lang="en-US" dirty="0"/>
              <a:t> of care could lead to resistance to this technology. </a:t>
            </a:r>
          </a:p>
          <a:p>
            <a:pPr algn="just"/>
            <a:r>
              <a:rPr lang="en-US" dirty="0"/>
              <a:t>Pilot trial data is therefore necessary to gather stakeholder views and ultimately show improvements in efficiency and quality of processes.</a:t>
            </a:r>
          </a:p>
          <a:p>
            <a:pPr algn="just"/>
            <a:r>
              <a:rPr lang="en-US" dirty="0"/>
              <a:t>Finally, the consequences of technology failure must be considered.</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49</a:t>
            </a:fld>
            <a:endParaRPr lang="en-US"/>
          </a:p>
        </p:txBody>
      </p:sp>
    </p:spTree>
    <p:extLst>
      <p:ext uri="{BB962C8B-B14F-4D97-AF65-F5344CB8AC3E}">
        <p14:creationId xmlns:p14="http://schemas.microsoft.com/office/powerpoint/2010/main" val="39748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19C7-CA82-5897-7D02-DA8A4936A8C4}"/>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A439C022-CE88-D86B-DA06-F03A6F015D26}"/>
              </a:ext>
            </a:extLst>
          </p:cNvPr>
          <p:cNvSpPr>
            <a:spLocks noGrp="1"/>
          </p:cNvSpPr>
          <p:nvPr>
            <p:ph idx="1"/>
          </p:nvPr>
        </p:nvSpPr>
        <p:spPr>
          <a:xfrm>
            <a:off x="838200" y="1825624"/>
            <a:ext cx="6400800" cy="4441825"/>
          </a:xfrm>
        </p:spPr>
        <p:txBody>
          <a:bodyPr/>
          <a:lstStyle/>
          <a:p>
            <a:pPr algn="just"/>
            <a:r>
              <a:rPr lang="en-US" dirty="0"/>
              <a:t>Reinforcement learning is an area of Machine Learning. </a:t>
            </a:r>
          </a:p>
          <a:p>
            <a:pPr algn="just"/>
            <a:endParaRPr lang="en-US" dirty="0"/>
          </a:p>
          <a:p>
            <a:pPr algn="just"/>
            <a:r>
              <a:rPr lang="en-US" dirty="0"/>
              <a:t>It is about </a:t>
            </a:r>
            <a:r>
              <a:rPr lang="en-US" dirty="0">
                <a:solidFill>
                  <a:srgbClr val="FF0000"/>
                </a:solidFill>
              </a:rPr>
              <a:t>taking suitable action to maximize reward </a:t>
            </a:r>
            <a:r>
              <a:rPr lang="en-US" dirty="0"/>
              <a:t>in a particular situation. </a:t>
            </a:r>
          </a:p>
          <a:p>
            <a:pPr algn="just"/>
            <a:endParaRPr lang="en-US" dirty="0"/>
          </a:p>
          <a:p>
            <a:pPr algn="just"/>
            <a:r>
              <a:rPr lang="en-US" dirty="0"/>
              <a:t>It is employed by various software and machines to find the best possible behavior or path it should take in a specific situation.</a:t>
            </a:r>
          </a:p>
        </p:txBody>
      </p:sp>
      <p:sp>
        <p:nvSpPr>
          <p:cNvPr id="4" name="Date Placeholder 3">
            <a:extLst>
              <a:ext uri="{FF2B5EF4-FFF2-40B4-BE49-F238E27FC236}">
                <a16:creationId xmlns:a16="http://schemas.microsoft.com/office/drawing/2014/main" id="{8883A2DF-0BE1-EB52-A946-260E47DE12D0}"/>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182C8F7-E3D5-AB2D-6D98-C80DB6718E6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215BFC8A-C1BD-20B2-6E9F-52BBD8D50E88}"/>
              </a:ext>
            </a:extLst>
          </p:cNvPr>
          <p:cNvSpPr>
            <a:spLocks noGrp="1"/>
          </p:cNvSpPr>
          <p:nvPr>
            <p:ph type="sldNum" sz="quarter" idx="12"/>
          </p:nvPr>
        </p:nvSpPr>
        <p:spPr/>
        <p:txBody>
          <a:bodyPr/>
          <a:lstStyle/>
          <a:p>
            <a:fld id="{4FB7A786-D328-4AE1-A8B0-54A092178894}" type="slidenum">
              <a:rPr lang="en-US" smtClean="0"/>
              <a:t>5</a:t>
            </a:fld>
            <a:endParaRPr lang="en-US"/>
          </a:p>
        </p:txBody>
      </p:sp>
      <p:pic>
        <p:nvPicPr>
          <p:cNvPr id="1026" name="Picture 2" descr="The very basics of Reinforcement Learning | by Aneek Das | Becoming Human:  Artificial Intelligence Magazine">
            <a:extLst>
              <a:ext uri="{FF2B5EF4-FFF2-40B4-BE49-F238E27FC236}">
                <a16:creationId xmlns:a16="http://schemas.microsoft.com/office/drawing/2014/main" id="{1C63ABCF-ECDF-5B4A-04E7-FAB7B6BD4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326" y="1917700"/>
            <a:ext cx="4269347"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15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a:t>Although asking trivial questions to a chatbot at home might have few consequences, incorrect or inadequate information concerning medication changes or follow-up can greatly affect patient care.</a:t>
            </a:r>
          </a:p>
          <a:p>
            <a:pPr algn="just"/>
            <a:r>
              <a:rPr lang="en-US" dirty="0"/>
              <a:t>Therefore, although </a:t>
            </a:r>
            <a:r>
              <a:rPr lang="en-US" dirty="0" err="1"/>
              <a:t>ChatGPT</a:t>
            </a:r>
            <a:r>
              <a:rPr lang="en-US" dirty="0"/>
              <a:t> can be considered as a first step in the writing process, manual checking of its output by a doctor will be required before completion.</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50</a:t>
            </a:fld>
            <a:endParaRPr lang="en-US"/>
          </a:p>
        </p:txBody>
      </p:sp>
    </p:spTree>
    <p:extLst>
      <p:ext uri="{BB962C8B-B14F-4D97-AF65-F5344CB8AC3E}">
        <p14:creationId xmlns:p14="http://schemas.microsoft.com/office/powerpoint/2010/main" val="1176553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err="1"/>
              <a:t>ChatGPT</a:t>
            </a:r>
            <a:r>
              <a:rPr lang="en-US" dirty="0"/>
              <a:t> demonstrates the power of this next generation of chatbots powered by large language models. </a:t>
            </a:r>
          </a:p>
          <a:p>
            <a:pPr algn="just"/>
            <a:r>
              <a:rPr lang="en-US" dirty="0"/>
              <a:t>Although the use of chatbots within health care is by no means novel, having previously been applied to areas such as triage, this next generation aims to advance the field significantly through its generative capacities. </a:t>
            </a:r>
          </a:p>
          <a:p>
            <a:pPr algn="just"/>
            <a:r>
              <a:rPr lang="en-US" dirty="0"/>
              <a:t>Health care is an industry that has significant scope for automation, especially in areas of documentation.</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51</a:t>
            </a:fld>
            <a:endParaRPr lang="en-US"/>
          </a:p>
        </p:txBody>
      </p:sp>
    </p:spTree>
    <p:extLst>
      <p:ext uri="{BB962C8B-B14F-4D97-AF65-F5344CB8AC3E}">
        <p14:creationId xmlns:p14="http://schemas.microsoft.com/office/powerpoint/2010/main" val="670132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4358-8FAB-24C4-46EB-812CFAAE4C5D}"/>
              </a:ext>
            </a:extLst>
          </p:cNvPr>
          <p:cNvSpPr>
            <a:spLocks noGrp="1"/>
          </p:cNvSpPr>
          <p:nvPr>
            <p:ph type="title"/>
          </p:nvPr>
        </p:nvSpPr>
        <p:spPr/>
        <p:txBody>
          <a:bodyPr/>
          <a:lstStyle/>
          <a:p>
            <a:r>
              <a:rPr lang="en-US" dirty="0"/>
              <a:t>Some thoughts</a:t>
            </a:r>
          </a:p>
        </p:txBody>
      </p:sp>
      <p:sp>
        <p:nvSpPr>
          <p:cNvPr id="3" name="Content Placeholder 2">
            <a:extLst>
              <a:ext uri="{FF2B5EF4-FFF2-40B4-BE49-F238E27FC236}">
                <a16:creationId xmlns:a16="http://schemas.microsoft.com/office/drawing/2014/main" id="{202C366A-9878-EDD8-0DE3-1B931DE251C8}"/>
              </a:ext>
            </a:extLst>
          </p:cNvPr>
          <p:cNvSpPr>
            <a:spLocks noGrp="1"/>
          </p:cNvSpPr>
          <p:nvPr>
            <p:ph idx="1"/>
          </p:nvPr>
        </p:nvSpPr>
        <p:spPr/>
        <p:txBody>
          <a:bodyPr/>
          <a:lstStyle/>
          <a:p>
            <a:pPr algn="just"/>
            <a:r>
              <a:rPr lang="en-US" dirty="0"/>
              <a:t>We should be reactive to these advances in technology and explore potential use cases and feasibility of using chatbots such as </a:t>
            </a:r>
            <a:r>
              <a:rPr lang="en-US" dirty="0" err="1"/>
              <a:t>ChatGPT</a:t>
            </a:r>
            <a:r>
              <a:rPr lang="en-US" dirty="0"/>
              <a:t> across diverse areas in health care. </a:t>
            </a:r>
          </a:p>
          <a:p>
            <a:pPr algn="just"/>
            <a:r>
              <a:rPr lang="en-US" dirty="0"/>
              <a:t>Proactive early adoption of this technology at a central level might also reduce the risk of issues in the future; parallels can be drawn with interoperability issues due to differing electronic health records adopted at a local level.</a:t>
            </a:r>
          </a:p>
          <a:p>
            <a:pPr algn="just"/>
            <a:r>
              <a:rPr lang="en-US" dirty="0"/>
              <a:t>The question for the future will be how, not if, we adopt this technology.</a:t>
            </a:r>
          </a:p>
        </p:txBody>
      </p:sp>
      <p:sp>
        <p:nvSpPr>
          <p:cNvPr id="4" name="Date Placeholder 3">
            <a:extLst>
              <a:ext uri="{FF2B5EF4-FFF2-40B4-BE49-F238E27FC236}">
                <a16:creationId xmlns:a16="http://schemas.microsoft.com/office/drawing/2014/main" id="{71B5F587-323B-1C37-0E64-78888E221A48}"/>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9735913E-2EC9-DD17-AF17-6945B6132D3C}"/>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1BEAF1D8-2641-5161-F998-EF28186D7AF9}"/>
              </a:ext>
            </a:extLst>
          </p:cNvPr>
          <p:cNvSpPr>
            <a:spLocks noGrp="1"/>
          </p:cNvSpPr>
          <p:nvPr>
            <p:ph type="sldNum" sz="quarter" idx="12"/>
          </p:nvPr>
        </p:nvSpPr>
        <p:spPr/>
        <p:txBody>
          <a:bodyPr/>
          <a:lstStyle/>
          <a:p>
            <a:fld id="{4FB7A786-D328-4AE1-A8B0-54A092178894}" type="slidenum">
              <a:rPr lang="en-US" smtClean="0"/>
              <a:t>52</a:t>
            </a:fld>
            <a:endParaRPr lang="en-US"/>
          </a:p>
        </p:txBody>
      </p:sp>
    </p:spTree>
    <p:extLst>
      <p:ext uri="{BB962C8B-B14F-4D97-AF65-F5344CB8AC3E}">
        <p14:creationId xmlns:p14="http://schemas.microsoft.com/office/powerpoint/2010/main" val="838556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Use of </a:t>
            </a:r>
            <a:r>
              <a:rPr lang="en-US" sz="4000" dirty="0" err="1"/>
              <a:t>ChatGPT</a:t>
            </a:r>
            <a:r>
              <a:rPr lang="en-US" sz="4000" dirty="0"/>
              <a:t> in social science survey</a:t>
            </a:r>
            <a:br>
              <a:rPr lang="en-US" sz="4000" dirty="0"/>
            </a:br>
            <a:r>
              <a:rPr lang="en-US" sz="4000" dirty="0"/>
              <a:t>research</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In recent years, the development of artificial intelligence (AI) and machine learning technologies has further expanded the capabilities of survey data collection and data management and analysis in social science research. </a:t>
            </a:r>
          </a:p>
          <a:p>
            <a:pPr algn="just"/>
            <a:endParaRPr lang="en-US" dirty="0"/>
          </a:p>
          <a:p>
            <a:pPr algn="just"/>
            <a:r>
              <a:rPr lang="en-US" dirty="0" err="1"/>
              <a:t>ChatGPT</a:t>
            </a:r>
            <a:r>
              <a:rPr lang="en-US" dirty="0"/>
              <a:t> is one such AI software designed to generate human-like text and can be trained on large datasets of human language to produce responses to questions or prompts.</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53</a:t>
            </a:fld>
            <a:endParaRPr lang="en-US"/>
          </a:p>
        </p:txBody>
      </p:sp>
    </p:spTree>
    <p:extLst>
      <p:ext uri="{BB962C8B-B14F-4D97-AF65-F5344CB8AC3E}">
        <p14:creationId xmlns:p14="http://schemas.microsoft.com/office/powerpoint/2010/main" val="2385659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Use of </a:t>
            </a:r>
            <a:r>
              <a:rPr lang="en-US" sz="4000" dirty="0" err="1"/>
              <a:t>ChatGPT</a:t>
            </a:r>
            <a:r>
              <a:rPr lang="en-US" sz="4000" dirty="0"/>
              <a:t> in social science survey</a:t>
            </a:r>
            <a:br>
              <a:rPr lang="en-US" sz="4000" dirty="0"/>
            </a:br>
            <a:r>
              <a:rPr lang="en-US" sz="4000" dirty="0"/>
              <a:t>research</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Social scientists use </a:t>
            </a:r>
            <a:r>
              <a:rPr lang="en-US" dirty="0" err="1"/>
              <a:t>ChatGPT</a:t>
            </a:r>
            <a:r>
              <a:rPr lang="en-US" dirty="0"/>
              <a:t> and similar technologies to help with their research and to learn about people's attitudes, opinions, and behaviors. </a:t>
            </a:r>
          </a:p>
          <a:p>
            <a:pPr algn="just"/>
            <a:endParaRPr lang="en-US" dirty="0"/>
          </a:p>
          <a:p>
            <a:pPr algn="just"/>
            <a:r>
              <a:rPr lang="en-US" dirty="0"/>
              <a:t>It's important to remember that </a:t>
            </a:r>
            <a:r>
              <a:rPr lang="en-US" dirty="0" err="1"/>
              <a:t>ChatGPT</a:t>
            </a:r>
            <a:r>
              <a:rPr lang="en-US" dirty="0"/>
              <a:t> and other AI systems may have limitations and biases and that researchers should carefully consider the ethical implications of using them.</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54</a:t>
            </a:fld>
            <a:endParaRPr lang="en-US"/>
          </a:p>
        </p:txBody>
      </p:sp>
    </p:spTree>
    <p:extLst>
      <p:ext uri="{BB962C8B-B14F-4D97-AF65-F5344CB8AC3E}">
        <p14:creationId xmlns:p14="http://schemas.microsoft.com/office/powerpoint/2010/main" val="2807850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Benefits of Use</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Efficiency and cost-effectiveness: </a:t>
            </a:r>
          </a:p>
          <a:p>
            <a:pPr marL="0" indent="0" algn="just">
              <a:buNone/>
            </a:pPr>
            <a:r>
              <a:rPr lang="en-US" dirty="0" err="1"/>
              <a:t>ChatGPT</a:t>
            </a:r>
            <a:r>
              <a:rPr lang="en-US" dirty="0"/>
              <a:t> can automate certain tasks and processes, such as generating survey questions or analyzing large amounts of data. This can help researchers save time and resources and potentially reduce the overall cost of conducting research.</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55</a:t>
            </a:fld>
            <a:endParaRPr lang="en-US"/>
          </a:p>
        </p:txBody>
      </p:sp>
    </p:spTree>
    <p:extLst>
      <p:ext uri="{BB962C8B-B14F-4D97-AF65-F5344CB8AC3E}">
        <p14:creationId xmlns:p14="http://schemas.microsoft.com/office/powerpoint/2010/main" val="672477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Benefits of Use</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Increased accessibility: </a:t>
            </a:r>
          </a:p>
          <a:p>
            <a:pPr marL="0" indent="0" algn="just">
              <a:buNone/>
            </a:pPr>
            <a:r>
              <a:rPr lang="en-US" dirty="0" err="1"/>
              <a:t>ChatGPT</a:t>
            </a:r>
            <a:r>
              <a:rPr lang="en-US" dirty="0"/>
              <a:t> can facilitate online research, which can be more convenient and accessible for participants, particularly if they are located in remote areas or cannot travel to a research site.</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56</a:t>
            </a:fld>
            <a:endParaRPr lang="en-US"/>
          </a:p>
        </p:txBody>
      </p:sp>
    </p:spTree>
    <p:extLst>
      <p:ext uri="{BB962C8B-B14F-4D97-AF65-F5344CB8AC3E}">
        <p14:creationId xmlns:p14="http://schemas.microsoft.com/office/powerpoint/2010/main" val="1999814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Benefits of Use</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Ability to handle large amounts of data: </a:t>
            </a:r>
          </a:p>
          <a:p>
            <a:pPr marL="0" indent="0" algn="just">
              <a:buNone/>
            </a:pPr>
            <a:r>
              <a:rPr lang="en-US" dirty="0" err="1"/>
              <a:t>ChatGPT</a:t>
            </a:r>
            <a:r>
              <a:rPr lang="en-US" dirty="0"/>
              <a:t> can analyze and interpret large amounts of data, such as open-ended survey responses or social media posts, in a relatively short time. This can help researchers gain insights into people’s attitudes, opinions, and behaviors that might not be possible with traditional methods.</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57</a:t>
            </a:fld>
            <a:endParaRPr lang="en-US"/>
          </a:p>
        </p:txBody>
      </p:sp>
    </p:spTree>
    <p:extLst>
      <p:ext uri="{BB962C8B-B14F-4D97-AF65-F5344CB8AC3E}">
        <p14:creationId xmlns:p14="http://schemas.microsoft.com/office/powerpoint/2010/main" val="1743437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Benefits of Use</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Greater flexibility: </a:t>
            </a:r>
          </a:p>
          <a:p>
            <a:pPr marL="0" indent="0" algn="just">
              <a:buNone/>
            </a:pPr>
            <a:r>
              <a:rPr lang="en-US" dirty="0" err="1"/>
              <a:t>ChatGPT</a:t>
            </a:r>
            <a:r>
              <a:rPr lang="en-US" dirty="0"/>
              <a:t> can be customized and programmed to perform specific tasks or functions, making it more flexible than traditional methods. For example, researchers can use </a:t>
            </a:r>
            <a:r>
              <a:rPr lang="en-US" dirty="0" err="1"/>
              <a:t>ChatGPT</a:t>
            </a:r>
            <a:r>
              <a:rPr lang="en-US" dirty="0"/>
              <a:t> to generate different versions of a survey or to analyze data in different ways.</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58</a:t>
            </a:fld>
            <a:endParaRPr lang="en-US"/>
          </a:p>
        </p:txBody>
      </p:sp>
    </p:spTree>
    <p:extLst>
      <p:ext uri="{BB962C8B-B14F-4D97-AF65-F5344CB8AC3E}">
        <p14:creationId xmlns:p14="http://schemas.microsoft.com/office/powerpoint/2010/main" val="4096380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9C4-9FC9-EA81-FF56-E2E4A4B12E61}"/>
              </a:ext>
            </a:extLst>
          </p:cNvPr>
          <p:cNvSpPr>
            <a:spLocks noGrp="1"/>
          </p:cNvSpPr>
          <p:nvPr>
            <p:ph type="title"/>
          </p:nvPr>
        </p:nvSpPr>
        <p:spPr>
          <a:xfrm>
            <a:off x="466725" y="410368"/>
            <a:ext cx="10515600" cy="1325563"/>
          </a:xfrm>
        </p:spPr>
        <p:txBody>
          <a:bodyPr>
            <a:normAutofit/>
          </a:bodyPr>
          <a:lstStyle/>
          <a:p>
            <a:r>
              <a:rPr lang="en-US" sz="4000" dirty="0"/>
              <a:t>Benefits of Use</a:t>
            </a:r>
          </a:p>
        </p:txBody>
      </p:sp>
      <p:sp>
        <p:nvSpPr>
          <p:cNvPr id="3" name="Content Placeholder 2">
            <a:extLst>
              <a:ext uri="{FF2B5EF4-FFF2-40B4-BE49-F238E27FC236}">
                <a16:creationId xmlns:a16="http://schemas.microsoft.com/office/drawing/2014/main" id="{4FCDE1B5-9C24-8F1B-4DA0-D0EB970F964F}"/>
              </a:ext>
            </a:extLst>
          </p:cNvPr>
          <p:cNvSpPr>
            <a:spLocks noGrp="1"/>
          </p:cNvSpPr>
          <p:nvPr>
            <p:ph idx="1"/>
          </p:nvPr>
        </p:nvSpPr>
        <p:spPr>
          <a:xfrm>
            <a:off x="628650" y="1796652"/>
            <a:ext cx="10515600" cy="4351338"/>
          </a:xfrm>
        </p:spPr>
        <p:txBody>
          <a:bodyPr/>
          <a:lstStyle/>
          <a:p>
            <a:pPr algn="just"/>
            <a:r>
              <a:rPr lang="en-US" dirty="0"/>
              <a:t>Increased objectivity: </a:t>
            </a:r>
          </a:p>
          <a:p>
            <a:pPr marL="0" indent="0" algn="just">
              <a:buNone/>
            </a:pPr>
            <a:r>
              <a:rPr lang="en-US" dirty="0" err="1"/>
              <a:t>ChatGPT</a:t>
            </a:r>
            <a:r>
              <a:rPr lang="en-US" dirty="0"/>
              <a:t> can be programmed to follow a set of predefined rules and procedures, which can help reduce the potential for bias in the research process.</a:t>
            </a:r>
          </a:p>
        </p:txBody>
      </p:sp>
      <p:sp>
        <p:nvSpPr>
          <p:cNvPr id="4" name="Date Placeholder 3">
            <a:extLst>
              <a:ext uri="{FF2B5EF4-FFF2-40B4-BE49-F238E27FC236}">
                <a16:creationId xmlns:a16="http://schemas.microsoft.com/office/drawing/2014/main" id="{AC0BCDB4-4DF4-2AA0-4E44-B3D0408BAC3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F149692-D5C3-AF8E-E0B9-BCA123100F8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DA3B6D9-8760-BAEC-BCB2-06B0846025F6}"/>
              </a:ext>
            </a:extLst>
          </p:cNvPr>
          <p:cNvSpPr>
            <a:spLocks noGrp="1"/>
          </p:cNvSpPr>
          <p:nvPr>
            <p:ph type="sldNum" sz="quarter" idx="12"/>
          </p:nvPr>
        </p:nvSpPr>
        <p:spPr/>
        <p:txBody>
          <a:bodyPr/>
          <a:lstStyle/>
          <a:p>
            <a:fld id="{4FB7A786-D328-4AE1-A8B0-54A092178894}" type="slidenum">
              <a:rPr lang="en-US" smtClean="0"/>
              <a:t>59</a:t>
            </a:fld>
            <a:endParaRPr lang="en-US"/>
          </a:p>
        </p:txBody>
      </p:sp>
    </p:spTree>
    <p:extLst>
      <p:ext uri="{BB962C8B-B14F-4D97-AF65-F5344CB8AC3E}">
        <p14:creationId xmlns:p14="http://schemas.microsoft.com/office/powerpoint/2010/main" val="310198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B849-19FC-46C1-D78F-3F9113957C00}"/>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87360FEC-5250-5176-8537-CD2384067EED}"/>
              </a:ext>
            </a:extLst>
          </p:cNvPr>
          <p:cNvSpPr>
            <a:spLocks noGrp="1"/>
          </p:cNvSpPr>
          <p:nvPr>
            <p:ph idx="1"/>
          </p:nvPr>
        </p:nvSpPr>
        <p:spPr>
          <a:xfrm>
            <a:off x="838200" y="1825625"/>
            <a:ext cx="6924675" cy="4351338"/>
          </a:xfrm>
        </p:spPr>
        <p:txBody>
          <a:bodyPr/>
          <a:lstStyle/>
          <a:p>
            <a:pPr algn="just"/>
            <a:r>
              <a:rPr lang="en-US" dirty="0">
                <a:solidFill>
                  <a:srgbClr val="FF0000"/>
                </a:solidFill>
              </a:rPr>
              <a:t>Transfer learning </a:t>
            </a:r>
            <a:r>
              <a:rPr lang="en-US" dirty="0"/>
              <a:t>(TL) is a research problem in </a:t>
            </a:r>
            <a:r>
              <a:rPr lang="en-US" dirty="0">
                <a:solidFill>
                  <a:srgbClr val="FF0000"/>
                </a:solidFill>
              </a:rPr>
              <a:t>machine learning </a:t>
            </a:r>
            <a:r>
              <a:rPr lang="en-US" dirty="0"/>
              <a:t>(ML) that focuses on storing knowledge gained while solving one problem and applying it to a different but related problem. </a:t>
            </a:r>
          </a:p>
          <a:p>
            <a:pPr algn="just"/>
            <a:r>
              <a:rPr lang="en-US" dirty="0"/>
              <a:t>For example, knowledge gained while learning to </a:t>
            </a:r>
            <a:r>
              <a:rPr lang="en-US" dirty="0">
                <a:solidFill>
                  <a:srgbClr val="FF0000"/>
                </a:solidFill>
              </a:rPr>
              <a:t>recognize cars </a:t>
            </a:r>
            <a:r>
              <a:rPr lang="en-US" dirty="0"/>
              <a:t>could be applied when trying to </a:t>
            </a:r>
            <a:r>
              <a:rPr lang="en-US" dirty="0">
                <a:solidFill>
                  <a:srgbClr val="FF0000"/>
                </a:solidFill>
              </a:rPr>
              <a:t>recognize trucks</a:t>
            </a:r>
            <a:r>
              <a:rPr lang="en-US" dirty="0"/>
              <a:t>.</a:t>
            </a:r>
          </a:p>
        </p:txBody>
      </p:sp>
      <p:sp>
        <p:nvSpPr>
          <p:cNvPr id="4" name="Date Placeholder 3">
            <a:extLst>
              <a:ext uri="{FF2B5EF4-FFF2-40B4-BE49-F238E27FC236}">
                <a16:creationId xmlns:a16="http://schemas.microsoft.com/office/drawing/2014/main" id="{28716521-F474-155C-10C3-2374612F29A3}"/>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BDEBACC4-319B-4DF4-FC75-40EF64DB013E}"/>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39C0CDFD-2674-3F59-CEA3-3D6F2CD2252E}"/>
              </a:ext>
            </a:extLst>
          </p:cNvPr>
          <p:cNvSpPr>
            <a:spLocks noGrp="1"/>
          </p:cNvSpPr>
          <p:nvPr>
            <p:ph type="sldNum" sz="quarter" idx="12"/>
          </p:nvPr>
        </p:nvSpPr>
        <p:spPr/>
        <p:txBody>
          <a:bodyPr/>
          <a:lstStyle/>
          <a:p>
            <a:fld id="{4FB7A786-D328-4AE1-A8B0-54A092178894}" type="slidenum">
              <a:rPr lang="en-US" smtClean="0"/>
              <a:t>6</a:t>
            </a:fld>
            <a:endParaRPr lang="en-US"/>
          </a:p>
        </p:txBody>
      </p:sp>
      <p:pic>
        <p:nvPicPr>
          <p:cNvPr id="2050" name="Picture 2" descr="Introducing Transfer Learning as Your Next Engine to Drive Future  Innovations | by Robotic Automation Expert (RAX) | DataDrivenInvestor">
            <a:extLst>
              <a:ext uri="{FF2B5EF4-FFF2-40B4-BE49-F238E27FC236}">
                <a16:creationId xmlns:a16="http://schemas.microsoft.com/office/drawing/2014/main" id="{2F61CF74-277E-9BCC-A38F-E953F37EE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4" y="2025650"/>
            <a:ext cx="4295775" cy="358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02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08D9-B861-BEBB-3985-C630689DC74C}"/>
              </a:ext>
            </a:extLst>
          </p:cNvPr>
          <p:cNvSpPr>
            <a:spLocks noGrp="1"/>
          </p:cNvSpPr>
          <p:nvPr>
            <p:ph type="title"/>
          </p:nvPr>
        </p:nvSpPr>
        <p:spPr/>
        <p:txBody>
          <a:bodyPr/>
          <a:lstStyle/>
          <a:p>
            <a:r>
              <a:rPr lang="en-US" dirty="0"/>
              <a:t>Examples of Use</a:t>
            </a:r>
          </a:p>
        </p:txBody>
      </p:sp>
      <p:sp>
        <p:nvSpPr>
          <p:cNvPr id="3" name="Content Placeholder 2">
            <a:extLst>
              <a:ext uri="{FF2B5EF4-FFF2-40B4-BE49-F238E27FC236}">
                <a16:creationId xmlns:a16="http://schemas.microsoft.com/office/drawing/2014/main" id="{CF23AC26-07DB-AFCD-7420-F1DF183E54AA}"/>
              </a:ext>
            </a:extLst>
          </p:cNvPr>
          <p:cNvSpPr>
            <a:spLocks noGrp="1"/>
          </p:cNvSpPr>
          <p:nvPr>
            <p:ph idx="1"/>
          </p:nvPr>
        </p:nvSpPr>
        <p:spPr/>
        <p:txBody>
          <a:bodyPr>
            <a:normAutofit/>
          </a:bodyPr>
          <a:lstStyle/>
          <a:p>
            <a:pPr algn="just"/>
            <a:r>
              <a:rPr lang="en-US" dirty="0">
                <a:solidFill>
                  <a:srgbClr val="FF0000"/>
                </a:solidFill>
              </a:rPr>
              <a:t>Automated survey generation: </a:t>
            </a:r>
            <a:r>
              <a:rPr lang="en-US" dirty="0" err="1"/>
              <a:t>ChatGPT</a:t>
            </a:r>
            <a:r>
              <a:rPr lang="en-US" dirty="0"/>
              <a:t> could generate customized survey questions based on predefined parameters. This could allow researchers to more efficiently and cost-effectively conduct large-scale surveys.</a:t>
            </a:r>
          </a:p>
          <a:p>
            <a:pPr algn="just"/>
            <a:r>
              <a:rPr lang="en-US" dirty="0">
                <a:solidFill>
                  <a:srgbClr val="FF0000"/>
                </a:solidFill>
              </a:rPr>
              <a:t>Natural language processing: </a:t>
            </a:r>
            <a:r>
              <a:rPr lang="en-US" dirty="0" err="1"/>
              <a:t>ChatGPT</a:t>
            </a:r>
            <a:r>
              <a:rPr lang="en-US" dirty="0"/>
              <a:t> could be used to analyze and interpret large amounts of text data, such as open-ended survey responses or social media posts. This could help researchers gain insights into people's attitudes, opinions, and behaviors.</a:t>
            </a:r>
          </a:p>
        </p:txBody>
      </p:sp>
      <p:sp>
        <p:nvSpPr>
          <p:cNvPr id="4" name="Date Placeholder 3">
            <a:extLst>
              <a:ext uri="{FF2B5EF4-FFF2-40B4-BE49-F238E27FC236}">
                <a16:creationId xmlns:a16="http://schemas.microsoft.com/office/drawing/2014/main" id="{A81C60A0-61F7-5584-FB0E-3DF3D645ECD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42CC5414-6BEB-06D1-A10B-9AAB5DC3C1F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689723E3-665A-F919-028E-477D2E9385D1}"/>
              </a:ext>
            </a:extLst>
          </p:cNvPr>
          <p:cNvSpPr>
            <a:spLocks noGrp="1"/>
          </p:cNvSpPr>
          <p:nvPr>
            <p:ph type="sldNum" sz="quarter" idx="12"/>
          </p:nvPr>
        </p:nvSpPr>
        <p:spPr/>
        <p:txBody>
          <a:bodyPr/>
          <a:lstStyle/>
          <a:p>
            <a:fld id="{4FB7A786-D328-4AE1-A8B0-54A092178894}" type="slidenum">
              <a:rPr lang="en-US" smtClean="0"/>
              <a:t>60</a:t>
            </a:fld>
            <a:endParaRPr lang="en-US"/>
          </a:p>
        </p:txBody>
      </p:sp>
    </p:spTree>
    <p:extLst>
      <p:ext uri="{BB962C8B-B14F-4D97-AF65-F5344CB8AC3E}">
        <p14:creationId xmlns:p14="http://schemas.microsoft.com/office/powerpoint/2010/main" val="1303842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08D9-B861-BEBB-3985-C630689DC74C}"/>
              </a:ext>
            </a:extLst>
          </p:cNvPr>
          <p:cNvSpPr>
            <a:spLocks noGrp="1"/>
          </p:cNvSpPr>
          <p:nvPr>
            <p:ph type="title"/>
          </p:nvPr>
        </p:nvSpPr>
        <p:spPr/>
        <p:txBody>
          <a:bodyPr/>
          <a:lstStyle/>
          <a:p>
            <a:r>
              <a:rPr lang="en-US" dirty="0"/>
              <a:t>Examples of Use</a:t>
            </a:r>
          </a:p>
        </p:txBody>
      </p:sp>
      <p:sp>
        <p:nvSpPr>
          <p:cNvPr id="3" name="Content Placeholder 2">
            <a:extLst>
              <a:ext uri="{FF2B5EF4-FFF2-40B4-BE49-F238E27FC236}">
                <a16:creationId xmlns:a16="http://schemas.microsoft.com/office/drawing/2014/main" id="{CF23AC26-07DB-AFCD-7420-F1DF183E54AA}"/>
              </a:ext>
            </a:extLst>
          </p:cNvPr>
          <p:cNvSpPr>
            <a:spLocks noGrp="1"/>
          </p:cNvSpPr>
          <p:nvPr>
            <p:ph idx="1"/>
          </p:nvPr>
        </p:nvSpPr>
        <p:spPr/>
        <p:txBody>
          <a:bodyPr>
            <a:normAutofit/>
          </a:bodyPr>
          <a:lstStyle/>
          <a:p>
            <a:pPr algn="just"/>
            <a:r>
              <a:rPr lang="en-US" dirty="0">
                <a:solidFill>
                  <a:srgbClr val="FF0000"/>
                </a:solidFill>
              </a:rPr>
              <a:t>Virtual focus groups: </a:t>
            </a:r>
            <a:r>
              <a:rPr lang="en-US" dirty="0" err="1"/>
              <a:t>ChatGPT</a:t>
            </a:r>
            <a:r>
              <a:rPr lang="en-US" dirty="0"/>
              <a:t> could facilitate online focus groups, where participants can converse with the AI and share their thoughts and opinions on a particular topic. This could be particularly useful for researchers who cannot conduct in-person focus groups due to geographical or other constraints.</a:t>
            </a:r>
          </a:p>
          <a:p>
            <a:pPr algn="just"/>
            <a:r>
              <a:rPr lang="en-US" dirty="0">
                <a:solidFill>
                  <a:srgbClr val="FF0000"/>
                </a:solidFill>
              </a:rPr>
              <a:t>Chatbots for customer service or market research: </a:t>
            </a:r>
            <a:r>
              <a:rPr lang="en-US" dirty="0" err="1"/>
              <a:t>ChatGPT</a:t>
            </a:r>
            <a:r>
              <a:rPr lang="en-US" dirty="0"/>
              <a:t> could be used to develop chatbots that can interact with customers or potential customers and gather information about their preferences and needs. This could be a useful tool for market research or customer service.</a:t>
            </a:r>
          </a:p>
        </p:txBody>
      </p:sp>
      <p:sp>
        <p:nvSpPr>
          <p:cNvPr id="4" name="Date Placeholder 3">
            <a:extLst>
              <a:ext uri="{FF2B5EF4-FFF2-40B4-BE49-F238E27FC236}">
                <a16:creationId xmlns:a16="http://schemas.microsoft.com/office/drawing/2014/main" id="{A81C60A0-61F7-5584-FB0E-3DF3D645ECDB}"/>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42CC5414-6BEB-06D1-A10B-9AAB5DC3C1F8}"/>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689723E3-665A-F919-028E-477D2E9385D1}"/>
              </a:ext>
            </a:extLst>
          </p:cNvPr>
          <p:cNvSpPr>
            <a:spLocks noGrp="1"/>
          </p:cNvSpPr>
          <p:nvPr>
            <p:ph type="sldNum" sz="quarter" idx="12"/>
          </p:nvPr>
        </p:nvSpPr>
        <p:spPr/>
        <p:txBody>
          <a:bodyPr/>
          <a:lstStyle/>
          <a:p>
            <a:fld id="{4FB7A786-D328-4AE1-A8B0-54A092178894}" type="slidenum">
              <a:rPr lang="en-US" smtClean="0"/>
              <a:t>61</a:t>
            </a:fld>
            <a:endParaRPr lang="en-US"/>
          </a:p>
        </p:txBody>
      </p:sp>
    </p:spTree>
    <p:extLst>
      <p:ext uri="{BB962C8B-B14F-4D97-AF65-F5344CB8AC3E}">
        <p14:creationId xmlns:p14="http://schemas.microsoft.com/office/powerpoint/2010/main" val="2083377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6E27-346B-AA4D-45A8-51CC029828A4}"/>
              </a:ext>
            </a:extLst>
          </p:cNvPr>
          <p:cNvSpPr>
            <a:spLocks noGrp="1"/>
          </p:cNvSpPr>
          <p:nvPr>
            <p:ph type="title"/>
          </p:nvPr>
        </p:nvSpPr>
        <p:spPr>
          <a:xfrm>
            <a:off x="76200" y="320675"/>
            <a:ext cx="10515600" cy="1325563"/>
          </a:xfrm>
        </p:spPr>
        <p:txBody>
          <a:bodyPr>
            <a:normAutofit/>
          </a:bodyPr>
          <a:lstStyle/>
          <a:p>
            <a:r>
              <a:rPr lang="en-US" dirty="0"/>
              <a:t>Limitations of </a:t>
            </a:r>
            <a:r>
              <a:rPr lang="en-US" dirty="0" err="1"/>
              <a:t>ChatGPT</a:t>
            </a:r>
            <a:r>
              <a:rPr lang="en-US" dirty="0"/>
              <a:t> in social science</a:t>
            </a:r>
            <a:br>
              <a:rPr lang="en-US" dirty="0"/>
            </a:br>
            <a:r>
              <a:rPr lang="en-US" dirty="0"/>
              <a:t>survey research</a:t>
            </a:r>
          </a:p>
        </p:txBody>
      </p:sp>
      <p:sp>
        <p:nvSpPr>
          <p:cNvPr id="3" name="Content Placeholder 2">
            <a:extLst>
              <a:ext uri="{FF2B5EF4-FFF2-40B4-BE49-F238E27FC236}">
                <a16:creationId xmlns:a16="http://schemas.microsoft.com/office/drawing/2014/main" id="{661A93D1-C7F9-7E56-6331-62C7EA69DF01}"/>
              </a:ext>
            </a:extLst>
          </p:cNvPr>
          <p:cNvSpPr>
            <a:spLocks noGrp="1"/>
          </p:cNvSpPr>
          <p:nvPr>
            <p:ph idx="1"/>
          </p:nvPr>
        </p:nvSpPr>
        <p:spPr/>
        <p:txBody>
          <a:bodyPr>
            <a:normAutofit/>
          </a:bodyPr>
          <a:lstStyle/>
          <a:p>
            <a:pPr algn="just"/>
            <a:r>
              <a:rPr lang="en-US" dirty="0">
                <a:solidFill>
                  <a:srgbClr val="FF0000"/>
                </a:solidFill>
              </a:rPr>
              <a:t>Accuracy and reliability: </a:t>
            </a:r>
            <a:r>
              <a:rPr lang="en-US" dirty="0"/>
              <a:t>There is a risk that </a:t>
            </a:r>
            <a:r>
              <a:rPr lang="en-US" dirty="0" err="1"/>
              <a:t>ChatGPT</a:t>
            </a:r>
            <a:r>
              <a:rPr lang="en-US" dirty="0"/>
              <a:t>-generated responses may not be accurate or reliable, particularly if the software has not been trained on a diverse and representative dataset. This could lead to flawed or misleading results. </a:t>
            </a:r>
          </a:p>
          <a:p>
            <a:pPr algn="just"/>
            <a:endParaRPr lang="en-US" dirty="0"/>
          </a:p>
          <a:p>
            <a:pPr algn="just"/>
            <a:r>
              <a:rPr lang="en-US" dirty="0">
                <a:solidFill>
                  <a:srgbClr val="FF0000"/>
                </a:solidFill>
              </a:rPr>
              <a:t>Bias: </a:t>
            </a:r>
            <a:r>
              <a:rPr lang="en-US" dirty="0" err="1"/>
              <a:t>ChatGPT</a:t>
            </a:r>
            <a:r>
              <a:rPr lang="en-US" dirty="0"/>
              <a:t> and other artificial intelligence systems can be biased in various ways, such as reflecting the biases of the data they are trained on or the researchers who design them. This could result in biased or discriminatory outcomes in the research process. </a:t>
            </a:r>
          </a:p>
        </p:txBody>
      </p:sp>
      <p:sp>
        <p:nvSpPr>
          <p:cNvPr id="4" name="Date Placeholder 3">
            <a:extLst>
              <a:ext uri="{FF2B5EF4-FFF2-40B4-BE49-F238E27FC236}">
                <a16:creationId xmlns:a16="http://schemas.microsoft.com/office/drawing/2014/main" id="{4DB9AF09-1481-9E1D-8D5C-503D44758B02}"/>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D802E96A-E6E7-77AF-7E6B-A38C7A5F67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9F8E10C-67B3-1FB5-90B1-8FA38E1001D8}"/>
              </a:ext>
            </a:extLst>
          </p:cNvPr>
          <p:cNvSpPr>
            <a:spLocks noGrp="1"/>
          </p:cNvSpPr>
          <p:nvPr>
            <p:ph type="sldNum" sz="quarter" idx="12"/>
          </p:nvPr>
        </p:nvSpPr>
        <p:spPr/>
        <p:txBody>
          <a:bodyPr/>
          <a:lstStyle/>
          <a:p>
            <a:fld id="{4FB7A786-D328-4AE1-A8B0-54A092178894}" type="slidenum">
              <a:rPr lang="en-US" smtClean="0"/>
              <a:t>62</a:t>
            </a:fld>
            <a:endParaRPr lang="en-US"/>
          </a:p>
        </p:txBody>
      </p:sp>
    </p:spTree>
    <p:extLst>
      <p:ext uri="{BB962C8B-B14F-4D97-AF65-F5344CB8AC3E}">
        <p14:creationId xmlns:p14="http://schemas.microsoft.com/office/powerpoint/2010/main" val="4291665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6E27-346B-AA4D-45A8-51CC029828A4}"/>
              </a:ext>
            </a:extLst>
          </p:cNvPr>
          <p:cNvSpPr>
            <a:spLocks noGrp="1"/>
          </p:cNvSpPr>
          <p:nvPr>
            <p:ph type="title"/>
          </p:nvPr>
        </p:nvSpPr>
        <p:spPr>
          <a:xfrm>
            <a:off x="76200" y="320675"/>
            <a:ext cx="10515600" cy="1325563"/>
          </a:xfrm>
        </p:spPr>
        <p:txBody>
          <a:bodyPr>
            <a:normAutofit/>
          </a:bodyPr>
          <a:lstStyle/>
          <a:p>
            <a:r>
              <a:rPr lang="en-US" dirty="0"/>
              <a:t>Limitations of </a:t>
            </a:r>
            <a:r>
              <a:rPr lang="en-US" dirty="0" err="1"/>
              <a:t>ChatGPT</a:t>
            </a:r>
            <a:r>
              <a:rPr lang="en-US" dirty="0"/>
              <a:t> in social science</a:t>
            </a:r>
            <a:br>
              <a:rPr lang="en-US" dirty="0"/>
            </a:br>
            <a:r>
              <a:rPr lang="en-US" dirty="0"/>
              <a:t>survey research</a:t>
            </a:r>
          </a:p>
        </p:txBody>
      </p:sp>
      <p:sp>
        <p:nvSpPr>
          <p:cNvPr id="3" name="Content Placeholder 2">
            <a:extLst>
              <a:ext uri="{FF2B5EF4-FFF2-40B4-BE49-F238E27FC236}">
                <a16:creationId xmlns:a16="http://schemas.microsoft.com/office/drawing/2014/main" id="{661A93D1-C7F9-7E56-6331-62C7EA69DF01}"/>
              </a:ext>
            </a:extLst>
          </p:cNvPr>
          <p:cNvSpPr>
            <a:spLocks noGrp="1"/>
          </p:cNvSpPr>
          <p:nvPr>
            <p:ph idx="1"/>
          </p:nvPr>
        </p:nvSpPr>
        <p:spPr/>
        <p:txBody>
          <a:bodyPr>
            <a:normAutofit/>
          </a:bodyPr>
          <a:lstStyle/>
          <a:p>
            <a:pPr algn="just"/>
            <a:r>
              <a:rPr lang="en-US" dirty="0">
                <a:solidFill>
                  <a:srgbClr val="FF0000"/>
                </a:solidFill>
              </a:rPr>
              <a:t>Limited understanding of AI: </a:t>
            </a:r>
            <a:r>
              <a:rPr lang="en-US" dirty="0"/>
              <a:t>Some researchers may not have a deep understanding of how </a:t>
            </a:r>
            <a:r>
              <a:rPr lang="en-US" dirty="0" err="1"/>
              <a:t>ChatGPT</a:t>
            </a:r>
            <a:r>
              <a:rPr lang="en-US" dirty="0"/>
              <a:t> and other AI systems work, which could lead to misunderstandings or misapplications of the technology.</a:t>
            </a:r>
          </a:p>
          <a:p>
            <a:pPr algn="just"/>
            <a:endParaRPr lang="en-US" dirty="0"/>
          </a:p>
          <a:p>
            <a:pPr algn="just"/>
            <a:r>
              <a:rPr lang="en-US" dirty="0">
                <a:solidFill>
                  <a:srgbClr val="FF0000"/>
                </a:solidFill>
              </a:rPr>
              <a:t>Dependence on technology: </a:t>
            </a:r>
            <a:r>
              <a:rPr lang="en-US" dirty="0"/>
              <a:t>Relying on </a:t>
            </a:r>
            <a:r>
              <a:rPr lang="en-US" dirty="0" err="1"/>
              <a:t>ChatGPT</a:t>
            </a:r>
            <a:r>
              <a:rPr lang="en-US" dirty="0"/>
              <a:t> and other AI systems can create a dependency on technology, which could be problematic if the technology fails or is unavailable.</a:t>
            </a:r>
          </a:p>
        </p:txBody>
      </p:sp>
      <p:sp>
        <p:nvSpPr>
          <p:cNvPr id="4" name="Date Placeholder 3">
            <a:extLst>
              <a:ext uri="{FF2B5EF4-FFF2-40B4-BE49-F238E27FC236}">
                <a16:creationId xmlns:a16="http://schemas.microsoft.com/office/drawing/2014/main" id="{4DB9AF09-1481-9E1D-8D5C-503D44758B02}"/>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D802E96A-E6E7-77AF-7E6B-A38C7A5F67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9F8E10C-67B3-1FB5-90B1-8FA38E1001D8}"/>
              </a:ext>
            </a:extLst>
          </p:cNvPr>
          <p:cNvSpPr>
            <a:spLocks noGrp="1"/>
          </p:cNvSpPr>
          <p:nvPr>
            <p:ph type="sldNum" sz="quarter" idx="12"/>
          </p:nvPr>
        </p:nvSpPr>
        <p:spPr/>
        <p:txBody>
          <a:bodyPr/>
          <a:lstStyle/>
          <a:p>
            <a:fld id="{4FB7A786-D328-4AE1-A8B0-54A092178894}" type="slidenum">
              <a:rPr lang="en-US" smtClean="0"/>
              <a:t>63</a:t>
            </a:fld>
            <a:endParaRPr lang="en-US"/>
          </a:p>
        </p:txBody>
      </p:sp>
    </p:spTree>
    <p:extLst>
      <p:ext uri="{BB962C8B-B14F-4D97-AF65-F5344CB8AC3E}">
        <p14:creationId xmlns:p14="http://schemas.microsoft.com/office/powerpoint/2010/main" val="2166440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91AD-3C43-08C5-D020-B34D8BD699D0}"/>
              </a:ext>
            </a:extLst>
          </p:cNvPr>
          <p:cNvSpPr>
            <a:spLocks noGrp="1"/>
          </p:cNvSpPr>
          <p:nvPr>
            <p:ph type="title"/>
          </p:nvPr>
        </p:nvSpPr>
        <p:spPr/>
        <p:txBody>
          <a:bodyPr/>
          <a:lstStyle/>
          <a:p>
            <a:r>
              <a:rPr lang="en-US" dirty="0"/>
              <a:t>The Limitations of </a:t>
            </a:r>
            <a:r>
              <a:rPr lang="en-US" dirty="0" err="1"/>
              <a:t>ChatGPT</a:t>
            </a:r>
            <a:endParaRPr lang="en-US" dirty="0"/>
          </a:p>
        </p:txBody>
      </p:sp>
      <p:sp>
        <p:nvSpPr>
          <p:cNvPr id="3" name="Content Placeholder 2">
            <a:extLst>
              <a:ext uri="{FF2B5EF4-FFF2-40B4-BE49-F238E27FC236}">
                <a16:creationId xmlns:a16="http://schemas.microsoft.com/office/drawing/2014/main" id="{C8732DEF-A657-D406-CCC4-550DF01C19E7}"/>
              </a:ext>
            </a:extLst>
          </p:cNvPr>
          <p:cNvSpPr>
            <a:spLocks noGrp="1"/>
          </p:cNvSpPr>
          <p:nvPr>
            <p:ph idx="1"/>
          </p:nvPr>
        </p:nvSpPr>
        <p:spPr/>
        <p:txBody>
          <a:bodyPr/>
          <a:lstStyle/>
          <a:p>
            <a:r>
              <a:rPr lang="en-US" dirty="0"/>
              <a:t>Although </a:t>
            </a:r>
            <a:r>
              <a:rPr lang="en-US" dirty="0" err="1"/>
              <a:t>ChatGPT</a:t>
            </a:r>
            <a:r>
              <a:rPr lang="en-US" dirty="0"/>
              <a:t> is a powerful AI-based chatbot system, it does have some limitations. It can only provide answers based on the data it has been trained on.</a:t>
            </a:r>
          </a:p>
          <a:p>
            <a:r>
              <a:rPr lang="en-US" dirty="0" err="1"/>
              <a:t>ChatGPT</a:t>
            </a:r>
            <a:r>
              <a:rPr lang="en-US" dirty="0"/>
              <a:t> is not a search engine, therefore it does not have the ability to search the internet for information. Rather, it uses the information it learned from training data to generate responses. This leaves room for error — so all output should be fact-checked for accuracy and timeliness.</a:t>
            </a:r>
          </a:p>
        </p:txBody>
      </p:sp>
      <p:sp>
        <p:nvSpPr>
          <p:cNvPr id="4" name="Date Placeholder 3">
            <a:extLst>
              <a:ext uri="{FF2B5EF4-FFF2-40B4-BE49-F238E27FC236}">
                <a16:creationId xmlns:a16="http://schemas.microsoft.com/office/drawing/2014/main" id="{2AC99814-904C-C362-DC97-FF306B980C95}"/>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275B443-B192-488C-A178-9188C7DBEF2E}"/>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444C7ED-B11C-2DBF-C56D-540F29CF9CCE}"/>
              </a:ext>
            </a:extLst>
          </p:cNvPr>
          <p:cNvSpPr>
            <a:spLocks noGrp="1"/>
          </p:cNvSpPr>
          <p:nvPr>
            <p:ph type="sldNum" sz="quarter" idx="12"/>
          </p:nvPr>
        </p:nvSpPr>
        <p:spPr/>
        <p:txBody>
          <a:bodyPr/>
          <a:lstStyle/>
          <a:p>
            <a:fld id="{4FB7A786-D328-4AE1-A8B0-54A092178894}" type="slidenum">
              <a:rPr lang="en-US" smtClean="0"/>
              <a:t>64</a:t>
            </a:fld>
            <a:endParaRPr lang="en-US"/>
          </a:p>
        </p:txBody>
      </p:sp>
    </p:spTree>
    <p:extLst>
      <p:ext uri="{BB962C8B-B14F-4D97-AF65-F5344CB8AC3E}">
        <p14:creationId xmlns:p14="http://schemas.microsoft.com/office/powerpoint/2010/main" val="393036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91AD-3C43-08C5-D020-B34D8BD699D0}"/>
              </a:ext>
            </a:extLst>
          </p:cNvPr>
          <p:cNvSpPr>
            <a:spLocks noGrp="1"/>
          </p:cNvSpPr>
          <p:nvPr>
            <p:ph type="title"/>
          </p:nvPr>
        </p:nvSpPr>
        <p:spPr/>
        <p:txBody>
          <a:bodyPr/>
          <a:lstStyle/>
          <a:p>
            <a:r>
              <a:rPr lang="en-US" dirty="0"/>
              <a:t>The Limitations of </a:t>
            </a:r>
            <a:r>
              <a:rPr lang="en-US" dirty="0" err="1"/>
              <a:t>ChatGPT</a:t>
            </a:r>
            <a:endParaRPr lang="en-US" dirty="0"/>
          </a:p>
        </p:txBody>
      </p:sp>
      <p:sp>
        <p:nvSpPr>
          <p:cNvPr id="3" name="Content Placeholder 2">
            <a:extLst>
              <a:ext uri="{FF2B5EF4-FFF2-40B4-BE49-F238E27FC236}">
                <a16:creationId xmlns:a16="http://schemas.microsoft.com/office/drawing/2014/main" id="{C8732DEF-A657-D406-CCC4-550DF01C19E7}"/>
              </a:ext>
            </a:extLst>
          </p:cNvPr>
          <p:cNvSpPr>
            <a:spLocks noGrp="1"/>
          </p:cNvSpPr>
          <p:nvPr>
            <p:ph idx="1"/>
          </p:nvPr>
        </p:nvSpPr>
        <p:spPr/>
        <p:txBody>
          <a:bodyPr/>
          <a:lstStyle/>
          <a:p>
            <a:pPr algn="just"/>
            <a:r>
              <a:rPr lang="en-US" dirty="0"/>
              <a:t>The chatbot may not be able to provide in-depth information or understand context or nuances in conversation.</a:t>
            </a:r>
          </a:p>
          <a:p>
            <a:pPr algn="just"/>
            <a:r>
              <a:rPr lang="en-US" dirty="0"/>
              <a:t>As with all AI tools, all business leaders should be aware of the dangers of potential bias. If the data </a:t>
            </a:r>
            <a:r>
              <a:rPr lang="en-US" dirty="0" err="1"/>
              <a:t>ChatGPT</a:t>
            </a:r>
            <a:r>
              <a:rPr lang="en-US" dirty="0"/>
              <a:t> is trained on is biased, the answers the bot provides will be biased, as well. All companies need to be vigilant about monitoring output from the chatbot to ensure it is free of bias and offensive content.</a:t>
            </a:r>
          </a:p>
        </p:txBody>
      </p:sp>
      <p:sp>
        <p:nvSpPr>
          <p:cNvPr id="4" name="Date Placeholder 3">
            <a:extLst>
              <a:ext uri="{FF2B5EF4-FFF2-40B4-BE49-F238E27FC236}">
                <a16:creationId xmlns:a16="http://schemas.microsoft.com/office/drawing/2014/main" id="{2AC99814-904C-C362-DC97-FF306B980C95}"/>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8275B443-B192-488C-A178-9188C7DBEF2E}"/>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5444C7ED-B11C-2DBF-C56D-540F29CF9CCE}"/>
              </a:ext>
            </a:extLst>
          </p:cNvPr>
          <p:cNvSpPr>
            <a:spLocks noGrp="1"/>
          </p:cNvSpPr>
          <p:nvPr>
            <p:ph type="sldNum" sz="quarter" idx="12"/>
          </p:nvPr>
        </p:nvSpPr>
        <p:spPr/>
        <p:txBody>
          <a:bodyPr/>
          <a:lstStyle/>
          <a:p>
            <a:fld id="{4FB7A786-D328-4AE1-A8B0-54A092178894}" type="slidenum">
              <a:rPr lang="en-US" smtClean="0"/>
              <a:t>65</a:t>
            </a:fld>
            <a:endParaRPr lang="en-US"/>
          </a:p>
        </p:txBody>
      </p:sp>
    </p:spTree>
    <p:extLst>
      <p:ext uri="{BB962C8B-B14F-4D97-AF65-F5344CB8AC3E}">
        <p14:creationId xmlns:p14="http://schemas.microsoft.com/office/powerpoint/2010/main" val="1020540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77B-C3B5-6B7F-4F07-0C01D62F27F5}"/>
              </a:ext>
            </a:extLst>
          </p:cNvPr>
          <p:cNvSpPr>
            <a:spLocks noGrp="1"/>
          </p:cNvSpPr>
          <p:nvPr>
            <p:ph type="title"/>
          </p:nvPr>
        </p:nvSpPr>
        <p:spPr/>
        <p:txBody>
          <a:bodyPr/>
          <a:lstStyle/>
          <a:p>
            <a:r>
              <a:rPr lang="en-US" dirty="0"/>
              <a:t>The Threats</a:t>
            </a:r>
          </a:p>
        </p:txBody>
      </p:sp>
      <p:sp>
        <p:nvSpPr>
          <p:cNvPr id="3" name="Content Placeholder 2">
            <a:extLst>
              <a:ext uri="{FF2B5EF4-FFF2-40B4-BE49-F238E27FC236}">
                <a16:creationId xmlns:a16="http://schemas.microsoft.com/office/drawing/2014/main" id="{8A1A8790-9B08-FA7C-7024-454E9E30BC09}"/>
              </a:ext>
            </a:extLst>
          </p:cNvPr>
          <p:cNvSpPr>
            <a:spLocks noGrp="1"/>
          </p:cNvSpPr>
          <p:nvPr>
            <p:ph idx="1"/>
          </p:nvPr>
        </p:nvSpPr>
        <p:spPr/>
        <p:txBody>
          <a:bodyPr>
            <a:normAutofit lnSpcReduction="10000"/>
          </a:bodyPr>
          <a:lstStyle/>
          <a:p>
            <a:pPr algn="just"/>
            <a:r>
              <a:rPr lang="en-US" dirty="0"/>
              <a:t>The chatbot has increased the risk of academic fraud and plagiarism, but could also help break down language barriers</a:t>
            </a:r>
          </a:p>
          <a:p>
            <a:pPr algn="just"/>
            <a:endParaRPr lang="en-US" dirty="0"/>
          </a:p>
          <a:p>
            <a:pPr algn="just"/>
            <a:r>
              <a:rPr lang="en-US" dirty="0"/>
              <a:t>If you ask the bot directly, it will give you a list of ways that it can help scientists – although it will also warn about accuracy</a:t>
            </a:r>
          </a:p>
          <a:p>
            <a:pPr algn="just"/>
            <a:endParaRPr lang="en-US" dirty="0"/>
          </a:p>
          <a:p>
            <a:pPr algn="just"/>
            <a:r>
              <a:rPr lang="en-US" dirty="0"/>
              <a:t>The artificial intelligence chatbot </a:t>
            </a:r>
            <a:r>
              <a:rPr lang="en-US" dirty="0" err="1"/>
              <a:t>ChatGPT</a:t>
            </a:r>
            <a:r>
              <a:rPr lang="en-US" dirty="0"/>
              <a:t> is causing concern among scientists and educators that it could be misused to fabricate studies and write essays for students, but researchers say it could also help bring down language barriers and shape higher education.</a:t>
            </a:r>
          </a:p>
        </p:txBody>
      </p:sp>
      <p:sp>
        <p:nvSpPr>
          <p:cNvPr id="4" name="Date Placeholder 3">
            <a:extLst>
              <a:ext uri="{FF2B5EF4-FFF2-40B4-BE49-F238E27FC236}">
                <a16:creationId xmlns:a16="http://schemas.microsoft.com/office/drawing/2014/main" id="{3A1E3CDD-C8FF-2780-C247-19455D73324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81042BD-EF13-2383-3A52-101C88985C73}"/>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614B70-B6A6-ACBD-C7FE-51A86C62EE9B}"/>
              </a:ext>
            </a:extLst>
          </p:cNvPr>
          <p:cNvSpPr>
            <a:spLocks noGrp="1"/>
          </p:cNvSpPr>
          <p:nvPr>
            <p:ph type="sldNum" sz="quarter" idx="12"/>
          </p:nvPr>
        </p:nvSpPr>
        <p:spPr/>
        <p:txBody>
          <a:bodyPr/>
          <a:lstStyle/>
          <a:p>
            <a:fld id="{4FB7A786-D328-4AE1-A8B0-54A092178894}" type="slidenum">
              <a:rPr lang="en-US" smtClean="0"/>
              <a:t>66</a:t>
            </a:fld>
            <a:endParaRPr lang="en-US"/>
          </a:p>
        </p:txBody>
      </p:sp>
    </p:spTree>
    <p:extLst>
      <p:ext uri="{BB962C8B-B14F-4D97-AF65-F5344CB8AC3E}">
        <p14:creationId xmlns:p14="http://schemas.microsoft.com/office/powerpoint/2010/main" val="27739780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77B-C3B5-6B7F-4F07-0C01D62F27F5}"/>
              </a:ext>
            </a:extLst>
          </p:cNvPr>
          <p:cNvSpPr>
            <a:spLocks noGrp="1"/>
          </p:cNvSpPr>
          <p:nvPr>
            <p:ph type="title"/>
          </p:nvPr>
        </p:nvSpPr>
        <p:spPr/>
        <p:txBody>
          <a:bodyPr/>
          <a:lstStyle/>
          <a:p>
            <a:r>
              <a:rPr lang="en-US" dirty="0"/>
              <a:t>The Threats</a:t>
            </a:r>
          </a:p>
        </p:txBody>
      </p:sp>
      <p:sp>
        <p:nvSpPr>
          <p:cNvPr id="3" name="Content Placeholder 2">
            <a:extLst>
              <a:ext uri="{FF2B5EF4-FFF2-40B4-BE49-F238E27FC236}">
                <a16:creationId xmlns:a16="http://schemas.microsoft.com/office/drawing/2014/main" id="{8A1A8790-9B08-FA7C-7024-454E9E30BC09}"/>
              </a:ext>
            </a:extLst>
          </p:cNvPr>
          <p:cNvSpPr>
            <a:spLocks noGrp="1"/>
          </p:cNvSpPr>
          <p:nvPr>
            <p:ph idx="1"/>
          </p:nvPr>
        </p:nvSpPr>
        <p:spPr/>
        <p:txBody>
          <a:bodyPr>
            <a:normAutofit/>
          </a:bodyPr>
          <a:lstStyle/>
          <a:p>
            <a:pPr algn="just"/>
            <a:r>
              <a:rPr lang="en-US" dirty="0"/>
              <a:t>The technology can translate and </a:t>
            </a:r>
            <a:r>
              <a:rPr lang="en-US" dirty="0" err="1"/>
              <a:t>summarise</a:t>
            </a:r>
            <a:r>
              <a:rPr lang="en-US" dirty="0"/>
              <a:t> texts as well as answer questions, heightening concerns about academic fraud.</a:t>
            </a:r>
          </a:p>
          <a:p>
            <a:pPr algn="just"/>
            <a:endParaRPr lang="en-US" dirty="0"/>
          </a:p>
          <a:p>
            <a:pPr algn="just"/>
            <a:r>
              <a:rPr lang="en-US" dirty="0"/>
              <a:t>To test how believable the AI-generated texts are in the eyes of the professionals, a team of scientists in the United States asked their peers to tell research paper abstracts written by the AI writer apart from those by humans.</a:t>
            </a:r>
          </a:p>
        </p:txBody>
      </p:sp>
      <p:sp>
        <p:nvSpPr>
          <p:cNvPr id="4" name="Date Placeholder 3">
            <a:extLst>
              <a:ext uri="{FF2B5EF4-FFF2-40B4-BE49-F238E27FC236}">
                <a16:creationId xmlns:a16="http://schemas.microsoft.com/office/drawing/2014/main" id="{3A1E3CDD-C8FF-2780-C247-19455D73324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81042BD-EF13-2383-3A52-101C88985C73}"/>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614B70-B6A6-ACBD-C7FE-51A86C62EE9B}"/>
              </a:ext>
            </a:extLst>
          </p:cNvPr>
          <p:cNvSpPr>
            <a:spLocks noGrp="1"/>
          </p:cNvSpPr>
          <p:nvPr>
            <p:ph type="sldNum" sz="quarter" idx="12"/>
          </p:nvPr>
        </p:nvSpPr>
        <p:spPr/>
        <p:txBody>
          <a:bodyPr/>
          <a:lstStyle/>
          <a:p>
            <a:fld id="{4FB7A786-D328-4AE1-A8B0-54A092178894}" type="slidenum">
              <a:rPr lang="en-US" smtClean="0"/>
              <a:t>67</a:t>
            </a:fld>
            <a:endParaRPr lang="en-US"/>
          </a:p>
        </p:txBody>
      </p:sp>
    </p:spTree>
    <p:extLst>
      <p:ext uri="{BB962C8B-B14F-4D97-AF65-F5344CB8AC3E}">
        <p14:creationId xmlns:p14="http://schemas.microsoft.com/office/powerpoint/2010/main" val="1544597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77B-C3B5-6B7F-4F07-0C01D62F27F5}"/>
              </a:ext>
            </a:extLst>
          </p:cNvPr>
          <p:cNvSpPr>
            <a:spLocks noGrp="1"/>
          </p:cNvSpPr>
          <p:nvPr>
            <p:ph type="title"/>
          </p:nvPr>
        </p:nvSpPr>
        <p:spPr/>
        <p:txBody>
          <a:bodyPr/>
          <a:lstStyle/>
          <a:p>
            <a:r>
              <a:rPr lang="en-US" dirty="0"/>
              <a:t>The Threats</a:t>
            </a:r>
          </a:p>
        </p:txBody>
      </p:sp>
      <p:sp>
        <p:nvSpPr>
          <p:cNvPr id="3" name="Content Placeholder 2">
            <a:extLst>
              <a:ext uri="{FF2B5EF4-FFF2-40B4-BE49-F238E27FC236}">
                <a16:creationId xmlns:a16="http://schemas.microsoft.com/office/drawing/2014/main" id="{8A1A8790-9B08-FA7C-7024-454E9E30BC09}"/>
              </a:ext>
            </a:extLst>
          </p:cNvPr>
          <p:cNvSpPr>
            <a:spLocks noGrp="1"/>
          </p:cNvSpPr>
          <p:nvPr>
            <p:ph idx="1"/>
          </p:nvPr>
        </p:nvSpPr>
        <p:spPr/>
        <p:txBody>
          <a:bodyPr>
            <a:normAutofit/>
          </a:bodyPr>
          <a:lstStyle/>
          <a:p>
            <a:pPr algn="just"/>
            <a:r>
              <a:rPr lang="en-US" dirty="0"/>
              <a:t>The blind reviews misidentified 32 per cent of generated abstracts as being real and 14 per cent of original abstracts as being written by the chatbot, according to the study published in late December on the </a:t>
            </a:r>
            <a:r>
              <a:rPr lang="en-US" dirty="0" err="1"/>
              <a:t>bioRxiv</a:t>
            </a:r>
            <a:r>
              <a:rPr lang="en-US" dirty="0"/>
              <a:t> website ahead of peer review.</a:t>
            </a:r>
          </a:p>
        </p:txBody>
      </p:sp>
      <p:sp>
        <p:nvSpPr>
          <p:cNvPr id="4" name="Date Placeholder 3">
            <a:extLst>
              <a:ext uri="{FF2B5EF4-FFF2-40B4-BE49-F238E27FC236}">
                <a16:creationId xmlns:a16="http://schemas.microsoft.com/office/drawing/2014/main" id="{3A1E3CDD-C8FF-2780-C247-19455D73324A}"/>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C81042BD-EF13-2383-3A52-101C88985C73}"/>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614B70-B6A6-ACBD-C7FE-51A86C62EE9B}"/>
              </a:ext>
            </a:extLst>
          </p:cNvPr>
          <p:cNvSpPr>
            <a:spLocks noGrp="1"/>
          </p:cNvSpPr>
          <p:nvPr>
            <p:ph type="sldNum" sz="quarter" idx="12"/>
          </p:nvPr>
        </p:nvSpPr>
        <p:spPr/>
        <p:txBody>
          <a:bodyPr/>
          <a:lstStyle/>
          <a:p>
            <a:fld id="{4FB7A786-D328-4AE1-A8B0-54A092178894}" type="slidenum">
              <a:rPr lang="en-US" smtClean="0"/>
              <a:t>68</a:t>
            </a:fld>
            <a:endParaRPr lang="en-US"/>
          </a:p>
        </p:txBody>
      </p:sp>
    </p:spTree>
    <p:extLst>
      <p:ext uri="{BB962C8B-B14F-4D97-AF65-F5344CB8AC3E}">
        <p14:creationId xmlns:p14="http://schemas.microsoft.com/office/powerpoint/2010/main" val="29177343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E999-C945-5757-6D99-B555E9B38F32}"/>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F78D3B00-2F2A-910B-E526-160955A2945E}"/>
              </a:ext>
            </a:extLst>
          </p:cNvPr>
          <p:cNvSpPr>
            <a:spLocks noGrp="1"/>
          </p:cNvSpPr>
          <p:nvPr>
            <p:ph idx="1"/>
          </p:nvPr>
        </p:nvSpPr>
        <p:spPr/>
        <p:txBody>
          <a:bodyPr/>
          <a:lstStyle/>
          <a:p>
            <a:r>
              <a:rPr lang="en-US" dirty="0"/>
              <a:t>But using the AI service, which is capable of translation and writing in languages including English, Chinese, Spanish and French, could also help scientists publish in a second language, according to Gao.</a:t>
            </a:r>
          </a:p>
          <a:p>
            <a:endParaRPr lang="en-US" dirty="0"/>
          </a:p>
          <a:p>
            <a:r>
              <a:rPr lang="en-US" dirty="0"/>
              <a:t>“[The tools] can be used to help scientists with the burden of writing and help improve equity, particularly for scientists who may have language barriers to disseminating their work,” she said.</a:t>
            </a:r>
          </a:p>
        </p:txBody>
      </p:sp>
      <p:sp>
        <p:nvSpPr>
          <p:cNvPr id="4" name="Date Placeholder 3">
            <a:extLst>
              <a:ext uri="{FF2B5EF4-FFF2-40B4-BE49-F238E27FC236}">
                <a16:creationId xmlns:a16="http://schemas.microsoft.com/office/drawing/2014/main" id="{378693B3-2499-F492-3659-53F63234563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A200583-2FDE-0165-5EEF-5E74EE48CE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21E401-8CB4-7653-39DF-131237EA64B3}"/>
              </a:ext>
            </a:extLst>
          </p:cNvPr>
          <p:cNvSpPr>
            <a:spLocks noGrp="1"/>
          </p:cNvSpPr>
          <p:nvPr>
            <p:ph type="sldNum" sz="quarter" idx="12"/>
          </p:nvPr>
        </p:nvSpPr>
        <p:spPr/>
        <p:txBody>
          <a:bodyPr/>
          <a:lstStyle/>
          <a:p>
            <a:fld id="{4FB7A786-D328-4AE1-A8B0-54A092178894}" type="slidenum">
              <a:rPr lang="en-US" smtClean="0"/>
              <a:t>69</a:t>
            </a:fld>
            <a:endParaRPr lang="en-US"/>
          </a:p>
        </p:txBody>
      </p:sp>
    </p:spTree>
    <p:extLst>
      <p:ext uri="{BB962C8B-B14F-4D97-AF65-F5344CB8AC3E}">
        <p14:creationId xmlns:p14="http://schemas.microsoft.com/office/powerpoint/2010/main" val="33102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8A7-FB1B-8665-B683-C389FC4A91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6B205F-8554-1214-A634-FD60A856B844}"/>
              </a:ext>
            </a:extLst>
          </p:cNvPr>
          <p:cNvSpPr>
            <a:spLocks noGrp="1"/>
          </p:cNvSpPr>
          <p:nvPr>
            <p:ph idx="1"/>
          </p:nvPr>
        </p:nvSpPr>
        <p:spPr/>
        <p:txBody>
          <a:bodyPr/>
          <a:lstStyle/>
          <a:p>
            <a:pPr algn="just"/>
            <a:r>
              <a:rPr lang="en-US" dirty="0"/>
              <a:t>The original May 2020 release of GPT-3 by </a:t>
            </a:r>
            <a:r>
              <a:rPr lang="en-US" dirty="0" err="1"/>
              <a:t>OpenAI</a:t>
            </a:r>
            <a:r>
              <a:rPr lang="en-US" dirty="0"/>
              <a:t> (founded by </a:t>
            </a:r>
            <a:r>
              <a:rPr lang="en-US" dirty="0">
                <a:solidFill>
                  <a:srgbClr val="00B050"/>
                </a:solidFill>
              </a:rPr>
              <a:t>Elon Musk</a:t>
            </a:r>
            <a:r>
              <a:rPr lang="en-US" dirty="0"/>
              <a:t>) received a lot of press coverage and public attention. Within two years, GPT-3 had amassed one million subscribed users.</a:t>
            </a:r>
          </a:p>
          <a:p>
            <a:pPr algn="just"/>
            <a:endParaRPr lang="en-US" dirty="0"/>
          </a:p>
          <a:p>
            <a:pPr algn="just"/>
            <a:r>
              <a:rPr lang="en-US" dirty="0"/>
              <a:t>In December 2022, the fine-tuned version of GPT-3.5—called ‘</a:t>
            </a:r>
            <a:r>
              <a:rPr lang="en-US" dirty="0" err="1"/>
              <a:t>ChatGPT</a:t>
            </a:r>
            <a:r>
              <a:rPr lang="en-US" dirty="0"/>
              <a:t>’—brought in one million users within five days, and then 100 million users within two months (the entire population of adult males in the United States is also 100M).</a:t>
            </a:r>
          </a:p>
        </p:txBody>
      </p:sp>
      <p:sp>
        <p:nvSpPr>
          <p:cNvPr id="4" name="Date Placeholder 3">
            <a:extLst>
              <a:ext uri="{FF2B5EF4-FFF2-40B4-BE49-F238E27FC236}">
                <a16:creationId xmlns:a16="http://schemas.microsoft.com/office/drawing/2014/main" id="{49FC77F6-0C68-B0FA-FB53-09583579ACC3}"/>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CF88544-495E-2D63-78E1-521D2CC12B1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8ED4084-C698-B897-062C-3491EC8640C2}"/>
              </a:ext>
            </a:extLst>
          </p:cNvPr>
          <p:cNvSpPr>
            <a:spLocks noGrp="1"/>
          </p:cNvSpPr>
          <p:nvPr>
            <p:ph type="sldNum" sz="quarter" idx="12"/>
          </p:nvPr>
        </p:nvSpPr>
        <p:spPr/>
        <p:txBody>
          <a:bodyPr/>
          <a:lstStyle/>
          <a:p>
            <a:fld id="{4FB7A786-D328-4AE1-A8B0-54A092178894}" type="slidenum">
              <a:rPr lang="en-US" smtClean="0"/>
              <a:t>7</a:t>
            </a:fld>
            <a:endParaRPr lang="en-US"/>
          </a:p>
        </p:txBody>
      </p:sp>
    </p:spTree>
    <p:extLst>
      <p:ext uri="{BB962C8B-B14F-4D97-AF65-F5344CB8AC3E}">
        <p14:creationId xmlns:p14="http://schemas.microsoft.com/office/powerpoint/2010/main" val="352802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E999-C945-5757-6D99-B555E9B38F32}"/>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F78D3B00-2F2A-910B-E526-160955A2945E}"/>
              </a:ext>
            </a:extLst>
          </p:cNvPr>
          <p:cNvSpPr>
            <a:spLocks noGrp="1"/>
          </p:cNvSpPr>
          <p:nvPr>
            <p:ph idx="1"/>
          </p:nvPr>
        </p:nvSpPr>
        <p:spPr/>
        <p:txBody>
          <a:bodyPr/>
          <a:lstStyle/>
          <a:p>
            <a:pPr algn="just"/>
            <a:r>
              <a:rPr lang="en-US" dirty="0"/>
              <a:t>When the Post asked </a:t>
            </a:r>
            <a:r>
              <a:rPr lang="en-US" dirty="0" err="1"/>
              <a:t>ChatGPT</a:t>
            </a:r>
            <a:r>
              <a:rPr lang="en-US" dirty="0"/>
              <a:t> to write a scientific abstract without providing data, on some trials the service generated texts listing the objective and results of a study in the style of medical journals, with a note saying “the results and conclusion may not be accurate”.</a:t>
            </a:r>
          </a:p>
          <a:p>
            <a:pPr algn="just"/>
            <a:endParaRPr lang="en-US" dirty="0"/>
          </a:p>
          <a:p>
            <a:pPr algn="just"/>
            <a:r>
              <a:rPr lang="en-US" dirty="0"/>
              <a:t>“It’s important to note that creating an original scientific abstract would require access to primary data, the expertise to conduct a study, and the research team’s permission to share their findings.</a:t>
            </a:r>
          </a:p>
        </p:txBody>
      </p:sp>
      <p:sp>
        <p:nvSpPr>
          <p:cNvPr id="4" name="Date Placeholder 3">
            <a:extLst>
              <a:ext uri="{FF2B5EF4-FFF2-40B4-BE49-F238E27FC236}">
                <a16:creationId xmlns:a16="http://schemas.microsoft.com/office/drawing/2014/main" id="{378693B3-2499-F492-3659-53F63234563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A200583-2FDE-0165-5EEF-5E74EE48CE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21E401-8CB4-7653-39DF-131237EA64B3}"/>
              </a:ext>
            </a:extLst>
          </p:cNvPr>
          <p:cNvSpPr>
            <a:spLocks noGrp="1"/>
          </p:cNvSpPr>
          <p:nvPr>
            <p:ph type="sldNum" sz="quarter" idx="12"/>
          </p:nvPr>
        </p:nvSpPr>
        <p:spPr/>
        <p:txBody>
          <a:bodyPr/>
          <a:lstStyle/>
          <a:p>
            <a:fld id="{4FB7A786-D328-4AE1-A8B0-54A092178894}" type="slidenum">
              <a:rPr lang="en-US" smtClean="0"/>
              <a:t>70</a:t>
            </a:fld>
            <a:endParaRPr lang="en-US"/>
          </a:p>
        </p:txBody>
      </p:sp>
    </p:spTree>
    <p:extLst>
      <p:ext uri="{BB962C8B-B14F-4D97-AF65-F5344CB8AC3E}">
        <p14:creationId xmlns:p14="http://schemas.microsoft.com/office/powerpoint/2010/main" val="1303331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E999-C945-5757-6D99-B555E9B38F32}"/>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F78D3B00-2F2A-910B-E526-160955A2945E}"/>
              </a:ext>
            </a:extLst>
          </p:cNvPr>
          <p:cNvSpPr>
            <a:spLocks noGrp="1"/>
          </p:cNvSpPr>
          <p:nvPr>
            <p:ph idx="1"/>
          </p:nvPr>
        </p:nvSpPr>
        <p:spPr/>
        <p:txBody>
          <a:bodyPr/>
          <a:lstStyle/>
          <a:p>
            <a:pPr algn="just"/>
            <a:r>
              <a:rPr lang="en-US" dirty="0"/>
              <a:t>When the Post asked </a:t>
            </a:r>
            <a:r>
              <a:rPr lang="en-US" dirty="0" err="1"/>
              <a:t>ChatGPT</a:t>
            </a:r>
            <a:r>
              <a:rPr lang="en-US" dirty="0"/>
              <a:t> to write a scientific abstract without providing data, on some trials the service generated texts listing the objective and results of a study in the style of medical journals, with a note saying “the results and conclusion may not be accurate”.</a:t>
            </a:r>
          </a:p>
          <a:p>
            <a:pPr algn="just"/>
            <a:endParaRPr lang="en-US" dirty="0"/>
          </a:p>
          <a:p>
            <a:pPr algn="just"/>
            <a:r>
              <a:rPr lang="en-US" dirty="0"/>
              <a:t>“It’s important to note that creating an original scientific abstract would require access to primary data, the expertise to conduct a study, and the research team’s permission to share their findings.</a:t>
            </a:r>
          </a:p>
        </p:txBody>
      </p:sp>
      <p:sp>
        <p:nvSpPr>
          <p:cNvPr id="4" name="Date Placeholder 3">
            <a:extLst>
              <a:ext uri="{FF2B5EF4-FFF2-40B4-BE49-F238E27FC236}">
                <a16:creationId xmlns:a16="http://schemas.microsoft.com/office/drawing/2014/main" id="{378693B3-2499-F492-3659-53F63234563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A200583-2FDE-0165-5EEF-5E74EE48CE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21E401-8CB4-7653-39DF-131237EA64B3}"/>
              </a:ext>
            </a:extLst>
          </p:cNvPr>
          <p:cNvSpPr>
            <a:spLocks noGrp="1"/>
          </p:cNvSpPr>
          <p:nvPr>
            <p:ph type="sldNum" sz="quarter" idx="12"/>
          </p:nvPr>
        </p:nvSpPr>
        <p:spPr/>
        <p:txBody>
          <a:bodyPr/>
          <a:lstStyle/>
          <a:p>
            <a:fld id="{4FB7A786-D328-4AE1-A8B0-54A092178894}" type="slidenum">
              <a:rPr lang="en-US" smtClean="0"/>
              <a:t>71</a:t>
            </a:fld>
            <a:endParaRPr lang="en-US"/>
          </a:p>
        </p:txBody>
      </p:sp>
    </p:spTree>
    <p:extLst>
      <p:ext uri="{BB962C8B-B14F-4D97-AF65-F5344CB8AC3E}">
        <p14:creationId xmlns:p14="http://schemas.microsoft.com/office/powerpoint/2010/main" val="3280940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E999-C945-5757-6D99-B555E9B38F32}"/>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F78D3B00-2F2A-910B-E526-160955A2945E}"/>
              </a:ext>
            </a:extLst>
          </p:cNvPr>
          <p:cNvSpPr>
            <a:spLocks noGrp="1"/>
          </p:cNvSpPr>
          <p:nvPr>
            <p:ph idx="1"/>
          </p:nvPr>
        </p:nvSpPr>
        <p:spPr/>
        <p:txBody>
          <a:bodyPr/>
          <a:lstStyle/>
          <a:p>
            <a:pPr algn="just"/>
            <a:r>
              <a:rPr lang="en-US" dirty="0"/>
              <a:t>Providing information and answering questions about specific topics in their field of study</a:t>
            </a:r>
          </a:p>
          <a:p>
            <a:pPr algn="just"/>
            <a:endParaRPr lang="en-US" dirty="0"/>
          </a:p>
          <a:p>
            <a:pPr algn="just"/>
            <a:r>
              <a:rPr lang="en-US" dirty="0"/>
              <a:t>Generating hypotheses and predictions based on data; </a:t>
            </a:r>
            <a:r>
              <a:rPr lang="en-US" dirty="0" err="1"/>
              <a:t>summarising</a:t>
            </a:r>
            <a:r>
              <a:rPr lang="en-US" dirty="0"/>
              <a:t> and </a:t>
            </a:r>
            <a:r>
              <a:rPr lang="en-US" dirty="0" err="1"/>
              <a:t>analysing</a:t>
            </a:r>
            <a:r>
              <a:rPr lang="en-US" dirty="0"/>
              <a:t> large sets of data; </a:t>
            </a:r>
          </a:p>
          <a:p>
            <a:pPr algn="just"/>
            <a:endParaRPr lang="en-US" dirty="0"/>
          </a:p>
          <a:p>
            <a:pPr algn="just"/>
            <a:r>
              <a:rPr lang="en-US" dirty="0"/>
              <a:t>Assisting with the writing of research papers and grant proposals; and helping to design and plan experiments and translating texts.</a:t>
            </a:r>
          </a:p>
        </p:txBody>
      </p:sp>
      <p:sp>
        <p:nvSpPr>
          <p:cNvPr id="4" name="Date Placeholder 3">
            <a:extLst>
              <a:ext uri="{FF2B5EF4-FFF2-40B4-BE49-F238E27FC236}">
                <a16:creationId xmlns:a16="http://schemas.microsoft.com/office/drawing/2014/main" id="{378693B3-2499-F492-3659-53F63234563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A200583-2FDE-0165-5EEF-5E74EE48CE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21E401-8CB4-7653-39DF-131237EA64B3}"/>
              </a:ext>
            </a:extLst>
          </p:cNvPr>
          <p:cNvSpPr>
            <a:spLocks noGrp="1"/>
          </p:cNvSpPr>
          <p:nvPr>
            <p:ph type="sldNum" sz="quarter" idx="12"/>
          </p:nvPr>
        </p:nvSpPr>
        <p:spPr/>
        <p:txBody>
          <a:bodyPr/>
          <a:lstStyle/>
          <a:p>
            <a:fld id="{4FB7A786-D328-4AE1-A8B0-54A092178894}" type="slidenum">
              <a:rPr lang="en-US" smtClean="0"/>
              <a:t>72</a:t>
            </a:fld>
            <a:endParaRPr lang="en-US"/>
          </a:p>
        </p:txBody>
      </p:sp>
    </p:spTree>
    <p:extLst>
      <p:ext uri="{BB962C8B-B14F-4D97-AF65-F5344CB8AC3E}">
        <p14:creationId xmlns:p14="http://schemas.microsoft.com/office/powerpoint/2010/main" val="38636384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E999-C945-5757-6D99-B555E9B38F32}"/>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F78D3B00-2F2A-910B-E526-160955A2945E}"/>
              </a:ext>
            </a:extLst>
          </p:cNvPr>
          <p:cNvSpPr>
            <a:spLocks noGrp="1"/>
          </p:cNvSpPr>
          <p:nvPr>
            <p:ph idx="1"/>
          </p:nvPr>
        </p:nvSpPr>
        <p:spPr/>
        <p:txBody>
          <a:bodyPr/>
          <a:lstStyle/>
          <a:p>
            <a:pPr algn="just"/>
            <a:r>
              <a:rPr lang="en-US" dirty="0"/>
              <a:t>For the scientific community, it is about the collective efforts to build a research environment where transparency, honesty and creativity will be honored and rewarded, with or without the impact of AIs.</a:t>
            </a:r>
          </a:p>
          <a:p>
            <a:pPr algn="just"/>
            <a:endParaRPr lang="en-US" dirty="0"/>
          </a:p>
          <a:p>
            <a:pPr algn="just"/>
            <a:r>
              <a:rPr lang="en-US" dirty="0"/>
              <a:t>That’s why data sharing, procedure revealing and replication are so key for scientific research.”</a:t>
            </a:r>
          </a:p>
        </p:txBody>
      </p:sp>
      <p:sp>
        <p:nvSpPr>
          <p:cNvPr id="4" name="Date Placeholder 3">
            <a:extLst>
              <a:ext uri="{FF2B5EF4-FFF2-40B4-BE49-F238E27FC236}">
                <a16:creationId xmlns:a16="http://schemas.microsoft.com/office/drawing/2014/main" id="{378693B3-2499-F492-3659-53F632345636}"/>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2A200583-2FDE-0165-5EEF-5E74EE48CEA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9F21E401-8CB4-7653-39DF-131237EA64B3}"/>
              </a:ext>
            </a:extLst>
          </p:cNvPr>
          <p:cNvSpPr>
            <a:spLocks noGrp="1"/>
          </p:cNvSpPr>
          <p:nvPr>
            <p:ph type="sldNum" sz="quarter" idx="12"/>
          </p:nvPr>
        </p:nvSpPr>
        <p:spPr/>
        <p:txBody>
          <a:bodyPr/>
          <a:lstStyle/>
          <a:p>
            <a:fld id="{4FB7A786-D328-4AE1-A8B0-54A092178894}" type="slidenum">
              <a:rPr lang="en-US" smtClean="0"/>
              <a:t>73</a:t>
            </a:fld>
            <a:endParaRPr lang="en-US"/>
          </a:p>
        </p:txBody>
      </p:sp>
    </p:spTree>
    <p:extLst>
      <p:ext uri="{BB962C8B-B14F-4D97-AF65-F5344CB8AC3E}">
        <p14:creationId xmlns:p14="http://schemas.microsoft.com/office/powerpoint/2010/main" val="2779797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A54221-20EB-743B-0F36-FEC0C09D4A7D}"/>
              </a:ext>
            </a:extLst>
          </p:cNvPr>
          <p:cNvSpPr>
            <a:spLocks noGrp="1"/>
          </p:cNvSpPr>
          <p:nvPr>
            <p:ph type="title"/>
          </p:nvPr>
        </p:nvSpPr>
        <p:spPr/>
        <p:txBody>
          <a:bodyPr>
            <a:normAutofit/>
          </a:bodyPr>
          <a:lstStyle/>
          <a:p>
            <a:pPr algn="ctr"/>
            <a:r>
              <a:rPr lang="en-US" sz="10000" b="1" dirty="0">
                <a:solidFill>
                  <a:srgbClr val="00B050"/>
                </a:solidFill>
              </a:rPr>
              <a:t>THANK YOU</a:t>
            </a:r>
          </a:p>
        </p:txBody>
      </p:sp>
      <p:sp>
        <p:nvSpPr>
          <p:cNvPr id="4" name="Date Placeholder 3">
            <a:extLst>
              <a:ext uri="{FF2B5EF4-FFF2-40B4-BE49-F238E27FC236}">
                <a16:creationId xmlns:a16="http://schemas.microsoft.com/office/drawing/2014/main" id="{A8C3B5DA-A0C0-CA6B-F169-D0E5C833DBC1}"/>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1E372AE2-0E23-C064-0DD8-939574D3AC62}"/>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0959ACD7-A031-C7D4-C384-CC7BEB1D4FAA}"/>
              </a:ext>
            </a:extLst>
          </p:cNvPr>
          <p:cNvSpPr>
            <a:spLocks noGrp="1"/>
          </p:cNvSpPr>
          <p:nvPr>
            <p:ph type="sldNum" sz="quarter" idx="12"/>
          </p:nvPr>
        </p:nvSpPr>
        <p:spPr/>
        <p:txBody>
          <a:bodyPr/>
          <a:lstStyle/>
          <a:p>
            <a:fld id="{4FB7A786-D328-4AE1-A8B0-54A092178894}" type="slidenum">
              <a:rPr lang="en-US" smtClean="0"/>
              <a:t>74</a:t>
            </a:fld>
            <a:endParaRPr lang="en-US"/>
          </a:p>
        </p:txBody>
      </p:sp>
    </p:spTree>
    <p:extLst>
      <p:ext uri="{BB962C8B-B14F-4D97-AF65-F5344CB8AC3E}">
        <p14:creationId xmlns:p14="http://schemas.microsoft.com/office/powerpoint/2010/main" val="283950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8A7-FB1B-8665-B683-C389FC4A91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6B205F-8554-1214-A634-FD60A856B844}"/>
              </a:ext>
            </a:extLst>
          </p:cNvPr>
          <p:cNvSpPr>
            <a:spLocks noGrp="1"/>
          </p:cNvSpPr>
          <p:nvPr>
            <p:ph idx="1"/>
          </p:nvPr>
        </p:nvSpPr>
        <p:spPr/>
        <p:txBody>
          <a:bodyPr/>
          <a:lstStyle/>
          <a:p>
            <a:pPr algn="just"/>
            <a:r>
              <a:rPr lang="en-US" dirty="0" err="1"/>
              <a:t>OpenAI’s</a:t>
            </a:r>
            <a:r>
              <a:rPr lang="en-US" dirty="0"/>
              <a:t> John Schulman developed the </a:t>
            </a:r>
            <a:r>
              <a:rPr lang="en-US" dirty="0" err="1"/>
              <a:t>ChatGPT</a:t>
            </a:r>
            <a:r>
              <a:rPr lang="en-US" dirty="0"/>
              <a:t> platform, and its popularity has been surprising. </a:t>
            </a:r>
          </a:p>
          <a:p>
            <a:pPr algn="just"/>
            <a:endParaRPr lang="en-US" dirty="0"/>
          </a:p>
          <a:p>
            <a:pPr algn="just"/>
            <a:r>
              <a:rPr lang="en-US" dirty="0"/>
              <a:t>Despite the availability of a much more powerful model in GPT-3, </a:t>
            </a:r>
            <a:r>
              <a:rPr lang="en-US" dirty="0" err="1"/>
              <a:t>ChatGPT</a:t>
            </a:r>
            <a:r>
              <a:rPr lang="en-US" dirty="0"/>
              <a:t> provides an intuitive interface for users to have a conversation with AI, perhaps meeting an innate human desire to communicate and connect with others.</a:t>
            </a:r>
          </a:p>
        </p:txBody>
      </p:sp>
      <p:sp>
        <p:nvSpPr>
          <p:cNvPr id="4" name="Date Placeholder 3">
            <a:extLst>
              <a:ext uri="{FF2B5EF4-FFF2-40B4-BE49-F238E27FC236}">
                <a16:creationId xmlns:a16="http://schemas.microsoft.com/office/drawing/2014/main" id="{49FC77F6-0C68-B0FA-FB53-09583579ACC3}"/>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5CF88544-495E-2D63-78E1-521D2CC12B11}"/>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D8ED4084-C698-B897-062C-3491EC8640C2}"/>
              </a:ext>
            </a:extLst>
          </p:cNvPr>
          <p:cNvSpPr>
            <a:spLocks noGrp="1"/>
          </p:cNvSpPr>
          <p:nvPr>
            <p:ph type="sldNum" sz="quarter" idx="12"/>
          </p:nvPr>
        </p:nvSpPr>
        <p:spPr/>
        <p:txBody>
          <a:bodyPr/>
          <a:lstStyle/>
          <a:p>
            <a:fld id="{4FB7A786-D328-4AE1-A8B0-54A092178894}" type="slidenum">
              <a:rPr lang="en-US" smtClean="0"/>
              <a:t>8</a:t>
            </a:fld>
            <a:endParaRPr lang="en-US"/>
          </a:p>
        </p:txBody>
      </p:sp>
    </p:spTree>
    <p:extLst>
      <p:ext uri="{BB962C8B-B14F-4D97-AF65-F5344CB8AC3E}">
        <p14:creationId xmlns:p14="http://schemas.microsoft.com/office/powerpoint/2010/main" val="76402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E6A8-6F64-FE3F-4AD7-2CBE14CAE78B}"/>
              </a:ext>
            </a:extLst>
          </p:cNvPr>
          <p:cNvSpPr>
            <a:spLocks noGrp="1"/>
          </p:cNvSpPr>
          <p:nvPr>
            <p:ph type="title"/>
          </p:nvPr>
        </p:nvSpPr>
        <p:spPr/>
        <p:txBody>
          <a:bodyPr/>
          <a:lstStyle/>
          <a:p>
            <a:r>
              <a:rPr lang="en-US" dirty="0"/>
              <a:t>How Popular is </a:t>
            </a:r>
            <a:r>
              <a:rPr lang="en-US" dirty="0" err="1"/>
              <a:t>ChatGPT</a:t>
            </a:r>
            <a:r>
              <a:rPr lang="en-US" dirty="0"/>
              <a:t>?</a:t>
            </a:r>
          </a:p>
        </p:txBody>
      </p:sp>
      <p:sp>
        <p:nvSpPr>
          <p:cNvPr id="3" name="Content Placeholder 2">
            <a:extLst>
              <a:ext uri="{FF2B5EF4-FFF2-40B4-BE49-F238E27FC236}">
                <a16:creationId xmlns:a16="http://schemas.microsoft.com/office/drawing/2014/main" id="{85DA6DDA-C141-CCDA-29E5-DDB7DF481D85}"/>
              </a:ext>
            </a:extLst>
          </p:cNvPr>
          <p:cNvSpPr>
            <a:spLocks noGrp="1"/>
          </p:cNvSpPr>
          <p:nvPr>
            <p:ph idx="1"/>
          </p:nvPr>
        </p:nvSpPr>
        <p:spPr/>
        <p:txBody>
          <a:bodyPr/>
          <a:lstStyle/>
          <a:p>
            <a:pPr algn="just"/>
            <a:r>
              <a:rPr lang="en-US" dirty="0"/>
              <a:t>GPT-3 was outputting 3.1 million wpm in Mar/2021 (“We currently generate an average of 4.5 billion words per day, and continue to scale production traffic.”) (</a:t>
            </a:r>
            <a:r>
              <a:rPr lang="en-US" dirty="0" err="1"/>
              <a:t>OpenAI</a:t>
            </a:r>
            <a:r>
              <a:rPr lang="en-US" dirty="0"/>
              <a:t> blog, March 2021) </a:t>
            </a:r>
            <a:r>
              <a:rPr lang="en-US" dirty="0">
                <a:hlinkClick r:id="rId2"/>
              </a:rPr>
              <a:t>https://openai.com/blog/gpt-3-apps/</a:t>
            </a:r>
            <a:endParaRPr lang="en-US" dirty="0"/>
          </a:p>
          <a:p>
            <a:pPr algn="just"/>
            <a:endParaRPr lang="en-US" dirty="0"/>
          </a:p>
          <a:p>
            <a:pPr algn="just"/>
            <a:r>
              <a:rPr lang="en-US" dirty="0"/>
              <a:t>GPT-3 had 1 million users about a year later in Jun/2022 (“more than 1 million signups! took gpt-3 ~24 months to get there”) (Sam Altman tweet, 22/Jun/2022) </a:t>
            </a:r>
            <a:r>
              <a:rPr lang="en-US" dirty="0">
                <a:hlinkClick r:id="rId3"/>
              </a:rPr>
              <a:t>https://twitter.com/sama/status/1539737789310259200</a:t>
            </a:r>
            <a:endParaRPr lang="en-US" dirty="0"/>
          </a:p>
          <a:p>
            <a:pPr algn="just"/>
            <a:endParaRPr lang="en-US" dirty="0"/>
          </a:p>
        </p:txBody>
      </p:sp>
      <p:sp>
        <p:nvSpPr>
          <p:cNvPr id="4" name="Date Placeholder 3">
            <a:extLst>
              <a:ext uri="{FF2B5EF4-FFF2-40B4-BE49-F238E27FC236}">
                <a16:creationId xmlns:a16="http://schemas.microsoft.com/office/drawing/2014/main" id="{5F48AD66-AF54-98FC-81A6-3A690802DC3E}"/>
              </a:ext>
            </a:extLst>
          </p:cNvPr>
          <p:cNvSpPr>
            <a:spLocks noGrp="1"/>
          </p:cNvSpPr>
          <p:nvPr>
            <p:ph type="dt" sz="half" idx="10"/>
          </p:nvPr>
        </p:nvSpPr>
        <p:spPr/>
        <p:txBody>
          <a:bodyPr/>
          <a:lstStyle/>
          <a:p>
            <a:fld id="{8B234A81-7DD3-4988-888E-1E776F561CE8}" type="datetime1">
              <a:rPr lang="en-US" smtClean="0"/>
              <a:t>2/27/2023</a:t>
            </a:fld>
            <a:endParaRPr lang="en-US"/>
          </a:p>
        </p:txBody>
      </p:sp>
      <p:sp>
        <p:nvSpPr>
          <p:cNvPr id="5" name="Footer Placeholder 4">
            <a:extLst>
              <a:ext uri="{FF2B5EF4-FFF2-40B4-BE49-F238E27FC236}">
                <a16:creationId xmlns:a16="http://schemas.microsoft.com/office/drawing/2014/main" id="{0BF376A2-5139-1428-07DE-6DD93209332F}"/>
              </a:ext>
            </a:extLst>
          </p:cNvPr>
          <p:cNvSpPr>
            <a:spLocks noGrp="1"/>
          </p:cNvSpPr>
          <p:nvPr>
            <p:ph type="ftr" sz="quarter" idx="11"/>
          </p:nvPr>
        </p:nvSpPr>
        <p:spPr/>
        <p:txBody>
          <a:bodyPr/>
          <a:lstStyle/>
          <a:p>
            <a:r>
              <a:rPr lang="en-US"/>
              <a:t>CENTER OF EXCELLENCE IN ALGORITHMS</a:t>
            </a:r>
          </a:p>
        </p:txBody>
      </p:sp>
      <p:sp>
        <p:nvSpPr>
          <p:cNvPr id="6" name="Slide Number Placeholder 5">
            <a:extLst>
              <a:ext uri="{FF2B5EF4-FFF2-40B4-BE49-F238E27FC236}">
                <a16:creationId xmlns:a16="http://schemas.microsoft.com/office/drawing/2014/main" id="{CEC50913-157D-3B3B-6B6C-6ED2C11C965E}"/>
              </a:ext>
            </a:extLst>
          </p:cNvPr>
          <p:cNvSpPr>
            <a:spLocks noGrp="1"/>
          </p:cNvSpPr>
          <p:nvPr>
            <p:ph type="sldNum" sz="quarter" idx="12"/>
          </p:nvPr>
        </p:nvSpPr>
        <p:spPr/>
        <p:txBody>
          <a:bodyPr/>
          <a:lstStyle/>
          <a:p>
            <a:fld id="{4FB7A786-D328-4AE1-A8B0-54A092178894}" type="slidenum">
              <a:rPr lang="en-US" smtClean="0"/>
              <a:t>9</a:t>
            </a:fld>
            <a:endParaRPr lang="en-US"/>
          </a:p>
        </p:txBody>
      </p:sp>
    </p:spTree>
    <p:extLst>
      <p:ext uri="{BB962C8B-B14F-4D97-AF65-F5344CB8AC3E}">
        <p14:creationId xmlns:p14="http://schemas.microsoft.com/office/powerpoint/2010/main" val="1745930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4987</Words>
  <Application>Microsoft Office PowerPoint</Application>
  <PresentationFormat>Widescreen</PresentationFormat>
  <Paragraphs>499</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-apple-system</vt:lpstr>
      <vt:lpstr>Arial</vt:lpstr>
      <vt:lpstr>Calibri</vt:lpstr>
      <vt:lpstr>Calibri Light</vt:lpstr>
      <vt:lpstr>Wingdings 2</vt:lpstr>
      <vt:lpstr>Office Theme</vt:lpstr>
      <vt:lpstr>AI PARADIGM SHIFT: CHATGPT</vt:lpstr>
      <vt:lpstr>Agenda</vt:lpstr>
      <vt:lpstr>Introduction</vt:lpstr>
      <vt:lpstr>Supervised Learning</vt:lpstr>
      <vt:lpstr>Reinforcement Learning</vt:lpstr>
      <vt:lpstr>Transfer Learning</vt:lpstr>
      <vt:lpstr>Introduction</vt:lpstr>
      <vt:lpstr>Introduction</vt:lpstr>
      <vt:lpstr>How Popular is ChatGPT?</vt:lpstr>
      <vt:lpstr>How Popular is ChatGPT?</vt:lpstr>
      <vt:lpstr>How Popular is ChatGPT?</vt:lpstr>
      <vt:lpstr>How smart is ChatGPT?</vt:lpstr>
      <vt:lpstr>PowerPoint Presentation</vt:lpstr>
      <vt:lpstr>How do we train our own ChatGPT or GPT-3?</vt:lpstr>
      <vt:lpstr>Training hardware</vt:lpstr>
      <vt:lpstr>Staffing</vt:lpstr>
      <vt:lpstr>Time (data collection)</vt:lpstr>
      <vt:lpstr>Time (training)</vt:lpstr>
      <vt:lpstr>PowerPoint Presentation</vt:lpstr>
      <vt:lpstr>InstructGPT</vt:lpstr>
      <vt:lpstr>InstructGPT</vt:lpstr>
      <vt:lpstr>PowerPoint Presentation</vt:lpstr>
      <vt:lpstr>ChatGPT’s success</vt:lpstr>
      <vt:lpstr>Algorithm Behind Chat GPT!</vt:lpstr>
      <vt:lpstr>Algorithm Behind Chat GPT!</vt:lpstr>
      <vt:lpstr>Other Alternatives</vt:lpstr>
      <vt:lpstr>ChatGPT vs Google Bard</vt:lpstr>
      <vt:lpstr>Opportunities</vt:lpstr>
      <vt:lpstr> What ChatGPT is all about?</vt:lpstr>
      <vt:lpstr>How Might ChatGPT Impact the Crypto Market?</vt:lpstr>
      <vt:lpstr>Benefits Of ChatGPT On The Crypto Market:</vt:lpstr>
      <vt:lpstr>How Can I Trade in Crypto Markets Using ChatGPT?</vt:lpstr>
      <vt:lpstr>How Can I Trade in Crypto Markets Using ChatGPT?</vt:lpstr>
      <vt:lpstr>Some Thoughts</vt:lpstr>
      <vt:lpstr>How Can You Use ChatGPT?</vt:lpstr>
      <vt:lpstr>How Can You Use ChatGPT?</vt:lpstr>
      <vt:lpstr>How Can You Use ChatGPT?</vt:lpstr>
      <vt:lpstr>How to Get Started With ChatGPT</vt:lpstr>
      <vt:lpstr>ChatGPT: the future of discharge summaries? </vt:lpstr>
      <vt:lpstr>Introduction</vt:lpstr>
      <vt:lpstr>Introduction</vt:lpstr>
      <vt:lpstr>Introduction</vt:lpstr>
      <vt:lpstr>Benefits</vt:lpstr>
      <vt:lpstr>Benefits</vt:lpstr>
      <vt:lpstr>PowerPoint Presentation</vt:lpstr>
      <vt:lpstr>PowerPoint Presentation</vt:lpstr>
      <vt:lpstr>Some thoughts</vt:lpstr>
      <vt:lpstr>Some thoughts</vt:lpstr>
      <vt:lpstr>Some thoughts</vt:lpstr>
      <vt:lpstr>Some thoughts</vt:lpstr>
      <vt:lpstr>Some thoughts</vt:lpstr>
      <vt:lpstr>Some thoughts</vt:lpstr>
      <vt:lpstr>Use of ChatGPT in social science survey research</vt:lpstr>
      <vt:lpstr>Use of ChatGPT in social science survey research</vt:lpstr>
      <vt:lpstr>Benefits of Use</vt:lpstr>
      <vt:lpstr>Benefits of Use</vt:lpstr>
      <vt:lpstr>Benefits of Use</vt:lpstr>
      <vt:lpstr>Benefits of Use</vt:lpstr>
      <vt:lpstr>Benefits of Use</vt:lpstr>
      <vt:lpstr>Examples of Use</vt:lpstr>
      <vt:lpstr>Examples of Use</vt:lpstr>
      <vt:lpstr>Limitations of ChatGPT in social science survey research</vt:lpstr>
      <vt:lpstr>Limitations of ChatGPT in social science survey research</vt:lpstr>
      <vt:lpstr>The Limitations of ChatGPT</vt:lpstr>
      <vt:lpstr>The Limitations of ChatGPT</vt:lpstr>
      <vt:lpstr>The Threats</vt:lpstr>
      <vt:lpstr>The Threats</vt:lpstr>
      <vt:lpstr>The Threats</vt:lpstr>
      <vt:lpstr>Opportunities</vt:lpstr>
      <vt:lpstr>Opportunities</vt:lpstr>
      <vt:lpstr>Opportunities</vt:lpstr>
      <vt:lpstr>Opportunities</vt:lpstr>
      <vt:lpstr>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PARADIGM SHIFT: CHATGPT-CHALLENGES AND OPPORTUNITIES</dc:title>
  <dc:creator>Kanni Muthu</dc:creator>
  <cp:lastModifiedBy>Kanni Muthu</cp:lastModifiedBy>
  <cp:revision>57</cp:revision>
  <dcterms:created xsi:type="dcterms:W3CDTF">2023-02-10T04:48:12Z</dcterms:created>
  <dcterms:modified xsi:type="dcterms:W3CDTF">2023-02-27T07:03:25Z</dcterms:modified>
</cp:coreProperties>
</file>