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87" r:id="rId4"/>
    <p:sldId id="288" r:id="rId5"/>
    <p:sldId id="289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DB8D2-9629-41D2-87D9-6CDFBA615E8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03E0-D2F9-4A1F-B7B7-73065A148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3257-901A-9C3D-FB63-6B424465E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DDF73-22BC-76A9-0885-92518215E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A30C-260C-BA99-AD6F-A25882AF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5D44-8742-436A-981D-ED93C855D0D0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7EC3-352E-4452-D09B-02BB5E8A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2F93-B852-A714-7274-452D1338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89CF-D18E-1A79-3323-272DF4EA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3D1F-FF10-8A24-44E5-D553A4FC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502F-698C-FB53-C11D-631E3F4B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B70-5D3E-4C93-8E30-DA5F315B3DF6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FE940-4A3F-1A3B-A676-14CE8398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1148-C80D-F5E3-408C-FDFCD50D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5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4E2E4-6666-4084-6FCA-57D16F1D0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68A7-36E7-EAF2-2EFB-9B8AC2E0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32C5-25E6-8871-82A3-0F77AA86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44-3C7D-48D9-A37B-595321C68950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36B9-3CFF-494F-A3DF-EBE20297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3D0E-C057-0CFF-584A-9D9F4A3D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6F2C-6A91-0293-9A3C-0239C278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85FF-67BE-1130-25A5-A3896FA6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6475-9514-DA32-EB2A-868158DE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782E-A374-3607-1D20-3157A880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8F0F-D9BE-5449-0F66-3D81D909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1381-7CBD-2ABA-FC6A-487AE1DF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0F0D-3494-8993-125E-28AD1047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0124-B873-5AE9-EBFC-5BDB139A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FD3F-122F-47E6-A6AD-CC00BA4ACCFE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1411-1EF2-BBEE-A6D0-4F5F4C14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05C1-B614-8499-0816-DA218A81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F358-4F97-637B-448A-2FE13F0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B484-1877-0363-AF9C-6FD5F5361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38016-FBA8-2B3C-E0A5-2DC73495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E29D3-135C-850A-E032-F544DF54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5CBE-693C-48FB-9D4A-D54D6E3264EB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02535-BC24-94A7-FEBD-5510AC47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60F42-4DE7-8ECA-8353-82B2F33A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143A-49C2-D5D4-C5C2-2D9F09A2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F3ED-F6B8-61DB-20CC-3CE1A31F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A6C9-9264-62BD-9988-0068873B6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61D5-E903-FDFD-7BF5-EEFC2D94C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A1763-6D83-1D39-003E-4C3B72EC6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4701C-C478-276C-A88B-9DBF6B7B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9C02-D23B-45FC-A13B-E28C40896A66}" type="datetime1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C8D86-1518-FDED-B92B-13F6E9F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78516-B03D-4547-7EF6-A1FDBC5E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0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9BD-946E-1B34-D8D6-04D6B6CE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C070C-DB9B-29C9-4701-F724671D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35F9-9A6F-4355-88C4-A238F6B4503C}" type="datetime1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5C575-23B2-CC5D-36A5-A447F994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696FA-A6B1-1F2E-B435-84291E99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269FE-425C-E02A-F744-60A2D941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B3C2-2EF7-4976-A216-2DDDA710EFB5}" type="datetime1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0A224-FE39-4702-8DD4-20EF5BD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5AAA6-BEB9-A4E7-C42D-F274FA2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8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D372-BF33-C983-05DD-8FC8DAE2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D40C-7D7B-7C64-2BFA-7CC265CA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8A1C7-522B-2E88-0211-C5F26DFBE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99AEC-83BA-237F-2098-226AE83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A1480-387A-4316-A7BD-5813D9FD042D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238B-90D7-29F3-2A2D-993A5A14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B141B-489C-4B19-550C-A2C6E980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6AC-B51B-B257-B0E5-30180A03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5CDB-094E-6669-8938-4093ABAFE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DBD26-F34D-973D-D5BF-8B0347AFD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573F2-874B-F78A-3153-F6B9FEEA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F95A-EE6B-486B-9CB2-FCBBFEEB44BF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0829-6B9F-F991-C8F6-0F312490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014B-1AC8-ABD8-C262-D00A2C29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16DEA-7DE6-7D7A-70B7-B8EBA608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937-AA2B-B801-6A31-F5BAD71D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3622E-F5CE-6EC1-3275-F191EBC96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A9CC-92A7-4068-9610-D8DCD594B46C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2D07-DEE2-7D48-2D3E-A88BD8D6F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CB44-6674-ACE4-08CC-08748B7B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A786-D328-4AE1-A8B0-54A0921788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FCF43-ABA1-1204-077A-92A7BC9F27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121" y="18255"/>
            <a:ext cx="372087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D54E-D223-A7E1-DE99-2648FDB41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Conversational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AC9E-DE51-1D17-76B6-9A7486A11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3821113"/>
            <a:ext cx="5810250" cy="2836862"/>
          </a:xfrm>
        </p:spPr>
        <p:txBody>
          <a:bodyPr/>
          <a:lstStyle/>
          <a:p>
            <a:pPr algn="l" eaLnBrk="1" hangingPunct="1">
              <a:buFont typeface="Wingdings 2" pitchFamily="18" charset="2"/>
              <a:buNone/>
            </a:pPr>
            <a:r>
              <a:rPr lang="en-US" sz="2400" b="1" dirty="0"/>
              <a:t>Dr. S KANNIMUTHU,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/>
              <a:t>Professor / CSE Department,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/>
              <a:t>Head-Center of Excellence in Algorithms,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 err="1"/>
              <a:t>Karpagam</a:t>
            </a:r>
            <a:r>
              <a:rPr lang="en-US" sz="2400" b="1" dirty="0"/>
              <a:t> College of Engineering,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/>
              <a:t>Coimbatore.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sz="2400" b="1" dirty="0" err="1"/>
              <a:t>Tamilnadu</a:t>
            </a:r>
            <a:r>
              <a:rPr lang="en-US" sz="2400" b="1" dirty="0"/>
              <a:t>, India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6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C52A-1D57-5705-1C21-FEAC5286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7C75-D6D0-F23B-582C-63D459A5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5382-6592-4F95-0388-FD980103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1CAA-1C76-B79B-7D05-F910181B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FEF51-EF0A-3C92-66FE-A556F78F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69" y="1808956"/>
            <a:ext cx="6816326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5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45F1-02F7-9052-7BB1-A5EC759E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NLU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0193-14C0-E54F-69F1-C7AE1B09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Intent: </a:t>
            </a:r>
            <a:r>
              <a:rPr lang="en-US" dirty="0"/>
              <a:t>This tells what user would like to do.</a:t>
            </a:r>
          </a:p>
          <a:p>
            <a:pPr marL="0" indent="0" algn="just">
              <a:buNone/>
            </a:pPr>
            <a:r>
              <a:rPr lang="en-US" dirty="0"/>
              <a:t>Example: search for a restaurant, raise a ticket, book a taxi etc.</a:t>
            </a:r>
          </a:p>
          <a:p>
            <a:pPr marL="0" indent="0" algn="just">
              <a:buNone/>
            </a:pPr>
            <a:r>
              <a:rPr lang="en-US" b="1" dirty="0"/>
              <a:t>Entity: </a:t>
            </a:r>
            <a:r>
              <a:rPr lang="en-US" dirty="0"/>
              <a:t>These are the attributes which give details about the user’s task.</a:t>
            </a:r>
          </a:p>
          <a:p>
            <a:pPr marL="0" indent="0" algn="just">
              <a:buNone/>
            </a:pPr>
            <a:r>
              <a:rPr lang="en-US" dirty="0"/>
              <a:t>Example: if the user intent is to search for a restaurant possible entities could be:</a:t>
            </a:r>
          </a:p>
          <a:p>
            <a:pPr marL="0" indent="0" algn="just">
              <a:buNone/>
            </a:pPr>
            <a:r>
              <a:rPr lang="en-US" dirty="0"/>
              <a:t>a. the type of restaurant user is looking for </a:t>
            </a:r>
            <a:r>
              <a:rPr lang="en-US" dirty="0" err="1"/>
              <a:t>i.e</a:t>
            </a:r>
            <a:r>
              <a:rPr lang="en-US" dirty="0"/>
              <a:t> cuisine</a:t>
            </a:r>
          </a:p>
          <a:p>
            <a:pPr marL="0" indent="0" algn="just">
              <a:buNone/>
            </a:pPr>
            <a:r>
              <a:rPr lang="en-US" dirty="0"/>
              <a:t>b. the area in which the user looking for restaurant </a:t>
            </a:r>
            <a:r>
              <a:rPr lang="en-US" dirty="0" err="1"/>
              <a:t>i.e</a:t>
            </a:r>
            <a:r>
              <a:rPr lang="en-US" dirty="0"/>
              <a:t> location, etc...</a:t>
            </a:r>
          </a:p>
          <a:p>
            <a:pPr marL="0" indent="0" algn="just">
              <a:buNone/>
            </a:pPr>
            <a:r>
              <a:rPr lang="en-US" dirty="0"/>
              <a:t>In ML &amp; NLP domain above two components are more frequently called as sentence classification and named entity recognition(NER) problems.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13AE-AEC9-C6DA-4B10-B33D79DF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F70C-F7BB-CEA3-57A6-9DCCDA79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89D0-EFF4-62A3-C7D8-2B146E1F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391F-6C7A-3D7A-2D12-72E07085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for Intent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04CD-2376-4584-0E77-890E17CA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Contextual embeddings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0C40-BBFC-0AA3-23BF-81BAA0A3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EACB-D901-C2C5-D96A-5F5D95B6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D7D7-9131-B610-FF82-AB1F3C36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7A140-9403-0CC5-FCB9-EA555F2C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69" y="2914468"/>
            <a:ext cx="4627931" cy="1029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141BE-3498-946A-B18E-6E26160D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921" y="2854325"/>
            <a:ext cx="4796845" cy="9338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9B1A0E-D418-982F-4C0A-C4FA8B54F619}"/>
              </a:ext>
            </a:extLst>
          </p:cNvPr>
          <p:cNvSpPr txBox="1"/>
          <p:nvPr/>
        </p:nvSpPr>
        <p:spPr>
          <a:xfrm>
            <a:off x="1809750" y="4273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word “bank” has same embedding!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BB77B-35E4-2AD8-B202-25A124DD4353}"/>
              </a:ext>
            </a:extLst>
          </p:cNvPr>
          <p:cNvSpPr txBox="1"/>
          <p:nvPr/>
        </p:nvSpPr>
        <p:spPr>
          <a:xfrm>
            <a:off x="7629422" y="4059221"/>
            <a:ext cx="3829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word “bank” has different embedding</a:t>
            </a:r>
          </a:p>
          <a:p>
            <a:pPr algn="just"/>
            <a:r>
              <a:rPr lang="en-US" dirty="0"/>
              <a:t>based on the context in which it is used.</a:t>
            </a:r>
          </a:p>
        </p:txBody>
      </p:sp>
    </p:spTree>
    <p:extLst>
      <p:ext uri="{BB962C8B-B14F-4D97-AF65-F5344CB8AC3E}">
        <p14:creationId xmlns:p14="http://schemas.microsoft.com/office/powerpoint/2010/main" val="251818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C6B5-AB65-2DA4-FF15-B322C4D8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for Intent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3126-6447-0EE4-D50F-9DD415EB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Parallel training with positional encodings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Sentences are processed as a whole, rather than word by word compared to typical RNN/LSTM models.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Positional embeddings: encode information related to a specific position of a token in a sentence.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8AFA-1CCF-1D66-FD3D-D9052568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F931-567C-34EF-8A60-663D012E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D661-AD16-79EB-0B17-63DCAE2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455B-0D0D-9410-750D-D0A22A60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opportunities for organizations </a:t>
            </a:r>
            <a:br>
              <a:rPr lang="en-US" dirty="0"/>
            </a:br>
            <a:r>
              <a:rPr lang="en-US" dirty="0"/>
              <a:t>and their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AE9A-DBD8-5E7F-521C-86AC9322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Conversational AI is an enabler to personalization</a:t>
            </a:r>
          </a:p>
          <a:p>
            <a:pPr lvl="1" algn="just"/>
            <a:r>
              <a:rPr lang="en-US" dirty="0"/>
              <a:t>Using conversational AI, organizations can provide personalized and differentiated experiences that build relationships with their customers. </a:t>
            </a:r>
          </a:p>
          <a:p>
            <a:pPr lvl="1" algn="just"/>
            <a:r>
              <a:rPr lang="en-US" dirty="0"/>
              <a:t>Each interaction can feel like a 1:1 conversation that is context-aware and informed by past interactions.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677A-820C-9ACD-3D1A-C50D2575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1CB7-AE75-2B59-7ED4-7CCD03C6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883D-6342-0662-0422-72ED0E43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0342F-5B31-4F05-99E3-3342D89E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792854"/>
            <a:ext cx="8086725" cy="22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5117-1A41-D1E0-E56B-B30FAF78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Conversational AI?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5BA1-6ADC-6284-A1AA-6EE1CB90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programmatic and intelligent </a:t>
            </a:r>
            <a:r>
              <a:rPr lang="en-US" dirty="0"/>
              <a:t>way of offering a </a:t>
            </a:r>
            <a:r>
              <a:rPr lang="en-US" dirty="0">
                <a:solidFill>
                  <a:srgbClr val="00B050"/>
                </a:solidFill>
              </a:rPr>
              <a:t>conversational experience</a:t>
            </a:r>
            <a:r>
              <a:rPr lang="en-US" dirty="0"/>
              <a:t> to mimic conversations with real people, through </a:t>
            </a:r>
            <a:r>
              <a:rPr lang="en-US" dirty="0">
                <a:solidFill>
                  <a:srgbClr val="0070C0"/>
                </a:solidFill>
              </a:rPr>
              <a:t>digital and telecommunication technologies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Informed by rich data sets and intents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Providing users with informal, engaging experiences that mirror everyday language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Digitally enabled products, platforms, and experiences relating to communication, sales and service consultations as well as other customer services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7464-C587-7D29-6C62-8465F9B3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E1AE-9853-1484-9067-38117A4C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B0AC-2096-F59A-F907-8DAC8F9D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26F-E75F-03A8-3CE2-F9A65A0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Conversational AI brings together </a:t>
            </a:r>
            <a:br>
              <a:rPr lang="en-US" dirty="0"/>
            </a:br>
            <a:r>
              <a:rPr lang="en-US" dirty="0"/>
              <a:t>eight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CA18-3880-7F8C-87DF-9B3E54F3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Natural Language Processing (NLP)</a:t>
            </a:r>
          </a:p>
          <a:p>
            <a:pPr lvl="1"/>
            <a:r>
              <a:rPr lang="en-US" dirty="0"/>
              <a:t>Ability to “read” or parse human language text</a:t>
            </a:r>
          </a:p>
          <a:p>
            <a:pPr lvl="1"/>
            <a:r>
              <a:rPr lang="en-US" dirty="0"/>
              <a:t>Pre-requisite for understanding natural sentence structures versus simple keyword “triggers”</a:t>
            </a:r>
          </a:p>
          <a:p>
            <a:r>
              <a:rPr lang="en-US" dirty="0">
                <a:solidFill>
                  <a:srgbClr val="FF0000"/>
                </a:solidFill>
              </a:rPr>
              <a:t>Intent Recognition</a:t>
            </a:r>
          </a:p>
          <a:p>
            <a:pPr lvl="1" algn="just"/>
            <a:r>
              <a:rPr lang="en-US" dirty="0"/>
              <a:t>Ability to understand what the user is requesting, even if phrased unexpectedly</a:t>
            </a:r>
          </a:p>
          <a:p>
            <a:pPr lvl="1" algn="just"/>
            <a:r>
              <a:rPr lang="en-US" dirty="0"/>
              <a:t>Good intent recognition is vital if you don’t want to annoy your users with roadblocks in the experience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EA25-289B-718D-ED18-1C8F6E51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5C20-6D7A-F0B1-5EDB-3B9EAEBF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E94C-9AEB-8380-8656-56C866D7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26F-E75F-03A8-3CE2-F9A65A0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Conversational AI brings together </a:t>
            </a:r>
            <a:br>
              <a:rPr lang="en-US" dirty="0"/>
            </a:br>
            <a:r>
              <a:rPr lang="en-US" dirty="0"/>
              <a:t>eight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CA18-3880-7F8C-87DF-9B3E54F3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Entity Recognition</a:t>
            </a:r>
          </a:p>
          <a:p>
            <a:pPr lvl="1"/>
            <a:r>
              <a:rPr lang="en-US" dirty="0"/>
              <a:t>Understand that some text refers to informative abstract categories (entities) such as “February 2” = Date</a:t>
            </a:r>
          </a:p>
          <a:p>
            <a:pPr lvl="1"/>
            <a:r>
              <a:rPr lang="en-US" dirty="0"/>
              <a:t>Necessary for more complex commands and analysis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Fulfilment</a:t>
            </a:r>
          </a:p>
          <a:p>
            <a:pPr lvl="1" algn="just"/>
            <a:r>
              <a:rPr lang="en-US" dirty="0"/>
              <a:t>The ability to pull data from web services or databases using APIs, run conditions and inform the Dialog Manager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EA25-289B-718D-ED18-1C8F6E51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5C20-6D7A-F0B1-5EDB-3B9EAEBF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E94C-9AEB-8380-8656-56C866D7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26F-E75F-03A8-3CE2-F9A65A0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Conversational AI brings together </a:t>
            </a:r>
            <a:br>
              <a:rPr lang="en-US" dirty="0"/>
            </a:br>
            <a:r>
              <a:rPr lang="en-US" dirty="0"/>
              <a:t>eight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CA18-3880-7F8C-87DF-9B3E54F3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Voice Optimized Responses</a:t>
            </a:r>
          </a:p>
          <a:p>
            <a:pPr lvl="1"/>
            <a:r>
              <a:rPr lang="en-US" dirty="0"/>
              <a:t>Ability to engage in conversation in a humanlike manner and show emotions to deliver an optimized experience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Dynamic Text to Speech</a:t>
            </a:r>
          </a:p>
          <a:p>
            <a:pPr lvl="1" algn="just"/>
            <a:r>
              <a:rPr lang="en-US" dirty="0"/>
              <a:t>Converts written text to natural sounding speech, supporting various languages, voices and accents </a:t>
            </a:r>
          </a:p>
          <a:p>
            <a:pPr lvl="1" algn="just"/>
            <a:r>
              <a:rPr lang="en-US" dirty="0"/>
              <a:t>Allows for emphasize of capital letters and tonal inflection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EA25-289B-718D-ED18-1C8F6E51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5C20-6D7A-F0B1-5EDB-3B9EAEBF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E94C-9AEB-8380-8656-56C866D7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26F-E75F-03A8-3CE2-F9A65A0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Conversational AI brings together </a:t>
            </a:r>
            <a:br>
              <a:rPr lang="en-US" dirty="0"/>
            </a:br>
            <a:r>
              <a:rPr lang="en-US" dirty="0"/>
              <a:t>eight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CA18-3880-7F8C-87DF-9B3E54F3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Machine Learning</a:t>
            </a:r>
          </a:p>
          <a:p>
            <a:pPr lvl="1" algn="just"/>
            <a:r>
              <a:rPr lang="en-US" dirty="0"/>
              <a:t>Learn how to better respond to the user by analyzing human agent responses</a:t>
            </a:r>
          </a:p>
          <a:p>
            <a:pPr lvl="1" algn="just"/>
            <a:r>
              <a:rPr lang="en-US" dirty="0"/>
              <a:t>Necessary to improve intent recognition</a:t>
            </a:r>
          </a:p>
          <a:p>
            <a:pPr lvl="1"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Contextual Awareness</a:t>
            </a:r>
          </a:p>
          <a:p>
            <a:pPr lvl="1" algn="just"/>
            <a:r>
              <a:rPr lang="en-US" dirty="0"/>
              <a:t>Ability to follow conversation history, translate, recall and memorize information over conversations</a:t>
            </a:r>
          </a:p>
          <a:p>
            <a:pPr lvl="1" algn="just"/>
            <a:r>
              <a:rPr lang="en-US" dirty="0"/>
              <a:t>Necessary for natural, human-like back and forth conversation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EA25-289B-718D-ED18-1C8F6E51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5C20-6D7A-F0B1-5EDB-3B9EAEBF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E94C-9AEB-8380-8656-56C866D7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F30F-F45A-E321-5FEB-A7C02BE7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Conversational AI / chatbots?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C88C-9E94-7C7A-0861-A37D2AA7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825625"/>
            <a:ext cx="6877050" cy="4351338"/>
          </a:xfrm>
        </p:spPr>
        <p:txBody>
          <a:bodyPr/>
          <a:lstStyle/>
          <a:p>
            <a:pPr algn="just"/>
            <a:r>
              <a:rPr lang="en-US" dirty="0"/>
              <a:t>Messaging is a popular form of interaction and chatbots streamlines the interaction between people and services.</a:t>
            </a:r>
          </a:p>
          <a:p>
            <a:pPr algn="just"/>
            <a:r>
              <a:rPr lang="en-US" dirty="0"/>
              <a:t>Easy Scalability of bots.</a:t>
            </a:r>
          </a:p>
          <a:p>
            <a:pPr algn="just"/>
            <a:r>
              <a:rPr lang="en-US" dirty="0"/>
              <a:t>Always Available !</a:t>
            </a:r>
          </a:p>
          <a:p>
            <a:pPr algn="just"/>
            <a:r>
              <a:rPr lang="en-US" dirty="0"/>
              <a:t>Helpful for organizations with presence in multiple geographies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9DEA-1B89-35F2-ECAD-54838DD9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E8C3-C586-18F7-AD1E-B979F989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A4E30-1AD4-1B6C-1CEE-F5013E24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BAB67-067D-B410-A80B-E8E84B51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1825625"/>
            <a:ext cx="3819525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CC626E-BC21-EF7C-BE10-8AFA5699B12F}"/>
              </a:ext>
            </a:extLst>
          </p:cNvPr>
          <p:cNvSpPr txBox="1"/>
          <p:nvPr/>
        </p:nvSpPr>
        <p:spPr>
          <a:xfrm>
            <a:off x="123826" y="5468610"/>
            <a:ext cx="8143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1B5161"/>
                </a:solidFill>
                <a:latin typeface="111"/>
              </a:rPr>
              <a:t>According to Forbes, the chatbot market is forecasted to reach $1.25 billion by 2025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Arial-Bold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remove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70E8-6355-BA3F-9D47-B15992C6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Conversation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BD95-1BC8-8413-A010-16EFFA8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D866-13B9-BF5E-A2A2-3D0E7253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037A-60B2-9AC5-4A4D-70AE6C4D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32BB8D-88BD-D78B-FE35-F9C5AC55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047875"/>
            <a:ext cx="8913679" cy="40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3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DDC5-91A4-12D0-0113-9EB125E2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in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3973-9810-DA44-A779-AD79289C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HR policies bot: At Walmart scale, allows employees to query the bot regarding various policies of Walmart.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How will bot help?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Very convenient to get queries clarified on various policies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Available 24x7!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Eliminates person dependency.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Provides a consistent experience.</a:t>
            </a:r>
          </a:p>
          <a:p>
            <a:pPr marL="0" indent="0" algn="just">
              <a:buNone/>
            </a:pPr>
            <a:r>
              <a:rPr lang="en-US" dirty="0"/>
              <a:t>Integrated with various communication platforms.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EBB9-31CF-7409-E762-8B628E11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A81-7DD3-4988-888E-1E776F561CE8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49BB-22B9-BBD4-E91D-455F17DE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CENTER OF EXCELLENCE IN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0DA2-0367-B484-7192-CEF9E6A7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786-D328-4AE1-A8B0-54A0921788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785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111</vt:lpstr>
      <vt:lpstr>Arial</vt:lpstr>
      <vt:lpstr>Arial-BoldMT</vt:lpstr>
      <vt:lpstr>Calibri</vt:lpstr>
      <vt:lpstr>Calibri Light</vt:lpstr>
      <vt:lpstr>Wingdings 2</vt:lpstr>
      <vt:lpstr>Office Theme</vt:lpstr>
      <vt:lpstr>Conversational AI</vt:lpstr>
      <vt:lpstr>What is Conversational AI?</vt:lpstr>
      <vt:lpstr>Conversational AI brings together  eight technology components</vt:lpstr>
      <vt:lpstr>Conversational AI brings together  eight technology components</vt:lpstr>
      <vt:lpstr>Conversational AI brings together  eight technology components</vt:lpstr>
      <vt:lpstr>Conversational AI brings together  eight technology components</vt:lpstr>
      <vt:lpstr>Why Conversational AI / chatbots?</vt:lpstr>
      <vt:lpstr>Chatbot Conversation Framework</vt:lpstr>
      <vt:lpstr>Use-case in hand</vt:lpstr>
      <vt:lpstr>Chatbot Flow Diagram</vt:lpstr>
      <vt:lpstr>Components of NLU Engine</vt:lpstr>
      <vt:lpstr>Transformers for Intent Classification</vt:lpstr>
      <vt:lpstr>Transformers for Intent Classification</vt:lpstr>
      <vt:lpstr>The opportunities for organizations  and their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PARADIGM SHIFT: CHATGPT-CHALLENGES AND OPPORTUNITIES</dc:title>
  <dc:creator>Kanni Muthu</dc:creator>
  <cp:lastModifiedBy>Kanni Muthu</cp:lastModifiedBy>
  <cp:revision>52</cp:revision>
  <dcterms:created xsi:type="dcterms:W3CDTF">2023-02-10T04:48:12Z</dcterms:created>
  <dcterms:modified xsi:type="dcterms:W3CDTF">2023-02-24T07:11:35Z</dcterms:modified>
</cp:coreProperties>
</file>