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93" r:id="rId11"/>
    <p:sldId id="291" r:id="rId12"/>
    <p:sldId id="294" r:id="rId13"/>
    <p:sldId id="295" r:id="rId14"/>
    <p:sldId id="296" r:id="rId15"/>
    <p:sldId id="297" r:id="rId16"/>
    <p:sldId id="265" r:id="rId17"/>
    <p:sldId id="266" r:id="rId18"/>
    <p:sldId id="267" r:id="rId19"/>
    <p:sldId id="268" r:id="rId20"/>
    <p:sldId id="269" r:id="rId21"/>
    <p:sldId id="270" r:id="rId22"/>
    <p:sldId id="271" r:id="rId23"/>
    <p:sldId id="298" r:id="rId24"/>
    <p:sldId id="272" r:id="rId25"/>
    <p:sldId id="279" r:id="rId26"/>
    <p:sldId id="273" r:id="rId27"/>
    <p:sldId id="274" r:id="rId28"/>
    <p:sldId id="275" r:id="rId29"/>
    <p:sldId id="289" r:id="rId30"/>
    <p:sldId id="290" r:id="rId31"/>
    <p:sldId id="276" r:id="rId32"/>
    <p:sldId id="299" r:id="rId33"/>
    <p:sldId id="277" r:id="rId34"/>
    <p:sldId id="280" r:id="rId35"/>
    <p:sldId id="281" r:id="rId36"/>
    <p:sldId id="278" r:id="rId37"/>
    <p:sldId id="300" r:id="rId38"/>
    <p:sldId id="282" r:id="rId39"/>
    <p:sldId id="301" r:id="rId40"/>
    <p:sldId id="283" r:id="rId41"/>
    <p:sldId id="302" r:id="rId42"/>
    <p:sldId id="284" r:id="rId43"/>
    <p:sldId id="285" r:id="rId44"/>
    <p:sldId id="303" r:id="rId45"/>
    <p:sldId id="286" r:id="rId46"/>
    <p:sldId id="287" r:id="rId47"/>
    <p:sldId id="28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203558\Desktop\class\1outpu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203558\Desktop\class\weeksworkgretr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203558\Desktop\class\weekswork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LL%203558\Desktop\class\ag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ELL%203558\Desktop\class\degreewis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ELL%203558\Desktop\class\agebetwee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DELL%203558\Desktop\class\ageislessthanthirty.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DELL%203558\Desktop\class\abovefift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DELL%203558\Desktop\class\countryofbir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scatterChart>
        <c:scatterStyle val="lineMarker"/>
        <c:ser>
          <c:idx val="1"/>
          <c:order val="1"/>
          <c:tx>
            <c:strRef>
              <c:f>Sheet1!$C$1</c:f>
            </c:strRef>
          </c:tx>
          <c:spPr>
            <a:ln w="28575">
              <a:noFill/>
            </a:ln>
          </c:spPr>
          <c:xVal>
            <c:numRef>
              <c:f>Sheet1!$A$2:$B$35</c:f>
            </c:numRef>
          </c:xVal>
          <c:yVal>
            <c:numRef>
              <c:f>Sheet1!$C$2:$C$35</c:f>
            </c:numRef>
          </c:yVal>
        </c:ser>
        <c:ser>
          <c:idx val="0"/>
          <c:order val="0"/>
          <c:tx>
            <c:strRef>
              <c:f>[1output.xlsx]Sheet1!$C$1</c:f>
              <c:strCache>
                <c:ptCount val="1"/>
                <c:pt idx="0">
                  <c:v>Count</c:v>
                </c:pt>
              </c:strCache>
            </c:strRef>
          </c:tx>
          <c:spPr>
            <a:ln w="28575">
              <a:noFill/>
            </a:ln>
          </c:spPr>
          <c:xVal>
            <c:multiLvlStrRef>
              <c:f>Sheet1!$A$2:$B$35</c:f>
              <c:multiLvlStrCache>
                <c:ptCount val="34"/>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pt idx="12">
                    <c:v>Female</c:v>
                  </c:pt>
                  <c:pt idx="13">
                    <c:v>Male</c:v>
                  </c:pt>
                  <c:pt idx="14">
                    <c:v>Female</c:v>
                  </c:pt>
                  <c:pt idx="15">
                    <c:v>Male</c:v>
                  </c:pt>
                  <c:pt idx="16">
                    <c:v>Female</c:v>
                  </c:pt>
                  <c:pt idx="17">
                    <c:v>Male</c:v>
                  </c:pt>
                  <c:pt idx="18">
                    <c:v>Female</c:v>
                  </c:pt>
                  <c:pt idx="19">
                    <c:v>Male</c:v>
                  </c:pt>
                  <c:pt idx="20">
                    <c:v>Female</c:v>
                  </c:pt>
                  <c:pt idx="21">
                    <c:v>Male</c:v>
                  </c:pt>
                  <c:pt idx="22">
                    <c:v>Female</c:v>
                  </c:pt>
                  <c:pt idx="23">
                    <c:v>Male</c:v>
                  </c:pt>
                  <c:pt idx="24">
                    <c:v>Female</c:v>
                  </c:pt>
                  <c:pt idx="25">
                    <c:v>Male</c:v>
                  </c:pt>
                  <c:pt idx="26">
                    <c:v>Female</c:v>
                  </c:pt>
                  <c:pt idx="27">
                    <c:v>Male</c:v>
                  </c:pt>
                  <c:pt idx="28">
                    <c:v>Female</c:v>
                  </c:pt>
                  <c:pt idx="29">
                    <c:v>Male</c:v>
                  </c:pt>
                  <c:pt idx="30">
                    <c:v>Female</c:v>
                  </c:pt>
                  <c:pt idx="31">
                    <c:v>Male</c:v>
                  </c:pt>
                  <c:pt idx="32">
                    <c:v>Female</c:v>
                  </c:pt>
                  <c:pt idx="33">
                    <c:v>Male</c:v>
                  </c:pt>
                </c:lvl>
                <c:lvl>
                  <c:pt idx="0">
                    <c:v>10th</c:v>
                  </c:pt>
                  <c:pt idx="1">
                    <c:v>10th</c:v>
                  </c:pt>
                  <c:pt idx="2">
                    <c:v>11th</c:v>
                  </c:pt>
                  <c:pt idx="3">
                    <c:v>11th</c:v>
                  </c:pt>
                  <c:pt idx="4">
                    <c:v>12th</c:v>
                  </c:pt>
                  <c:pt idx="5">
                    <c:v>12th</c:v>
                  </c:pt>
                  <c:pt idx="6">
                    <c:v>1st,2nd,3rd,4th</c:v>
                  </c:pt>
                  <c:pt idx="7">
                    <c:v>1st,2nd,3rd,4th</c:v>
                  </c:pt>
                  <c:pt idx="8">
                    <c:v>5th or 6th</c:v>
                  </c:pt>
                  <c:pt idx="9">
                    <c:v>5th or 6th</c:v>
                  </c:pt>
                  <c:pt idx="10">
                    <c:v>7th and 8th</c:v>
                  </c:pt>
                  <c:pt idx="11">
                    <c:v>7th and 8th</c:v>
                  </c:pt>
                  <c:pt idx="12">
                    <c:v>9th</c:v>
                  </c:pt>
                  <c:pt idx="13">
                    <c:v>9th</c:v>
                  </c:pt>
                  <c:pt idx="14">
                    <c:v>Associate degree-acadmic program</c:v>
                  </c:pt>
                  <c:pt idx="15">
                    <c:v>Associate degree-acadmic program</c:v>
                  </c:pt>
                  <c:pt idx="16">
                    <c:v>Associate degree-occup / vocational</c:v>
                  </c:pt>
                  <c:pt idx="17">
                    <c:v>Associate degree-occup / vocational</c:v>
                  </c:pt>
                  <c:pt idx="18">
                    <c:v>Bachelors degree(BA,AB ,BS)</c:v>
                  </c:pt>
                  <c:pt idx="19">
                    <c:v>Bachelors degree(BA,AB BS)</c:v>
                  </c:pt>
                  <c:pt idx="20">
                    <c:v>Children</c:v>
                  </c:pt>
                  <c:pt idx="21">
                    <c:v>Children</c:v>
                  </c:pt>
                  <c:pt idx="22">
                    <c:v>Doctorate degree(PhhD EdD)</c:v>
                  </c:pt>
                  <c:pt idx="23">
                    <c:v>Doctorate degree(PhhD EdD)</c:v>
                  </c:pt>
                  <c:pt idx="24">
                    <c:v>High school graduate</c:v>
                  </c:pt>
                  <c:pt idx="25">
                    <c:v>High school graduate</c:v>
                  </c:pt>
                  <c:pt idx="26">
                    <c:v>less than 1st</c:v>
                  </c:pt>
                  <c:pt idx="27">
                    <c:v>less than 1st</c:v>
                  </c:pt>
                  <c:pt idx="28">
                    <c:v>Masters degree(MA MS Meng Med MSW MBA)</c:v>
                  </c:pt>
                  <c:pt idx="29">
                    <c:v>Masters degree(MA MS Meng Med MSW MBA)</c:v>
                  </c:pt>
                  <c:pt idx="30">
                    <c:v>Prof school degree(MD DDS SVM LLB JD)</c:v>
                  </c:pt>
                  <c:pt idx="31">
                    <c:v>Prof school degree(MD DDS SVM LLB JD</c:v>
                  </c:pt>
                  <c:pt idx="32">
                    <c:v>some college but no degree</c:v>
                  </c:pt>
                  <c:pt idx="33">
                    <c:v>some college but no degree</c:v>
                  </c:pt>
                </c:lvl>
              </c:multiLvlStrCache>
            </c:multiLvlStrRef>
          </c:xVal>
          <c:yVal>
            <c:numRef>
              <c:f>[1output.xlsx]Sheet1!$C$2:$C$35</c:f>
              <c:numCache>
                <c:formatCode>General</c:formatCode>
                <c:ptCount val="34"/>
                <c:pt idx="0">
                  <c:v>43</c:v>
                </c:pt>
                <c:pt idx="1">
                  <c:v>38</c:v>
                </c:pt>
                <c:pt idx="2">
                  <c:v>38</c:v>
                </c:pt>
                <c:pt idx="3">
                  <c:v>30</c:v>
                </c:pt>
                <c:pt idx="4">
                  <c:v>8</c:v>
                </c:pt>
                <c:pt idx="5">
                  <c:v>10</c:v>
                </c:pt>
                <c:pt idx="6">
                  <c:v>13</c:v>
                </c:pt>
                <c:pt idx="7">
                  <c:v>3</c:v>
                </c:pt>
                <c:pt idx="8">
                  <c:v>12</c:v>
                </c:pt>
                <c:pt idx="9">
                  <c:v>9</c:v>
                </c:pt>
                <c:pt idx="10">
                  <c:v>42</c:v>
                </c:pt>
                <c:pt idx="11">
                  <c:v>39</c:v>
                </c:pt>
                <c:pt idx="12">
                  <c:v>29</c:v>
                </c:pt>
                <c:pt idx="13">
                  <c:v>27</c:v>
                </c:pt>
                <c:pt idx="14">
                  <c:v>34</c:v>
                </c:pt>
                <c:pt idx="15">
                  <c:v>16</c:v>
                </c:pt>
                <c:pt idx="16">
                  <c:v>26</c:v>
                </c:pt>
                <c:pt idx="17">
                  <c:v>30</c:v>
                </c:pt>
                <c:pt idx="18">
                  <c:v>99</c:v>
                </c:pt>
                <c:pt idx="19">
                  <c:v>107</c:v>
                </c:pt>
                <c:pt idx="20">
                  <c:v>224</c:v>
                </c:pt>
                <c:pt idx="21">
                  <c:v>228</c:v>
                </c:pt>
                <c:pt idx="22">
                  <c:v>5</c:v>
                </c:pt>
                <c:pt idx="23">
                  <c:v>10</c:v>
                </c:pt>
                <c:pt idx="24">
                  <c:v>279</c:v>
                </c:pt>
                <c:pt idx="25">
                  <c:v>204</c:v>
                </c:pt>
                <c:pt idx="26">
                  <c:v>7</c:v>
                </c:pt>
                <c:pt idx="27">
                  <c:v>7</c:v>
                </c:pt>
                <c:pt idx="28">
                  <c:v>35</c:v>
                </c:pt>
                <c:pt idx="29">
                  <c:v>33</c:v>
                </c:pt>
                <c:pt idx="30">
                  <c:v>8</c:v>
                </c:pt>
                <c:pt idx="31">
                  <c:v>12</c:v>
                </c:pt>
                <c:pt idx="32">
                  <c:v>159</c:v>
                </c:pt>
                <c:pt idx="33">
                  <c:v>136</c:v>
                </c:pt>
              </c:numCache>
            </c:numRef>
          </c:yVal>
        </c:ser>
        <c:axId val="79875456"/>
        <c:axId val="81747968"/>
      </c:scatterChart>
      <c:valAx>
        <c:axId val="79875456"/>
        <c:scaling>
          <c:orientation val="minMax"/>
        </c:scaling>
        <c:axPos val="b"/>
        <c:title>
          <c:tx>
            <c:rich>
              <a:bodyPr/>
              <a:lstStyle/>
              <a:p>
                <a:pPr>
                  <a:defRPr/>
                </a:pPr>
                <a:r>
                  <a:rPr lang="en-IN"/>
                  <a:t>Education/Gender</a:t>
                </a:r>
              </a:p>
            </c:rich>
          </c:tx>
          <c:layout>
            <c:manualLayout>
              <c:xMode val="edge"/>
              <c:yMode val="edge"/>
              <c:x val="0.45018806126295569"/>
              <c:y val="0.88331000291630157"/>
            </c:manualLayout>
          </c:layout>
        </c:title>
        <c:tickLblPos val="nextTo"/>
        <c:crossAx val="81747968"/>
        <c:crosses val="autoZero"/>
        <c:crossBetween val="midCat"/>
      </c:valAx>
      <c:valAx>
        <c:axId val="81747968"/>
        <c:scaling>
          <c:orientation val="minMax"/>
        </c:scaling>
        <c:axPos val="l"/>
        <c:majorGridlines/>
        <c:numFmt formatCode="General" sourceLinked="1"/>
        <c:tickLblPos val="nextTo"/>
        <c:crossAx val="79875456"/>
        <c:crosses val="autoZero"/>
        <c:crossBetween val="midCat"/>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Sheet1!$B$1</c:f>
              <c:strCache>
                <c:ptCount val="1"/>
                <c:pt idx="0">
                  <c:v>Count</c:v>
                </c:pt>
              </c:strCache>
            </c:strRef>
          </c:tx>
          <c:spPr>
            <a:ln w="28575">
              <a:noFill/>
            </a:ln>
          </c:spPr>
          <c:xVal>
            <c:strRef>
              <c:f>Sheet1!$A$2:$A$18</c:f>
              <c:strCache>
                <c:ptCount val="17"/>
                <c:pt idx="0">
                  <c:v>10th</c:v>
                </c:pt>
                <c:pt idx="1">
                  <c:v>11th</c:v>
                </c:pt>
                <c:pt idx="2">
                  <c:v>12th</c:v>
                </c:pt>
                <c:pt idx="3">
                  <c:v>1st,2nd,3rd and 4th</c:v>
                </c:pt>
                <c:pt idx="4">
                  <c:v>5th or 6th</c:v>
                </c:pt>
                <c:pt idx="5">
                  <c:v>7th or 8th</c:v>
                </c:pt>
                <c:pt idx="6">
                  <c:v>9th</c:v>
                </c:pt>
                <c:pt idx="7">
                  <c:v>Associate degree-acadmic program</c:v>
                </c:pt>
                <c:pt idx="8">
                  <c:v>Associate degree-occup / vocational</c:v>
                </c:pt>
                <c:pt idx="9">
                  <c:v>Bachelors degree(BA,AB ,BS)</c:v>
                </c:pt>
                <c:pt idx="10">
                  <c:v>Children</c:v>
                </c:pt>
                <c:pt idx="11">
                  <c:v>Doctorate degree(Phd EdD)</c:v>
                </c:pt>
                <c:pt idx="12">
                  <c:v>High school gaduate</c:v>
                </c:pt>
                <c:pt idx="13">
                  <c:v>less than 1st </c:v>
                </c:pt>
                <c:pt idx="14">
                  <c:v>Masters degree(MA MS Meng Med MSW MBA</c:v>
                </c:pt>
                <c:pt idx="15">
                  <c:v>Prof school degree(MD DDS SVM LLB JD)</c:v>
                </c:pt>
                <c:pt idx="16">
                  <c:v>some college but no degree</c:v>
                </c:pt>
              </c:strCache>
            </c:strRef>
          </c:xVal>
          <c:yVal>
            <c:numRef>
              <c:f>Sheet1!$B$2:$B$18</c:f>
              <c:numCache>
                <c:formatCode>General</c:formatCode>
                <c:ptCount val="17"/>
                <c:pt idx="0">
                  <c:v>81</c:v>
                </c:pt>
                <c:pt idx="1">
                  <c:v>68</c:v>
                </c:pt>
                <c:pt idx="2">
                  <c:v>18</c:v>
                </c:pt>
                <c:pt idx="3">
                  <c:v>16</c:v>
                </c:pt>
                <c:pt idx="4">
                  <c:v>21</c:v>
                </c:pt>
                <c:pt idx="5">
                  <c:v>81</c:v>
                </c:pt>
                <c:pt idx="6">
                  <c:v>56</c:v>
                </c:pt>
                <c:pt idx="7">
                  <c:v>50</c:v>
                </c:pt>
                <c:pt idx="8">
                  <c:v>56</c:v>
                </c:pt>
                <c:pt idx="9">
                  <c:v>206</c:v>
                </c:pt>
                <c:pt idx="10">
                  <c:v>452</c:v>
                </c:pt>
                <c:pt idx="11">
                  <c:v>15</c:v>
                </c:pt>
                <c:pt idx="12">
                  <c:v>483</c:v>
                </c:pt>
                <c:pt idx="13">
                  <c:v>14</c:v>
                </c:pt>
                <c:pt idx="14">
                  <c:v>68</c:v>
                </c:pt>
                <c:pt idx="15">
                  <c:v>20</c:v>
                </c:pt>
                <c:pt idx="16">
                  <c:v>295</c:v>
                </c:pt>
              </c:numCache>
            </c:numRef>
          </c:yVal>
        </c:ser>
        <c:axId val="89772416"/>
        <c:axId val="90137728"/>
      </c:scatterChart>
      <c:valAx>
        <c:axId val="89772416"/>
        <c:scaling>
          <c:orientation val="minMax"/>
        </c:scaling>
        <c:axPos val="b"/>
        <c:title>
          <c:tx>
            <c:rich>
              <a:bodyPr/>
              <a:lstStyle/>
              <a:p>
                <a:pPr>
                  <a:defRPr/>
                </a:pPr>
                <a:r>
                  <a:rPr lang="en-IN"/>
                  <a:t>Education</a:t>
                </a:r>
              </a:p>
            </c:rich>
          </c:tx>
          <c:layout/>
        </c:title>
        <c:tickLblPos val="nextTo"/>
        <c:crossAx val="90137728"/>
        <c:crosses val="autoZero"/>
        <c:crossBetween val="midCat"/>
      </c:valAx>
      <c:valAx>
        <c:axId val="90137728"/>
        <c:scaling>
          <c:orientation val="minMax"/>
        </c:scaling>
        <c:axPos val="l"/>
        <c:majorGridlines/>
        <c:numFmt formatCode="General" sourceLinked="1"/>
        <c:tickLblPos val="nextTo"/>
        <c:crossAx val="89772416"/>
        <c:crosses val="autoZero"/>
        <c:crossBetween val="midCat"/>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a:pPr>
            <a:r>
              <a:rPr lang="en-US"/>
              <a:t>Count</a:t>
            </a:r>
          </a:p>
        </c:rich>
      </c:tx>
      <c:layout/>
    </c:title>
    <c:plotArea>
      <c:layout/>
      <c:scatterChart>
        <c:scatterStyle val="lineMarker"/>
        <c:ser>
          <c:idx val="0"/>
          <c:order val="0"/>
          <c:tx>
            <c:strRef>
              <c:f>Sheet1!$B$1</c:f>
              <c:strCache>
                <c:ptCount val="1"/>
                <c:pt idx="0">
                  <c:v>count</c:v>
                </c:pt>
              </c:strCache>
            </c:strRef>
          </c:tx>
          <c:spPr>
            <a:ln w="28575">
              <a:noFill/>
            </a:ln>
          </c:spPr>
          <c:xVal>
            <c:strRef>
              <c:f>Sheet1!$A$2:$A$18</c:f>
              <c:strCache>
                <c:ptCount val="17"/>
                <c:pt idx="0">
                  <c:v>10th</c:v>
                </c:pt>
                <c:pt idx="1">
                  <c:v>11th</c:v>
                </c:pt>
                <c:pt idx="2">
                  <c:v>12th</c:v>
                </c:pt>
                <c:pt idx="3">
                  <c:v>1st,2nd,3rd and 4th</c:v>
                </c:pt>
                <c:pt idx="4">
                  <c:v>5th or 6th</c:v>
                </c:pt>
                <c:pt idx="5">
                  <c:v>7th or 8th</c:v>
                </c:pt>
                <c:pt idx="6">
                  <c:v>9th</c:v>
                </c:pt>
                <c:pt idx="7">
                  <c:v>Associate degree-acadmic program</c:v>
                </c:pt>
                <c:pt idx="8">
                  <c:v>Associate degree-occup / vocational</c:v>
                </c:pt>
                <c:pt idx="9">
                  <c:v>Bachelors degree(BA,AB ,BS)</c:v>
                </c:pt>
                <c:pt idx="10">
                  <c:v>Children</c:v>
                </c:pt>
                <c:pt idx="11">
                  <c:v>Doctorate degree(Phd EdD)</c:v>
                </c:pt>
                <c:pt idx="12">
                  <c:v>High school gaduate</c:v>
                </c:pt>
                <c:pt idx="13">
                  <c:v>less than 1st </c:v>
                </c:pt>
                <c:pt idx="14">
                  <c:v>Masters degree(MA MS Meng Med MSW MBA</c:v>
                </c:pt>
                <c:pt idx="15">
                  <c:v>Prof school degree(MD DDS SVM LLB JD)</c:v>
                </c:pt>
                <c:pt idx="16">
                  <c:v>some college but no degree</c:v>
                </c:pt>
              </c:strCache>
            </c:strRef>
          </c:xVal>
          <c:yVal>
            <c:numRef>
              <c:f>Sheet1!$B$2:$B$18</c:f>
              <c:numCache>
                <c:formatCode>General</c:formatCode>
                <c:ptCount val="17"/>
                <c:pt idx="0">
                  <c:v>44</c:v>
                </c:pt>
                <c:pt idx="1">
                  <c:v>26</c:v>
                </c:pt>
                <c:pt idx="2">
                  <c:v>4</c:v>
                </c:pt>
                <c:pt idx="3">
                  <c:v>9</c:v>
                </c:pt>
                <c:pt idx="4">
                  <c:v>9</c:v>
                </c:pt>
                <c:pt idx="5">
                  <c:v>58</c:v>
                </c:pt>
                <c:pt idx="6">
                  <c:v>31</c:v>
                </c:pt>
                <c:pt idx="7">
                  <c:v>9</c:v>
                </c:pt>
                <c:pt idx="8">
                  <c:v>9</c:v>
                </c:pt>
                <c:pt idx="9">
                  <c:v>25</c:v>
                </c:pt>
                <c:pt idx="10">
                  <c:v>452</c:v>
                </c:pt>
                <c:pt idx="11">
                  <c:v>2</c:v>
                </c:pt>
                <c:pt idx="12">
                  <c:v>133</c:v>
                </c:pt>
                <c:pt idx="13">
                  <c:v>10</c:v>
                </c:pt>
                <c:pt idx="14">
                  <c:v>10</c:v>
                </c:pt>
                <c:pt idx="15">
                  <c:v>3</c:v>
                </c:pt>
                <c:pt idx="16">
                  <c:v>55</c:v>
                </c:pt>
              </c:numCache>
            </c:numRef>
          </c:yVal>
        </c:ser>
        <c:axId val="90159360"/>
        <c:axId val="90195456"/>
      </c:scatterChart>
      <c:valAx>
        <c:axId val="90159360"/>
        <c:scaling>
          <c:orientation val="minMax"/>
        </c:scaling>
        <c:axPos val="b"/>
        <c:title>
          <c:tx>
            <c:rich>
              <a:bodyPr/>
              <a:lstStyle/>
              <a:p>
                <a:pPr>
                  <a:defRPr/>
                </a:pPr>
                <a:r>
                  <a:rPr lang="en-IN"/>
                  <a:t>Education</a:t>
                </a:r>
              </a:p>
            </c:rich>
          </c:tx>
          <c:layout/>
        </c:title>
        <c:tickLblPos val="nextTo"/>
        <c:crossAx val="90195456"/>
        <c:crosses val="autoZero"/>
        <c:crossBetween val="midCat"/>
      </c:valAx>
      <c:valAx>
        <c:axId val="90195456"/>
        <c:scaling>
          <c:orientation val="minMax"/>
        </c:scaling>
        <c:axPos val="l"/>
        <c:majorGridlines/>
        <c:numFmt formatCode="General" sourceLinked="1"/>
        <c:tickLblPos val="nextTo"/>
        <c:crossAx val="90159360"/>
        <c:crosses val="autoZero"/>
        <c:crossBetween val="midCat"/>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Sheet1!$B$1</c:f>
              <c:strCache>
                <c:ptCount val="1"/>
                <c:pt idx="0">
                  <c:v>Count</c:v>
                </c:pt>
              </c:strCache>
            </c:strRef>
          </c:tx>
          <c:spPr>
            <a:ln w="28575">
              <a:noFill/>
            </a:ln>
          </c:spPr>
          <c:xVal>
            <c:strRef>
              <c:f>Sheet1!$A$2:$A$15</c:f>
              <c:strCache>
                <c:ptCount val="14"/>
                <c:pt idx="0">
                  <c:v>10th</c:v>
                </c:pt>
                <c:pt idx="1">
                  <c:v>11th</c:v>
                </c:pt>
                <c:pt idx="2">
                  <c:v>12th grade no diploma</c:v>
                </c:pt>
                <c:pt idx="3">
                  <c:v>1st,2nd,3rd and 4th</c:v>
                </c:pt>
                <c:pt idx="4">
                  <c:v>5th or 6th</c:v>
                </c:pt>
                <c:pt idx="5">
                  <c:v>7th or 8th</c:v>
                </c:pt>
                <c:pt idx="6">
                  <c:v>9th</c:v>
                </c:pt>
                <c:pt idx="7">
                  <c:v>Associate degree-acadmic program</c:v>
                </c:pt>
                <c:pt idx="8">
                  <c:v>Associate degree-occup / vocational</c:v>
                </c:pt>
                <c:pt idx="9">
                  <c:v>Bachelors degree(BA,AB ,BS)</c:v>
                </c:pt>
                <c:pt idx="10">
                  <c:v>Doctorate degree(Phd EdD)</c:v>
                </c:pt>
                <c:pt idx="11">
                  <c:v>High school gaduate</c:v>
                </c:pt>
                <c:pt idx="12">
                  <c:v>Masters degree(MA MS Meng Med MSW MBA</c:v>
                </c:pt>
                <c:pt idx="13">
                  <c:v>some college but no degree</c:v>
                </c:pt>
              </c:strCache>
            </c:strRef>
          </c:xVal>
          <c:yVal>
            <c:numRef>
              <c:f>Sheet1!$B$2:$B$15</c:f>
              <c:numCache>
                <c:formatCode>General</c:formatCode>
                <c:ptCount val="14"/>
                <c:pt idx="0">
                  <c:v>10</c:v>
                </c:pt>
                <c:pt idx="1">
                  <c:v>20</c:v>
                </c:pt>
                <c:pt idx="2">
                  <c:v>7</c:v>
                </c:pt>
                <c:pt idx="3">
                  <c:v>1</c:v>
                </c:pt>
                <c:pt idx="4">
                  <c:v>2</c:v>
                </c:pt>
                <c:pt idx="5">
                  <c:v>3</c:v>
                </c:pt>
                <c:pt idx="6">
                  <c:v>2</c:v>
                </c:pt>
                <c:pt idx="7">
                  <c:v>6</c:v>
                </c:pt>
                <c:pt idx="8">
                  <c:v>8</c:v>
                </c:pt>
                <c:pt idx="9">
                  <c:v>25</c:v>
                </c:pt>
                <c:pt idx="10">
                  <c:v>1</c:v>
                </c:pt>
                <c:pt idx="11">
                  <c:v>62</c:v>
                </c:pt>
                <c:pt idx="12">
                  <c:v>4</c:v>
                </c:pt>
                <c:pt idx="13">
                  <c:v>73</c:v>
                </c:pt>
              </c:numCache>
            </c:numRef>
          </c:yVal>
        </c:ser>
        <c:axId val="90374144"/>
        <c:axId val="90376832"/>
      </c:scatterChart>
      <c:valAx>
        <c:axId val="90374144"/>
        <c:scaling>
          <c:orientation val="minMax"/>
        </c:scaling>
        <c:axPos val="b"/>
        <c:title>
          <c:tx>
            <c:rich>
              <a:bodyPr/>
              <a:lstStyle/>
              <a:p>
                <a:pPr>
                  <a:defRPr/>
                </a:pPr>
                <a:r>
                  <a:rPr lang="en-IN"/>
                  <a:t>Education</a:t>
                </a:r>
              </a:p>
            </c:rich>
          </c:tx>
          <c:layout/>
        </c:title>
        <c:tickLblPos val="nextTo"/>
        <c:crossAx val="90376832"/>
        <c:crosses val="autoZero"/>
        <c:crossBetween val="midCat"/>
      </c:valAx>
      <c:valAx>
        <c:axId val="90376832"/>
        <c:scaling>
          <c:orientation val="minMax"/>
        </c:scaling>
        <c:axPos val="l"/>
        <c:majorGridlines/>
        <c:numFmt formatCode="General" sourceLinked="1"/>
        <c:tickLblPos val="nextTo"/>
        <c:crossAx val="90374144"/>
        <c:crosses val="autoZero"/>
        <c:crossBetween val="midCat"/>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Sheet1!$B$1</c:f>
              <c:strCache>
                <c:ptCount val="1"/>
                <c:pt idx="0">
                  <c:v>Count</c:v>
                </c:pt>
              </c:strCache>
            </c:strRef>
          </c:tx>
          <c:spPr>
            <a:ln w="28575">
              <a:noFill/>
            </a:ln>
          </c:spPr>
          <c:xVal>
            <c:strRef>
              <c:f>Sheet1!$A$2:$A$17</c:f>
              <c:strCache>
                <c:ptCount val="16"/>
                <c:pt idx="0">
                  <c:v>9th</c:v>
                </c:pt>
                <c:pt idx="1">
                  <c:v>10th</c:v>
                </c:pt>
                <c:pt idx="2">
                  <c:v>11th</c:v>
                </c:pt>
                <c:pt idx="3">
                  <c:v>5th or 6th</c:v>
                </c:pt>
                <c:pt idx="4">
                  <c:v>7th or 8th</c:v>
                </c:pt>
                <c:pt idx="5">
                  <c:v>less than 1st </c:v>
                </c:pt>
                <c:pt idx="6">
                  <c:v>High school gaduate</c:v>
                </c:pt>
                <c:pt idx="7">
                  <c:v>12th grade no diploma</c:v>
                </c:pt>
                <c:pt idx="8">
                  <c:v>1st 2nd 3rd or 4th grade</c:v>
                </c:pt>
                <c:pt idx="9">
                  <c:v>Doctorate degree(Phd EdD)</c:v>
                </c:pt>
                <c:pt idx="10">
                  <c:v>Bachelors degree(BA AB BS),</c:v>
                </c:pt>
                <c:pt idx="11">
                  <c:v>Some college but no degree</c:v>
                </c:pt>
                <c:pt idx="12">
                  <c:v>Associates degree-academic program</c:v>
                </c:pt>
                <c:pt idx="13">
                  <c:v>Associates degree-occup /vocational</c:v>
                </c:pt>
                <c:pt idx="14">
                  <c:v>Masters degree(MA MS MEng MEd MSW MBA)</c:v>
                </c:pt>
                <c:pt idx="15">
                  <c:v>Prof school degree (MD DDS DVM LLB JD)</c:v>
                </c:pt>
              </c:strCache>
            </c:strRef>
          </c:xVal>
          <c:yVal>
            <c:numRef>
              <c:f>Sheet1!$B$2:$B$17</c:f>
              <c:numCache>
                <c:formatCode>General</c:formatCode>
                <c:ptCount val="16"/>
                <c:pt idx="0">
                  <c:v>25</c:v>
                </c:pt>
                <c:pt idx="1">
                  <c:v>37</c:v>
                </c:pt>
                <c:pt idx="2">
                  <c:v>42</c:v>
                </c:pt>
                <c:pt idx="3">
                  <c:v>12</c:v>
                </c:pt>
                <c:pt idx="4">
                  <c:v>23</c:v>
                </c:pt>
                <c:pt idx="5">
                  <c:v>4</c:v>
                </c:pt>
                <c:pt idx="6">
                  <c:v>350</c:v>
                </c:pt>
                <c:pt idx="7">
                  <c:v>14</c:v>
                </c:pt>
                <c:pt idx="8">
                  <c:v>7</c:v>
                </c:pt>
                <c:pt idx="9">
                  <c:v>13</c:v>
                </c:pt>
                <c:pt idx="10">
                  <c:v>181</c:v>
                </c:pt>
                <c:pt idx="11">
                  <c:v>240</c:v>
                </c:pt>
                <c:pt idx="12">
                  <c:v>41</c:v>
                </c:pt>
                <c:pt idx="13">
                  <c:v>47</c:v>
                </c:pt>
                <c:pt idx="14">
                  <c:v>58</c:v>
                </c:pt>
                <c:pt idx="15">
                  <c:v>17</c:v>
                </c:pt>
              </c:numCache>
            </c:numRef>
          </c:yVal>
        </c:ser>
        <c:axId val="44600320"/>
        <c:axId val="44604032"/>
      </c:scatterChart>
      <c:valAx>
        <c:axId val="44600320"/>
        <c:scaling>
          <c:orientation val="minMax"/>
        </c:scaling>
        <c:axPos val="b"/>
        <c:title>
          <c:tx>
            <c:rich>
              <a:bodyPr/>
              <a:lstStyle/>
              <a:p>
                <a:pPr>
                  <a:defRPr/>
                </a:pPr>
                <a:r>
                  <a:rPr lang="en-IN"/>
                  <a:t>Education</a:t>
                </a:r>
              </a:p>
            </c:rich>
          </c:tx>
          <c:layout/>
        </c:title>
        <c:tickLblPos val="nextTo"/>
        <c:crossAx val="44604032"/>
        <c:crosses val="autoZero"/>
        <c:crossBetween val="midCat"/>
      </c:valAx>
      <c:valAx>
        <c:axId val="44604032"/>
        <c:scaling>
          <c:orientation val="minMax"/>
        </c:scaling>
        <c:axPos val="l"/>
        <c:majorGridlines/>
        <c:numFmt formatCode="General" sourceLinked="1"/>
        <c:tickLblPos val="nextTo"/>
        <c:crossAx val="44600320"/>
        <c:crosses val="autoZero"/>
        <c:crossBetween val="midCat"/>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Sheet1!$D$1</c:f>
              <c:strCache>
                <c:ptCount val="1"/>
                <c:pt idx="0">
                  <c:v>Income</c:v>
                </c:pt>
              </c:strCache>
            </c:strRef>
          </c:tx>
          <c:spPr>
            <a:ln w="28575">
              <a:noFill/>
            </a:ln>
          </c:spPr>
          <c:xVal>
            <c:multiLvlStrRef>
              <c:f>Sheet1!$A$2:$C$15</c:f>
              <c:multiLvlStrCache>
                <c:ptCount val="14"/>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pt idx="12">
                    <c:v>Female</c:v>
                  </c:pt>
                  <c:pt idx="13">
                    <c:v>Male</c:v>
                  </c:pt>
                </c:lvl>
                <c:lvl>
                  <c:pt idx="0">
                    <c:v>47</c:v>
                  </c:pt>
                  <c:pt idx="1">
                    <c:v>34</c:v>
                  </c:pt>
                  <c:pt idx="2">
                    <c:v>46</c:v>
                  </c:pt>
                  <c:pt idx="3">
                    <c:v>34</c:v>
                  </c:pt>
                  <c:pt idx="4">
                    <c:v>41</c:v>
                  </c:pt>
                  <c:pt idx="5">
                    <c:v>43</c:v>
                  </c:pt>
                  <c:pt idx="6">
                    <c:v>35</c:v>
                  </c:pt>
                  <c:pt idx="7">
                    <c:v>33</c:v>
                  </c:pt>
                  <c:pt idx="8">
                    <c:v>32</c:v>
                  </c:pt>
                  <c:pt idx="9">
                    <c:v>42</c:v>
                  </c:pt>
                  <c:pt idx="10">
                    <c:v>38</c:v>
                  </c:pt>
                  <c:pt idx="11">
                    <c:v>33</c:v>
                  </c:pt>
                  <c:pt idx="12">
                    <c:v>45</c:v>
                  </c:pt>
                  <c:pt idx="13">
                    <c:v>33</c:v>
                  </c:pt>
                </c:lvl>
                <c:lvl>
                  <c:pt idx="0">
                    <c:v>Divorced</c:v>
                  </c:pt>
                  <c:pt idx="1">
                    <c:v>Divorced</c:v>
                  </c:pt>
                  <c:pt idx="2">
                    <c:v>Married-A F spouse present</c:v>
                  </c:pt>
                  <c:pt idx="3">
                    <c:v>Married-A F spouse present</c:v>
                  </c:pt>
                  <c:pt idx="4">
                    <c:v>Married-civilian spouse present</c:v>
                  </c:pt>
                  <c:pt idx="5">
                    <c:v>Married-civilian spouse present</c:v>
                  </c:pt>
                  <c:pt idx="6">
                    <c:v> Married-spouse absent</c:v>
                  </c:pt>
                  <c:pt idx="7">
                    <c:v> Married-spouse absent</c:v>
                  </c:pt>
                  <c:pt idx="8">
                    <c:v>Never married</c:v>
                  </c:pt>
                  <c:pt idx="9">
                    <c:v>Never married</c:v>
                  </c:pt>
                  <c:pt idx="10">
                    <c:v>Separated</c:v>
                  </c:pt>
                  <c:pt idx="11">
                    <c:v>Separated</c:v>
                  </c:pt>
                  <c:pt idx="12">
                    <c:v>Widowed</c:v>
                  </c:pt>
                  <c:pt idx="13">
                    <c:v>Widowed</c:v>
                  </c:pt>
                </c:lvl>
              </c:multiLvlStrCache>
            </c:multiLvlStrRef>
          </c:xVal>
          <c:yVal>
            <c:numRef>
              <c:f>Sheet1!$D$2:$D$15</c:f>
              <c:numCache>
                <c:formatCode>General</c:formatCode>
                <c:ptCount val="14"/>
                <c:pt idx="0">
                  <c:v>3518</c:v>
                </c:pt>
                <c:pt idx="1">
                  <c:v>7191</c:v>
                </c:pt>
                <c:pt idx="2">
                  <c:v>610</c:v>
                </c:pt>
                <c:pt idx="3">
                  <c:v>7191</c:v>
                </c:pt>
                <c:pt idx="4">
                  <c:v>5821</c:v>
                </c:pt>
                <c:pt idx="5">
                  <c:v>4856</c:v>
                </c:pt>
                <c:pt idx="6">
                  <c:v>1877</c:v>
                </c:pt>
                <c:pt idx="7">
                  <c:v>2230</c:v>
                </c:pt>
                <c:pt idx="8">
                  <c:v>5110</c:v>
                </c:pt>
                <c:pt idx="9">
                  <c:v>5334</c:v>
                </c:pt>
                <c:pt idx="10">
                  <c:v>3036</c:v>
                </c:pt>
                <c:pt idx="11">
                  <c:v>3086</c:v>
                </c:pt>
                <c:pt idx="12">
                  <c:v>3359</c:v>
                </c:pt>
                <c:pt idx="13">
                  <c:v>3086</c:v>
                </c:pt>
              </c:numCache>
            </c:numRef>
          </c:yVal>
        </c:ser>
        <c:axId val="79439744"/>
        <c:axId val="81748736"/>
      </c:scatterChart>
      <c:valAx>
        <c:axId val="79439744"/>
        <c:scaling>
          <c:orientation val="minMax"/>
        </c:scaling>
        <c:axPos val="b"/>
        <c:title>
          <c:tx>
            <c:rich>
              <a:bodyPr/>
              <a:lstStyle/>
              <a:p>
                <a:pPr>
                  <a:defRPr/>
                </a:pPr>
                <a:r>
                  <a:rPr lang="en-IN"/>
                  <a:t>Marital</a:t>
                </a:r>
                <a:r>
                  <a:rPr lang="en-IN" baseline="0"/>
                  <a:t> Status/Count/Gender</a:t>
                </a:r>
              </a:p>
            </c:rich>
          </c:tx>
          <c:layout/>
        </c:title>
        <c:tickLblPos val="nextTo"/>
        <c:crossAx val="81748736"/>
        <c:crosses val="autoZero"/>
        <c:crossBetween val="midCat"/>
      </c:valAx>
      <c:valAx>
        <c:axId val="81748736"/>
        <c:scaling>
          <c:orientation val="minMax"/>
        </c:scaling>
        <c:axPos val="l"/>
        <c:majorGridlines/>
        <c:numFmt formatCode="General" sourceLinked="1"/>
        <c:tickLblPos val="nextTo"/>
        <c:crossAx val="79439744"/>
        <c:crosses val="autoZero"/>
        <c:crossBetween val="midCat"/>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Sheet1!$D$1</c:f>
              <c:strCache>
                <c:ptCount val="1"/>
                <c:pt idx="0">
                  <c:v>Income</c:v>
                </c:pt>
              </c:strCache>
            </c:strRef>
          </c:tx>
          <c:spPr>
            <a:ln w="28575">
              <a:noFill/>
            </a:ln>
          </c:spPr>
          <c:xVal>
            <c:multiLvlStrRef>
              <c:f>Sheet1!$A$2:$C$15</c:f>
              <c:multiLvlStrCache>
                <c:ptCount val="14"/>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pt idx="12">
                    <c:v>Female</c:v>
                  </c:pt>
                  <c:pt idx="13">
                    <c:v>Male</c:v>
                  </c:pt>
                </c:lvl>
                <c:lvl>
                  <c:pt idx="0">
                    <c:v>30</c:v>
                  </c:pt>
                  <c:pt idx="1">
                    <c:v>28</c:v>
                  </c:pt>
                  <c:pt idx="2">
                    <c:v>26</c:v>
                  </c:pt>
                  <c:pt idx="3">
                    <c:v>28</c:v>
                  </c:pt>
                  <c:pt idx="4">
                    <c:v>29</c:v>
                  </c:pt>
                  <c:pt idx="5">
                    <c:v>23</c:v>
                  </c:pt>
                  <c:pt idx="6">
                    <c:v>21</c:v>
                  </c:pt>
                  <c:pt idx="7">
                    <c:v>25</c:v>
                  </c:pt>
                  <c:pt idx="8">
                    <c:v>16</c:v>
                  </c:pt>
                  <c:pt idx="9">
                    <c:v>13</c:v>
                  </c:pt>
                  <c:pt idx="10">
                    <c:v>27</c:v>
                  </c:pt>
                  <c:pt idx="11">
                    <c:v>29</c:v>
                  </c:pt>
                  <c:pt idx="12">
                    <c:v>26</c:v>
                  </c:pt>
                  <c:pt idx="13">
                    <c:v>28</c:v>
                  </c:pt>
                </c:lvl>
                <c:lvl>
                  <c:pt idx="0">
                    <c:v>Divorced</c:v>
                  </c:pt>
                  <c:pt idx="1">
                    <c:v>Divorced</c:v>
                  </c:pt>
                  <c:pt idx="2">
                    <c:v>Married-A F spouse present</c:v>
                  </c:pt>
                  <c:pt idx="3">
                    <c:v>Married-A F spouse present</c:v>
                  </c:pt>
                  <c:pt idx="4">
                    <c:v>Married-civilian spouse present</c:v>
                  </c:pt>
                  <c:pt idx="5">
                    <c:v>Married-civilian spouse present</c:v>
                  </c:pt>
                  <c:pt idx="6">
                    <c:v> Married-spouse absent</c:v>
                  </c:pt>
                  <c:pt idx="7">
                    <c:v> Married-spouse absent</c:v>
                  </c:pt>
                  <c:pt idx="8">
                    <c:v>Never married</c:v>
                  </c:pt>
                  <c:pt idx="9">
                    <c:v>Never married</c:v>
                  </c:pt>
                  <c:pt idx="10">
                    <c:v>Separated</c:v>
                  </c:pt>
                  <c:pt idx="11">
                    <c:v>Separated</c:v>
                  </c:pt>
                  <c:pt idx="12">
                    <c:v>Widowed</c:v>
                  </c:pt>
                  <c:pt idx="13">
                    <c:v>Widowed</c:v>
                  </c:pt>
                </c:lvl>
              </c:multiLvlStrCache>
            </c:multiLvlStrRef>
          </c:xVal>
          <c:yVal>
            <c:numRef>
              <c:f>Sheet1!$D$2:$D$15</c:f>
              <c:numCache>
                <c:formatCode>General</c:formatCode>
                <c:ptCount val="14"/>
                <c:pt idx="0">
                  <c:v>2672</c:v>
                </c:pt>
                <c:pt idx="1">
                  <c:v>3941</c:v>
                </c:pt>
                <c:pt idx="2">
                  <c:v>2853</c:v>
                </c:pt>
                <c:pt idx="3">
                  <c:v>3941</c:v>
                </c:pt>
                <c:pt idx="4">
                  <c:v>8209</c:v>
                </c:pt>
                <c:pt idx="5">
                  <c:v>4393</c:v>
                </c:pt>
                <c:pt idx="6">
                  <c:v>1113</c:v>
                </c:pt>
                <c:pt idx="7">
                  <c:v>3504</c:v>
                </c:pt>
                <c:pt idx="8">
                  <c:v>4172</c:v>
                </c:pt>
                <c:pt idx="9">
                  <c:v>7104</c:v>
                </c:pt>
                <c:pt idx="10">
                  <c:v>1801</c:v>
                </c:pt>
                <c:pt idx="11">
                  <c:v>3280</c:v>
                </c:pt>
                <c:pt idx="12">
                  <c:v>1576</c:v>
                </c:pt>
                <c:pt idx="13">
                  <c:v>1783</c:v>
                </c:pt>
              </c:numCache>
            </c:numRef>
          </c:yVal>
        </c:ser>
        <c:axId val="91704704"/>
        <c:axId val="83620224"/>
      </c:scatterChart>
      <c:valAx>
        <c:axId val="91704704"/>
        <c:scaling>
          <c:orientation val="minMax"/>
        </c:scaling>
        <c:axPos val="b"/>
        <c:title>
          <c:tx>
            <c:rich>
              <a:bodyPr/>
              <a:lstStyle/>
              <a:p>
                <a:pPr>
                  <a:defRPr/>
                </a:pPr>
                <a:r>
                  <a:rPr lang="en-IN"/>
                  <a:t>Marital</a:t>
                </a:r>
                <a:r>
                  <a:rPr lang="en-IN" baseline="0"/>
                  <a:t> Status/Count/Gender</a:t>
                </a:r>
                <a:endParaRPr lang="en-IN"/>
              </a:p>
            </c:rich>
          </c:tx>
          <c:layout/>
        </c:title>
        <c:tickLblPos val="nextTo"/>
        <c:crossAx val="83620224"/>
        <c:crosses val="autoZero"/>
        <c:crossBetween val="midCat"/>
      </c:valAx>
      <c:valAx>
        <c:axId val="83620224"/>
        <c:scaling>
          <c:orientation val="minMax"/>
        </c:scaling>
        <c:axPos val="l"/>
        <c:majorGridlines/>
        <c:numFmt formatCode="General" sourceLinked="1"/>
        <c:tickLblPos val="nextTo"/>
        <c:crossAx val="91704704"/>
        <c:crosses val="autoZero"/>
        <c:crossBetween val="midCat"/>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Sheet1!$D$1</c:f>
              <c:strCache>
                <c:ptCount val="1"/>
                <c:pt idx="0">
                  <c:v>Income</c:v>
                </c:pt>
              </c:strCache>
            </c:strRef>
          </c:tx>
          <c:spPr>
            <a:ln w="28575">
              <a:noFill/>
            </a:ln>
          </c:spPr>
          <c:xVal>
            <c:multiLvlStrRef>
              <c:f>Sheet1!$A$2:$C$15</c:f>
              <c:multiLvlStrCache>
                <c:ptCount val="14"/>
                <c:lvl>
                  <c:pt idx="0">
                    <c:v>Female</c:v>
                  </c:pt>
                  <c:pt idx="1">
                    <c:v>Male</c:v>
                  </c:pt>
                  <c:pt idx="2">
                    <c:v>Female</c:v>
                  </c:pt>
                  <c:pt idx="3">
                    <c:v>Male</c:v>
                  </c:pt>
                  <c:pt idx="4">
                    <c:v>Female</c:v>
                  </c:pt>
                  <c:pt idx="5">
                    <c:v>Male</c:v>
                  </c:pt>
                  <c:pt idx="6">
                    <c:v>Female</c:v>
                  </c:pt>
                  <c:pt idx="7">
                    <c:v>Male</c:v>
                  </c:pt>
                  <c:pt idx="8">
                    <c:v>Female</c:v>
                  </c:pt>
                  <c:pt idx="9">
                    <c:v>Male</c:v>
                  </c:pt>
                  <c:pt idx="10">
                    <c:v>Female</c:v>
                  </c:pt>
                  <c:pt idx="11">
                    <c:v>Male</c:v>
                  </c:pt>
                  <c:pt idx="12">
                    <c:v>Female</c:v>
                  </c:pt>
                  <c:pt idx="13">
                    <c:v>Male</c:v>
                  </c:pt>
                </c:lvl>
                <c:lvl>
                  <c:pt idx="0">
                    <c:v>60</c:v>
                  </c:pt>
                  <c:pt idx="1">
                    <c:v>52</c:v>
                  </c:pt>
                  <c:pt idx="2">
                    <c:v>31</c:v>
                  </c:pt>
                  <c:pt idx="3">
                    <c:v>52</c:v>
                  </c:pt>
                  <c:pt idx="4">
                    <c:v>73</c:v>
                  </c:pt>
                  <c:pt idx="5">
                    <c:v>63</c:v>
                  </c:pt>
                  <c:pt idx="6">
                    <c:v>31</c:v>
                  </c:pt>
                  <c:pt idx="7">
                    <c:v>55</c:v>
                  </c:pt>
                  <c:pt idx="8">
                    <c:v>31</c:v>
                  </c:pt>
                  <c:pt idx="9">
                    <c:v>31</c:v>
                  </c:pt>
                  <c:pt idx="10">
                    <c:v>61</c:v>
                  </c:pt>
                  <c:pt idx="11">
                    <c:v>60</c:v>
                  </c:pt>
                  <c:pt idx="12">
                    <c:v>90</c:v>
                  </c:pt>
                  <c:pt idx="13">
                    <c:v>84</c:v>
                  </c:pt>
                </c:lvl>
                <c:lvl>
                  <c:pt idx="0">
                    <c:v>Divorced</c:v>
                  </c:pt>
                  <c:pt idx="1">
                    <c:v>Divorced</c:v>
                  </c:pt>
                  <c:pt idx="2">
                    <c:v>Married-A F spouse present</c:v>
                  </c:pt>
                  <c:pt idx="3">
                    <c:v>Married-A F spouse present</c:v>
                  </c:pt>
                  <c:pt idx="4">
                    <c:v>Married-civilian spouse present</c:v>
                  </c:pt>
                  <c:pt idx="5">
                    <c:v>Married-civilian spouse present</c:v>
                  </c:pt>
                  <c:pt idx="6">
                    <c:v> Married-spouse absent</c:v>
                  </c:pt>
                  <c:pt idx="7">
                    <c:v> Married-spouse absent</c:v>
                  </c:pt>
                  <c:pt idx="8">
                    <c:v>Never married</c:v>
                  </c:pt>
                  <c:pt idx="9">
                    <c:v>Never married</c:v>
                  </c:pt>
                  <c:pt idx="10">
                    <c:v>Separated</c:v>
                  </c:pt>
                  <c:pt idx="11">
                    <c:v>Separated</c:v>
                  </c:pt>
                  <c:pt idx="12">
                    <c:v>Widowed</c:v>
                  </c:pt>
                  <c:pt idx="13">
                    <c:v>Widowed</c:v>
                  </c:pt>
                </c:lvl>
              </c:multiLvlStrCache>
            </c:multiLvlStrRef>
          </c:xVal>
          <c:yVal>
            <c:numRef>
              <c:f>Sheet1!$D$2:$D$15</c:f>
              <c:numCache>
                <c:formatCode>General</c:formatCode>
                <c:ptCount val="14"/>
                <c:pt idx="0">
                  <c:v>4032</c:v>
                </c:pt>
                <c:pt idx="1">
                  <c:v>7872</c:v>
                </c:pt>
                <c:pt idx="2">
                  <c:v>915</c:v>
                </c:pt>
                <c:pt idx="3">
                  <c:v>7872</c:v>
                </c:pt>
                <c:pt idx="4">
                  <c:v>8559</c:v>
                </c:pt>
                <c:pt idx="5">
                  <c:v>4766</c:v>
                </c:pt>
                <c:pt idx="6">
                  <c:v>1660</c:v>
                </c:pt>
                <c:pt idx="7">
                  <c:v>1505</c:v>
                </c:pt>
                <c:pt idx="8">
                  <c:v>3818</c:v>
                </c:pt>
                <c:pt idx="9">
                  <c:v>5232</c:v>
                </c:pt>
                <c:pt idx="10">
                  <c:v>869</c:v>
                </c:pt>
                <c:pt idx="11">
                  <c:v>3473</c:v>
                </c:pt>
                <c:pt idx="12">
                  <c:v>3666</c:v>
                </c:pt>
                <c:pt idx="13">
                  <c:v>4452</c:v>
                </c:pt>
              </c:numCache>
            </c:numRef>
          </c:yVal>
        </c:ser>
        <c:axId val="83715584"/>
        <c:axId val="83718528"/>
      </c:scatterChart>
      <c:valAx>
        <c:axId val="83715584"/>
        <c:scaling>
          <c:orientation val="minMax"/>
        </c:scaling>
        <c:axPos val="b"/>
        <c:title>
          <c:tx>
            <c:rich>
              <a:bodyPr/>
              <a:lstStyle/>
              <a:p>
                <a:pPr>
                  <a:defRPr/>
                </a:pPr>
                <a:r>
                  <a:rPr lang="en-IN"/>
                  <a:t>Marital</a:t>
                </a:r>
                <a:r>
                  <a:rPr lang="en-IN" baseline="0"/>
                  <a:t> Status/Count/Gender</a:t>
                </a:r>
                <a:endParaRPr lang="en-IN"/>
              </a:p>
            </c:rich>
          </c:tx>
          <c:layout/>
        </c:title>
        <c:tickLblPos val="nextTo"/>
        <c:crossAx val="83718528"/>
        <c:crosses val="autoZero"/>
        <c:crossBetween val="midCat"/>
      </c:valAx>
      <c:valAx>
        <c:axId val="83718528"/>
        <c:scaling>
          <c:orientation val="minMax"/>
        </c:scaling>
        <c:axPos val="l"/>
        <c:majorGridlines/>
        <c:numFmt formatCode="General" sourceLinked="1"/>
        <c:tickLblPos val="nextTo"/>
        <c:crossAx val="83715584"/>
        <c:crosses val="autoZero"/>
        <c:crossBetween val="midCat"/>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scatterChart>
        <c:scatterStyle val="lineMarker"/>
        <c:ser>
          <c:idx val="0"/>
          <c:order val="0"/>
          <c:tx>
            <c:strRef>
              <c:f>Sheet1!$B$1</c:f>
              <c:strCache>
                <c:ptCount val="1"/>
                <c:pt idx="0">
                  <c:v>Count</c:v>
                </c:pt>
              </c:strCache>
            </c:strRef>
          </c:tx>
          <c:spPr>
            <a:ln w="28575">
              <a:noFill/>
            </a:ln>
          </c:spPr>
          <c:xVal>
            <c:strRef>
              <c:f>Sheet1!$A$2:$A$22</c:f>
              <c:strCache>
                <c:ptCount val="21"/>
                <c:pt idx="0">
                  <c:v> ?</c:v>
                </c:pt>
                <c:pt idx="1">
                  <c:v>Cuba</c:v>
                </c:pt>
                <c:pt idx="2">
                  <c:v>Peru</c:v>
                </c:pt>
                <c:pt idx="3">
                  <c:v>China</c:v>
                </c:pt>
                <c:pt idx="4">
                  <c:v>Haiti</c:v>
                </c:pt>
                <c:pt idx="5">
                  <c:v>Italy</c:v>
                </c:pt>
                <c:pt idx="6">
                  <c:v>Canada</c:v>
                </c:pt>
                <c:pt idx="7">
                  <c:v>Mexico</c:v>
                </c:pt>
                <c:pt idx="8">
                  <c:v>Poland</c:v>
                </c:pt>
                <c:pt idx="9">
                  <c:v>Taiwan</c:v>
                </c:pt>
                <c:pt idx="10">
                  <c:v> England</c:v>
                </c:pt>
                <c:pt idx="11">
                  <c:v>Germany</c:v>
                </c:pt>
                <c:pt idx="12">
                  <c:v>Hungary</c:v>
                </c:pt>
                <c:pt idx="13">
                  <c:v>Ireland</c:v>
                </c:pt>
                <c:pt idx="14">
                  <c:v>Jamaica</c:v>
                </c:pt>
                <c:pt idx="15">
                  <c:v>Vietnam</c:v>
                </c:pt>
                <c:pt idx="16">
                  <c:v> Columbia</c:v>
                </c:pt>
                <c:pt idx="17">
                  <c:v>Hong Kong</c:v>
                </c:pt>
                <c:pt idx="18">
                  <c:v> El-Salvador</c:v>
                </c:pt>
                <c:pt idx="19">
                  <c:v> Philippines</c:v>
                </c:pt>
                <c:pt idx="20">
                  <c:v>Dominican-Republic</c:v>
                </c:pt>
              </c:strCache>
            </c:strRef>
          </c:xVal>
          <c:yVal>
            <c:numRef>
              <c:f>Sheet1!$B$2:$B$22</c:f>
              <c:numCache>
                <c:formatCode>General</c:formatCode>
                <c:ptCount val="21"/>
                <c:pt idx="0">
                  <c:v>5</c:v>
                </c:pt>
                <c:pt idx="1">
                  <c:v>6</c:v>
                </c:pt>
                <c:pt idx="2">
                  <c:v>1</c:v>
                </c:pt>
                <c:pt idx="3">
                  <c:v>5</c:v>
                </c:pt>
                <c:pt idx="4">
                  <c:v>1</c:v>
                </c:pt>
                <c:pt idx="5">
                  <c:v>5</c:v>
                </c:pt>
                <c:pt idx="6">
                  <c:v>2</c:v>
                </c:pt>
                <c:pt idx="7">
                  <c:v>8</c:v>
                </c:pt>
                <c:pt idx="8">
                  <c:v>4</c:v>
                </c:pt>
                <c:pt idx="9">
                  <c:v>2</c:v>
                </c:pt>
                <c:pt idx="10">
                  <c:v>2</c:v>
                </c:pt>
                <c:pt idx="11">
                  <c:v>6</c:v>
                </c:pt>
                <c:pt idx="12">
                  <c:v>1</c:v>
                </c:pt>
                <c:pt idx="13">
                  <c:v>1</c:v>
                </c:pt>
                <c:pt idx="14">
                  <c:v>2</c:v>
                </c:pt>
                <c:pt idx="15">
                  <c:v>1</c:v>
                </c:pt>
                <c:pt idx="16">
                  <c:v>2</c:v>
                </c:pt>
                <c:pt idx="17">
                  <c:v>1</c:v>
                </c:pt>
                <c:pt idx="18">
                  <c:v>1</c:v>
                </c:pt>
                <c:pt idx="19">
                  <c:v>4</c:v>
                </c:pt>
                <c:pt idx="20">
                  <c:v>4</c:v>
                </c:pt>
              </c:numCache>
            </c:numRef>
          </c:yVal>
        </c:ser>
        <c:axId val="83747200"/>
        <c:axId val="83749120"/>
      </c:scatterChart>
      <c:valAx>
        <c:axId val="83747200"/>
        <c:scaling>
          <c:orientation val="minMax"/>
        </c:scaling>
        <c:axPos val="b"/>
        <c:title>
          <c:tx>
            <c:rich>
              <a:bodyPr/>
              <a:lstStyle/>
              <a:p>
                <a:pPr>
                  <a:defRPr/>
                </a:pPr>
                <a:r>
                  <a:rPr lang="en-IN"/>
                  <a:t>Country</a:t>
                </a:r>
                <a:r>
                  <a:rPr lang="en-IN" baseline="0"/>
                  <a:t> of Birth</a:t>
                </a:r>
              </a:p>
            </c:rich>
          </c:tx>
          <c:layout/>
        </c:title>
        <c:tickLblPos val="nextTo"/>
        <c:crossAx val="83749120"/>
        <c:crosses val="autoZero"/>
        <c:crossBetween val="midCat"/>
      </c:valAx>
      <c:valAx>
        <c:axId val="83749120"/>
        <c:scaling>
          <c:orientation val="minMax"/>
        </c:scaling>
        <c:axPos val="l"/>
        <c:majorGridlines/>
        <c:numFmt formatCode="General" sourceLinked="1"/>
        <c:tickLblPos val="nextTo"/>
        <c:crossAx val="8374720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D8CD3E-E855-4E7B-8441-9449883DB94E}" type="datetimeFigureOut">
              <a:rPr lang="en-US" smtClean="0"/>
              <a:pPr/>
              <a:t>2/27/2017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8CD3E-E855-4E7B-8441-9449883DB94E}" type="datetimeFigureOut">
              <a:rPr lang="en-US" smtClean="0"/>
              <a:pPr/>
              <a:t>2/27/2017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8CD3E-E855-4E7B-8441-9449883DB94E}" type="datetimeFigureOut">
              <a:rPr lang="en-US" smtClean="0"/>
              <a:pPr/>
              <a:t>2/27/2017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8CD3E-E855-4E7B-8441-9449883DB94E}" type="datetimeFigureOut">
              <a:rPr lang="en-US" smtClean="0"/>
              <a:pPr/>
              <a:t>2/27/2017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8CD3E-E855-4E7B-8441-9449883DB94E}" type="datetimeFigureOut">
              <a:rPr lang="en-US" smtClean="0"/>
              <a:pPr/>
              <a:t>2/27/2017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D8CD3E-E855-4E7B-8441-9449883DB94E}" type="datetimeFigureOut">
              <a:rPr lang="en-US" smtClean="0"/>
              <a:pPr/>
              <a:t>2/27/2017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D8CD3E-E855-4E7B-8441-9449883DB94E}" type="datetimeFigureOut">
              <a:rPr lang="en-US" smtClean="0"/>
              <a:pPr/>
              <a:t>2/27/2017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D8CD3E-E855-4E7B-8441-9449883DB94E}" type="datetimeFigureOut">
              <a:rPr lang="en-US" smtClean="0"/>
              <a:pPr/>
              <a:t>2/27/2017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8CD3E-E855-4E7B-8441-9449883DB94E}" type="datetimeFigureOut">
              <a:rPr lang="en-US" smtClean="0"/>
              <a:pPr/>
              <a:t>2/27/2017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8CD3E-E855-4E7B-8441-9449883DB94E}" type="datetimeFigureOut">
              <a:rPr lang="en-US" smtClean="0"/>
              <a:pPr/>
              <a:t>2/27/2017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8CD3E-E855-4E7B-8441-9449883DB94E}" type="datetimeFigureOut">
              <a:rPr lang="en-US" smtClean="0"/>
              <a:pPr/>
              <a:t>2/27/2017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71C9D-D29C-4F99-B062-B08738BA3FB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8CD3E-E855-4E7B-8441-9449883DB94E}" type="datetimeFigureOut">
              <a:rPr lang="en-US" smtClean="0"/>
              <a:pPr/>
              <a:t>2/27/2017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71C9D-D29C-4F99-B062-B08738BA3FB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4"/>
            <a:ext cx="7772400" cy="6072229"/>
          </a:xfrm>
        </p:spPr>
        <p:txBody>
          <a:bodyPr>
            <a:normAutofit/>
          </a:bodyPr>
          <a:lstStyle/>
          <a:p>
            <a:r>
              <a:rPr lang="en-IN" sz="4800" dirty="0" smtClean="0">
                <a:latin typeface="Times New Roman" pitchFamily="18" charset="0"/>
                <a:cs typeface="Times New Roman" pitchFamily="18" charset="0"/>
              </a:rPr>
              <a:t>ECONOMIC</a:t>
            </a:r>
            <a:r>
              <a:rPr lang="en-IN" sz="4800" dirty="0" smtClean="0"/>
              <a:t> CENSUS</a:t>
            </a:r>
            <a:br>
              <a:rPr lang="en-IN" sz="4800" dirty="0" smtClean="0"/>
            </a:br>
            <a:r>
              <a:rPr lang="en-IN" sz="4800" dirty="0" smtClean="0"/>
              <a:t>DATA</a:t>
            </a:r>
            <a:endParaRPr lang="en-I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Overview</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	In </a:t>
            </a:r>
            <a:r>
              <a:rPr lang="en-IN" sz="2800" dirty="0" smtClean="0">
                <a:latin typeface="Times New Roman" pitchFamily="18" charset="0"/>
                <a:cs typeface="Times New Roman" pitchFamily="18" charset="0"/>
              </a:rPr>
              <a:t>the current context the Insurance company has decided to make a more efficient use of its biggest assets :its data. and Big Data is seen as an enabler to get to the objective. In this presentation </a:t>
            </a:r>
            <a:r>
              <a:rPr lang="en-IN" sz="2800" dirty="0" err="1" smtClean="0">
                <a:latin typeface="Times New Roman" pitchFamily="18" charset="0"/>
                <a:cs typeface="Times New Roman" pitchFamily="18" charset="0"/>
              </a:rPr>
              <a:t>i</a:t>
            </a:r>
            <a:r>
              <a:rPr lang="en-IN" sz="2800" dirty="0" smtClean="0">
                <a:latin typeface="Times New Roman" pitchFamily="18" charset="0"/>
                <a:cs typeface="Times New Roman" pitchFamily="18" charset="0"/>
              </a:rPr>
              <a:t> am discuss the reasons why Insurance company decided to enter in the Big Data strategy. Big Data have different tools such as Hive</a:t>
            </a:r>
            <a:r>
              <a:rPr lang="en-IN" sz="2800" dirty="0" smtClean="0">
                <a:latin typeface="Times New Roman" pitchFamily="18" charset="0"/>
                <a:cs typeface="Times New Roman" pitchFamily="18" charset="0"/>
              </a:rPr>
              <a:t>, Pig, </a:t>
            </a:r>
            <a:r>
              <a:rPr lang="en-IN" sz="2800" dirty="0" err="1" smtClean="0">
                <a:latin typeface="Times New Roman" pitchFamily="18" charset="0"/>
                <a:cs typeface="Times New Roman" pitchFamily="18" charset="0"/>
              </a:rPr>
              <a:t>Hbase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a:t>
            </a:r>
            <a:r>
              <a:rPr lang="en-IN" sz="2800" dirty="0" err="1" smtClean="0">
                <a:latin typeface="Times New Roman" pitchFamily="18" charset="0"/>
                <a:cs typeface="Times New Roman" pitchFamily="18" charset="0"/>
              </a:rPr>
              <a:t>qoop</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Zookepper</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O</a:t>
            </a:r>
            <a:r>
              <a:rPr lang="en-IN" sz="2800" dirty="0" err="1" smtClean="0">
                <a:latin typeface="Times New Roman" pitchFamily="18" charset="0"/>
                <a:cs typeface="Times New Roman" pitchFamily="18" charset="0"/>
              </a:rPr>
              <a:t>ozie</a:t>
            </a: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by using Big Data tools we can measure the economy differently</a:t>
            </a:r>
            <a:r>
              <a:rPr lang="en-IN" sz="2800" dirty="0" smtClean="0">
                <a:latin typeface="Times New Roman" pitchFamily="18" charset="0"/>
                <a:cs typeface="Times New Roman" pitchFamily="18" charset="0"/>
              </a:rPr>
              <a:t>, faster </a:t>
            </a:r>
            <a:r>
              <a:rPr lang="en-IN" sz="2800" dirty="0" smtClean="0">
                <a:latin typeface="Times New Roman" pitchFamily="18" charset="0"/>
                <a:cs typeface="Times New Roman" pitchFamily="18" charset="0"/>
              </a:rPr>
              <a:t>and better.    </a:t>
            </a:r>
          </a:p>
          <a:p>
            <a:endParaRPr lang="en-IN"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Project Outline</a:t>
            </a:r>
            <a:endParaRPr lang="en-IN"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641070"/>
        </p:xfrm>
        <a:graphic>
          <a:graphicData uri="http://schemas.openxmlformats.org/drawingml/2006/table">
            <a:tbl>
              <a:tblPr firstRow="1" bandRow="1">
                <a:tableStyleId>{5C22544A-7EE6-4342-B048-85BDC9FD1C3A}</a:tableStyleId>
              </a:tblPr>
              <a:tblGrid>
                <a:gridCol w="2185974"/>
                <a:gridCol w="6043626"/>
              </a:tblGrid>
              <a:tr h="745334">
                <a:tc>
                  <a:txBody>
                    <a:bodyPr/>
                    <a:lstStyle/>
                    <a:p>
                      <a:r>
                        <a:rPr lang="en-IN" dirty="0" smtClean="0"/>
                        <a:t>Title</a:t>
                      </a:r>
                      <a:endParaRPr lang="en-IN" dirty="0"/>
                    </a:p>
                  </a:txBody>
                  <a:tcPr/>
                </a:tc>
                <a:tc>
                  <a:txBody>
                    <a:bodyPr/>
                    <a:lstStyle/>
                    <a:p>
                      <a:r>
                        <a:rPr lang="en-IN" sz="1800" b="1" kern="1200" dirty="0" smtClean="0">
                          <a:solidFill>
                            <a:schemeClr val="lt1"/>
                          </a:solidFill>
                          <a:latin typeface="+mn-lt"/>
                          <a:ea typeface="+mn-ea"/>
                          <a:cs typeface="+mn-cs"/>
                        </a:rPr>
                        <a:t>Economic Census Data</a:t>
                      </a:r>
                      <a:endParaRPr lang="en-IN" dirty="0"/>
                    </a:p>
                  </a:txBody>
                  <a:tcPr/>
                </a:tc>
              </a:tr>
              <a:tr h="745334">
                <a:tc>
                  <a:txBody>
                    <a:bodyPr/>
                    <a:lstStyle/>
                    <a:p>
                      <a:r>
                        <a:rPr lang="en-IN" sz="1800" kern="1200" dirty="0" smtClean="0">
                          <a:solidFill>
                            <a:schemeClr val="dk1"/>
                          </a:solidFill>
                          <a:latin typeface="+mn-lt"/>
                          <a:ea typeface="+mn-ea"/>
                          <a:cs typeface="+mn-cs"/>
                        </a:rPr>
                        <a:t>Inputs</a:t>
                      </a:r>
                      <a:endParaRPr lang="en-IN" dirty="0"/>
                    </a:p>
                  </a:txBody>
                  <a:tcPr/>
                </a:tc>
                <a:tc>
                  <a:txBody>
                    <a:bodyPr/>
                    <a:lstStyle/>
                    <a:p>
                      <a:r>
                        <a:rPr lang="en-IN" sz="1800" kern="1200" dirty="0" smtClean="0">
                          <a:solidFill>
                            <a:schemeClr val="dk1"/>
                          </a:solidFill>
                          <a:latin typeface="+mn-lt"/>
                          <a:ea typeface="+mn-ea"/>
                          <a:cs typeface="+mn-cs"/>
                        </a:rPr>
                        <a:t>Census Data</a:t>
                      </a:r>
                      <a:endParaRPr lang="en-IN" dirty="0"/>
                    </a:p>
                  </a:txBody>
                  <a:tcPr/>
                </a:tc>
              </a:tr>
              <a:tr h="745334">
                <a:tc>
                  <a:txBody>
                    <a:bodyPr/>
                    <a:lstStyle/>
                    <a:p>
                      <a:pPr algn="just">
                        <a:lnSpc>
                          <a:spcPct val="115000"/>
                        </a:lnSpc>
                        <a:spcAft>
                          <a:spcPts val="0"/>
                        </a:spcAft>
                      </a:pPr>
                      <a:r>
                        <a:rPr lang="en-IN" sz="1800" dirty="0" smtClean="0">
                          <a:latin typeface="Times New Roman"/>
                          <a:ea typeface="Calibri"/>
                          <a:cs typeface="Times New Roman"/>
                        </a:rPr>
                        <a:t>Data </a:t>
                      </a:r>
                      <a:r>
                        <a:rPr lang="en-IN" sz="1800" dirty="0">
                          <a:latin typeface="Times New Roman"/>
                          <a:ea typeface="Calibri"/>
                          <a:cs typeface="Times New Roman"/>
                        </a:rPr>
                        <a:t>Elements</a:t>
                      </a:r>
                      <a:endParaRPr lang="en-IN" sz="1100" dirty="0">
                        <a:latin typeface="Calibri"/>
                        <a:ea typeface="Calibri"/>
                        <a:cs typeface="Times New Roman"/>
                      </a:endParaRPr>
                    </a:p>
                  </a:txBody>
                  <a:tcPr marL="68580" marR="68580" marT="0" marB="0"/>
                </a:tc>
                <a:tc>
                  <a:txBody>
                    <a:bodyPr/>
                    <a:lstStyle/>
                    <a:p>
                      <a:r>
                        <a:rPr lang="en-IN" sz="1800" kern="1200" dirty="0" smtClean="0">
                          <a:solidFill>
                            <a:schemeClr val="dk1"/>
                          </a:solidFill>
                          <a:latin typeface="+mn-lt"/>
                          <a:ea typeface="+mn-ea"/>
                          <a:cs typeface="+mn-cs"/>
                        </a:rPr>
                        <a:t>Age, Education, Marital Status, Gender, Tax Filer Status, Income, Parents, Country of Birth, Citizenship, Weeks Worked.</a:t>
                      </a:r>
                      <a:endParaRPr lang="en-IN" dirty="0"/>
                    </a:p>
                  </a:txBody>
                  <a:tcPr/>
                </a:tc>
              </a:tr>
              <a:tr h="745334">
                <a:tc>
                  <a:txBody>
                    <a:bodyPr/>
                    <a:lstStyle/>
                    <a:p>
                      <a:pPr algn="just">
                        <a:lnSpc>
                          <a:spcPct val="115000"/>
                        </a:lnSpc>
                        <a:spcAft>
                          <a:spcPts val="0"/>
                        </a:spcAft>
                      </a:pPr>
                      <a:r>
                        <a:rPr lang="en-IN" sz="1800" dirty="0" smtClean="0">
                          <a:latin typeface="Times New Roman"/>
                          <a:ea typeface="Calibri"/>
                          <a:cs typeface="Times New Roman"/>
                        </a:rPr>
                        <a:t>Analysis </a:t>
                      </a:r>
                      <a:r>
                        <a:rPr lang="en-IN" sz="1800" dirty="0">
                          <a:latin typeface="Times New Roman"/>
                          <a:ea typeface="Calibri"/>
                          <a:cs typeface="Times New Roman"/>
                        </a:rPr>
                        <a:t>Relevance</a:t>
                      </a:r>
                      <a:endParaRPr lang="en-IN" sz="1100" dirty="0">
                        <a:latin typeface="Calibri"/>
                        <a:ea typeface="Calibri"/>
                        <a:cs typeface="Times New Roman"/>
                      </a:endParaRPr>
                    </a:p>
                  </a:txBody>
                  <a:tcPr marL="68580" marR="68580" marT="0" marB="0"/>
                </a:tc>
                <a:tc>
                  <a:txBody>
                    <a:bodyPr/>
                    <a:lstStyle/>
                    <a:p>
                      <a:r>
                        <a:rPr lang="en-IN" sz="1800" kern="1200" dirty="0" smtClean="0">
                          <a:solidFill>
                            <a:schemeClr val="dk1"/>
                          </a:solidFill>
                          <a:latin typeface="+mn-lt"/>
                          <a:ea typeface="+mn-ea"/>
                          <a:cs typeface="+mn-cs"/>
                        </a:rPr>
                        <a:t>Education, Social, Finance, Planning,  Miscellaneous</a:t>
                      </a:r>
                      <a:endParaRPr lang="en-IN" dirty="0"/>
                    </a:p>
                  </a:txBody>
                  <a:tcPr/>
                </a:tc>
              </a:tr>
              <a:tr h="745334">
                <a:tc>
                  <a:txBody>
                    <a:bodyPr/>
                    <a:lstStyle/>
                    <a:p>
                      <a:pPr algn="just">
                        <a:lnSpc>
                          <a:spcPct val="115000"/>
                        </a:lnSpc>
                        <a:spcAft>
                          <a:spcPts val="0"/>
                        </a:spcAft>
                      </a:pPr>
                      <a:r>
                        <a:rPr lang="en-IN" sz="1800" dirty="0" smtClean="0">
                          <a:latin typeface="Times New Roman"/>
                          <a:ea typeface="Calibri"/>
                          <a:cs typeface="Times New Roman"/>
                        </a:rPr>
                        <a:t>Purpose</a:t>
                      </a:r>
                      <a:endParaRPr lang="en-IN" sz="1100" dirty="0">
                        <a:latin typeface="Calibri"/>
                        <a:ea typeface="Calibri"/>
                        <a:cs typeface="Times New Roman"/>
                      </a:endParaRPr>
                    </a:p>
                  </a:txBody>
                  <a:tcPr marL="68580" marR="68580" marT="0" marB="0"/>
                </a:tc>
                <a:tc>
                  <a:txBody>
                    <a:bodyPr/>
                    <a:lstStyle/>
                    <a:p>
                      <a:r>
                        <a:rPr lang="en-IN" sz="1800" kern="1200" dirty="0" smtClean="0">
                          <a:solidFill>
                            <a:schemeClr val="dk1"/>
                          </a:solidFill>
                          <a:latin typeface="+mn-lt"/>
                          <a:ea typeface="+mn-ea"/>
                          <a:cs typeface="+mn-cs"/>
                        </a:rPr>
                        <a:t>To conclusion of my Analysed Result for better performance as well as to increase the economic status of  LIC company.</a:t>
                      </a:r>
                      <a:endParaRPr lang="en-IN" dirty="0"/>
                    </a:p>
                  </a:txBody>
                  <a:tcPr/>
                </a:tc>
              </a:tr>
              <a:tr h="745334">
                <a:tc>
                  <a:txBody>
                    <a:bodyPr/>
                    <a:lstStyle/>
                    <a:p>
                      <a:r>
                        <a:rPr lang="en-IN" sz="1800" kern="1200" dirty="0" smtClean="0">
                          <a:solidFill>
                            <a:schemeClr val="dk1"/>
                          </a:solidFill>
                          <a:latin typeface="+mn-lt"/>
                          <a:ea typeface="+mn-ea"/>
                          <a:cs typeface="+mn-cs"/>
                        </a:rPr>
                        <a:t>Methodology</a:t>
                      </a:r>
                      <a:endParaRPr lang="en-IN" dirty="0"/>
                    </a:p>
                  </a:txBody>
                  <a:tcPr/>
                </a:tc>
                <a:tc>
                  <a:txBody>
                    <a:bodyPr/>
                    <a:lstStyle/>
                    <a:p>
                      <a:r>
                        <a:rPr lang="en-IN" dirty="0" smtClean="0"/>
                        <a:t>Agile</a:t>
                      </a:r>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Data Dictionary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Autofit/>
          </a:bodyPr>
          <a:lstStyle/>
          <a:p>
            <a:pPr>
              <a:buNone/>
            </a:pPr>
            <a:r>
              <a:rPr lang="en-IN" sz="2800" dirty="0" smtClean="0">
                <a:latin typeface="Times New Roman" pitchFamily="18" charset="0"/>
                <a:cs typeface="Times New Roman" pitchFamily="18" charset="0"/>
              </a:rPr>
              <a:t>Census Data :column name			</a:t>
            </a:r>
          </a:p>
          <a:p>
            <a:r>
              <a:rPr lang="en-IN" sz="2800" dirty="0" smtClean="0">
                <a:latin typeface="Times New Roman" pitchFamily="18" charset="0"/>
                <a:cs typeface="Times New Roman" pitchFamily="18" charset="0"/>
              </a:rPr>
              <a:t>Age</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Education</a:t>
            </a:r>
          </a:p>
          <a:p>
            <a:r>
              <a:rPr lang="en-IN" sz="2800" dirty="0" err="1" smtClean="0">
                <a:latin typeface="Times New Roman" pitchFamily="18" charset="0"/>
                <a:cs typeface="Times New Roman" pitchFamily="18" charset="0"/>
              </a:rPr>
              <a:t>MaritalStatus</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Gender</a:t>
            </a:r>
          </a:p>
          <a:p>
            <a:r>
              <a:rPr lang="en-IN" sz="2800" dirty="0" err="1" smtClean="0">
                <a:latin typeface="Times New Roman" pitchFamily="18" charset="0"/>
                <a:cs typeface="Times New Roman" pitchFamily="18" charset="0"/>
              </a:rPr>
              <a:t>TaxFilerStatus</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Income</a:t>
            </a:r>
          </a:p>
          <a:p>
            <a:r>
              <a:rPr lang="en-IN" sz="2800" dirty="0" smtClean="0">
                <a:latin typeface="Times New Roman" pitchFamily="18" charset="0"/>
                <a:cs typeface="Times New Roman" pitchFamily="18" charset="0"/>
              </a:rPr>
              <a:t>Parents</a:t>
            </a:r>
          </a:p>
          <a:p>
            <a:r>
              <a:rPr lang="en-IN" sz="2800" dirty="0" err="1" smtClean="0">
                <a:latin typeface="Times New Roman" pitchFamily="18" charset="0"/>
                <a:cs typeface="Times New Roman" pitchFamily="18" charset="0"/>
              </a:rPr>
              <a:t>CountryOfBirth</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Citizenship</a:t>
            </a:r>
          </a:p>
          <a:p>
            <a:r>
              <a:rPr lang="en-IN" sz="2800" dirty="0" err="1" smtClean="0">
                <a:latin typeface="Times New Roman" pitchFamily="18" charset="0"/>
                <a:cs typeface="Times New Roman" pitchFamily="18" charset="0"/>
              </a:rPr>
              <a:t>WeeksWorked</a:t>
            </a:r>
            <a:endParaRPr lang="en-IN" sz="2800" dirty="0" smtClean="0">
              <a:latin typeface="Times New Roman" pitchFamily="18" charset="0"/>
              <a:cs typeface="Times New Roman" pitchFamily="18" charset="0"/>
            </a:endParaRPr>
          </a:p>
          <a:p>
            <a:pPr>
              <a:buNone/>
            </a:pPr>
            <a:endParaRPr lang="en-IN"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Continue...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800" b="1" dirty="0" smtClean="0">
                <a:latin typeface="Times New Roman" pitchFamily="18" charset="0"/>
                <a:cs typeface="Times New Roman" pitchFamily="18" charset="0"/>
              </a:rPr>
              <a:t>Table </a:t>
            </a:r>
            <a:r>
              <a:rPr lang="en-IN" sz="2800" b="1" dirty="0" smtClean="0">
                <a:latin typeface="Times New Roman" pitchFamily="18" charset="0"/>
                <a:cs typeface="Times New Roman" pitchFamily="18" charset="0"/>
              </a:rPr>
              <a:t>for Tax:</a:t>
            </a:r>
          </a:p>
          <a:p>
            <a:r>
              <a:rPr lang="en-IN" sz="2800" dirty="0" err="1" smtClean="0">
                <a:latin typeface="Times New Roman" pitchFamily="18" charset="0"/>
                <a:cs typeface="Times New Roman" pitchFamily="18" charset="0"/>
              </a:rPr>
              <a:t>T_id,Min_Income,Max_Income,Tax</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1,50,2000,5</a:t>
            </a:r>
          </a:p>
          <a:p>
            <a:r>
              <a:rPr lang="en-IN" sz="2800" dirty="0" smtClean="0">
                <a:latin typeface="Times New Roman" pitchFamily="18" charset="0"/>
                <a:cs typeface="Times New Roman" pitchFamily="18" charset="0"/>
              </a:rPr>
              <a:t>2,2000,4000,6   </a:t>
            </a:r>
          </a:p>
          <a:p>
            <a:r>
              <a:rPr lang="en-IN" sz="2800" dirty="0" smtClean="0">
                <a:latin typeface="Times New Roman" pitchFamily="18" charset="0"/>
                <a:cs typeface="Times New Roman" pitchFamily="18" charset="0"/>
              </a:rPr>
              <a:t>3,4000,6000,7</a:t>
            </a:r>
          </a:p>
          <a:p>
            <a:r>
              <a:rPr lang="en-IN" sz="2800" dirty="0" smtClean="0">
                <a:latin typeface="Times New Roman" pitchFamily="18" charset="0"/>
                <a:cs typeface="Times New Roman" pitchFamily="18" charset="0"/>
              </a:rPr>
              <a:t>4,6000,8000,8</a:t>
            </a:r>
          </a:p>
          <a:p>
            <a:r>
              <a:rPr lang="en-IN" sz="2800" dirty="0" smtClean="0">
                <a:latin typeface="Times New Roman" pitchFamily="18" charset="0"/>
                <a:cs typeface="Times New Roman" pitchFamily="18" charset="0"/>
              </a:rPr>
              <a:t>5,8000,9500,9</a:t>
            </a:r>
          </a:p>
          <a:p>
            <a:endParaRPr lang="en-IN"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Continue: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IN" sz="2800" dirty="0" smtClean="0">
                <a:latin typeface="Times New Roman" pitchFamily="18" charset="0"/>
                <a:cs typeface="Times New Roman" pitchFamily="18" charset="0"/>
              </a:rPr>
              <a:t>Table </a:t>
            </a:r>
            <a:r>
              <a:rPr lang="en-IN" sz="2800" dirty="0" smtClean="0">
                <a:latin typeface="Times New Roman" pitchFamily="18" charset="0"/>
                <a:cs typeface="Times New Roman" pitchFamily="18" charset="0"/>
              </a:rPr>
              <a:t>for Pension:</a:t>
            </a:r>
          </a:p>
          <a:p>
            <a:r>
              <a:rPr lang="en-IN" sz="2800" dirty="0" err="1" smtClean="0">
                <a:latin typeface="Times New Roman" pitchFamily="18" charset="0"/>
                <a:cs typeface="Times New Roman" pitchFamily="18" charset="0"/>
              </a:rPr>
              <a:t>P_id,Min_Income,Max_Income,Pensionper</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1,50,2000,60</a:t>
            </a:r>
          </a:p>
          <a:p>
            <a:r>
              <a:rPr lang="en-IN" sz="2800" dirty="0" smtClean="0">
                <a:latin typeface="Times New Roman" pitchFamily="18" charset="0"/>
                <a:cs typeface="Times New Roman" pitchFamily="18" charset="0"/>
              </a:rPr>
              <a:t>2,2000,4000,55</a:t>
            </a:r>
          </a:p>
          <a:p>
            <a:r>
              <a:rPr lang="en-IN" sz="2800" dirty="0" smtClean="0">
                <a:latin typeface="Times New Roman" pitchFamily="18" charset="0"/>
                <a:cs typeface="Times New Roman" pitchFamily="18" charset="0"/>
              </a:rPr>
              <a:t>3,4000,6000,50</a:t>
            </a:r>
          </a:p>
          <a:p>
            <a:r>
              <a:rPr lang="en-IN" sz="2800" dirty="0" smtClean="0">
                <a:latin typeface="Times New Roman" pitchFamily="18" charset="0"/>
                <a:cs typeface="Times New Roman" pitchFamily="18" charset="0"/>
              </a:rPr>
              <a:t>4,6000,8000,45</a:t>
            </a:r>
          </a:p>
          <a:p>
            <a:r>
              <a:rPr lang="en-IN" sz="2800" dirty="0" smtClean="0">
                <a:latin typeface="Times New Roman" pitchFamily="18" charset="0"/>
                <a:cs typeface="Times New Roman" pitchFamily="18" charset="0"/>
              </a:rPr>
              <a:t>5,8000,9500,40</a:t>
            </a:r>
          </a:p>
          <a:p>
            <a:endParaRPr lang="en-IN"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Continue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Table </a:t>
            </a:r>
            <a:r>
              <a:rPr lang="en-IN" sz="2800" dirty="0" smtClean="0">
                <a:latin typeface="Times New Roman" pitchFamily="18" charset="0"/>
                <a:cs typeface="Times New Roman" pitchFamily="18" charset="0"/>
              </a:rPr>
              <a:t>for Scholarship:</a:t>
            </a:r>
          </a:p>
          <a:p>
            <a:r>
              <a:rPr lang="en-IN" sz="2800" dirty="0" err="1" smtClean="0">
                <a:latin typeface="Times New Roman" pitchFamily="18" charset="0"/>
                <a:cs typeface="Times New Roman" pitchFamily="18" charset="0"/>
              </a:rPr>
              <a:t>s_id,parents,subsidy</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1,Both Parents Present,0</a:t>
            </a:r>
          </a:p>
          <a:p>
            <a:r>
              <a:rPr lang="en-IN" sz="2800" dirty="0" smtClean="0">
                <a:latin typeface="Times New Roman" pitchFamily="18" charset="0"/>
                <a:cs typeface="Times New Roman" pitchFamily="18" charset="0"/>
              </a:rPr>
              <a:t>2,Father Only Present,15000</a:t>
            </a:r>
          </a:p>
          <a:p>
            <a:r>
              <a:rPr lang="en-IN" sz="2800" dirty="0" smtClean="0">
                <a:latin typeface="Times New Roman" pitchFamily="18" charset="0"/>
                <a:cs typeface="Times New Roman" pitchFamily="18" charset="0"/>
              </a:rPr>
              <a:t>3,Mother Only Present,20000</a:t>
            </a:r>
          </a:p>
          <a:p>
            <a:r>
              <a:rPr lang="en-IN" sz="2800" dirty="0" smtClean="0">
                <a:latin typeface="Times New Roman" pitchFamily="18" charset="0"/>
                <a:cs typeface="Times New Roman" pitchFamily="18" charset="0"/>
              </a:rPr>
              <a:t>4,Neither Parent Present,25000</a:t>
            </a:r>
          </a:p>
          <a:p>
            <a:r>
              <a:rPr lang="en-IN" sz="2800" dirty="0" smtClean="0">
                <a:latin typeface="Times New Roman" pitchFamily="18" charset="0"/>
                <a:cs typeface="Times New Roman" pitchFamily="18" charset="0"/>
              </a:rPr>
              <a:t>5,Not In Universe,25000</a:t>
            </a:r>
          </a:p>
          <a:p>
            <a:endParaRPr lang="en-IN"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fontScale="90000"/>
          </a:bodyPr>
          <a:lstStyle/>
          <a:p>
            <a:pPr algn="l"/>
            <a:r>
              <a:rPr lang="en-IN" sz="2800" dirty="0" smtClean="0">
                <a:latin typeface="Times New Roman" pitchFamily="18" charset="0"/>
                <a:cs typeface="Times New Roman" pitchFamily="18" charset="0"/>
              </a:rPr>
              <a:t>&gt;</a:t>
            </a:r>
            <a:r>
              <a:rPr lang="en-IN" sz="3600" dirty="0" smtClean="0">
                <a:latin typeface="Times New Roman" pitchFamily="18" charset="0"/>
                <a:cs typeface="Times New Roman" pitchFamily="18" charset="0"/>
              </a:rPr>
              <a:t>Education:</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3100" b="1" dirty="0" smtClean="0">
                <a:latin typeface="Times New Roman" pitchFamily="18" charset="0"/>
                <a:cs typeface="Times New Roman" pitchFamily="18" charset="0"/>
              </a:rPr>
              <a:t>1.</a:t>
            </a:r>
            <a:r>
              <a:rPr lang="en-IN" sz="5300" b="1" dirty="0">
                <a:latin typeface="Times New Roman" pitchFamily="18" charset="0"/>
                <a:cs typeface="Times New Roman" pitchFamily="18" charset="0"/>
              </a:rPr>
              <a:t> </a:t>
            </a:r>
            <a:r>
              <a:rPr lang="en-IN" sz="3600" b="1" dirty="0">
                <a:latin typeface="Times New Roman" pitchFamily="18" charset="0"/>
                <a:cs typeface="Times New Roman" pitchFamily="18" charset="0"/>
              </a:rPr>
              <a:t>Total count of </a:t>
            </a:r>
            <a:r>
              <a:rPr lang="en-IN" sz="3600" b="1" dirty="0" smtClean="0">
                <a:latin typeface="Times New Roman" pitchFamily="18" charset="0"/>
                <a:cs typeface="Times New Roman" pitchFamily="18" charset="0"/>
              </a:rPr>
              <a:t>male/female </a:t>
            </a:r>
            <a:r>
              <a:rPr lang="en-IN" sz="3600" b="1" dirty="0">
                <a:latin typeface="Times New Roman" pitchFamily="18" charset="0"/>
                <a:cs typeface="Times New Roman" pitchFamily="18" charset="0"/>
              </a:rPr>
              <a:t>based on education</a:t>
            </a:r>
            <a:r>
              <a:rPr lang="en-IN" sz="36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a:t>
            </a:r>
            <a:r>
              <a:rPr lang="en-IN" sz="2800" dirty="0">
                <a:latin typeface="Times New Roman" pitchFamily="18" charset="0"/>
                <a:cs typeface="Times New Roman" pitchFamily="18" charset="0"/>
              </a:rPr>
              <a:t> select </a:t>
            </a:r>
            <a:r>
              <a:rPr lang="en-IN" sz="2800" dirty="0" err="1" smtClean="0">
                <a:latin typeface="Times New Roman" pitchFamily="18" charset="0"/>
                <a:cs typeface="Times New Roman" pitchFamily="18" charset="0"/>
              </a:rPr>
              <a:t>e</a:t>
            </a:r>
            <a:r>
              <a:rPr lang="en-IN" sz="2800" dirty="0" err="1" smtClean="0">
                <a:latin typeface="Times New Roman" pitchFamily="18" charset="0"/>
                <a:cs typeface="Times New Roman" pitchFamily="18" charset="0"/>
              </a:rPr>
              <a:t>ducation,gender,count</a:t>
            </a:r>
            <a:r>
              <a:rPr lang="en-IN" sz="2800" dirty="0" smtClean="0">
                <a:latin typeface="Times New Roman" pitchFamily="18" charset="0"/>
                <a:cs typeface="Times New Roman" pitchFamily="18" charset="0"/>
              </a:rPr>
              <a:t>(gender</a:t>
            </a:r>
            <a:r>
              <a:rPr lang="en-IN" sz="2800" dirty="0">
                <a:latin typeface="Times New Roman" pitchFamily="18" charset="0"/>
                <a:cs typeface="Times New Roman" pitchFamily="18" charset="0"/>
              </a:rPr>
              <a:t>) from </a:t>
            </a:r>
            <a:r>
              <a:rPr lang="en-IN" sz="2800" dirty="0" smtClean="0">
                <a:latin typeface="Times New Roman" pitchFamily="18" charset="0"/>
                <a:cs typeface="Times New Roman" pitchFamily="18" charset="0"/>
              </a:rPr>
              <a:t>social </a:t>
            </a:r>
            <a:r>
              <a:rPr lang="en-IN" sz="2800" dirty="0">
                <a:latin typeface="Times New Roman" pitchFamily="18" charset="0"/>
                <a:cs typeface="Times New Roman" pitchFamily="18" charset="0"/>
              </a:rPr>
              <a:t>group by </a:t>
            </a:r>
            <a:r>
              <a:rPr lang="en-IN" sz="2800" dirty="0" err="1" smtClean="0">
                <a:latin typeface="Times New Roman" pitchFamily="18" charset="0"/>
                <a:cs typeface="Times New Roman" pitchFamily="18" charset="0"/>
              </a:rPr>
              <a:t>e</a:t>
            </a:r>
            <a:r>
              <a:rPr lang="en-IN" sz="2800" dirty="0" err="1" smtClean="0">
                <a:latin typeface="Times New Roman" pitchFamily="18" charset="0"/>
                <a:cs typeface="Times New Roman" pitchFamily="18" charset="0"/>
              </a:rPr>
              <a:t>ducation,gender</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graphicFrame>
        <p:nvGraphicFramePr>
          <p:cNvPr id="4" name="Chart 3"/>
          <p:cNvGraphicFramePr/>
          <p:nvPr/>
        </p:nvGraphicFramePr>
        <p:xfrm>
          <a:off x="1142976" y="3214686"/>
          <a:ext cx="7143800" cy="31432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6226196"/>
          </a:xfrm>
        </p:spPr>
        <p:txBody>
          <a:bodyPr>
            <a:normAutofit fontScale="90000"/>
          </a:bodyPr>
          <a:lstStyle/>
          <a:p>
            <a:pPr algn="l"/>
            <a:r>
              <a:rPr lang="en-IN" sz="3100" b="1" dirty="0" smtClean="0">
                <a:latin typeface="Times New Roman" pitchFamily="18" charset="0"/>
                <a:cs typeface="Times New Roman" pitchFamily="18" charset="0"/>
              </a:rPr>
              <a:t>2.Total </a:t>
            </a:r>
            <a:r>
              <a:rPr lang="en-IN" sz="3100" b="1" dirty="0">
                <a:latin typeface="Times New Roman" pitchFamily="18" charset="0"/>
                <a:cs typeface="Times New Roman" pitchFamily="18" charset="0"/>
              </a:rPr>
              <a:t>count of employed/unemployed based on </a:t>
            </a:r>
            <a:r>
              <a:rPr lang="en-IN" sz="3100" b="1" dirty="0" smtClean="0">
                <a:latin typeface="Times New Roman" pitchFamily="18" charset="0"/>
                <a:cs typeface="Times New Roman" pitchFamily="18" charset="0"/>
              </a:rPr>
              <a:t>education</a:t>
            </a:r>
            <a:r>
              <a:rPr lang="en-IN" sz="3100" dirty="0" smtClean="0">
                <a:latin typeface="Times New Roman" pitchFamily="18" charset="0"/>
                <a:cs typeface="Times New Roman" pitchFamily="18" charset="0"/>
              </a:rPr>
              <a:t/>
            </a:r>
            <a:br>
              <a:rPr lang="en-IN" sz="3100" dirty="0" smtClean="0">
                <a:latin typeface="Times New Roman" pitchFamily="18" charset="0"/>
                <a:cs typeface="Times New Roman" pitchFamily="18" charset="0"/>
              </a:rPr>
            </a:br>
            <a:r>
              <a:rPr lang="en-IN" sz="3100" dirty="0" smtClean="0">
                <a:latin typeface="Times New Roman" pitchFamily="18" charset="0"/>
                <a:cs typeface="Times New Roman" pitchFamily="18" charset="0"/>
              </a:rPr>
              <a:t>&gt;2.1.</a:t>
            </a:r>
            <a:r>
              <a:rPr lang="en-IN" sz="3100" dirty="0">
                <a:latin typeface="Times New Roman" pitchFamily="18" charset="0"/>
                <a:cs typeface="Times New Roman" pitchFamily="18" charset="0"/>
              </a:rPr>
              <a:t> select </a:t>
            </a:r>
            <a:r>
              <a:rPr lang="en-IN" sz="3100" dirty="0" err="1" smtClean="0">
                <a:latin typeface="Times New Roman" pitchFamily="18" charset="0"/>
                <a:cs typeface="Times New Roman" pitchFamily="18" charset="0"/>
              </a:rPr>
              <a:t>e</a:t>
            </a:r>
            <a:r>
              <a:rPr lang="en-IN" sz="3100" dirty="0" err="1" smtClean="0">
                <a:latin typeface="Times New Roman" pitchFamily="18" charset="0"/>
                <a:cs typeface="Times New Roman" pitchFamily="18" charset="0"/>
              </a:rPr>
              <a:t>ducation,count</a:t>
            </a:r>
            <a:r>
              <a:rPr lang="en-IN" sz="3100" dirty="0" smtClean="0">
                <a:latin typeface="Times New Roman" pitchFamily="18" charset="0"/>
                <a:cs typeface="Times New Roman" pitchFamily="18" charset="0"/>
              </a:rPr>
              <a:t>(</a:t>
            </a:r>
            <a:r>
              <a:rPr lang="en-IN" sz="3100" dirty="0" err="1" smtClean="0">
                <a:latin typeface="Times New Roman" pitchFamily="18" charset="0"/>
                <a:cs typeface="Times New Roman" pitchFamily="18" charset="0"/>
              </a:rPr>
              <a:t>w</a:t>
            </a:r>
            <a:r>
              <a:rPr lang="en-IN" sz="3100" dirty="0" err="1" smtClean="0">
                <a:latin typeface="Times New Roman" pitchFamily="18" charset="0"/>
                <a:cs typeface="Times New Roman" pitchFamily="18" charset="0"/>
              </a:rPr>
              <a:t>eeksworked</a:t>
            </a:r>
            <a:r>
              <a:rPr lang="en-IN" sz="3100" dirty="0" smtClean="0">
                <a:latin typeface="Times New Roman" pitchFamily="18" charset="0"/>
                <a:cs typeface="Times New Roman" pitchFamily="18" charset="0"/>
              </a:rPr>
              <a:t>) </a:t>
            </a:r>
            <a:r>
              <a:rPr lang="en-IN" sz="3100" dirty="0">
                <a:latin typeface="Times New Roman" pitchFamily="18" charset="0"/>
                <a:cs typeface="Times New Roman" pitchFamily="18" charset="0"/>
              </a:rPr>
              <a:t>from </a:t>
            </a:r>
            <a:r>
              <a:rPr lang="en-IN" sz="3100" dirty="0" smtClean="0">
                <a:latin typeface="Times New Roman" pitchFamily="18" charset="0"/>
                <a:cs typeface="Times New Roman" pitchFamily="18" charset="0"/>
              </a:rPr>
              <a:t>social where </a:t>
            </a:r>
            <a:r>
              <a:rPr lang="en-IN" sz="3100" dirty="0" err="1" smtClean="0">
                <a:latin typeface="Times New Roman" pitchFamily="18" charset="0"/>
                <a:cs typeface="Times New Roman" pitchFamily="18" charset="0"/>
              </a:rPr>
              <a:t>w</a:t>
            </a:r>
            <a:r>
              <a:rPr lang="en-IN" sz="3100" dirty="0" err="1" smtClean="0">
                <a:latin typeface="Times New Roman" pitchFamily="18" charset="0"/>
                <a:cs typeface="Times New Roman" pitchFamily="18" charset="0"/>
              </a:rPr>
              <a:t>eeksworked</a:t>
            </a:r>
            <a:r>
              <a:rPr lang="en-IN" sz="3100" dirty="0">
                <a:latin typeface="Times New Roman" pitchFamily="18" charset="0"/>
                <a:cs typeface="Times New Roman" pitchFamily="18" charset="0"/>
              </a:rPr>
              <a:t>&gt;=0 group by </a:t>
            </a:r>
            <a:r>
              <a:rPr lang="en-IN" sz="3100" dirty="0" smtClean="0">
                <a:latin typeface="Times New Roman" pitchFamily="18" charset="0"/>
                <a:cs typeface="Times New Roman" pitchFamily="18" charset="0"/>
              </a:rPr>
              <a:t>education</a:t>
            </a:r>
            <a:r>
              <a:rPr lang="en-IN" sz="3100" dirty="0" smtClean="0">
                <a:latin typeface="Times New Roman" pitchFamily="18" charset="0"/>
                <a:cs typeface="Times New Roman" pitchFamily="18" charset="0"/>
              </a:rPr>
              <a:t>;</a:t>
            </a:r>
            <a:br>
              <a:rPr lang="en-IN" sz="3100" dirty="0" smtClean="0">
                <a:latin typeface="Times New Roman" pitchFamily="18" charset="0"/>
                <a:cs typeface="Times New Roman" pitchFamily="18" charset="0"/>
              </a:rPr>
            </a:br>
            <a:r>
              <a:rPr lang="en-IN" sz="3100" dirty="0" smtClean="0">
                <a:latin typeface="Times New Roman" pitchFamily="18" charset="0"/>
                <a:cs typeface="Times New Roman" pitchFamily="18" charset="0"/>
              </a:rPr>
              <a:t>&gt;Output:</a:t>
            </a:r>
            <a:r>
              <a:rPr lang="en-IN" sz="2400" dirty="0" smtClean="0"/>
              <a:t/>
            </a:r>
            <a:br>
              <a:rPr lang="en-IN" sz="2400" dirty="0" smtClean="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a:t/>
            </a:r>
            <a:br>
              <a:rPr lang="en-IN" sz="2400" dirty="0"/>
            </a:br>
            <a:endParaRPr lang="en-IN" sz="2400" dirty="0"/>
          </a:p>
        </p:txBody>
      </p:sp>
      <p:graphicFrame>
        <p:nvGraphicFramePr>
          <p:cNvPr id="4" name="Chart 3"/>
          <p:cNvGraphicFramePr/>
          <p:nvPr/>
        </p:nvGraphicFramePr>
        <p:xfrm>
          <a:off x="500034" y="2428868"/>
          <a:ext cx="7929618" cy="392909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6440510"/>
          </a:xfrm>
        </p:spPr>
        <p:txBody>
          <a:bodyPr>
            <a:normAutofit/>
          </a:bodyPr>
          <a:lstStyle/>
          <a:p>
            <a:pPr algn="l"/>
            <a:r>
              <a:rPr lang="en-IN" sz="3200" dirty="0" smtClean="0">
                <a:latin typeface="Times New Roman" pitchFamily="18" charset="0"/>
                <a:cs typeface="Times New Roman" pitchFamily="18" charset="0"/>
              </a:rPr>
              <a:t>&gt;</a:t>
            </a:r>
            <a:r>
              <a:rPr lang="en-IN" sz="2800" dirty="0" smtClean="0">
                <a:latin typeface="Times New Roman" pitchFamily="18" charset="0"/>
                <a:cs typeface="Times New Roman" pitchFamily="18" charset="0"/>
              </a:rPr>
              <a:t>2.2.select </a:t>
            </a:r>
            <a:r>
              <a:rPr lang="en-IN" sz="2800" dirty="0" err="1" smtClean="0">
                <a:latin typeface="Times New Roman" pitchFamily="18" charset="0"/>
                <a:cs typeface="Times New Roman" pitchFamily="18" charset="0"/>
              </a:rPr>
              <a:t>education,count</a:t>
            </a:r>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w</a:t>
            </a:r>
            <a:r>
              <a:rPr lang="en-IN" sz="2800" dirty="0" err="1" smtClean="0">
                <a:latin typeface="Times New Roman" pitchFamily="18" charset="0"/>
                <a:cs typeface="Times New Roman" pitchFamily="18" charset="0"/>
              </a:rPr>
              <a:t>eeksworked</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from </a:t>
            </a:r>
            <a:r>
              <a:rPr lang="en-IN" sz="2800" dirty="0" smtClean="0">
                <a:latin typeface="Times New Roman" pitchFamily="18" charset="0"/>
                <a:cs typeface="Times New Roman" pitchFamily="18" charset="0"/>
              </a:rPr>
              <a:t>social </a:t>
            </a:r>
            <a:r>
              <a:rPr lang="en-IN" sz="2800" dirty="0">
                <a:latin typeface="Times New Roman" pitchFamily="18" charset="0"/>
                <a:cs typeface="Times New Roman" pitchFamily="18" charset="0"/>
              </a:rPr>
              <a:t>where </a:t>
            </a:r>
            <a:r>
              <a:rPr lang="en-IN" sz="2800" dirty="0" err="1" smtClean="0">
                <a:latin typeface="Times New Roman" pitchFamily="18" charset="0"/>
                <a:cs typeface="Times New Roman" pitchFamily="18" charset="0"/>
              </a:rPr>
              <a:t>w</a:t>
            </a:r>
            <a:r>
              <a:rPr lang="en-IN" sz="2800" dirty="0" err="1" smtClean="0">
                <a:latin typeface="Times New Roman" pitchFamily="18" charset="0"/>
                <a:cs typeface="Times New Roman" pitchFamily="18" charset="0"/>
              </a:rPr>
              <a:t>eeksworked</a:t>
            </a:r>
            <a:r>
              <a:rPr lang="en-IN" sz="2800" dirty="0" smtClean="0">
                <a:latin typeface="Times New Roman" pitchFamily="18" charset="0"/>
                <a:cs typeface="Times New Roman" pitchFamily="18" charset="0"/>
              </a:rPr>
              <a:t>=0 </a:t>
            </a:r>
            <a:r>
              <a:rPr lang="en-IN" sz="2800" dirty="0">
                <a:latin typeface="Times New Roman" pitchFamily="18" charset="0"/>
                <a:cs typeface="Times New Roman" pitchFamily="18" charset="0"/>
              </a:rPr>
              <a:t>group by </a:t>
            </a:r>
            <a:r>
              <a:rPr lang="en-IN" sz="2800" dirty="0" smtClean="0">
                <a:latin typeface="Times New Roman" pitchFamily="18" charset="0"/>
                <a:cs typeface="Times New Roman" pitchFamily="18" charset="0"/>
              </a:rPr>
              <a:t>e</a:t>
            </a:r>
            <a:r>
              <a:rPr lang="en-IN" sz="2800" dirty="0" smtClean="0">
                <a:latin typeface="Times New Roman" pitchFamily="18" charset="0"/>
                <a:cs typeface="Times New Roman" pitchFamily="18" charset="0"/>
              </a:rPr>
              <a:t>ducation</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sz="2400" dirty="0" smtClean="0"/>
              <a:t/>
            </a:r>
            <a:br>
              <a:rPr lang="en-IN" sz="2400" dirty="0" smtClean="0"/>
            </a:br>
            <a:endParaRPr lang="en-IN" sz="2400" dirty="0"/>
          </a:p>
        </p:txBody>
      </p:sp>
      <p:graphicFrame>
        <p:nvGraphicFramePr>
          <p:cNvPr id="4" name="Chart 3"/>
          <p:cNvGraphicFramePr/>
          <p:nvPr/>
        </p:nvGraphicFramePr>
        <p:xfrm>
          <a:off x="428596" y="2147370"/>
          <a:ext cx="8215369" cy="40677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oAutofit/>
          </a:bodyPr>
          <a:lstStyle/>
          <a:p>
            <a:pPr algn="l"/>
            <a:r>
              <a:rPr lang="en-IN" sz="2800" b="1" dirty="0">
                <a:latin typeface="Times New Roman" pitchFamily="18" charset="0"/>
                <a:cs typeface="Times New Roman" pitchFamily="18" charset="0"/>
              </a:rPr>
              <a:t>3.Total count for people in age range of 18-25 based on education</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&gt;select </a:t>
            </a:r>
            <a:r>
              <a:rPr lang="en-IN" sz="2800" dirty="0" err="1" smtClean="0">
                <a:latin typeface="Times New Roman" pitchFamily="18" charset="0"/>
                <a:cs typeface="Times New Roman" pitchFamily="18" charset="0"/>
              </a:rPr>
              <a:t>e</a:t>
            </a:r>
            <a:r>
              <a:rPr lang="en-IN" sz="2800" dirty="0" err="1" smtClean="0">
                <a:latin typeface="Times New Roman" pitchFamily="18" charset="0"/>
                <a:cs typeface="Times New Roman" pitchFamily="18" charset="0"/>
              </a:rPr>
              <a:t>ducation,count</a:t>
            </a:r>
            <a:r>
              <a:rPr lang="en-IN" sz="2800"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a</a:t>
            </a:r>
            <a:r>
              <a:rPr lang="en-IN" sz="2800" dirty="0" smtClean="0">
                <a:latin typeface="Times New Roman" pitchFamily="18" charset="0"/>
                <a:cs typeface="Times New Roman" pitchFamily="18" charset="0"/>
              </a:rPr>
              <a:t>ge</a:t>
            </a:r>
            <a:r>
              <a:rPr lang="en-IN" sz="2800" dirty="0" smtClean="0">
                <a:latin typeface="Times New Roman" pitchFamily="18" charset="0"/>
                <a:cs typeface="Times New Roman" pitchFamily="18" charset="0"/>
              </a:rPr>
              <a:t>) from </a:t>
            </a:r>
            <a:r>
              <a:rPr lang="en-IN" sz="2800" dirty="0" smtClean="0">
                <a:latin typeface="Times New Roman" pitchFamily="18" charset="0"/>
                <a:cs typeface="Times New Roman" pitchFamily="18" charset="0"/>
              </a:rPr>
              <a:t>social where </a:t>
            </a:r>
            <a:r>
              <a:rPr lang="en-IN" sz="2800" dirty="0" smtClean="0">
                <a:latin typeface="Times New Roman" pitchFamily="18" charset="0"/>
                <a:cs typeface="Times New Roman" pitchFamily="18" charset="0"/>
              </a:rPr>
              <a:t>a</a:t>
            </a:r>
            <a:r>
              <a:rPr lang="en-IN" sz="2800" dirty="0" smtClean="0">
                <a:latin typeface="Times New Roman" pitchFamily="18" charset="0"/>
                <a:cs typeface="Times New Roman" pitchFamily="18" charset="0"/>
              </a:rPr>
              <a:t>ge </a:t>
            </a:r>
            <a:r>
              <a:rPr lang="en-IN" sz="2800" dirty="0" smtClean="0">
                <a:latin typeface="Times New Roman" pitchFamily="18" charset="0"/>
                <a:cs typeface="Times New Roman" pitchFamily="18" charset="0"/>
              </a:rPr>
              <a:t>between 18 and 25 group by </a:t>
            </a:r>
            <a:r>
              <a:rPr lang="en-IN" sz="2800" dirty="0" smtClean="0">
                <a:latin typeface="Times New Roman" pitchFamily="18" charset="0"/>
                <a:cs typeface="Times New Roman" pitchFamily="18" charset="0"/>
              </a:rPr>
              <a:t>education</a:t>
            </a:r>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graphicFrame>
        <p:nvGraphicFramePr>
          <p:cNvPr id="5" name="Chart 4"/>
          <p:cNvGraphicFramePr/>
          <p:nvPr/>
        </p:nvGraphicFramePr>
        <p:xfrm>
          <a:off x="357158" y="2714620"/>
          <a:ext cx="828680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fontScale="90000"/>
          </a:bodyPr>
          <a:lstStyle/>
          <a:p>
            <a:pPr algn="l"/>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r>
              <a:rPr lang="en-IN" sz="4000" dirty="0" err="1" smtClean="0">
                <a:latin typeface="Times New Roman" pitchFamily="18" charset="0"/>
                <a:cs typeface="Times New Roman" pitchFamily="18" charset="0"/>
              </a:rPr>
              <a:t>BigData</a:t>
            </a:r>
            <a:r>
              <a:rPr lang="en-IN" sz="400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Big </a:t>
            </a:r>
            <a:r>
              <a:rPr lang="en-IN" sz="2700" dirty="0">
                <a:latin typeface="Times New Roman" pitchFamily="18" charset="0"/>
                <a:cs typeface="Times New Roman" pitchFamily="18" charset="0"/>
              </a:rPr>
              <a:t>data refer to the massive datasets that are collected from a variety of data source for business needs to reveal new insights for optimized decision making</a:t>
            </a:r>
            <a:r>
              <a:rPr lang="en-IN" sz="2700" dirty="0" smtClean="0">
                <a:latin typeface="Times New Roman" pitchFamily="18" charset="0"/>
                <a:cs typeface="Times New Roman" pitchFamily="18" charset="0"/>
              </a:rPr>
              <a:t>.</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For Example: </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4" name="Oval 3"/>
          <p:cNvSpPr/>
          <p:nvPr/>
        </p:nvSpPr>
        <p:spPr>
          <a:xfrm>
            <a:off x="3571868" y="2857496"/>
            <a:ext cx="2500330"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Big Data</a:t>
            </a:r>
            <a:endParaRPr lang="en-IN" dirty="0"/>
          </a:p>
        </p:txBody>
      </p:sp>
      <p:sp>
        <p:nvSpPr>
          <p:cNvPr id="5" name="Right Arrow 4"/>
          <p:cNvSpPr/>
          <p:nvPr/>
        </p:nvSpPr>
        <p:spPr>
          <a:xfrm>
            <a:off x="1285852" y="2786058"/>
            <a:ext cx="2286016" cy="135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Social Networking</a:t>
            </a:r>
            <a:endParaRPr lang="en-IN" dirty="0"/>
          </a:p>
        </p:txBody>
      </p:sp>
      <p:sp>
        <p:nvSpPr>
          <p:cNvPr id="6" name="Left Arrow 5"/>
          <p:cNvSpPr/>
          <p:nvPr/>
        </p:nvSpPr>
        <p:spPr>
          <a:xfrm>
            <a:off x="6072198" y="2857496"/>
            <a:ext cx="2571768" cy="13573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Cloud Computing</a:t>
            </a:r>
            <a:endParaRPr lang="en-IN" dirty="0"/>
          </a:p>
        </p:txBody>
      </p:sp>
      <p:sp>
        <p:nvSpPr>
          <p:cNvPr id="7" name="Up Arrow 6"/>
          <p:cNvSpPr/>
          <p:nvPr/>
        </p:nvSpPr>
        <p:spPr>
          <a:xfrm>
            <a:off x="4143372" y="4071942"/>
            <a:ext cx="1214446" cy="2357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t>
            </a:r>
          </a:p>
          <a:p>
            <a:pPr algn="ctr"/>
            <a:r>
              <a:rPr lang="en-IN" dirty="0" smtClean="0"/>
              <a:t>o</a:t>
            </a:r>
          </a:p>
          <a:p>
            <a:pPr algn="ctr"/>
            <a:r>
              <a:rPr lang="en-IN" dirty="0" smtClean="0"/>
              <a:t>B</a:t>
            </a:r>
          </a:p>
          <a:p>
            <a:pPr algn="ctr"/>
            <a:r>
              <a:rPr lang="en-IN" dirty="0" smtClean="0"/>
              <a:t>I</a:t>
            </a:r>
          </a:p>
          <a:p>
            <a:pPr algn="ctr"/>
            <a:r>
              <a:rPr lang="en-IN" dirty="0" smtClean="0"/>
              <a:t>L</a:t>
            </a:r>
          </a:p>
          <a:p>
            <a:pPr algn="ctr"/>
            <a:r>
              <a:rPr lang="en-IN" dirty="0" smtClean="0"/>
              <a:t>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ormAutofit fontScale="90000"/>
          </a:bodyPr>
          <a:lstStyle/>
          <a:p>
            <a:pPr algn="l"/>
            <a:r>
              <a:rPr lang="en-IN" dirty="0" smtClean="0">
                <a:latin typeface="Times New Roman" pitchFamily="18" charset="0"/>
                <a:cs typeface="Times New Roman" pitchFamily="18" charset="0"/>
              </a:rPr>
              <a:t>&gt;</a:t>
            </a:r>
            <a:r>
              <a:rPr lang="en-IN" sz="4000" dirty="0" smtClean="0">
                <a:latin typeface="Times New Roman" pitchFamily="18" charset="0"/>
                <a:cs typeface="Times New Roman" pitchFamily="18" charset="0"/>
              </a:rPr>
              <a:t>Planning</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1</a:t>
            </a:r>
            <a:r>
              <a:rPr lang="en-IN" sz="2700" b="1" dirty="0" smtClean="0">
                <a:latin typeface="Times New Roman" pitchFamily="18" charset="0"/>
                <a:cs typeface="Times New Roman" pitchFamily="18" charset="0"/>
              </a:rPr>
              <a:t>.Voter(s</a:t>
            </a:r>
            <a:r>
              <a:rPr lang="en-IN" sz="2700" b="1" dirty="0">
                <a:latin typeface="Times New Roman" pitchFamily="18" charset="0"/>
                <a:cs typeface="Times New Roman" pitchFamily="18" charset="0"/>
              </a:rPr>
              <a:t>) count in x year(s</a:t>
            </a:r>
            <a:r>
              <a:rPr lang="en-IN" sz="2700" b="1" dirty="0" smtClean="0">
                <a:latin typeface="Times New Roman" pitchFamily="18" charset="0"/>
                <a:cs typeface="Times New Roman" pitchFamily="18" charset="0"/>
              </a:rPr>
              <a:t>)</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&gt;</a:t>
            </a:r>
            <a:r>
              <a:rPr lang="en-IN" sz="2700" dirty="0">
                <a:latin typeface="Times New Roman" pitchFamily="18" charset="0"/>
                <a:cs typeface="Times New Roman" pitchFamily="18" charset="0"/>
              </a:rPr>
              <a:t> &gt;&gt;census = load '/project/</a:t>
            </a:r>
            <a:r>
              <a:rPr lang="en-IN" sz="2700" dirty="0" err="1">
                <a:latin typeface="Times New Roman" pitchFamily="18" charset="0"/>
                <a:cs typeface="Times New Roman" pitchFamily="18" charset="0"/>
              </a:rPr>
              <a:t>pigcensus</a:t>
            </a:r>
            <a:r>
              <a:rPr lang="en-IN" sz="2700" dirty="0">
                <a:latin typeface="Times New Roman" pitchFamily="18" charset="0"/>
                <a:cs typeface="Times New Roman" pitchFamily="18" charset="0"/>
              </a:rPr>
              <a:t>/part-m-00000' using </a:t>
            </a:r>
            <a:r>
              <a:rPr lang="en-IN" sz="2700" dirty="0" err="1">
                <a:latin typeface="Times New Roman" pitchFamily="18" charset="0"/>
                <a:cs typeface="Times New Roman" pitchFamily="18" charset="0"/>
              </a:rPr>
              <a:t>PigStorage</a:t>
            </a:r>
            <a:r>
              <a:rPr lang="en-IN" sz="2700" dirty="0">
                <a:latin typeface="Times New Roman" pitchFamily="18" charset="0"/>
                <a:cs typeface="Times New Roman" pitchFamily="18" charset="0"/>
              </a:rPr>
              <a:t>(',') as (Age,Education,MartialStatus,Gender:bytearray,TaxFilersStatus:bytearray,Income:DOUBLE,Parents,CountryOfBirth,Citizenship,WeeksWorked:INT);</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&gt;&gt;age = FOREACH census GENERATE Age;</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&gt;&gt;vote = FILTER age BY Age &gt; 15;</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&gt;&gt;</a:t>
            </a:r>
            <a:r>
              <a:rPr lang="en-IN" sz="2700" dirty="0" err="1">
                <a:latin typeface="Times New Roman" pitchFamily="18" charset="0"/>
                <a:cs typeface="Times New Roman" pitchFamily="18" charset="0"/>
              </a:rPr>
              <a:t>group_vote</a:t>
            </a:r>
            <a:r>
              <a:rPr lang="en-IN" sz="2700" dirty="0">
                <a:latin typeface="Times New Roman" pitchFamily="18" charset="0"/>
                <a:cs typeface="Times New Roman" pitchFamily="18" charset="0"/>
              </a:rPr>
              <a:t> = Group vote All;</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&gt;&gt;</a:t>
            </a:r>
            <a:r>
              <a:rPr lang="en-IN" sz="2700" dirty="0" err="1">
                <a:latin typeface="Times New Roman" pitchFamily="18" charset="0"/>
                <a:cs typeface="Times New Roman" pitchFamily="18" charset="0"/>
              </a:rPr>
              <a:t>count_age</a:t>
            </a:r>
            <a:r>
              <a:rPr lang="en-IN" sz="2700" dirty="0">
                <a:latin typeface="Times New Roman" pitchFamily="18" charset="0"/>
                <a:cs typeface="Times New Roman" pitchFamily="18" charset="0"/>
              </a:rPr>
              <a:t> = FOREACH </a:t>
            </a:r>
            <a:r>
              <a:rPr lang="en-IN" sz="2700" dirty="0" err="1">
                <a:latin typeface="Times New Roman" pitchFamily="18" charset="0"/>
                <a:cs typeface="Times New Roman" pitchFamily="18" charset="0"/>
              </a:rPr>
              <a:t>group_vote</a:t>
            </a:r>
            <a:r>
              <a:rPr lang="en-IN" sz="2700" dirty="0">
                <a:latin typeface="Times New Roman" pitchFamily="18" charset="0"/>
                <a:cs typeface="Times New Roman" pitchFamily="18" charset="0"/>
              </a:rPr>
              <a:t> GENERATE COUNT(vote);</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&gt;&gt;dump </a:t>
            </a:r>
            <a:r>
              <a:rPr lang="en-IN" sz="2700" dirty="0" err="1">
                <a:latin typeface="Times New Roman" pitchFamily="18" charset="0"/>
                <a:cs typeface="Times New Roman" pitchFamily="18" charset="0"/>
              </a:rPr>
              <a:t>count_age</a:t>
            </a:r>
            <a:r>
              <a:rPr lang="en-IN" sz="2700" dirty="0">
                <a:latin typeface="Times New Roman" pitchFamily="18" charset="0"/>
                <a:cs typeface="Times New Roman" pitchFamily="18" charset="0"/>
              </a:rPr>
              <a:t>;</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output:</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(1515)</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2800" b="1" dirty="0" smtClean="0">
                <a:latin typeface="Times New Roman" pitchFamily="18" charset="0"/>
                <a:cs typeface="Times New Roman" pitchFamily="18" charset="0"/>
              </a:rPr>
              <a:t>2.Senior </a:t>
            </a:r>
            <a:r>
              <a:rPr lang="en-IN" sz="2800" b="1" dirty="0">
                <a:latin typeface="Times New Roman" pitchFamily="18" charset="0"/>
                <a:cs typeface="Times New Roman" pitchFamily="18" charset="0"/>
              </a:rPr>
              <a:t>Citizen(s) count in x year(s)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&gt;&gt;census = load '/project/</a:t>
            </a:r>
            <a:r>
              <a:rPr lang="en-IN" sz="2800" dirty="0" err="1">
                <a:latin typeface="Times New Roman" pitchFamily="18" charset="0"/>
                <a:cs typeface="Times New Roman" pitchFamily="18" charset="0"/>
              </a:rPr>
              <a:t>pigcensus</a:t>
            </a:r>
            <a:r>
              <a:rPr lang="en-IN" sz="2800" dirty="0">
                <a:latin typeface="Times New Roman" pitchFamily="18" charset="0"/>
                <a:cs typeface="Times New Roman" pitchFamily="18" charset="0"/>
              </a:rPr>
              <a:t>/part-m-00000' using </a:t>
            </a:r>
            <a:r>
              <a:rPr lang="en-IN" sz="2800" dirty="0" err="1">
                <a:latin typeface="Times New Roman" pitchFamily="18" charset="0"/>
                <a:cs typeface="Times New Roman" pitchFamily="18" charset="0"/>
              </a:rPr>
              <a:t>PigStorage</a:t>
            </a:r>
            <a:r>
              <a:rPr lang="en-IN" sz="2800" dirty="0">
                <a:latin typeface="Times New Roman" pitchFamily="18" charset="0"/>
                <a:cs typeface="Times New Roman" pitchFamily="18" charset="0"/>
              </a:rPr>
              <a:t>(',') as (Age,Education,MartialStatus,Gender:bytearray,TaxFilersStatus:bytearray,Income:DOUBLE,Parents,CountryOfBirth,Citizenship,WeeksWorked:INT);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a:t>
            </a:r>
            <a:r>
              <a:rPr lang="en-IN" sz="2800" dirty="0" err="1">
                <a:latin typeface="Times New Roman" pitchFamily="18" charset="0"/>
                <a:cs typeface="Times New Roman" pitchFamily="18" charset="0"/>
              </a:rPr>
              <a:t>senior_age</a:t>
            </a:r>
            <a:r>
              <a:rPr lang="en-IN" sz="2800" dirty="0">
                <a:latin typeface="Times New Roman" pitchFamily="18" charset="0"/>
                <a:cs typeface="Times New Roman" pitchFamily="18" charset="0"/>
              </a:rPr>
              <a:t> = FOREACH census GENERATE Age;</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a:t>
            </a:r>
            <a:r>
              <a:rPr lang="en-IN" sz="2800" dirty="0" err="1">
                <a:latin typeface="Times New Roman" pitchFamily="18" charset="0"/>
                <a:cs typeface="Times New Roman" pitchFamily="18" charset="0"/>
              </a:rPr>
              <a:t>senior_agecount</a:t>
            </a:r>
            <a:r>
              <a:rPr lang="en-IN" sz="2800" dirty="0">
                <a:latin typeface="Times New Roman" pitchFamily="18" charset="0"/>
                <a:cs typeface="Times New Roman" pitchFamily="18" charset="0"/>
              </a:rPr>
              <a:t> = FILTER </a:t>
            </a:r>
            <a:r>
              <a:rPr lang="en-IN" sz="2800" dirty="0" err="1">
                <a:latin typeface="Times New Roman" pitchFamily="18" charset="0"/>
                <a:cs typeface="Times New Roman" pitchFamily="18" charset="0"/>
              </a:rPr>
              <a:t>senior_age</a:t>
            </a:r>
            <a:r>
              <a:rPr lang="en-IN" sz="2800" dirty="0">
                <a:latin typeface="Times New Roman" pitchFamily="18" charset="0"/>
                <a:cs typeface="Times New Roman" pitchFamily="18" charset="0"/>
              </a:rPr>
              <a:t> BY Age &gt; 57;</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 </a:t>
            </a:r>
            <a:r>
              <a:rPr lang="en-IN" sz="2800" dirty="0" err="1">
                <a:latin typeface="Times New Roman" pitchFamily="18" charset="0"/>
                <a:cs typeface="Times New Roman" pitchFamily="18" charset="0"/>
              </a:rPr>
              <a:t>group_seniorage</a:t>
            </a:r>
            <a:r>
              <a:rPr lang="en-IN" sz="2800" dirty="0">
                <a:latin typeface="Times New Roman" pitchFamily="18" charset="0"/>
                <a:cs typeface="Times New Roman" pitchFamily="18" charset="0"/>
              </a:rPr>
              <a:t> = Group </a:t>
            </a:r>
            <a:r>
              <a:rPr lang="en-IN" sz="2800" dirty="0" err="1">
                <a:latin typeface="Times New Roman" pitchFamily="18" charset="0"/>
                <a:cs typeface="Times New Roman" pitchFamily="18" charset="0"/>
              </a:rPr>
              <a:t>senior_age</a:t>
            </a:r>
            <a:r>
              <a:rPr lang="en-IN" sz="2800" dirty="0">
                <a:latin typeface="Times New Roman" pitchFamily="18" charset="0"/>
                <a:cs typeface="Times New Roman" pitchFamily="18" charset="0"/>
              </a:rPr>
              <a:t> All;</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a:t>
            </a:r>
            <a:r>
              <a:rPr lang="en-IN" sz="2800" dirty="0" err="1">
                <a:latin typeface="Times New Roman" pitchFamily="18" charset="0"/>
                <a:cs typeface="Times New Roman" pitchFamily="18" charset="0"/>
              </a:rPr>
              <a:t>count_senior</a:t>
            </a:r>
            <a:r>
              <a:rPr lang="en-IN" sz="2800" dirty="0">
                <a:latin typeface="Times New Roman" pitchFamily="18" charset="0"/>
                <a:cs typeface="Times New Roman" pitchFamily="18" charset="0"/>
              </a:rPr>
              <a:t> = FOREACH </a:t>
            </a:r>
            <a:r>
              <a:rPr lang="en-IN" sz="2800" dirty="0" err="1">
                <a:latin typeface="Times New Roman" pitchFamily="18" charset="0"/>
                <a:cs typeface="Times New Roman" pitchFamily="18" charset="0"/>
              </a:rPr>
              <a:t>group_seniorage</a:t>
            </a:r>
            <a:r>
              <a:rPr lang="en-IN" sz="2800" dirty="0">
                <a:latin typeface="Times New Roman" pitchFamily="18" charset="0"/>
                <a:cs typeface="Times New Roman" pitchFamily="18" charset="0"/>
              </a:rPr>
              <a:t> GENERATE COUNT(</a:t>
            </a:r>
            <a:r>
              <a:rPr lang="en-IN" sz="2800" dirty="0" err="1">
                <a:latin typeface="Times New Roman" pitchFamily="18" charset="0"/>
                <a:cs typeface="Times New Roman" pitchFamily="18" charset="0"/>
              </a:rPr>
              <a:t>senior_agecount</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&gt;&gt;dump </a:t>
            </a:r>
            <a:r>
              <a:rPr lang="en-IN" sz="2800" dirty="0" err="1">
                <a:latin typeface="Times New Roman" pitchFamily="18" charset="0"/>
                <a:cs typeface="Times New Roman" pitchFamily="18" charset="0"/>
              </a:rPr>
              <a:t>count_senior</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&gt;&gt;output: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(306)</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800" b="1" dirty="0">
                <a:latin typeface="Times New Roman" pitchFamily="18" charset="0"/>
                <a:cs typeface="Times New Roman" pitchFamily="18" charset="0"/>
              </a:rPr>
              <a:t>3.Total number of Male/Female</a:t>
            </a: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r>
              <a:rPr lang="en-IN" sz="2800" dirty="0">
                <a:latin typeface="Times New Roman" pitchFamily="18" charset="0"/>
                <a:cs typeface="Times New Roman" pitchFamily="18" charset="0"/>
              </a:rPr>
              <a:t>&gt; To find total number of male and female citizen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 count total male and female for future </a:t>
            </a:r>
            <a:r>
              <a:rPr lang="en-IN" sz="2800" dirty="0" err="1">
                <a:latin typeface="Times New Roman" pitchFamily="18" charset="0"/>
                <a:cs typeface="Times New Roman" pitchFamily="18" charset="0"/>
              </a:rPr>
              <a:t>refrence</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&gt;&gt;GENDER</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process: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&gt;&gt;census = load '/project/</a:t>
            </a:r>
            <a:r>
              <a:rPr lang="en-IN" sz="2800" dirty="0" err="1">
                <a:latin typeface="Times New Roman" pitchFamily="18" charset="0"/>
                <a:cs typeface="Times New Roman" pitchFamily="18" charset="0"/>
              </a:rPr>
              <a:t>pigcensus</a:t>
            </a:r>
            <a:r>
              <a:rPr lang="en-IN" sz="2800" dirty="0">
                <a:latin typeface="Times New Roman" pitchFamily="18" charset="0"/>
                <a:cs typeface="Times New Roman" pitchFamily="18" charset="0"/>
              </a:rPr>
              <a:t>/part-m-00000' using </a:t>
            </a:r>
            <a:r>
              <a:rPr lang="en-IN" sz="2800" dirty="0" err="1">
                <a:latin typeface="Times New Roman" pitchFamily="18" charset="0"/>
                <a:cs typeface="Times New Roman" pitchFamily="18" charset="0"/>
              </a:rPr>
              <a:t>PigStorage</a:t>
            </a:r>
            <a:r>
              <a:rPr lang="en-IN" sz="2800" dirty="0">
                <a:latin typeface="Times New Roman" pitchFamily="18" charset="0"/>
                <a:cs typeface="Times New Roman" pitchFamily="18" charset="0"/>
              </a:rPr>
              <a:t>(',') as (Age,Education,MartialStatus,Gender:bytearray,TaxFilersStatus:bytearray,Income:DOUBLE,Parents,CountryOfBirth,Citizenship,WeeksWorked:INT);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a:t>
            </a:r>
            <a:r>
              <a:rPr lang="en-IN" sz="2800" dirty="0" err="1">
                <a:latin typeface="Times New Roman" pitchFamily="18" charset="0"/>
                <a:cs typeface="Times New Roman" pitchFamily="18" charset="0"/>
              </a:rPr>
              <a:t>groupgender</a:t>
            </a:r>
            <a:r>
              <a:rPr lang="en-IN" sz="2800" dirty="0">
                <a:latin typeface="Times New Roman" pitchFamily="18" charset="0"/>
                <a:cs typeface="Times New Roman" pitchFamily="18" charset="0"/>
              </a:rPr>
              <a:t> = GROUP census BY Gender;</a:t>
            </a:r>
            <a:br>
              <a:rPr lang="en-IN" sz="2800" dirty="0">
                <a:latin typeface="Times New Roman" pitchFamily="18" charset="0"/>
                <a:cs typeface="Times New Roman" pitchFamily="18" charset="0"/>
              </a:rPr>
            </a:b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1816"/>
          </a:xfrm>
        </p:spPr>
        <p:txBody>
          <a:bodyPr>
            <a:normAutofit/>
          </a:bodyPr>
          <a:lstStyle/>
          <a:p>
            <a:pPr algn="l"/>
            <a:r>
              <a:rPr lang="en-IN" sz="2800" b="1" dirty="0" smtClean="0">
                <a:latin typeface="Times New Roman" pitchFamily="18" charset="0"/>
                <a:cs typeface="Times New Roman" pitchFamily="18" charset="0"/>
              </a:rPr>
              <a:t>Continue..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a:t>
            </a:r>
            <a:r>
              <a:rPr lang="en-IN" sz="2800" dirty="0" smtClean="0">
                <a:latin typeface="Times New Roman" pitchFamily="18" charset="0"/>
                <a:cs typeface="Times New Roman" pitchFamily="18" charset="0"/>
              </a:rPr>
              <a:t>count = FOREACH </a:t>
            </a:r>
            <a:r>
              <a:rPr lang="en-IN" sz="2800" dirty="0" err="1" smtClean="0">
                <a:latin typeface="Times New Roman" pitchFamily="18" charset="0"/>
                <a:cs typeface="Times New Roman" pitchFamily="18" charset="0"/>
              </a:rPr>
              <a:t>groupgender</a:t>
            </a:r>
            <a:r>
              <a:rPr lang="en-IN" sz="2800" dirty="0" smtClean="0">
                <a:latin typeface="Times New Roman" pitchFamily="18" charset="0"/>
                <a:cs typeface="Times New Roman" pitchFamily="18" charset="0"/>
              </a:rPr>
              <a:t> GENERATE group as </a:t>
            </a:r>
            <a:r>
              <a:rPr lang="en-IN" sz="2800" dirty="0" smtClean="0">
                <a:latin typeface="Times New Roman" pitchFamily="18" charset="0"/>
                <a:cs typeface="Times New Roman" pitchFamily="18" charset="0"/>
              </a:rPr>
              <a:t>gender</a:t>
            </a:r>
            <a:r>
              <a:rPr lang="en-IN" sz="2800" dirty="0" smtClean="0">
                <a:latin typeface="Times New Roman" pitchFamily="18" charset="0"/>
                <a:cs typeface="Times New Roman" pitchFamily="18" charset="0"/>
              </a:rPr>
              <a:t>, COUNT(census);</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&gt;&gt;dump count;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 Male,939)</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 Female,1061</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a:bodyPr>
          <a:lstStyle/>
          <a:p>
            <a:pPr algn="l"/>
            <a:r>
              <a:rPr lang="en-IN" sz="2800" b="1" dirty="0">
                <a:latin typeface="Times New Roman" pitchFamily="18" charset="0"/>
                <a:cs typeface="Times New Roman" pitchFamily="18" charset="0"/>
              </a:rPr>
              <a:t>4.Citizens and immigrants count for employed lot</a:t>
            </a:r>
            <a:r>
              <a:rPr lang="en-IN" sz="2800" b="1"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&gt;&gt;bag1 = FILTER census BY </a:t>
            </a:r>
            <a:r>
              <a:rPr lang="en-IN" sz="2800" dirty="0" err="1">
                <a:latin typeface="Times New Roman" pitchFamily="18" charset="0"/>
                <a:cs typeface="Times New Roman" pitchFamily="18" charset="0"/>
              </a:rPr>
              <a:t>WeeksWorked</a:t>
            </a:r>
            <a:r>
              <a:rPr lang="en-IN" sz="2800" dirty="0">
                <a:latin typeface="Times New Roman" pitchFamily="18" charset="0"/>
                <a:cs typeface="Times New Roman" pitchFamily="18" charset="0"/>
              </a:rPr>
              <a:t> != 0;</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&gt;&gt;bag2 = GROUP bag1 BY Citizenship;</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&gt;&gt;bag3 = FOREACH bag2 GENERATE group as Citizenship, COUNT(bag1);</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&gt;&gt;dump bag3;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Native- Born in the United States,968)</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Foreign born- Not a citizen of U S ,82)</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Native- Born abroad of American Parent(s),12)</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Foreign born- U S citizen by naturalization,43)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Native- Born in Puerto Rico or U S Outlying,6)</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800" dirty="0" smtClean="0">
                <a:latin typeface="Times New Roman" pitchFamily="18" charset="0"/>
                <a:cs typeface="Times New Roman" pitchFamily="18" charset="0"/>
              </a:rPr>
              <a:t>&gt;&gt;Miscellaneous</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1.Degree wise count for employability</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&gt;&gt;The count of employee based on the qualification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&gt;&gt;census = load '/project/</a:t>
            </a:r>
            <a:r>
              <a:rPr lang="en-IN" sz="2800" dirty="0" err="1">
                <a:latin typeface="Times New Roman" pitchFamily="18" charset="0"/>
                <a:cs typeface="Times New Roman" pitchFamily="18" charset="0"/>
              </a:rPr>
              <a:t>pigcensus</a:t>
            </a:r>
            <a:r>
              <a:rPr lang="en-IN" sz="2800" dirty="0">
                <a:latin typeface="Times New Roman" pitchFamily="18" charset="0"/>
                <a:cs typeface="Times New Roman" pitchFamily="18" charset="0"/>
              </a:rPr>
              <a:t>/part-m-00000' using </a:t>
            </a:r>
            <a:r>
              <a:rPr lang="en-IN" sz="2800" dirty="0" err="1">
                <a:latin typeface="Times New Roman" pitchFamily="18" charset="0"/>
                <a:cs typeface="Times New Roman" pitchFamily="18" charset="0"/>
              </a:rPr>
              <a:t>PigStorage</a:t>
            </a:r>
            <a:r>
              <a:rPr lang="en-IN" sz="2800" dirty="0">
                <a:latin typeface="Times New Roman" pitchFamily="18" charset="0"/>
                <a:cs typeface="Times New Roman" pitchFamily="18" charset="0"/>
              </a:rPr>
              <a:t>(',') as (Age,Education,MartialStatus,Gender:bytearray,TaxFilersStatus:bytearray,Income:DOUBLE,Parents,CountryOfBirth,Citizenship,WeeksWorked:INT);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&gt;&gt;bag1 = FILTER census BY </a:t>
            </a:r>
            <a:r>
              <a:rPr lang="en-IN" sz="2800" dirty="0" err="1">
                <a:latin typeface="Times New Roman" pitchFamily="18" charset="0"/>
                <a:cs typeface="Times New Roman" pitchFamily="18" charset="0"/>
              </a:rPr>
              <a:t>WeeksWorked</a:t>
            </a:r>
            <a:r>
              <a:rPr lang="en-IN" sz="2800" dirty="0">
                <a:latin typeface="Times New Roman" pitchFamily="18" charset="0"/>
                <a:cs typeface="Times New Roman" pitchFamily="18" charset="0"/>
              </a:rPr>
              <a:t> != 0;</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&gt;&gt;bag2 = GROUP bag1 BY Education;</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&gt;&gt;bag3 = FOREACH bag2 GENERATE group as Education, COUNT(bag1);</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&gt;&gt;dump bag3;</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&gt;&gt;output: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p:cNvGraphicFramePr/>
          <p:nvPr/>
        </p:nvGraphicFramePr>
        <p:xfrm>
          <a:off x="571472" y="285728"/>
          <a:ext cx="8001056" cy="621510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154758"/>
          </a:xfrm>
        </p:spPr>
        <p:txBody>
          <a:bodyPr>
            <a:normAutofit/>
          </a:bodyPr>
          <a:lstStyle/>
          <a:p>
            <a:pPr algn="l"/>
            <a:r>
              <a:rPr lang="en-IN" sz="2800" b="1" dirty="0">
                <a:latin typeface="Times New Roman" pitchFamily="18" charset="0"/>
                <a:cs typeface="Times New Roman" pitchFamily="18" charset="0"/>
              </a:rPr>
              <a:t>2.Customer base analysis: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 Analysis of the people </a:t>
            </a:r>
            <a:r>
              <a:rPr lang="en-IN" sz="2800" dirty="0" smtClean="0">
                <a:latin typeface="Times New Roman" pitchFamily="18" charset="0"/>
                <a:cs typeface="Times New Roman" pitchFamily="18" charset="0"/>
              </a:rPr>
              <a:t>who are able to buy an </a:t>
            </a:r>
            <a:r>
              <a:rPr lang="en-IN" sz="2800" dirty="0" err="1" smtClean="0">
                <a:latin typeface="Times New Roman" pitchFamily="18" charset="0"/>
                <a:cs typeface="Times New Roman" pitchFamily="18" charset="0"/>
              </a:rPr>
              <a:t>insaurance</a:t>
            </a:r>
            <a:r>
              <a:rPr lang="en-IN" sz="2800" dirty="0" smtClean="0">
                <a:latin typeface="Times New Roman" pitchFamily="18" charset="0"/>
                <a:cs typeface="Times New Roman" pitchFamily="18" charset="0"/>
              </a:rPr>
              <a:t> product and satisfy following criteria .analysis the people with </a:t>
            </a:r>
            <a:r>
              <a:rPr lang="en-IN" sz="2800" dirty="0">
                <a:latin typeface="Times New Roman" pitchFamily="18" charset="0"/>
                <a:cs typeface="Times New Roman" pitchFamily="18" charset="0"/>
              </a:rPr>
              <a:t>respect to their age group that should be below 30,between 31 to 50 and above 50 with their marital status as well as income must be above 2500.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1.age&lt;=30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 age&gt;31 &amp;&amp; age&lt;=50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3.above 50</a:t>
            </a:r>
            <a:endParaRPr lang="en-IN" sz="2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p:cNvGraphicFramePr/>
          <p:nvPr/>
        </p:nvGraphicFramePr>
        <p:xfrm>
          <a:off x="1071538" y="1000108"/>
          <a:ext cx="6929486" cy="43577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714348" y="500042"/>
          <a:ext cx="7572427" cy="550072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lstStyle/>
          <a:p>
            <a:pPr algn="l"/>
            <a:r>
              <a:rPr lang="en-US" sz="3600" dirty="0" smtClean="0">
                <a:latin typeface="Baskerville Old Face" panose="02020602080505020303" pitchFamily="18" charset="0"/>
              </a:rPr>
              <a:t>Big </a:t>
            </a:r>
            <a:r>
              <a:rPr lang="en-US" sz="3600" dirty="0" smtClean="0">
                <a:latin typeface="Times New Roman" pitchFamily="18" charset="0"/>
                <a:cs typeface="Times New Roman" pitchFamily="18" charset="0"/>
              </a:rPr>
              <a:t>Data</a:t>
            </a:r>
            <a:r>
              <a:rPr lang="en-US" sz="3600" dirty="0" smtClean="0">
                <a:latin typeface="Baskerville Old Face" panose="02020602080505020303" pitchFamily="18" charset="0"/>
              </a:rPr>
              <a:t> Characteristics :</a:t>
            </a: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a:latin typeface="Baskerville Old Face" panose="02020602080505020303" pitchFamily="18" charset="0"/>
              </a:rPr>
              <a:t/>
            </a:r>
            <a:br>
              <a:rPr lang="en-US" dirty="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r>
              <a:rPr lang="en-US" dirty="0" smtClean="0">
                <a:latin typeface="Baskerville Old Face" panose="02020602080505020303" pitchFamily="18" charset="0"/>
              </a:rPr>
              <a:t/>
            </a:r>
            <a:br>
              <a:rPr lang="en-US" dirty="0" smtClean="0">
                <a:latin typeface="Baskerville Old Face" panose="02020602080505020303" pitchFamily="18" charset="0"/>
              </a:rPr>
            </a:br>
            <a:endParaRPr lang="en-IN" dirty="0"/>
          </a:p>
        </p:txBody>
      </p:sp>
      <p:pic>
        <p:nvPicPr>
          <p:cNvPr id="1026" name="Picture 2" descr="C:\Users\DELL 3558\Desktop\bigdata chara.jpg"/>
          <p:cNvPicPr>
            <a:picLocks noChangeAspect="1" noChangeArrowheads="1"/>
          </p:cNvPicPr>
          <p:nvPr/>
        </p:nvPicPr>
        <p:blipFill>
          <a:blip r:embed="rId2"/>
          <a:srcRect/>
          <a:stretch>
            <a:fillRect/>
          </a:stretch>
        </p:blipFill>
        <p:spPr bwMode="auto">
          <a:xfrm>
            <a:off x="1285852" y="1357298"/>
            <a:ext cx="6536440" cy="445295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500034" y="500042"/>
          <a:ext cx="8001056" cy="578647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800" b="1" dirty="0">
                <a:latin typeface="Times New Roman" pitchFamily="18" charset="0"/>
                <a:cs typeface="Times New Roman" pitchFamily="18" charset="0"/>
              </a:rPr>
              <a:t>3.Non-US citizen(s) tax filer status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&gt;&gt;To find  the tax filer status who doesn’t have  citizenship of US</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 census = load '/project/</a:t>
            </a:r>
            <a:r>
              <a:rPr lang="en-IN" sz="2800" dirty="0" err="1" smtClean="0">
                <a:latin typeface="Times New Roman" pitchFamily="18" charset="0"/>
                <a:cs typeface="Times New Roman" pitchFamily="18" charset="0"/>
              </a:rPr>
              <a:t>pigcensus</a:t>
            </a:r>
            <a:r>
              <a:rPr lang="en-IN" sz="2800" dirty="0" smtClean="0">
                <a:latin typeface="Times New Roman" pitchFamily="18" charset="0"/>
                <a:cs typeface="Times New Roman" pitchFamily="18" charset="0"/>
              </a:rPr>
              <a:t>/part-m-00000' using </a:t>
            </a:r>
            <a:r>
              <a:rPr lang="en-IN" sz="2800" dirty="0" err="1" smtClean="0">
                <a:latin typeface="Times New Roman" pitchFamily="18" charset="0"/>
                <a:cs typeface="Times New Roman" pitchFamily="18" charset="0"/>
              </a:rPr>
              <a:t>PigStorage</a:t>
            </a:r>
            <a:r>
              <a:rPr lang="en-IN" sz="2800" dirty="0" smtClean="0">
                <a:latin typeface="Times New Roman" pitchFamily="18" charset="0"/>
                <a:cs typeface="Times New Roman" pitchFamily="18" charset="0"/>
              </a:rPr>
              <a:t>(',') as (Age,Education,MartialStatus,Gender:bytearray,TaxFilersStatus:bytearray,Income:DOUBLE,Parents,CountryOfBirth,Citizenship,WeeksWorked:INT); </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&gt;&gt;bag1 = FILTER census By Citizenship MATCHES '.*Foreign born- Not a citizen of U 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&gt;&gt;bag2 = GROUP bag1 BY </a:t>
            </a:r>
            <a:r>
              <a:rPr lang="en-IN" sz="2800" dirty="0" err="1">
                <a:latin typeface="Times New Roman" pitchFamily="18" charset="0"/>
                <a:cs typeface="Times New Roman" pitchFamily="18" charset="0"/>
              </a:rPr>
              <a:t>TaxFilerStatus</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a:bodyPr>
          <a:lstStyle/>
          <a:p>
            <a:pPr algn="l"/>
            <a:r>
              <a:rPr lang="en-IN" sz="2800" b="1" dirty="0" smtClean="0">
                <a:latin typeface="Times New Roman" pitchFamily="18" charset="0"/>
                <a:cs typeface="Times New Roman" pitchFamily="18" charset="0"/>
              </a:rPr>
              <a:t>Continue...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&gt;&gt;bag3 = FOREACH bag2 GENERATE group as </a:t>
            </a:r>
            <a:r>
              <a:rPr lang="en-IN" sz="2800" dirty="0" err="1" smtClean="0">
                <a:latin typeface="Times New Roman" pitchFamily="18" charset="0"/>
                <a:cs typeface="Times New Roman" pitchFamily="18" charset="0"/>
              </a:rPr>
              <a:t>TaxFilersStatus</a:t>
            </a:r>
            <a:r>
              <a:rPr lang="en-IN" sz="2800" dirty="0" smtClean="0">
                <a:latin typeface="Times New Roman" pitchFamily="18" charset="0"/>
                <a:cs typeface="Times New Roman" pitchFamily="18" charset="0"/>
              </a:rPr>
              <a:t>, COUNT(bag1);</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&gt;&gt;dump bag3;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Single,24)</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Nonfiler,36)</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Joint both 65+,1)</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Head of household,6)</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Joint both under 65,68)</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2800" b="1" dirty="0">
                <a:latin typeface="Times New Roman" pitchFamily="18" charset="0"/>
                <a:cs typeface="Times New Roman" pitchFamily="18" charset="0"/>
              </a:rPr>
              <a:t>4.Country of birth wise count for US citizenship by naturalisation</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&gt;&gt; census = load '/project/</a:t>
            </a:r>
            <a:r>
              <a:rPr lang="en-IN" sz="2800" dirty="0" err="1" smtClean="0">
                <a:latin typeface="Times New Roman" pitchFamily="18" charset="0"/>
                <a:cs typeface="Times New Roman" pitchFamily="18" charset="0"/>
              </a:rPr>
              <a:t>pigcensus</a:t>
            </a:r>
            <a:r>
              <a:rPr lang="en-IN" sz="2800" dirty="0" smtClean="0">
                <a:latin typeface="Times New Roman" pitchFamily="18" charset="0"/>
                <a:cs typeface="Times New Roman" pitchFamily="18" charset="0"/>
              </a:rPr>
              <a:t>/part-m-00000' using </a:t>
            </a:r>
            <a:r>
              <a:rPr lang="en-IN" sz="2800" dirty="0" err="1" smtClean="0">
                <a:latin typeface="Times New Roman" pitchFamily="18" charset="0"/>
                <a:cs typeface="Times New Roman" pitchFamily="18" charset="0"/>
              </a:rPr>
              <a:t>PigStorage</a:t>
            </a:r>
            <a:r>
              <a:rPr lang="en-IN" sz="2800" dirty="0" smtClean="0">
                <a:latin typeface="Times New Roman" pitchFamily="18" charset="0"/>
                <a:cs typeface="Times New Roman" pitchFamily="18" charset="0"/>
              </a:rPr>
              <a:t>(',') as (Age,Education,MartialStatus,Gender:bytearray,TaxFilersStatus:bytearray,Income:DOUBLE,Parents,CountryOfBirth,Citizenship,WeeksWorked:INT); </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&gt;&gt;bag1 = FILTER census By Citizenship MATCHES '.*Foreign born- U S citizen by naturalization.*';</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&gt;&gt;bag2 = GROUP bag1 BY </a:t>
            </a:r>
            <a:r>
              <a:rPr lang="en-IN" sz="2800" dirty="0" err="1">
                <a:latin typeface="Times New Roman" pitchFamily="18" charset="0"/>
                <a:cs typeface="Times New Roman" pitchFamily="18" charset="0"/>
              </a:rPr>
              <a:t>CountryOfBirth</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&gt;&gt;bag3 = FOREACH bag2 GENERATE group as </a:t>
            </a:r>
            <a:r>
              <a:rPr lang="en-IN" sz="2800" dirty="0" err="1">
                <a:latin typeface="Times New Roman" pitchFamily="18" charset="0"/>
                <a:cs typeface="Times New Roman" pitchFamily="18" charset="0"/>
              </a:rPr>
              <a:t>CountryOfBirth</a:t>
            </a:r>
            <a:r>
              <a:rPr lang="en-IN" sz="2800" dirty="0">
                <a:latin typeface="Times New Roman" pitchFamily="18" charset="0"/>
                <a:cs typeface="Times New Roman" pitchFamily="18" charset="0"/>
              </a:rPr>
              <a:t>, COUNT(bag1);</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&gt;&gt;dump bag3;</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&gt;&gt;output: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p:cNvGraphicFramePr/>
          <p:nvPr/>
        </p:nvGraphicFramePr>
        <p:xfrm>
          <a:off x="500034" y="357166"/>
          <a:ext cx="8072493" cy="60722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lstStyle/>
          <a:p>
            <a:pPr algn="l"/>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dirty="0" smtClean="0">
                <a:latin typeface="Times New Roman" pitchFamily="18" charset="0"/>
                <a:cs typeface="Times New Roman" pitchFamily="18" charset="0"/>
              </a:rPr>
              <a:t>&gt;&gt;Social</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4800" dirty="0">
                <a:latin typeface="Times New Roman" pitchFamily="18" charset="0"/>
                <a:cs typeface="Times New Roman" pitchFamily="18" charset="0"/>
              </a:rPr>
              <a:t> </a:t>
            </a:r>
            <a:r>
              <a:rPr lang="en-IN" sz="2800" b="1" dirty="0">
                <a:latin typeface="Times New Roman" pitchFamily="18" charset="0"/>
                <a:cs typeface="Times New Roman" pitchFamily="18" charset="0"/>
              </a:rPr>
              <a:t>1.Total amount dispensed on pension in x year(s</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a:t>
            </a:r>
            <a:r>
              <a:rPr lang="en-IN" sz="2800" dirty="0">
                <a:latin typeface="Times New Roman" pitchFamily="18" charset="0"/>
                <a:cs typeface="Times New Roman" pitchFamily="18" charset="0"/>
              </a:rPr>
              <a:t> analysis of the total amount for the pension </a:t>
            </a:r>
            <a:r>
              <a:rPr lang="en-IN" sz="2800" dirty="0" err="1">
                <a:latin typeface="Times New Roman" pitchFamily="18" charset="0"/>
                <a:cs typeface="Times New Roman" pitchFamily="18" charset="0"/>
              </a:rPr>
              <a:t>condering</a:t>
            </a:r>
            <a:r>
              <a:rPr lang="en-IN" sz="2800" dirty="0">
                <a:latin typeface="Times New Roman" pitchFamily="18" charset="0"/>
                <a:cs typeface="Times New Roman" pitchFamily="18" charset="0"/>
              </a:rPr>
              <a:t> after three years </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Female,8616.85</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Male,8473.099999999999</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2800" b="1" dirty="0">
                <a:latin typeface="Times New Roman" pitchFamily="18" charset="0"/>
                <a:cs typeface="Times New Roman" pitchFamily="18" charset="0"/>
              </a:rPr>
              <a:t>2.Total amount dispensed on scholarship in current </a:t>
            </a:r>
            <a:r>
              <a:rPr lang="en-IN" sz="2800" b="1" dirty="0" smtClean="0">
                <a:latin typeface="Times New Roman" pitchFamily="18" charset="0"/>
                <a:cs typeface="Times New Roman" pitchFamily="18" charset="0"/>
              </a:rPr>
              <a:t>year</a:t>
            </a:r>
            <a:r>
              <a:rPr lang="en-IN" sz="2800" dirty="0" smtClean="0"/>
              <a:t/>
            </a:r>
            <a:br>
              <a:rPr lang="en-IN" sz="2800" dirty="0" smtClean="0"/>
            </a:br>
            <a:r>
              <a:rPr lang="en-IN" sz="2800" dirty="0" smtClean="0"/>
              <a:t>&gt; select </a:t>
            </a:r>
            <a:r>
              <a:rPr lang="en-IN" sz="2800" dirty="0" err="1" smtClean="0"/>
              <a:t>a.age,a.parents,b.s_id,b.subsidy</a:t>
            </a:r>
            <a:r>
              <a:rPr lang="en-IN" sz="2800" dirty="0" smtClean="0"/>
              <a:t> from social a join </a:t>
            </a:r>
            <a:r>
              <a:rPr lang="en-IN" sz="2800" dirty="0" err="1" smtClean="0"/>
              <a:t>scolarship</a:t>
            </a:r>
            <a:r>
              <a:rPr lang="en-IN" sz="2800" dirty="0" smtClean="0"/>
              <a:t> b on </a:t>
            </a:r>
            <a:r>
              <a:rPr lang="en-IN" sz="2800" dirty="0" err="1" smtClean="0"/>
              <a:t>a.parents</a:t>
            </a:r>
            <a:r>
              <a:rPr lang="en-IN" sz="2800" dirty="0" smtClean="0"/>
              <a:t> = </a:t>
            </a:r>
            <a:r>
              <a:rPr lang="en-IN" sz="2800" dirty="0" err="1" smtClean="0"/>
              <a:t>b.parents</a:t>
            </a:r>
            <a:r>
              <a:rPr lang="en-IN" sz="2800" dirty="0" smtClean="0"/>
              <a:t> order by age </a:t>
            </a:r>
            <a:r>
              <a:rPr lang="en-IN" sz="2800" dirty="0" err="1" smtClean="0"/>
              <a:t>asc</a:t>
            </a:r>
            <a:r>
              <a:rPr lang="en-IN" sz="2800" dirty="0" smtClean="0"/>
              <a:t>; </a:t>
            </a:r>
            <a:br>
              <a:rPr lang="en-IN" sz="2800" dirty="0" smtClean="0"/>
            </a:br>
            <a:r>
              <a:rPr lang="en-IN" sz="2800" dirty="0" smtClean="0"/>
              <a:t>&gt; </a:t>
            </a:r>
            <a:r>
              <a:rPr lang="en-IN" sz="2800" dirty="0"/>
              <a:t>insert overwrite local directory '/home/</a:t>
            </a:r>
            <a:r>
              <a:rPr lang="en-IN" sz="2800" dirty="0" err="1"/>
              <a:t>cloudera</a:t>
            </a:r>
            <a:r>
              <a:rPr lang="en-IN" sz="2800" dirty="0"/>
              <a:t>/Downloads/hive' row format delimited fields terminated by ',' stored as </a:t>
            </a:r>
            <a:r>
              <a:rPr lang="en-IN" sz="2800" dirty="0" err="1"/>
              <a:t>textfile</a:t>
            </a:r>
            <a:r>
              <a:rPr lang="en-IN" sz="2800" dirty="0"/>
              <a:t> select </a:t>
            </a:r>
            <a:r>
              <a:rPr lang="en-IN" sz="2800" dirty="0" err="1"/>
              <a:t>a.age,a.parents,b.s_id,b.subsidy</a:t>
            </a:r>
            <a:r>
              <a:rPr lang="en-IN" sz="2800" dirty="0"/>
              <a:t> from social a join </a:t>
            </a:r>
            <a:r>
              <a:rPr lang="en-IN" sz="2800" dirty="0" err="1"/>
              <a:t>scolarship</a:t>
            </a:r>
            <a:r>
              <a:rPr lang="en-IN" sz="2800" dirty="0"/>
              <a:t> b on </a:t>
            </a:r>
            <a:r>
              <a:rPr lang="en-IN" sz="2800" dirty="0" err="1"/>
              <a:t>a.parents</a:t>
            </a:r>
            <a:r>
              <a:rPr lang="en-IN" sz="2800" dirty="0"/>
              <a:t> = </a:t>
            </a:r>
            <a:r>
              <a:rPr lang="en-IN" sz="2800" dirty="0" err="1"/>
              <a:t>b.parents</a:t>
            </a:r>
            <a:r>
              <a:rPr lang="en-IN" sz="2800" dirty="0"/>
              <a:t> order by age </a:t>
            </a:r>
            <a:r>
              <a:rPr lang="en-IN" sz="2800" dirty="0" err="1"/>
              <a:t>asc</a:t>
            </a:r>
            <a:r>
              <a:rPr lang="en-IN" sz="2800" dirty="0"/>
              <a:t>; </a:t>
            </a:r>
            <a:br>
              <a:rPr lang="en-IN" sz="2800" dirty="0"/>
            </a:br>
            <a:endParaRPr lang="en-I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800" dirty="0" smtClean="0">
                <a:latin typeface="Times New Roman" pitchFamily="18" charset="0"/>
                <a:cs typeface="Times New Roman" pitchFamily="18" charset="0"/>
              </a:rPr>
              <a: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Both parents present,2,0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Mother only present,3,25000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Both parents present,2,0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Both parents present,2,0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Mother only present,3,25000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0, Both parents present,2,0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&gt;create table scolarship1(age </a:t>
            </a:r>
            <a:r>
              <a:rPr lang="en-IN" sz="2800" dirty="0" err="1" smtClean="0">
                <a:latin typeface="Times New Roman" pitchFamily="18" charset="0"/>
                <a:cs typeface="Times New Roman" pitchFamily="18" charset="0"/>
              </a:rPr>
              <a:t>int,parents</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String,s_id</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int,subsidy</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 row format delimited fields terminated by ',' stored as </a:t>
            </a:r>
            <a:r>
              <a:rPr lang="en-IN" sz="2800" dirty="0" err="1" smtClean="0">
                <a:latin typeface="Times New Roman" pitchFamily="18" charset="0"/>
                <a:cs typeface="Times New Roman" pitchFamily="18" charset="0"/>
              </a:rPr>
              <a:t>textfile</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&gt;load data local </a:t>
            </a:r>
            <a:r>
              <a:rPr lang="en-IN" sz="2800" dirty="0" err="1" smtClean="0">
                <a:latin typeface="Times New Roman" pitchFamily="18" charset="0"/>
                <a:cs typeface="Times New Roman" pitchFamily="18" charset="0"/>
              </a:rPr>
              <a:t>inpath</a:t>
            </a:r>
            <a:r>
              <a:rPr lang="en-IN" sz="2800" dirty="0" smtClean="0">
                <a:latin typeface="Times New Roman" pitchFamily="18" charset="0"/>
                <a:cs typeface="Times New Roman" pitchFamily="18" charset="0"/>
              </a:rPr>
              <a:t> '/home/</a:t>
            </a:r>
            <a:r>
              <a:rPr lang="en-IN" sz="2800" dirty="0" err="1" smtClean="0">
                <a:latin typeface="Times New Roman" pitchFamily="18" charset="0"/>
                <a:cs typeface="Times New Roman" pitchFamily="18" charset="0"/>
              </a:rPr>
              <a:t>cloudera</a:t>
            </a:r>
            <a:r>
              <a:rPr lang="en-IN" sz="2800" dirty="0" smtClean="0">
                <a:latin typeface="Times New Roman" pitchFamily="18" charset="0"/>
                <a:cs typeface="Times New Roman" pitchFamily="18" charset="0"/>
              </a:rPr>
              <a:t>/Downloads/hive/hiveop.csv' into table scolarship1;</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2800" b="1" dirty="0" smtClean="0">
                <a:latin typeface="Times New Roman" pitchFamily="18" charset="0"/>
                <a:cs typeface="Times New Roman" pitchFamily="18" charset="0"/>
              </a:rPr>
              <a:t>Continue..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&gt;select </a:t>
            </a:r>
            <a:r>
              <a:rPr lang="en-IN" sz="2800" dirty="0" err="1" smtClean="0">
                <a:latin typeface="Times New Roman" pitchFamily="18" charset="0"/>
                <a:cs typeface="Times New Roman" pitchFamily="18" charset="0"/>
              </a:rPr>
              <a:t>parents,count</a:t>
            </a:r>
            <a:r>
              <a:rPr lang="en-IN" sz="2800" dirty="0" smtClean="0">
                <a:latin typeface="Times New Roman" pitchFamily="18" charset="0"/>
                <a:cs typeface="Times New Roman" pitchFamily="18" charset="0"/>
              </a:rPr>
              <a:t>(subsidy) from scolarship1 group by parents;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 Both parents present	360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Father only present	17</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Mother only present	133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Neither parent present	18</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Not in universe	1472</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noAutofit/>
          </a:bodyPr>
          <a:lstStyle/>
          <a:p>
            <a:pPr algn="l"/>
            <a:r>
              <a:rPr lang="en-IN" sz="2800" dirty="0" smtClean="0">
                <a:latin typeface="Times New Roman" pitchFamily="18" charset="0"/>
                <a:cs typeface="Times New Roman" pitchFamily="18" charset="0"/>
              </a:rPr>
              <a:t>&gt;select </a:t>
            </a:r>
            <a:r>
              <a:rPr lang="en-IN" sz="2800" dirty="0" err="1" smtClean="0">
                <a:latin typeface="Times New Roman" pitchFamily="18" charset="0"/>
                <a:cs typeface="Times New Roman" pitchFamily="18" charset="0"/>
              </a:rPr>
              <a:t>parents,sum</a:t>
            </a:r>
            <a:r>
              <a:rPr lang="en-IN" sz="2800" dirty="0" smtClean="0">
                <a:latin typeface="Times New Roman" pitchFamily="18" charset="0"/>
                <a:cs typeface="Times New Roman" pitchFamily="18" charset="0"/>
              </a:rPr>
              <a:t>(subsidy) from scolarship1 group by parents;</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&gt;Both parents present	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Father only present	255000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Mother only present	3325000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Neither parent present	540000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Not in universe	44160000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&gt;select sum(subsidy) from scolarship1;</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&gt;Total </a:t>
            </a:r>
            <a:r>
              <a:rPr lang="en-IN" sz="2800" dirty="0" err="1" smtClean="0">
                <a:latin typeface="Times New Roman" pitchFamily="18" charset="0"/>
                <a:cs typeface="Times New Roman" pitchFamily="18" charset="0"/>
              </a:rPr>
              <a:t>MapReduce</a:t>
            </a:r>
            <a:r>
              <a:rPr lang="en-IN" sz="2800" dirty="0" smtClean="0">
                <a:latin typeface="Times New Roman" pitchFamily="18" charset="0"/>
                <a:cs typeface="Times New Roman" pitchFamily="18" charset="0"/>
              </a:rPr>
              <a:t> CPU Time Spent: 15 seconds 290 </a:t>
            </a:r>
            <a:r>
              <a:rPr lang="en-IN" sz="2800" dirty="0" err="1" smtClean="0">
                <a:latin typeface="Times New Roman" pitchFamily="18" charset="0"/>
                <a:cs typeface="Times New Roman" pitchFamily="18" charset="0"/>
              </a:rPr>
              <a:t>msec</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OK</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48280000</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3600" dirty="0" err="1" smtClean="0">
                <a:latin typeface="Times New Roman" pitchFamily="18" charset="0"/>
                <a:cs typeface="Times New Roman" pitchFamily="18" charset="0"/>
              </a:rPr>
              <a:t>BigData</a:t>
            </a:r>
            <a:r>
              <a:rPr lang="en-IN" sz="3600" dirty="0" smtClean="0">
                <a:latin typeface="Times New Roman" pitchFamily="18" charset="0"/>
                <a:cs typeface="Times New Roman" pitchFamily="18" charset="0"/>
              </a:rPr>
              <a:t>:</a:t>
            </a:r>
            <a:br>
              <a:rPr lang="en-IN" sz="36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1.Google  - The world’s largest ‘Big Data’ company </a:t>
            </a:r>
            <a:r>
              <a:rPr lang="en-IN" sz="2800" dirty="0" err="1" smtClean="0">
                <a:latin typeface="Times New Roman" pitchFamily="18" charset="0"/>
                <a:cs typeface="Times New Roman" pitchFamily="18" charset="0"/>
              </a:rPr>
              <a:t>google</a:t>
            </a:r>
            <a:r>
              <a:rPr lang="en-IN" sz="2800" dirty="0" smtClean="0">
                <a:latin typeface="Times New Roman" pitchFamily="18" charset="0"/>
                <a:cs typeface="Times New Roman" pitchFamily="18" charset="0"/>
              </a:rPr>
              <a:t> processes </a:t>
            </a:r>
            <a:r>
              <a:rPr lang="en-IN" sz="2800" dirty="0" smtClean="0">
                <a:latin typeface="Times New Roman" pitchFamily="18" charset="0"/>
                <a:cs typeface="Times New Roman" pitchFamily="18" charset="0"/>
              </a:rPr>
              <a:t>over 40,000 search queries every second, on average that’s over 3.5 billion searches per day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2.Amazon - </a:t>
            </a:r>
            <a:r>
              <a:rPr lang="en-US" sz="2800" dirty="0" smtClean="0">
                <a:latin typeface="Times New Roman" pitchFamily="18" charset="0"/>
                <a:cs typeface="Times New Roman" pitchFamily="18" charset="0"/>
              </a:rPr>
              <a:t>Amazon hosts an estimated 1 Exabyte of data across more than 1400000 servers, making it the company with the most number of servers.</a:t>
            </a: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Autofit/>
          </a:bodyPr>
          <a:lstStyle/>
          <a:p>
            <a:pPr algn="l"/>
            <a:r>
              <a:rPr lang="en-IN" sz="2800" b="1" dirty="0">
                <a:latin typeface="Times New Roman" pitchFamily="18" charset="0"/>
                <a:cs typeface="Times New Roman" pitchFamily="18" charset="0"/>
              </a:rPr>
              <a:t>3.For given age range employable female widowed and divorced count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&gt;analysis for the female </a:t>
            </a:r>
            <a:r>
              <a:rPr lang="en-IN" sz="2800" dirty="0" err="1">
                <a:latin typeface="Times New Roman" pitchFamily="18" charset="0"/>
                <a:cs typeface="Times New Roman" pitchFamily="18" charset="0"/>
              </a:rPr>
              <a:t>emplyees</a:t>
            </a:r>
            <a:r>
              <a:rPr lang="en-IN" sz="2800" dirty="0">
                <a:latin typeface="Times New Roman" pitchFamily="18" charset="0"/>
                <a:cs typeface="Times New Roman" pitchFamily="18" charset="0"/>
              </a:rPr>
              <a:t> whose age is between 30 to 60 followed by their marital status(</a:t>
            </a:r>
            <a:r>
              <a:rPr lang="en-IN" sz="2800" dirty="0" err="1">
                <a:latin typeface="Times New Roman" pitchFamily="18" charset="0"/>
                <a:cs typeface="Times New Roman" pitchFamily="18" charset="0"/>
              </a:rPr>
              <a:t>i.e</a:t>
            </a:r>
            <a:r>
              <a:rPr lang="en-IN" sz="2800" dirty="0">
                <a:latin typeface="Times New Roman" pitchFamily="18" charset="0"/>
                <a:cs typeface="Times New Roman" pitchFamily="18" charset="0"/>
              </a:rPr>
              <a:t> widowed and divorced)</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&gt;&gt;AGE,GENDER,MARITAL </a:t>
            </a:r>
            <a:r>
              <a:rPr lang="en-IN" sz="2800" dirty="0" err="1">
                <a:latin typeface="Times New Roman" pitchFamily="18" charset="0"/>
                <a:cs typeface="Times New Roman" pitchFamily="18" charset="0"/>
              </a:rPr>
              <a:t>STATUS,WeeksWorked</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&gt;&gt;process: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&gt;&gt;create database social;</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&gt;&gt;use social;</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Autofit/>
          </a:bodyPr>
          <a:lstStyle/>
          <a:p>
            <a:pPr algn="l"/>
            <a:r>
              <a:rPr lang="en-IN" sz="2800" b="1" dirty="0" smtClean="0">
                <a:latin typeface="Times New Roman" pitchFamily="18" charset="0"/>
                <a:cs typeface="Times New Roman" pitchFamily="18" charset="0"/>
              </a:rPr>
              <a:t>Continue...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a:t>
            </a:r>
            <a:r>
              <a:rPr lang="en-IN" sz="2800" dirty="0" smtClean="0">
                <a:latin typeface="Times New Roman" pitchFamily="18" charset="0"/>
                <a:cs typeface="Times New Roman" pitchFamily="18" charset="0"/>
              </a:rPr>
              <a:t>load data local </a:t>
            </a:r>
            <a:r>
              <a:rPr lang="en-IN" sz="2800" dirty="0" err="1" smtClean="0">
                <a:latin typeface="Times New Roman" pitchFamily="18" charset="0"/>
                <a:cs typeface="Times New Roman" pitchFamily="18" charset="0"/>
              </a:rPr>
              <a:t>inpath</a:t>
            </a:r>
            <a:r>
              <a:rPr lang="en-IN" sz="2800" dirty="0" smtClean="0">
                <a:latin typeface="Times New Roman" pitchFamily="18" charset="0"/>
                <a:cs typeface="Times New Roman" pitchFamily="18" charset="0"/>
              </a:rPr>
              <a:t> '/home/</a:t>
            </a:r>
            <a:r>
              <a:rPr lang="en-IN" sz="2800" dirty="0" err="1" smtClean="0">
                <a:latin typeface="Times New Roman" pitchFamily="18" charset="0"/>
                <a:cs typeface="Times New Roman" pitchFamily="18" charset="0"/>
              </a:rPr>
              <a:t>cloudera</a:t>
            </a:r>
            <a:r>
              <a:rPr lang="en-IN" sz="2800" dirty="0" smtClean="0">
                <a:latin typeface="Times New Roman" pitchFamily="18" charset="0"/>
                <a:cs typeface="Times New Roman" pitchFamily="18" charset="0"/>
              </a:rPr>
              <a:t>/Downloads/part-m-00000' into table social;</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a:t>
            </a:r>
            <a:r>
              <a:rPr lang="en-IN" sz="2800" dirty="0" err="1" smtClean="0">
                <a:latin typeface="Times New Roman" pitchFamily="18" charset="0"/>
                <a:cs typeface="Times New Roman" pitchFamily="18" charset="0"/>
              </a:rPr>
              <a:t>desc</a:t>
            </a:r>
            <a:r>
              <a:rPr lang="en-IN" sz="2800" dirty="0" smtClean="0">
                <a:latin typeface="Times New Roman" pitchFamily="18" charset="0"/>
                <a:cs typeface="Times New Roman" pitchFamily="18" charset="0"/>
              </a:rPr>
              <a:t> social;</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&gt;&gt;select * from social;</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&gt;&gt;select </a:t>
            </a:r>
            <a:r>
              <a:rPr lang="en-IN" sz="2800" dirty="0" err="1" smtClean="0">
                <a:latin typeface="Times New Roman" pitchFamily="18" charset="0"/>
                <a:cs typeface="Times New Roman" pitchFamily="18" charset="0"/>
              </a:rPr>
              <a:t>maritalstatus</a:t>
            </a:r>
            <a:r>
              <a:rPr lang="en-IN" sz="2800" dirty="0" smtClean="0">
                <a:latin typeface="Times New Roman" pitchFamily="18" charset="0"/>
                <a:cs typeface="Times New Roman" pitchFamily="18" charset="0"/>
              </a:rPr>
              <a:t>, COUNT(</a:t>
            </a:r>
            <a:r>
              <a:rPr lang="en-IN" sz="2800" dirty="0" err="1" smtClean="0">
                <a:latin typeface="Times New Roman" pitchFamily="18" charset="0"/>
                <a:cs typeface="Times New Roman" pitchFamily="18" charset="0"/>
              </a:rPr>
              <a:t>maritalstatus</a:t>
            </a:r>
            <a:r>
              <a:rPr lang="en-IN" sz="2800" dirty="0" smtClean="0">
                <a:latin typeface="Times New Roman" pitchFamily="18" charset="0"/>
                <a:cs typeface="Times New Roman" pitchFamily="18" charset="0"/>
              </a:rPr>
              <a:t>) from social where </a:t>
            </a:r>
            <a:r>
              <a:rPr lang="en-IN" sz="2800" dirty="0" err="1" smtClean="0">
                <a:latin typeface="Times New Roman" pitchFamily="18" charset="0"/>
                <a:cs typeface="Times New Roman" pitchFamily="18" charset="0"/>
              </a:rPr>
              <a:t>maritalstatus</a:t>
            </a:r>
            <a:r>
              <a:rPr lang="en-IN" sz="2800" dirty="0" smtClean="0">
                <a:latin typeface="Times New Roman" pitchFamily="18" charset="0"/>
                <a:cs typeface="Times New Roman" pitchFamily="18" charset="0"/>
              </a:rPr>
              <a:t> =' Divorced' and gender = ' Female' or </a:t>
            </a:r>
            <a:r>
              <a:rPr lang="en-IN" sz="2800" dirty="0" err="1" smtClean="0">
                <a:latin typeface="Times New Roman" pitchFamily="18" charset="0"/>
                <a:cs typeface="Times New Roman" pitchFamily="18" charset="0"/>
              </a:rPr>
              <a:t>maritalstatus</a:t>
            </a:r>
            <a:r>
              <a:rPr lang="en-IN" sz="2800" dirty="0" smtClean="0">
                <a:latin typeface="Times New Roman" pitchFamily="18" charset="0"/>
                <a:cs typeface="Times New Roman" pitchFamily="18" charset="0"/>
              </a:rPr>
              <a:t> = ' Widowed' and age&gt;30 and age&lt;60 group by </a:t>
            </a:r>
            <a:r>
              <a:rPr lang="en-IN" sz="2800" dirty="0" err="1" smtClean="0">
                <a:latin typeface="Times New Roman" pitchFamily="18" charset="0"/>
                <a:cs typeface="Times New Roman" pitchFamily="18" charset="0"/>
              </a:rPr>
              <a:t>maritalstatus</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 Divorced	70)</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 Widowed	13)</a:t>
            </a:r>
            <a:endParaRPr lang="en-IN" sz="2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a:bodyPr>
          <a:lstStyle/>
          <a:p>
            <a:pPr algn="l"/>
            <a:r>
              <a:rPr lang="en-IN" sz="3600" dirty="0" smtClean="0">
                <a:latin typeface="Times New Roman" pitchFamily="18" charset="0"/>
                <a:cs typeface="Times New Roman" pitchFamily="18" charset="0"/>
              </a:rPr>
              <a:t>&gt;</a:t>
            </a:r>
            <a:r>
              <a:rPr lang="en-IN" sz="3600" dirty="0">
                <a:latin typeface="Times New Roman" pitchFamily="18" charset="0"/>
                <a:cs typeface="Times New Roman" pitchFamily="18" charset="0"/>
              </a:rPr>
              <a:t> </a:t>
            </a:r>
            <a:r>
              <a:rPr lang="en-IN" sz="3600" dirty="0" smtClean="0">
                <a:latin typeface="Times New Roman" pitchFamily="18" charset="0"/>
                <a:cs typeface="Times New Roman" pitchFamily="18" charset="0"/>
              </a:rPr>
              <a:t>Finance</a:t>
            </a:r>
            <a:br>
              <a:rPr lang="en-IN" sz="36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1.Tax analysis total and gender wise</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&gt;analysis of the total amount of the tax to be paid by male and female  </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Female,98288.71000000005</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Male,95097.59999999998</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noAutofit/>
          </a:bodyPr>
          <a:lstStyle/>
          <a:p>
            <a:pPr algn="l"/>
            <a:r>
              <a:rPr lang="en-IN" sz="2800" b="1" dirty="0">
                <a:latin typeface="Times New Roman" pitchFamily="18" charset="0"/>
                <a:cs typeface="Times New Roman" pitchFamily="18" charset="0"/>
              </a:rPr>
              <a:t>2.Per Capita Income(PCI) analysis </a:t>
            </a:r>
            <a:r>
              <a:rPr lang="en-IN" sz="2800" b="1" dirty="0" err="1">
                <a:latin typeface="Times New Roman" pitchFamily="18" charset="0"/>
                <a:cs typeface="Times New Roman" pitchFamily="18" charset="0"/>
              </a:rPr>
              <a:t>consolidated,gender</a:t>
            </a:r>
            <a:r>
              <a:rPr lang="en-IN" sz="2800" b="1" dirty="0">
                <a:latin typeface="Times New Roman" pitchFamily="18" charset="0"/>
                <a:cs typeface="Times New Roman" pitchFamily="18" charset="0"/>
              </a:rPr>
              <a:t> wise and category wise</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&gt;To analysis of the per capital income followed by criteria like </a:t>
            </a:r>
            <a:r>
              <a:rPr lang="en-IN" sz="2800" dirty="0" err="1">
                <a:latin typeface="Times New Roman" pitchFamily="18" charset="0"/>
                <a:cs typeface="Times New Roman" pitchFamily="18" charset="0"/>
              </a:rPr>
              <a:t>age,gender,agegroup</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&gt;&gt;census = load '/project/part-m-00000' using </a:t>
            </a:r>
            <a:r>
              <a:rPr lang="en-IN" sz="2800" dirty="0" err="1">
                <a:latin typeface="Times New Roman" pitchFamily="18" charset="0"/>
                <a:cs typeface="Times New Roman" pitchFamily="18" charset="0"/>
              </a:rPr>
              <a:t>PigStorage</a:t>
            </a:r>
            <a:r>
              <a:rPr lang="en-IN" sz="2800" dirty="0">
                <a:latin typeface="Times New Roman" pitchFamily="18" charset="0"/>
                <a:cs typeface="Times New Roman" pitchFamily="18" charset="0"/>
              </a:rPr>
              <a:t>(',') as (Age,Education,MartialStatus,Gender:bytearray,TaxFilersStatus:bytearray,Income:DOUBLE,Parents,CountryOfBirth,Citizenship,WeeksWorked:INT);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&gt;bag1 = </a:t>
            </a:r>
            <a:r>
              <a:rPr lang="en-IN" sz="2800" dirty="0" err="1">
                <a:latin typeface="Times New Roman" pitchFamily="18" charset="0"/>
                <a:cs typeface="Times New Roman" pitchFamily="18" charset="0"/>
              </a:rPr>
              <a:t>foreach</a:t>
            </a:r>
            <a:r>
              <a:rPr lang="en-IN" sz="2800" dirty="0">
                <a:latin typeface="Times New Roman" pitchFamily="18" charset="0"/>
                <a:cs typeface="Times New Roman" pitchFamily="18" charset="0"/>
              </a:rPr>
              <a:t> census generate Income;</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&gt;bag2 = group bag1 all;</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normAutofit/>
          </a:bodyPr>
          <a:lstStyle/>
          <a:p>
            <a:pPr algn="l"/>
            <a:r>
              <a:rPr lang="en-IN" sz="2800" b="1" dirty="0" smtClean="0">
                <a:latin typeface="Times New Roman" pitchFamily="18" charset="0"/>
                <a:cs typeface="Times New Roman" pitchFamily="18" charset="0"/>
              </a:rPr>
              <a:t>Continue...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a:t>
            </a:r>
            <a:r>
              <a:rPr lang="en-IN" sz="2800" dirty="0" smtClean="0">
                <a:latin typeface="Times New Roman" pitchFamily="18" charset="0"/>
                <a:cs typeface="Times New Roman" pitchFamily="18" charset="0"/>
              </a:rPr>
              <a:t>bag3 = </a:t>
            </a:r>
            <a:r>
              <a:rPr lang="en-IN" sz="2800" dirty="0" err="1" smtClean="0">
                <a:latin typeface="Times New Roman" pitchFamily="18" charset="0"/>
                <a:cs typeface="Times New Roman" pitchFamily="18" charset="0"/>
              </a:rPr>
              <a:t>foreach</a:t>
            </a:r>
            <a:r>
              <a:rPr lang="en-IN" sz="2800" dirty="0" smtClean="0">
                <a:latin typeface="Times New Roman" pitchFamily="18" charset="0"/>
                <a:cs typeface="Times New Roman" pitchFamily="18" charset="0"/>
              </a:rPr>
              <a:t> bag2 generate SUM(bag1.Income)/COUNT(bag1.Income);</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&gt;dump bag3;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&gt;output: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(1727.7615)</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 &gt; </a:t>
            </a:r>
            <a:r>
              <a:rPr lang="en-IN" sz="2800" dirty="0" err="1" smtClean="0">
                <a:latin typeface="Times New Roman" pitchFamily="18" charset="0"/>
                <a:cs typeface="Times New Roman" pitchFamily="18" charset="0"/>
              </a:rPr>
              <a:t>agegroup</a:t>
            </a:r>
            <a:r>
              <a:rPr lang="en-IN" sz="2800" dirty="0" smtClean="0">
                <a:latin typeface="Times New Roman" pitchFamily="18" charset="0"/>
                <a:cs typeface="Times New Roman" pitchFamily="18" charset="0"/>
              </a:rPr>
              <a:t> = load '/project/part-m-00000' using </a:t>
            </a:r>
            <a:r>
              <a:rPr lang="en-IN" sz="2800" dirty="0" err="1" smtClean="0">
                <a:latin typeface="Times New Roman" pitchFamily="18" charset="0"/>
                <a:cs typeface="Times New Roman" pitchFamily="18" charset="0"/>
              </a:rPr>
              <a:t>PigStorage</a:t>
            </a:r>
            <a:r>
              <a:rPr lang="en-IN" sz="2800" dirty="0" smtClean="0">
                <a:latin typeface="Times New Roman" pitchFamily="18" charset="0"/>
                <a:cs typeface="Times New Roman" pitchFamily="18" charset="0"/>
              </a:rPr>
              <a:t>(',') as (</a:t>
            </a:r>
            <a:r>
              <a:rPr lang="en-IN" sz="2800" dirty="0" err="1" smtClean="0">
                <a:latin typeface="Times New Roman" pitchFamily="18" charset="0"/>
                <a:cs typeface="Times New Roman" pitchFamily="18" charset="0"/>
              </a:rPr>
              <a:t>age:INT</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category:bytearray</a:t>
            </a:r>
            <a:r>
              <a:rPr lang="en-IN" sz="2800" dirty="0" smtClean="0">
                <a:latin typeface="Times New Roman" pitchFamily="18" charset="0"/>
                <a:cs typeface="Times New Roman" pitchFamily="18" charset="0"/>
              </a:rPr>
              <a:t>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&gt;bag1 = </a:t>
            </a:r>
            <a:r>
              <a:rPr lang="en-IN" sz="2800" dirty="0" err="1" smtClean="0">
                <a:latin typeface="Times New Roman" pitchFamily="18" charset="0"/>
                <a:cs typeface="Times New Roman" pitchFamily="18" charset="0"/>
              </a:rPr>
              <a:t>foreach</a:t>
            </a:r>
            <a:r>
              <a:rPr lang="en-IN" sz="2800" dirty="0" smtClean="0">
                <a:latin typeface="Times New Roman" pitchFamily="18" charset="0"/>
                <a:cs typeface="Times New Roman" pitchFamily="18" charset="0"/>
              </a:rPr>
              <a:t> census generate </a:t>
            </a:r>
            <a:r>
              <a:rPr lang="en-IN" sz="2800" dirty="0" err="1" smtClean="0">
                <a:latin typeface="Times New Roman" pitchFamily="18" charset="0"/>
                <a:cs typeface="Times New Roman" pitchFamily="18" charset="0"/>
              </a:rPr>
              <a:t>Income,age</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&gt;bag2 = </a:t>
            </a:r>
            <a:r>
              <a:rPr lang="en-IN" sz="2800" dirty="0" err="1" smtClean="0">
                <a:latin typeface="Times New Roman" pitchFamily="18" charset="0"/>
                <a:cs typeface="Times New Roman" pitchFamily="18" charset="0"/>
              </a:rPr>
              <a:t>foreach</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agegroup</a:t>
            </a:r>
            <a:r>
              <a:rPr lang="en-IN" sz="2800" dirty="0" smtClean="0">
                <a:latin typeface="Times New Roman" pitchFamily="18" charset="0"/>
                <a:cs typeface="Times New Roman" pitchFamily="18" charset="0"/>
              </a:rPr>
              <a:t> generate </a:t>
            </a:r>
            <a:r>
              <a:rPr lang="en-IN" sz="2800" dirty="0" err="1" smtClean="0">
                <a:latin typeface="Times New Roman" pitchFamily="18" charset="0"/>
                <a:cs typeface="Times New Roman" pitchFamily="18" charset="0"/>
              </a:rPr>
              <a:t>age,category</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&gt; bag3 = join bag1 by age,bag2 by age;</a:t>
            </a:r>
            <a:endParaRPr lang="en-IN" sz="28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3200" b="1" dirty="0" smtClean="0">
                <a:latin typeface="Times New Roman" pitchFamily="18" charset="0"/>
                <a:cs typeface="Times New Roman" pitchFamily="18" charset="0"/>
              </a:rPr>
              <a:t>Continue</a:t>
            </a:r>
            <a:r>
              <a:rPr lang="en-IN" sz="3200" b="1" dirty="0" smtClean="0">
                <a:latin typeface="Times New Roman" pitchFamily="18" charset="0"/>
                <a:cs typeface="Times New Roman" pitchFamily="18" charset="0"/>
              </a:rPr>
              <a:t>..</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 bag4 = </a:t>
            </a:r>
            <a:r>
              <a:rPr lang="en-IN" sz="2800" dirty="0" err="1">
                <a:latin typeface="Times New Roman" pitchFamily="18" charset="0"/>
                <a:cs typeface="Times New Roman" pitchFamily="18" charset="0"/>
              </a:rPr>
              <a:t>foreach</a:t>
            </a:r>
            <a:r>
              <a:rPr lang="en-IN" sz="2800" dirty="0">
                <a:latin typeface="Times New Roman" pitchFamily="18" charset="0"/>
                <a:cs typeface="Times New Roman" pitchFamily="18" charset="0"/>
              </a:rPr>
              <a:t> bag3 generate </a:t>
            </a:r>
            <a:r>
              <a:rPr lang="en-IN" sz="2800" dirty="0" err="1">
                <a:latin typeface="Times New Roman" pitchFamily="18" charset="0"/>
                <a:cs typeface="Times New Roman" pitchFamily="18" charset="0"/>
              </a:rPr>
              <a:t>category,Income</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 bag5 = group bag4 by category;</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 bag6 = </a:t>
            </a:r>
            <a:r>
              <a:rPr lang="en-IN" sz="2800" dirty="0" err="1">
                <a:latin typeface="Times New Roman" pitchFamily="18" charset="0"/>
                <a:cs typeface="Times New Roman" pitchFamily="18" charset="0"/>
              </a:rPr>
              <a:t>foreach</a:t>
            </a:r>
            <a:r>
              <a:rPr lang="en-IN" sz="2800" dirty="0">
                <a:latin typeface="Times New Roman" pitchFamily="18" charset="0"/>
                <a:cs typeface="Times New Roman" pitchFamily="18" charset="0"/>
              </a:rPr>
              <a:t> bag5 generate </a:t>
            </a:r>
            <a:r>
              <a:rPr lang="en-IN" sz="2800" dirty="0" err="1">
                <a:latin typeface="Times New Roman" pitchFamily="18" charset="0"/>
                <a:cs typeface="Times New Roman" pitchFamily="18" charset="0"/>
              </a:rPr>
              <a:t>group,SUM</a:t>
            </a:r>
            <a:r>
              <a:rPr lang="en-IN" sz="2800" dirty="0">
                <a:latin typeface="Times New Roman" pitchFamily="18" charset="0"/>
                <a:cs typeface="Times New Roman" pitchFamily="18" charset="0"/>
              </a:rPr>
              <a:t>(bag4.Income)/COUNT(bag4.Income);</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&gt;dump bag6;</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&gt;output:</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(adult,1828.3665283540802)</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(elderly,1821.6470588235295)</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(infants,1631.7329974811082)</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(Teenager,1758.4202898550725)</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(middle-aged,1671.4414225941423)</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(senior </a:t>
            </a:r>
            <a:r>
              <a:rPr lang="en-IN" sz="2800" dirty="0" smtClean="0">
                <a:latin typeface="Times New Roman" pitchFamily="18" charset="0"/>
                <a:cs typeface="Times New Roman" pitchFamily="18" charset="0"/>
              </a:rPr>
              <a:t>citizen,1662.03913043</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47827</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115328"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l" fontAlgn="base">
              <a:spcAft>
                <a:spcPct val="0"/>
              </a:spcAft>
            </a:pPr>
            <a:r>
              <a:rPr kumimoji="0" lang="en-US"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CONCLUSION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lang="en-US" sz="2800" dirty="0" smtClean="0">
                <a:latin typeface="Times New Roman" pitchFamily="18" charset="0"/>
                <a:ea typeface="Calibri" pitchFamily="34" charset="0"/>
                <a:cs typeface="Times New Roman" pitchFamily="18" charset="0"/>
              </a:rPr>
              <a:t/>
            </a:r>
            <a:br>
              <a:rPr lang="en-US" sz="2800" dirty="0" smtClean="0">
                <a:latin typeface="Times New Roman" pitchFamily="18" charset="0"/>
                <a:ea typeface="Calibri" pitchFamily="34" charset="0"/>
                <a:cs typeface="Times New Roman" pitchFamily="18" charset="0"/>
              </a:rPr>
            </a:br>
            <a:r>
              <a:rPr lang="en-IN" sz="2800" dirty="0" smtClean="0">
                <a:latin typeface="Times New Roman" pitchFamily="18" charset="0"/>
                <a:cs typeface="Times New Roman" pitchFamily="18" charset="0"/>
              </a:rPr>
              <a:t>The general consensus is that Big Data will be used far more in the future. From the life insurer’s perspective, there is a sense that the life insurance industry must use Big Data to survive. There is enough evidence from other sectors that customer intelligence and tailoring is increasing productivity and profitability and the same benefits could be realised for the life insurance industry. Big Data is at the heart of a dynamic, customer-focused life insurance industry for the future.</a:t>
            </a:r>
            <a:br>
              <a:rPr lang="en-IN" sz="2800" dirty="0" smtClean="0">
                <a:latin typeface="Times New Roman" pitchFamily="18" charset="0"/>
                <a:cs typeface="Times New Roman" pitchFamily="18" charset="0"/>
              </a:rPr>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ormAutofit/>
          </a:bodyPr>
          <a:lstStyle/>
          <a:p>
            <a:r>
              <a:rPr lang="en-US" sz="5400" dirty="0" smtClean="0">
                <a:latin typeface="Baskerville Old Face" panose="02020602080505020303" pitchFamily="18" charset="0"/>
              </a:rPr>
              <a:t>Thank You!!!</a:t>
            </a:r>
            <a:r>
              <a:rPr lang="en-IN" sz="5400" dirty="0" smtClean="0">
                <a:latin typeface="Baskerville Old Face" panose="02020602080505020303" pitchFamily="18" charset="0"/>
              </a:rPr>
              <a:t/>
            </a:r>
            <a:br>
              <a:rPr lang="en-IN" sz="5400" dirty="0" smtClean="0">
                <a:latin typeface="Baskerville Old Face" panose="02020602080505020303" pitchFamily="18" charset="0"/>
              </a:rPr>
            </a:br>
            <a:endParaRPr lang="en-IN"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6154758"/>
          </a:xfrm>
        </p:spPr>
        <p:txBody>
          <a:bodyPr>
            <a:normAutofit/>
          </a:bodyPr>
          <a:lstStyle/>
          <a:p>
            <a:pPr algn="l"/>
            <a:r>
              <a:rPr lang="en-IN" sz="3600" u="sng" dirty="0" smtClean="0">
                <a:latin typeface="Times New Roman" pitchFamily="18" charset="0"/>
                <a:cs typeface="Times New Roman" pitchFamily="18" charset="0"/>
              </a:rPr>
              <a:t>Advantages of “</a:t>
            </a:r>
            <a:r>
              <a:rPr lang="en-IN" sz="3600" u="sng" dirty="0" err="1" smtClean="0">
                <a:latin typeface="Times New Roman" pitchFamily="18" charset="0"/>
                <a:cs typeface="Times New Roman" pitchFamily="18" charset="0"/>
              </a:rPr>
              <a:t>BigData</a:t>
            </a:r>
            <a:r>
              <a:rPr lang="en-IN" sz="3600" u="sng" dirty="0" smtClean="0">
                <a:latin typeface="Times New Roman" pitchFamily="18" charset="0"/>
                <a:cs typeface="Times New Roman" pitchFamily="18" charset="0"/>
              </a:rPr>
              <a:t>” Analytics</a:t>
            </a:r>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r>
              <a:rPr lang="en-IN" sz="4000" dirty="0" smtClean="0">
                <a:latin typeface="Times New Roman" pitchFamily="18" charset="0"/>
                <a:cs typeface="Times New Roman" pitchFamily="18" charset="0"/>
              </a:rPr>
              <a:t/>
            </a:r>
            <a:br>
              <a:rPr lang="en-IN" sz="40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1.Scalability</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2.Protection against H/W failure</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3.Support three types of data </a:t>
            </a:r>
            <a:endParaRPr lang="en-IN" sz="4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28596" y="285728"/>
            <a:ext cx="8358246" cy="6215106"/>
          </a:xfrm>
        </p:spPr>
        <p:txBody>
          <a:bodyPr>
            <a:normAutofit/>
          </a:bodyPr>
          <a:lstStyle/>
          <a:p>
            <a:pPr algn="l"/>
            <a:r>
              <a:rPr lang="en-IN" sz="2000" dirty="0" smtClean="0"/>
              <a:t>     	CENSUS DATA				SECONDARY TABLE</a:t>
            </a:r>
          </a:p>
          <a:p>
            <a:pPr algn="l"/>
            <a:endParaRPr lang="en-IN" sz="2000" dirty="0" smtClean="0"/>
          </a:p>
        </p:txBody>
      </p:sp>
      <p:sp>
        <p:nvSpPr>
          <p:cNvPr id="7" name="Rounded Rectangle 6"/>
          <p:cNvSpPr/>
          <p:nvPr/>
        </p:nvSpPr>
        <p:spPr>
          <a:xfrm>
            <a:off x="785786" y="1071546"/>
            <a:ext cx="264320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PIG</a:t>
            </a:r>
          </a:p>
          <a:p>
            <a:pPr algn="ctr"/>
            <a:r>
              <a:rPr lang="en-IN" dirty="0" smtClean="0"/>
              <a:t>FOR HANDLING JSONDATA</a:t>
            </a:r>
            <a:endParaRPr lang="en-IN" dirty="0"/>
          </a:p>
        </p:txBody>
      </p:sp>
      <p:sp>
        <p:nvSpPr>
          <p:cNvPr id="8" name="Rounded Rectangle 7"/>
          <p:cNvSpPr/>
          <p:nvPr/>
        </p:nvSpPr>
        <p:spPr>
          <a:xfrm>
            <a:off x="5786446" y="1142984"/>
            <a:ext cx="257176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MYSQL</a:t>
            </a:r>
          </a:p>
          <a:p>
            <a:pPr algn="ctr"/>
            <a:r>
              <a:rPr lang="en-IN" dirty="0" smtClean="0"/>
              <a:t>FOR CREATING SECONDARY TABLE</a:t>
            </a:r>
            <a:endParaRPr lang="en-IN" dirty="0"/>
          </a:p>
        </p:txBody>
      </p:sp>
      <p:sp>
        <p:nvSpPr>
          <p:cNvPr id="9" name="Rounded Rectangle 8"/>
          <p:cNvSpPr/>
          <p:nvPr/>
        </p:nvSpPr>
        <p:spPr>
          <a:xfrm>
            <a:off x="5715008" y="2857496"/>
            <a:ext cx="285752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SQOOP</a:t>
            </a:r>
          </a:p>
          <a:p>
            <a:pPr algn="ctr"/>
            <a:r>
              <a:rPr lang="en-IN" dirty="0" smtClean="0"/>
              <a:t>FOR IMPOTING SECONDARY TABLE  INTO HDFS</a:t>
            </a:r>
            <a:endParaRPr lang="en-IN" dirty="0"/>
          </a:p>
        </p:txBody>
      </p:sp>
      <p:sp>
        <p:nvSpPr>
          <p:cNvPr id="10" name="Oval 9"/>
          <p:cNvSpPr/>
          <p:nvPr/>
        </p:nvSpPr>
        <p:spPr>
          <a:xfrm>
            <a:off x="1000100" y="5500702"/>
            <a:ext cx="2714644"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MAPREDUCE</a:t>
            </a:r>
            <a:endParaRPr lang="en-IN" dirty="0"/>
          </a:p>
        </p:txBody>
      </p:sp>
      <p:sp>
        <p:nvSpPr>
          <p:cNvPr id="11" name="Oval 10"/>
          <p:cNvSpPr/>
          <p:nvPr/>
        </p:nvSpPr>
        <p:spPr>
          <a:xfrm>
            <a:off x="3643306" y="5715016"/>
            <a:ext cx="2428892"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HIVE </a:t>
            </a:r>
            <a:endParaRPr lang="en-IN" dirty="0"/>
          </a:p>
        </p:txBody>
      </p:sp>
      <p:cxnSp>
        <p:nvCxnSpPr>
          <p:cNvPr id="13" name="Straight Arrow Connector 12"/>
          <p:cNvCxnSpPr/>
          <p:nvPr/>
        </p:nvCxnSpPr>
        <p:spPr>
          <a:xfrm rot="16200000" flipH="1">
            <a:off x="607191" y="3464719"/>
            <a:ext cx="350046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p:cNvCxnSpPr>
          <p:nvPr/>
        </p:nvCxnSpPr>
        <p:spPr>
          <a:xfrm rot="5400000">
            <a:off x="6215074" y="4572008"/>
            <a:ext cx="157163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1785918" y="85723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6786578" y="85723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429388" y="5500702"/>
            <a:ext cx="185738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Pig</a:t>
            </a:r>
            <a:endParaRPr lang="en-IN" dirty="0"/>
          </a:p>
        </p:txBody>
      </p:sp>
      <p:cxnSp>
        <p:nvCxnSpPr>
          <p:cNvPr id="18" name="Straight Arrow Connector 17"/>
          <p:cNvCxnSpPr/>
          <p:nvPr/>
        </p:nvCxnSpPr>
        <p:spPr>
          <a:xfrm rot="5400000">
            <a:off x="5115709" y="4599803"/>
            <a:ext cx="1768614" cy="570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000364" y="2000240"/>
            <a:ext cx="4429156" cy="3571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1500166" y="2928934"/>
            <a:ext cx="3786214"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9" idx="0"/>
          </p:cNvCxnSpPr>
          <p:nvPr/>
        </p:nvCxnSpPr>
        <p:spPr>
          <a:xfrm rot="16200000" flipH="1">
            <a:off x="6679421" y="2393149"/>
            <a:ext cx="8572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7877204" cy="1135049"/>
          </a:xfrm>
        </p:spPr>
        <p:txBody>
          <a:bodyPr>
            <a:normAutofit/>
          </a:bodyPr>
          <a:lstStyle/>
          <a:p>
            <a:r>
              <a:rPr lang="en-US" sz="3600" dirty="0">
                <a:latin typeface="Times New Roman" pitchFamily="18" charset="0"/>
                <a:cs typeface="Times New Roman" pitchFamily="18" charset="0"/>
              </a:rPr>
              <a:t>Hadoop</a:t>
            </a:r>
            <a:endParaRPr lang="en-IN" sz="3600" dirty="0">
              <a:latin typeface="Times New Roman" pitchFamily="18" charset="0"/>
              <a:cs typeface="Times New Roman" pitchFamily="18" charset="0"/>
            </a:endParaRPr>
          </a:p>
        </p:txBody>
      </p:sp>
      <p:sp>
        <p:nvSpPr>
          <p:cNvPr id="11" name="Content Placeholder 2"/>
          <p:cNvSpPr>
            <a:spLocks noGrp="1"/>
          </p:cNvSpPr>
          <p:nvPr>
            <p:ph idx="1"/>
          </p:nvPr>
        </p:nvSpPr>
        <p:spPr>
          <a:xfrm>
            <a:off x="838200" y="1825625"/>
            <a:ext cx="7877204" cy="2460631"/>
          </a:xfrm>
        </p:spPr>
        <p:txBody>
          <a:bodyPr>
            <a:normAutofit/>
          </a:bodyPr>
          <a:lstStyle/>
          <a:p>
            <a:r>
              <a:rPr lang="en-IN" sz="2800" dirty="0" err="1">
                <a:latin typeface="Times New Roman" pitchFamily="18" charset="0"/>
                <a:cs typeface="Times New Roman" pitchFamily="18" charset="0"/>
              </a:rPr>
              <a:t>Hadoop</a:t>
            </a:r>
            <a:r>
              <a:rPr lang="en-IN" sz="2800" dirty="0">
                <a:latin typeface="Times New Roman" pitchFamily="18" charset="0"/>
                <a:cs typeface="Times New Roman" pitchFamily="18" charset="0"/>
              </a:rPr>
              <a:t> is a framework that allows distributed processing of large datasets across clusters of commodity hardware using a simple programming model</a:t>
            </a:r>
            <a:r>
              <a:rPr lang="en-IN" sz="28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Features:</a:t>
            </a:r>
          </a:p>
          <a:p>
            <a:pPr marL="0" indent="0">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12" name="TextBox 11"/>
          <p:cNvSpPr txBox="1"/>
          <p:nvPr/>
        </p:nvSpPr>
        <p:spPr>
          <a:xfrm>
            <a:off x="1000100" y="4143380"/>
            <a:ext cx="711096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latin typeface="Times New Roman" pitchFamily="18" charset="0"/>
                <a:cs typeface="Times New Roman" pitchFamily="18" charset="0"/>
              </a:rPr>
              <a:t>Economic</a:t>
            </a:r>
          </a:p>
          <a:p>
            <a:pPr marL="285750" indent="-285750">
              <a:buFont typeface="Arial" panose="020B0604020202020204" pitchFamily="34" charset="0"/>
              <a:buChar char="•"/>
            </a:pPr>
            <a:r>
              <a:rPr lang="en-IN" sz="2400" dirty="0" smtClean="0">
                <a:latin typeface="Times New Roman" pitchFamily="18" charset="0"/>
                <a:cs typeface="Times New Roman" pitchFamily="18" charset="0"/>
              </a:rPr>
              <a:t>Easy to use</a:t>
            </a:r>
          </a:p>
          <a:p>
            <a:pPr marL="285750" indent="-285750">
              <a:buFont typeface="Arial" panose="020B0604020202020204" pitchFamily="34" charset="0"/>
              <a:buChar char="•"/>
            </a:pPr>
            <a:r>
              <a:rPr lang="en-IN" sz="2400" dirty="0" smtClean="0">
                <a:latin typeface="Times New Roman" pitchFamily="18" charset="0"/>
                <a:cs typeface="Times New Roman" pitchFamily="18" charset="0"/>
              </a:rPr>
              <a:t>Distributed Storage</a:t>
            </a:r>
          </a:p>
          <a:p>
            <a:pPr marL="285750" indent="-285750">
              <a:buFont typeface="Arial" panose="020B0604020202020204" pitchFamily="34" charset="0"/>
              <a:buChar char="•"/>
            </a:pPr>
            <a:r>
              <a:rPr lang="en-US" sz="2400" dirty="0" smtClean="0">
                <a:latin typeface="Times New Roman" pitchFamily="18" charset="0"/>
                <a:cs typeface="Times New Roman" pitchFamily="18" charset="0"/>
              </a:rPr>
              <a:t>Parallel Processing</a:t>
            </a:r>
            <a:endParaRPr lang="en-IN" sz="24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lstStyle/>
          <a:p>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Architecture</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3357554" y="2428868"/>
            <a:ext cx="5506336" cy="3289071"/>
          </a:xfrm>
          <a:prstGeom prst="rect">
            <a:avLst/>
          </a:prstGeom>
        </p:spPr>
      </p:pic>
      <p:sp>
        <p:nvSpPr>
          <p:cNvPr id="5" name="Right Arrow 4"/>
          <p:cNvSpPr/>
          <p:nvPr/>
        </p:nvSpPr>
        <p:spPr>
          <a:xfrm>
            <a:off x="428596" y="3143248"/>
            <a:ext cx="2801137" cy="7143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COMPUTING PART</a:t>
            </a:r>
            <a:endParaRPr lang="en-IN" dirty="0"/>
          </a:p>
        </p:txBody>
      </p:sp>
      <p:sp>
        <p:nvSpPr>
          <p:cNvPr id="6" name="Right Arrow 5"/>
          <p:cNvSpPr/>
          <p:nvPr/>
        </p:nvSpPr>
        <p:spPr>
          <a:xfrm>
            <a:off x="500034" y="4429132"/>
            <a:ext cx="2801137" cy="7143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STORAGE PART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a:bodyPr>
          <a:lstStyle/>
          <a:p>
            <a:pPr algn="l"/>
            <a:r>
              <a:rPr lang="en-IN" sz="3600" dirty="0" smtClean="0">
                <a:latin typeface="Times New Roman" pitchFamily="18" charset="0"/>
                <a:cs typeface="Times New Roman" pitchFamily="18" charset="0"/>
              </a:rPr>
              <a:t>HADOOP </a:t>
            </a:r>
            <a:r>
              <a:rPr lang="en-IN" sz="3600" dirty="0">
                <a:latin typeface="Times New Roman" pitchFamily="18" charset="0"/>
                <a:cs typeface="Times New Roman" pitchFamily="18" charset="0"/>
              </a:rPr>
              <a:t>ECOSYSTEM</a:t>
            </a:r>
            <a:br>
              <a:rPr lang="en-IN" sz="3600" dirty="0">
                <a:latin typeface="Times New Roman" pitchFamily="18" charset="0"/>
                <a:cs typeface="Times New Roman" pitchFamily="18" charset="0"/>
              </a:rPr>
            </a:b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1.MapReduce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2.Hive</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3.Pig</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4.Hbase</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5.Sqoop</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6.Zookeeper</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7.Flume</a:t>
            </a:r>
            <a:br>
              <a:rPr lang="en-IN" sz="2800" dirty="0" smtClean="0">
                <a:latin typeface="Times New Roman" pitchFamily="18" charset="0"/>
                <a:cs typeface="Times New Roman" pitchFamily="18" charset="0"/>
              </a:rPr>
            </a:br>
            <a:r>
              <a:rPr lang="en-IN" sz="2800" dirty="0" smtClean="0">
                <a:latin typeface="Times New Roman" pitchFamily="18" charset="0"/>
                <a:cs typeface="Times New Roman" pitchFamily="18" charset="0"/>
              </a:rPr>
              <a:t>8.Oozie</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590</TotalTime>
  <Words>371</Words>
  <Application>Microsoft Office PowerPoint</Application>
  <PresentationFormat>On-screen Show (4:3)</PresentationFormat>
  <Paragraphs>131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ECONOMIC CENSUS DATA</vt:lpstr>
      <vt:lpstr> BigData: Big data refer to the massive datasets that are collected from a variety of data source for business needs to reveal new insights for optimized decision making.   For Example:               </vt:lpstr>
      <vt:lpstr>Big Data Characteristics :        </vt:lpstr>
      <vt:lpstr>BigData:  1.Google  - The world’s largest ‘Big Data’ company google processes over 40,000 search queries every second, on average that’s over 3.5 billion searches per day   2.Amazon - Amazon hosts an estimated 1 Exabyte of data across more than 1400000 servers, making it the company with the most number of servers.   </vt:lpstr>
      <vt:lpstr>Advantages of “BigData” Analytics  1.Scalability 2.Protection against H/W failure 3.Support three types of data </vt:lpstr>
      <vt:lpstr>Slide 6</vt:lpstr>
      <vt:lpstr>Hadoop</vt:lpstr>
      <vt:lpstr>Hadoop Architecture       </vt:lpstr>
      <vt:lpstr>HADOOP ECOSYSTEM  1.MapReduce 2.Hive 3.Pig 4.Hbase 5.Sqoop 6.Zookeeper 7.Flume 8.Oozie </vt:lpstr>
      <vt:lpstr>Overview</vt:lpstr>
      <vt:lpstr>Project Outline</vt:lpstr>
      <vt:lpstr>Data Dictionary</vt:lpstr>
      <vt:lpstr>Continue...</vt:lpstr>
      <vt:lpstr>Continue:</vt:lpstr>
      <vt:lpstr>Continue</vt:lpstr>
      <vt:lpstr>&gt;Education: 1. Total count of male/female based on education. &gt; select education,gender,count(gender) from social group by education,gender;  &gt;Output:          </vt:lpstr>
      <vt:lpstr>2.Total count of employed/unemployed based on education &gt;2.1. select education,count(weeksworked) from social where weeksworked&gt;=0 group by education; &gt;Output:            </vt:lpstr>
      <vt:lpstr>&gt;2.2.select education,count(weeksworked) from social where weeksworked=0 group by education; &gt;Output:           </vt:lpstr>
      <vt:lpstr>3.Total count for people in age range of 18-25 based on education. &gt;select education,count(age) from social where age between 18 and 25 group by education; &gt;Output:        </vt:lpstr>
      <vt:lpstr>&gt;Planning  1.Voter(s) count in x year(s) &gt; &gt;&gt;census = load '/project/pigcensus/part-m-00000' using PigStorage(',') as (Age,Education,MartialStatus,Gender:bytearray,TaxFilersStatus:bytearray,Income:DOUBLE,Parents,CountryOfBirth,Citizenship,WeeksWorked:INT); &gt;&gt;age = FOREACH census GENERATE Age; &gt;&gt;vote = FILTER age BY Age &gt; 15; &gt;&gt;group_vote = Group vote All; &gt;&gt;count_age = FOREACH group_vote GENERATE COUNT(vote); &gt;&gt;dump count_age; output:  (1515)  </vt:lpstr>
      <vt:lpstr>2.Senior Citizen(s) count in x year(s)  &gt;&gt;census = load '/project/pigcensus/part-m-00000' using PigStorage(',') as (Age,Education,MartialStatus,Gender:bytearray,TaxFilersStatus:bytearray,Income:DOUBLE,Parents,CountryOfBirth,Citizenship,WeeksWorked:INT); &gt;&gt;senior_age = FOREACH census GENERATE Age; &gt;&gt;senior_agecount = FILTER senior_age BY Age &gt; 57; &gt;&gt; group_seniorage = Group senior_age All; &gt;&gt;count_senior = FOREACH group_seniorage GENERATE COUNT(senior_agecount); &gt;&gt;dump count_senior; &gt;&gt;output:  (306) </vt:lpstr>
      <vt:lpstr>3.Total number of Male/Female &gt; To find total number of male and female citizen . &gt; count total male and female for future refrence &gt;&gt;GENDER process: &gt;&gt;census = load '/project/pigcensus/part-m-00000' using PigStorage(',') as (Age,Education,MartialStatus,Gender:bytearray,TaxFilersStatus:bytearray,Income:DOUBLE,Parents,CountryOfBirth,Citizenship,WeeksWorked:INT); &gt;&gt;groupgender = GROUP census BY Gender;  </vt:lpstr>
      <vt:lpstr>Continue.. &gt;&gt;count = FOREACH groupgender GENERATE group as gender, COUNT(census); &gt;&gt;dump count; &gt;&gt;output:  ( Male,939)  ( Female,1061)    </vt:lpstr>
      <vt:lpstr>4.Citizens and immigrants count for employed lot. &gt;&gt;bag1 = FILTER census BY WeeksWorked != 0; &gt;&gt;bag2 = GROUP bag1 BY Citizenship; &gt;&gt;bag3 = FOREACH bag2 GENERATE group as Citizenship, COUNT(bag1); &gt;&gt;dump bag3; &gt;&gt;output; ( Native- Born in the United States,968) ( Foreign born- Not a citizen of U S ,82) ( Native- Born abroad of American Parent(s),12) ( Foreign born- U S citizen by naturalization,43) ( Native- Born in Puerto Rico or U S Outlying,6) </vt:lpstr>
      <vt:lpstr>&gt;&gt;Miscellaneous  1.Degree wise count for employability &gt;&gt;The count of employee based on the qualification . &gt;&gt;census = load '/project/pigcensus/part-m-00000' using PigStorage(',') as (Age,Education,MartialStatus,Gender:bytearray,TaxFilersStatus:bytearray,Income:DOUBLE,Parents,CountryOfBirth,Citizenship,WeeksWorked:INT); &gt;&gt;bag1 = FILTER census BY WeeksWorked != 0; &gt;&gt;bag2 = GROUP bag1 BY Education; &gt;&gt;bag3 = FOREACH bag2 GENERATE group as Education, COUNT(bag1); &gt;&gt;dump bag3; &gt;&gt;output: </vt:lpstr>
      <vt:lpstr>Slide 26</vt:lpstr>
      <vt:lpstr>2.Customer base analysis: &gt; Analysis of the people who are able to buy an insaurance product and satisfy following criteria .analysis the people with respect to their age group that should be below 30,between 31 to 50 and above 50 with their marital status as well as income must be above 2500.  &gt;output: 1.age&lt;=30 2. age&gt;31 &amp;&amp; age&lt;=50  3.above 50</vt:lpstr>
      <vt:lpstr>Slide 28</vt:lpstr>
      <vt:lpstr>Slide 29</vt:lpstr>
      <vt:lpstr>Slide 30</vt:lpstr>
      <vt:lpstr>3.Non-US citizen(s) tax filer status &gt;&gt;To find  the tax filer status who doesn’t have  citizenship of US. &gt;&gt; census = load '/project/pigcensus/part-m-00000' using PigStorage(',') as (Age,Education,MartialStatus,Gender:bytearray,TaxFilersStatus:bytearray,Income:DOUBLE,Parents,CountryOfBirth,Citizenship,WeeksWorked:INT);  &gt;&gt;bag1 = FILTER census By Citizenship MATCHES '.*Foreign born- Not a citizen of U S.*'; &gt;&gt;bag2 = GROUP bag1 BY TaxFilerStatus; </vt:lpstr>
      <vt:lpstr>Continue... &gt;&gt;bag3 = FOREACH bag2 GENERATE group as TaxFilersStatus, COUNT(bag1); &gt;&gt;dump bag3; &gt;&gt;output: ( Single,24) ( Nonfiler,36) ( Joint both 65+,1) ( Head of household,6) ( Joint both under 65,68) </vt:lpstr>
      <vt:lpstr>4.Country of birth wise count for US citizenship by naturalisation &gt;&gt; census = load '/project/pigcensus/part-m-00000' using PigStorage(',') as (Age,Education,MartialStatus,Gender:bytearray,TaxFilersStatus:bytearray,Income:DOUBLE,Parents,CountryOfBirth,Citizenship,WeeksWorked:INT);  &gt;&gt;bag1 = FILTER census By Citizenship MATCHES '.*Foreign born- U S citizen by naturalization.*'; &gt;&gt;bag2 = GROUP bag1 BY CountryOfBirth; &gt;&gt;bag3 = FOREACH bag2 GENERATE group as CountryOfBirth, COUNT(bag1); &gt;&gt;dump bag3; &gt;&gt;output: </vt:lpstr>
      <vt:lpstr>Slide 34</vt:lpstr>
      <vt:lpstr> &gt;&gt;Social  1.Total amount dispensed on pension in x year(s) &gt; analysis of the total amount for the pension condering after three years  &gt;Output: Female,8616.85  Male,8473.099999999999  </vt:lpstr>
      <vt:lpstr>2.Total amount dispensed on scholarship in current year &gt; select a.age,a.parents,b.s_id,b.subsidy from social a join scolarship b on a.parents = b.parents order by age asc;  &gt; insert overwrite local directory '/home/cloudera/Downloads/hive' row format delimited fields terminated by ',' stored as textfile select a.age,a.parents,b.s_id,b.subsidy from social a join scolarship b on a.parents = b.parents order by age asc;  </vt:lpstr>
      <vt:lpstr>output: 0, Both parents present,2,0 0, Mother only present,3,25000 0, Both parents present,2,0 0, Both parents present,2,0 0, Mother only present,3,25000 0, Both parents present,2,0 &gt;create table scolarship1(age int,parents String,s_id int,subsidy int) row format delimited fields terminated by ',' stored as textfile; &gt;load data local inpath '/home/cloudera/Downloads/hive/hiveop.csv' into table scolarship1;  </vt:lpstr>
      <vt:lpstr>Continue..  &gt;select parents,count(subsidy) from scolarship1 group by parents;  &gt; Both parents present 360  Father only present 17  Mother only present 133  Neither parent present 18  Not in universe 1472 </vt:lpstr>
      <vt:lpstr>&gt;select parents,sum(subsidy) from scolarship1 group by parents; &gt;Both parents present 0  Father only present 255000  Mother only present 3325000  Neither parent present 540000  Not in universe 44160000 &gt;select sum(subsidy) from scolarship1; &gt;Total MapReduce CPU Time Spent: 15 seconds 290 msec OK 48280000</vt:lpstr>
      <vt:lpstr>3.For given age range employable female widowed and divorced count &gt;analysis for the female emplyees whose age is between 30 to 60 followed by their marital status(i.e widowed and divorced) &gt;&gt;AGE,GENDER,MARITAL STATUS,WeeksWorked; &gt;&gt;process: &gt;&gt;create database social; &gt;&gt;use social;  </vt:lpstr>
      <vt:lpstr>Continue... &gt;&gt;load data local inpath '/home/cloudera/Downloads/part-m-00000' into table social; &gt;&gt;desc social; &gt;&gt;select * from social; &gt;&gt;select maritalstatus, COUNT(maritalstatus) from social where maritalstatus =' Divorced' and gender = ' Female' or maritalstatus = ' Widowed' and age&gt;30 and age&lt;60 group by maritalstatus; &gt;&gt;Output:    ( Divorced 70)    ( Widowed 13)</vt:lpstr>
      <vt:lpstr>&gt; Finance   1.Tax analysis total and gender wise &gt;analysis of the total amount of the tax to be paid by male and female   &gt;Output:  Female,98288.71000000005  Male,95097.59999999998  </vt:lpstr>
      <vt:lpstr>2.Per Capita Income(PCI) analysis consolidated,gender wise and category wise &gt;To analysis of the per capital income followed by criteria like age,gender,agegroup. &gt;&gt;census = load '/project/part-m-00000' using PigStorage(',') as (Age,Education,MartialStatus,Gender:bytearray,TaxFilersStatus:bytearray,Income:DOUBLE,Parents,CountryOfBirth,Citizenship,WeeksWorked:INT); &gt;bag1 = foreach census generate Income; &gt;bag2 = group bag1 all; </vt:lpstr>
      <vt:lpstr>Continue... &gt;bag3 = foreach bag2 generate SUM(bag1.Income)/COUNT(bag1.Income); &gt;dump bag3; &gt;output: (1727.7615)  &gt; agegroup = load '/project/part-m-00000' using PigStorage(',') as (age:INT, category:bytearray ); &gt;bag1 = foreach census generate Income,age; &gt;bag2 = foreach agegroup generate age,category; &gt; bag3 = join bag1 by age,bag2 by age;</vt:lpstr>
      <vt:lpstr>Continue.. &gt; bag4 = foreach bag3 generate category,Income; &gt; bag5 = group bag4 by category; &gt; bag6 = foreach bag5 generate group,SUM(bag4.Income)/COUNT(bag4.Income); &gt;dump bag6; &gt;output: (adult,1828.3665283540802) (elderly,1821.6470588235295) (infants,1631.7329974811082) (Teenager,1758.4202898550725) (middle-aged,1671.4414225941423) (senior citizen,1662.03913043 47827) </vt:lpstr>
      <vt:lpstr>CONCLUSION  The general consensus is that Big Data will be used far more in the future. From the life insurer’s perspective, there is a sense that the life insurance industry must use Big Data to survive. There is enough evidence from other sectors that customer intelligence and tailoring is increasing productivity and profitability and the same benefits could be realised for the life insurance industry. Big Data is at the heart of a dynamic, customer-focused life insurance industry for the future.   </vt:lpstr>
      <vt:lpstr>Thank You!!!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CENSUS DATA</dc:title>
  <dc:creator>DELL 3558</dc:creator>
  <cp:lastModifiedBy>DELL 3558</cp:lastModifiedBy>
  <cp:revision>73</cp:revision>
  <dcterms:created xsi:type="dcterms:W3CDTF">2017-02-26T13:05:15Z</dcterms:created>
  <dcterms:modified xsi:type="dcterms:W3CDTF">2017-02-27T11:55:30Z</dcterms:modified>
</cp:coreProperties>
</file>