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85" r:id="rId2"/>
    <p:sldMasterId id="2147483697" r:id="rId3"/>
  </p:sldMasterIdLst>
  <p:notesMasterIdLst>
    <p:notesMasterId r:id="rId90"/>
  </p:notesMasterIdLst>
  <p:handoutMasterIdLst>
    <p:handoutMasterId r:id="rId91"/>
  </p:handoutMasterIdLst>
  <p:sldIdLst>
    <p:sldId id="592" r:id="rId4"/>
    <p:sldId id="584" r:id="rId5"/>
    <p:sldId id="588" r:id="rId6"/>
    <p:sldId id="594" r:id="rId7"/>
    <p:sldId id="595" r:id="rId8"/>
    <p:sldId id="596" r:id="rId9"/>
    <p:sldId id="597" r:id="rId10"/>
    <p:sldId id="598" r:id="rId11"/>
    <p:sldId id="599" r:id="rId12"/>
    <p:sldId id="600" r:id="rId13"/>
    <p:sldId id="601" r:id="rId14"/>
    <p:sldId id="602" r:id="rId15"/>
    <p:sldId id="603" r:id="rId16"/>
    <p:sldId id="604" r:id="rId17"/>
    <p:sldId id="605" r:id="rId18"/>
    <p:sldId id="606" r:id="rId19"/>
    <p:sldId id="607" r:id="rId20"/>
    <p:sldId id="608" r:id="rId21"/>
    <p:sldId id="609" r:id="rId22"/>
    <p:sldId id="610" r:id="rId23"/>
    <p:sldId id="611" r:id="rId24"/>
    <p:sldId id="612" r:id="rId25"/>
    <p:sldId id="613" r:id="rId26"/>
    <p:sldId id="614" r:id="rId27"/>
    <p:sldId id="615" r:id="rId28"/>
    <p:sldId id="616" r:id="rId29"/>
    <p:sldId id="617" r:id="rId30"/>
    <p:sldId id="619" r:id="rId31"/>
    <p:sldId id="620" r:id="rId32"/>
    <p:sldId id="622" r:id="rId33"/>
    <p:sldId id="364" r:id="rId34"/>
    <p:sldId id="623" r:id="rId35"/>
    <p:sldId id="624" r:id="rId36"/>
    <p:sldId id="625" r:id="rId37"/>
    <p:sldId id="626" r:id="rId38"/>
    <p:sldId id="627" r:id="rId39"/>
    <p:sldId id="629" r:id="rId40"/>
    <p:sldId id="630" r:id="rId41"/>
    <p:sldId id="638" r:id="rId42"/>
    <p:sldId id="640" r:id="rId43"/>
    <p:sldId id="641" r:id="rId44"/>
    <p:sldId id="642" r:id="rId45"/>
    <p:sldId id="643" r:id="rId46"/>
    <p:sldId id="644" r:id="rId47"/>
    <p:sldId id="645" r:id="rId48"/>
    <p:sldId id="646" r:id="rId49"/>
    <p:sldId id="647" r:id="rId50"/>
    <p:sldId id="766" r:id="rId51"/>
    <p:sldId id="767" r:id="rId52"/>
    <p:sldId id="768" r:id="rId53"/>
    <p:sldId id="769" r:id="rId54"/>
    <p:sldId id="770" r:id="rId55"/>
    <p:sldId id="771" r:id="rId56"/>
    <p:sldId id="772" r:id="rId57"/>
    <p:sldId id="773" r:id="rId58"/>
    <p:sldId id="774" r:id="rId59"/>
    <p:sldId id="775" r:id="rId60"/>
    <p:sldId id="776" r:id="rId61"/>
    <p:sldId id="777" r:id="rId62"/>
    <p:sldId id="778" r:id="rId63"/>
    <p:sldId id="779" r:id="rId64"/>
    <p:sldId id="780" r:id="rId65"/>
    <p:sldId id="618" r:id="rId66"/>
    <p:sldId id="781" r:id="rId67"/>
    <p:sldId id="782" r:id="rId68"/>
    <p:sldId id="621" r:id="rId69"/>
    <p:sldId id="786" r:id="rId70"/>
    <p:sldId id="787" r:id="rId71"/>
    <p:sldId id="648" r:id="rId72"/>
    <p:sldId id="649" r:id="rId73"/>
    <p:sldId id="650" r:id="rId74"/>
    <p:sldId id="660" r:id="rId75"/>
    <p:sldId id="661" r:id="rId76"/>
    <p:sldId id="662" r:id="rId77"/>
    <p:sldId id="663" r:id="rId78"/>
    <p:sldId id="664" r:id="rId79"/>
    <p:sldId id="665" r:id="rId80"/>
    <p:sldId id="652" r:id="rId81"/>
    <p:sldId id="653" r:id="rId82"/>
    <p:sldId id="654" r:id="rId83"/>
    <p:sldId id="655" r:id="rId84"/>
    <p:sldId id="656" r:id="rId85"/>
    <p:sldId id="657" r:id="rId86"/>
    <p:sldId id="658" r:id="rId87"/>
    <p:sldId id="659" r:id="rId88"/>
    <p:sldId id="757" r:id="rId89"/>
  </p:sldIdLst>
  <p:sldSz cx="9144000" cy="5143500" type="screen16x9"/>
  <p:notesSz cx="7096125" cy="10231438"/>
  <p:custDataLst>
    <p:tags r:id="rId92"/>
  </p:custDataLst>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5"/>
    <a:srgbClr val="FAFAF4"/>
    <a:srgbClr val="FDFCF9"/>
    <a:srgbClr val="FEFEFA"/>
    <a:srgbClr val="FF6900"/>
    <a:srgbClr val="0070C0"/>
    <a:srgbClr val="D98431"/>
    <a:srgbClr val="1C86EF"/>
    <a:srgbClr val="1C86EE"/>
    <a:srgbClr val="CECEC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6374" autoAdjust="0"/>
    <p:restoredTop sz="76426" autoAdjust="0"/>
  </p:normalViewPr>
  <p:slideViewPr>
    <p:cSldViewPr>
      <p:cViewPr varScale="1">
        <p:scale>
          <a:sx n="81" d="100"/>
          <a:sy n="81" d="100"/>
        </p:scale>
        <p:origin x="610" y="62"/>
      </p:cViewPr>
      <p:guideLst>
        <p:guide orient="horz" pos="1620"/>
        <p:guide pos="2880"/>
      </p:guideLst>
    </p:cSldViewPr>
  </p:slideViewPr>
  <p:outlineViewPr>
    <p:cViewPr>
      <p:scale>
        <a:sx n="33" d="100"/>
        <a:sy n="33" d="100"/>
      </p:scale>
      <p:origin x="0" y="64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notesMaster" Target="notesMasters/notesMaster1.xml"/><Relationship Id="rId95" Type="http://schemas.openxmlformats.org/officeDocument/2006/relationships/theme" Target="theme/theme1.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handoutMaster" Target="handoutMasters/handout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2"/>
            <a:ext cx="3075761" cy="513699"/>
          </a:xfrm>
          <a:prstGeom prst="rect">
            <a:avLst/>
          </a:prstGeom>
        </p:spPr>
        <p:txBody>
          <a:bodyPr vert="horz" lIns="94700" tIns="47350" rIns="94700" bIns="47350" rtlCol="0"/>
          <a:lstStyle>
            <a:lvl1pPr algn="l">
              <a:defRPr sz="1200"/>
            </a:lvl1pPr>
          </a:lstStyle>
          <a:p>
            <a:endParaRPr lang="zh-CN" altLang="en-US"/>
          </a:p>
        </p:txBody>
      </p:sp>
      <p:sp>
        <p:nvSpPr>
          <p:cNvPr id="3" name="日期占位符 2"/>
          <p:cNvSpPr>
            <a:spLocks noGrp="1"/>
          </p:cNvSpPr>
          <p:nvPr>
            <p:ph type="dt" sz="quarter" idx="1"/>
          </p:nvPr>
        </p:nvSpPr>
        <p:spPr>
          <a:xfrm>
            <a:off x="4018707" y="2"/>
            <a:ext cx="3075761" cy="513699"/>
          </a:xfrm>
          <a:prstGeom prst="rect">
            <a:avLst/>
          </a:prstGeom>
        </p:spPr>
        <p:txBody>
          <a:bodyPr vert="horz" lIns="94700" tIns="47350" rIns="94700" bIns="47350" rtlCol="0"/>
          <a:lstStyle>
            <a:lvl1pPr algn="r">
              <a:defRPr sz="1200"/>
            </a:lvl1pPr>
          </a:lstStyle>
          <a:p>
            <a:fld id="{762A1014-21A2-46A0-8123-83E663FB8528}" type="datetimeFigureOut">
              <a:rPr lang="zh-CN" altLang="en-US" smtClean="0"/>
              <a:t>2025/2/24</a:t>
            </a:fld>
            <a:endParaRPr lang="zh-CN" altLang="en-US"/>
          </a:p>
        </p:txBody>
      </p:sp>
      <p:sp>
        <p:nvSpPr>
          <p:cNvPr id="4" name="页脚占位符 3"/>
          <p:cNvSpPr>
            <a:spLocks noGrp="1"/>
          </p:cNvSpPr>
          <p:nvPr>
            <p:ph type="ftr" sz="quarter" idx="2"/>
          </p:nvPr>
        </p:nvSpPr>
        <p:spPr>
          <a:xfrm>
            <a:off x="1" y="9717742"/>
            <a:ext cx="3075761" cy="513699"/>
          </a:xfrm>
          <a:prstGeom prst="rect">
            <a:avLst/>
          </a:prstGeom>
        </p:spPr>
        <p:txBody>
          <a:bodyPr vert="horz" lIns="94700" tIns="47350" rIns="94700" bIns="4735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18707" y="9717742"/>
            <a:ext cx="3075761" cy="513699"/>
          </a:xfrm>
          <a:prstGeom prst="rect">
            <a:avLst/>
          </a:prstGeom>
        </p:spPr>
        <p:txBody>
          <a:bodyPr vert="horz" lIns="94700" tIns="47350" rIns="94700" bIns="47350" rtlCol="0" anchor="b"/>
          <a:lstStyle>
            <a:lvl1pPr algn="r">
              <a:defRPr sz="1200"/>
            </a:lvl1pPr>
          </a:lstStyle>
          <a:p>
            <a:fld id="{706617D4-2F23-4D77-90D3-9C99050C3CAE}" type="slidenum">
              <a:rPr lang="zh-CN" altLang="en-US" smtClean="0"/>
              <a:t>‹#›</a:t>
            </a:fld>
            <a:endParaRPr lang="zh-CN" altLang="en-US"/>
          </a:p>
        </p:txBody>
      </p:sp>
    </p:spTree>
    <p:extLst>
      <p:ext uri="{BB962C8B-B14F-4D97-AF65-F5344CB8AC3E}">
        <p14:creationId xmlns:p14="http://schemas.microsoft.com/office/powerpoint/2010/main" val="2179967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074987" cy="511571"/>
          </a:xfrm>
          <a:prstGeom prst="rect">
            <a:avLst/>
          </a:prstGeom>
        </p:spPr>
        <p:txBody>
          <a:bodyPr vert="horz" lIns="94700" tIns="47350" rIns="94700" bIns="47350" rtlCol="0"/>
          <a:lstStyle>
            <a:lvl1pPr algn="l">
              <a:defRPr sz="1200"/>
            </a:lvl1pPr>
          </a:lstStyle>
          <a:p>
            <a:endParaRPr lang="en-US"/>
          </a:p>
        </p:txBody>
      </p:sp>
      <p:sp>
        <p:nvSpPr>
          <p:cNvPr id="3" name="Date Placeholder 2"/>
          <p:cNvSpPr>
            <a:spLocks noGrp="1"/>
          </p:cNvSpPr>
          <p:nvPr>
            <p:ph type="dt" idx="1"/>
          </p:nvPr>
        </p:nvSpPr>
        <p:spPr>
          <a:xfrm>
            <a:off x="4019498" y="1"/>
            <a:ext cx="3074987" cy="511571"/>
          </a:xfrm>
          <a:prstGeom prst="rect">
            <a:avLst/>
          </a:prstGeom>
        </p:spPr>
        <p:txBody>
          <a:bodyPr vert="horz" lIns="94700" tIns="47350" rIns="94700" bIns="47350" rtlCol="0"/>
          <a:lstStyle>
            <a:lvl1pPr algn="r">
              <a:defRPr sz="1200"/>
            </a:lvl1pPr>
          </a:lstStyle>
          <a:p>
            <a:fld id="{2585A59D-70F8-D247-82DD-BA5A6D366B3E}" type="datetimeFigureOut">
              <a:rPr lang="en-US" smtClean="0"/>
              <a:t>2/24/2025</a:t>
            </a:fld>
            <a:endParaRPr lang="en-US"/>
          </a:p>
        </p:txBody>
      </p:sp>
      <p:sp>
        <p:nvSpPr>
          <p:cNvPr id="4" name="Slide Image Placeholder 3"/>
          <p:cNvSpPr>
            <a:spLocks noGrp="1" noRot="1" noChangeAspect="1"/>
          </p:cNvSpPr>
          <p:nvPr>
            <p:ph type="sldImg" idx="2"/>
          </p:nvPr>
        </p:nvSpPr>
        <p:spPr>
          <a:xfrm>
            <a:off x="138113" y="766763"/>
            <a:ext cx="6819900" cy="3835400"/>
          </a:xfrm>
          <a:prstGeom prst="rect">
            <a:avLst/>
          </a:prstGeom>
          <a:noFill/>
          <a:ln w="12700">
            <a:solidFill>
              <a:prstClr val="black"/>
            </a:solidFill>
          </a:ln>
        </p:spPr>
        <p:txBody>
          <a:bodyPr vert="horz" lIns="94700" tIns="47350" rIns="94700" bIns="47350" rtlCol="0" anchor="ctr"/>
          <a:lstStyle/>
          <a:p>
            <a:endParaRPr lang="en-US"/>
          </a:p>
        </p:txBody>
      </p:sp>
      <p:sp>
        <p:nvSpPr>
          <p:cNvPr id="5" name="Notes Placeholder 4"/>
          <p:cNvSpPr>
            <a:spLocks noGrp="1"/>
          </p:cNvSpPr>
          <p:nvPr>
            <p:ph type="body" sz="quarter" idx="3"/>
          </p:nvPr>
        </p:nvSpPr>
        <p:spPr>
          <a:xfrm>
            <a:off x="709613" y="4859935"/>
            <a:ext cx="5676900" cy="4604147"/>
          </a:xfrm>
          <a:prstGeom prst="rect">
            <a:avLst/>
          </a:prstGeom>
        </p:spPr>
        <p:txBody>
          <a:bodyPr vert="horz" lIns="94700" tIns="47350" rIns="94700" bIns="4735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9718092"/>
            <a:ext cx="3074987" cy="511571"/>
          </a:xfrm>
          <a:prstGeom prst="rect">
            <a:avLst/>
          </a:prstGeom>
        </p:spPr>
        <p:txBody>
          <a:bodyPr vert="horz" lIns="94700" tIns="47350" rIns="94700" bIns="47350" rtlCol="0" anchor="b"/>
          <a:lstStyle>
            <a:lvl1pPr algn="l">
              <a:defRPr sz="1200"/>
            </a:lvl1pPr>
          </a:lstStyle>
          <a:p>
            <a:endParaRPr lang="en-US"/>
          </a:p>
        </p:txBody>
      </p:sp>
      <p:sp>
        <p:nvSpPr>
          <p:cNvPr id="7" name="Slide Number Placeholder 6"/>
          <p:cNvSpPr>
            <a:spLocks noGrp="1"/>
          </p:cNvSpPr>
          <p:nvPr>
            <p:ph type="sldNum" sz="quarter" idx="5"/>
          </p:nvPr>
        </p:nvSpPr>
        <p:spPr>
          <a:xfrm>
            <a:off x="4019498" y="9718092"/>
            <a:ext cx="3074987" cy="511571"/>
          </a:xfrm>
          <a:prstGeom prst="rect">
            <a:avLst/>
          </a:prstGeom>
        </p:spPr>
        <p:txBody>
          <a:bodyPr vert="horz" lIns="94700" tIns="47350" rIns="94700" bIns="47350" rtlCol="0" anchor="b"/>
          <a:lstStyle>
            <a:lvl1pPr algn="r">
              <a:defRPr sz="1200"/>
            </a:lvl1pPr>
          </a:lstStyle>
          <a:p>
            <a:fld id="{BFA35223-E47F-1946-8A6D-4B121950ACDE}" type="slidenum">
              <a:rPr lang="en-US" smtClean="0"/>
              <a:t>‹#›</a:t>
            </a:fld>
            <a:endParaRPr lang="en-US"/>
          </a:p>
        </p:txBody>
      </p:sp>
    </p:spTree>
    <p:extLst>
      <p:ext uri="{BB962C8B-B14F-4D97-AF65-F5344CB8AC3E}">
        <p14:creationId xmlns:p14="http://schemas.microsoft.com/office/powerpoint/2010/main" val="39196526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A35223-E47F-1946-8A6D-4B121950ACDE}" type="slidenum">
              <a:rPr lang="en-US" smtClean="0"/>
              <a:t>66</a:t>
            </a:fld>
            <a:endParaRPr lang="en-US"/>
          </a:p>
        </p:txBody>
      </p:sp>
    </p:spTree>
    <p:extLst>
      <p:ext uri="{BB962C8B-B14F-4D97-AF65-F5344CB8AC3E}">
        <p14:creationId xmlns:p14="http://schemas.microsoft.com/office/powerpoint/2010/main" val="718650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t>
            </a:r>
            <a:endParaRPr lang="zh-CN" altLang="en-US" dirty="0"/>
          </a:p>
        </p:txBody>
      </p:sp>
      <p:sp>
        <p:nvSpPr>
          <p:cNvPr id="4" name="灯片编号占位符 3"/>
          <p:cNvSpPr>
            <a:spLocks noGrp="1"/>
          </p:cNvSpPr>
          <p:nvPr>
            <p:ph type="sldNum" sz="quarter" idx="5"/>
          </p:nvPr>
        </p:nvSpPr>
        <p:spPr/>
        <p:txBody>
          <a:bodyPr/>
          <a:lstStyle/>
          <a:p>
            <a:fld id="{BFA35223-E47F-1946-8A6D-4B121950ACDE}" type="slidenum">
              <a:rPr lang="en-US" smtClean="0"/>
              <a:t>80</a:t>
            </a:fld>
            <a:endParaRPr lang="en-US"/>
          </a:p>
        </p:txBody>
      </p:sp>
    </p:spTree>
    <p:extLst>
      <p:ext uri="{BB962C8B-B14F-4D97-AF65-F5344CB8AC3E}">
        <p14:creationId xmlns:p14="http://schemas.microsoft.com/office/powerpoint/2010/main" val="2939383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abs(pos())&lt;1 </a:t>
            </a:r>
            <a:r>
              <a:rPr lang="zh-CN" altLang="en-US" dirty="0"/>
              <a:t>当前位置与原点的距离小于</a:t>
            </a:r>
            <a:r>
              <a:rPr lang="en-US" altLang="zh-CN" dirty="0"/>
              <a:t>1</a:t>
            </a:r>
            <a:r>
              <a:rPr lang="zh-CN" altLang="en-US" dirty="0"/>
              <a:t>的时候退出距离小于</a:t>
            </a:r>
            <a:r>
              <a:rPr lang="en-US" altLang="zh-CN" dirty="0"/>
              <a:t>1</a:t>
            </a:r>
            <a:r>
              <a:rPr lang="zh-CN" altLang="en-US" dirty="0"/>
              <a:t>，但并没有回到原点，只是与原点很近而已。</a:t>
            </a:r>
            <a:r>
              <a:rPr lang="en-US" altLang="zh-CN" dirty="0"/>
              <a:t>abs</a:t>
            </a:r>
            <a:r>
              <a:rPr lang="zh-CN" altLang="en-US" dirty="0"/>
              <a:t>函数是存在于多种编程语言中的一种用于求数据绝对值的函数。</a:t>
            </a:r>
          </a:p>
        </p:txBody>
      </p:sp>
      <p:sp>
        <p:nvSpPr>
          <p:cNvPr id="4" name="灯片编号占位符 3"/>
          <p:cNvSpPr>
            <a:spLocks noGrp="1"/>
          </p:cNvSpPr>
          <p:nvPr>
            <p:ph type="sldNum" sz="quarter" idx="5"/>
          </p:nvPr>
        </p:nvSpPr>
        <p:spPr/>
        <p:txBody>
          <a:bodyPr/>
          <a:lstStyle/>
          <a:p>
            <a:fld id="{BFA35223-E47F-1946-8A6D-4B121950ACDE}" type="slidenum">
              <a:rPr lang="en-US" smtClean="0"/>
              <a:t>84</a:t>
            </a:fld>
            <a:endParaRPr lang="en-US"/>
          </a:p>
        </p:txBody>
      </p:sp>
    </p:spTree>
    <p:extLst>
      <p:ext uri="{BB962C8B-B14F-4D97-AF65-F5344CB8AC3E}">
        <p14:creationId xmlns:p14="http://schemas.microsoft.com/office/powerpoint/2010/main" val="1166788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A35223-E47F-1946-8A6D-4B121950ACDE}" type="slidenum">
              <a:rPr lang="en-US" smtClean="0"/>
              <a:t>85</a:t>
            </a:fld>
            <a:endParaRPr lang="en-US"/>
          </a:p>
        </p:txBody>
      </p:sp>
    </p:spTree>
    <p:extLst>
      <p:ext uri="{BB962C8B-B14F-4D97-AF65-F5344CB8AC3E}">
        <p14:creationId xmlns:p14="http://schemas.microsoft.com/office/powerpoint/2010/main" val="3842597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a:t>Click to edit Master subtitle style</a:t>
            </a:r>
          </a:p>
        </p:txBody>
      </p:sp>
    </p:spTree>
    <p:extLst>
      <p:ext uri="{BB962C8B-B14F-4D97-AF65-F5344CB8AC3E}">
        <p14:creationId xmlns:p14="http://schemas.microsoft.com/office/powerpoint/2010/main" val="14724007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138523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862013"/>
            <a:ext cx="1959769" cy="2381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3" y="862013"/>
            <a:ext cx="5822156" cy="238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187931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a:t>Click to edit Master subtitle style</a:t>
            </a:r>
          </a:p>
        </p:txBody>
      </p:sp>
    </p:spTree>
    <p:extLst>
      <p:ext uri="{BB962C8B-B14F-4D97-AF65-F5344CB8AC3E}">
        <p14:creationId xmlns:p14="http://schemas.microsoft.com/office/powerpoint/2010/main" val="289461845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文本框 3">
            <a:extLst>
              <a:ext uri="{FF2B5EF4-FFF2-40B4-BE49-F238E27FC236}">
                <a16:creationId xmlns:a16="http://schemas.microsoft.com/office/drawing/2014/main" id="{8FEBDE63-2D0D-4E04-B576-FA79D3B6E6A6}"/>
              </a:ext>
            </a:extLst>
          </p:cNvPr>
          <p:cNvSpPr txBox="1"/>
          <p:nvPr userDrawn="1"/>
        </p:nvSpPr>
        <p:spPr>
          <a:xfrm rot="20429976">
            <a:off x="433796" y="1906119"/>
            <a:ext cx="8276407" cy="1331262"/>
          </a:xfrm>
          <a:prstGeom prst="rect">
            <a:avLst/>
          </a:prstGeom>
          <a:noFill/>
        </p:spPr>
        <p:txBody>
          <a:bodyPr wrap="square" rtlCol="0">
            <a:spAutoFit/>
          </a:bodyPr>
          <a:ls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FBFBF5"/>
                </a:solidFill>
                <a:effectLst/>
                <a:uLnTx/>
                <a:uFillTx/>
                <a:latin typeface="Palatino Linotype" panose="02040502050505030304" pitchFamily="18" charset="0"/>
                <a:ea typeface="微软雅黑" panose="020B0503020204020204" pitchFamily="34" charset="-122"/>
                <a:cs typeface="Times New Roman" panose="02020603050405020304" pitchFamily="18" charset="0"/>
                <a:sym typeface="Gill Sans" charset="0"/>
              </a:rPr>
              <a:t>CC BY-NC-SA 4.0 </a:t>
            </a:r>
            <a:r>
              <a:rPr kumimoji="0" lang="zh-CN" altLang="en-US" sz="6000" b="0" i="0" u="none" strike="noStrike" kern="1200" cap="none" spc="0" normalizeH="0" baseline="0" noProof="0" dirty="0">
                <a:ln>
                  <a:noFill/>
                </a:ln>
                <a:solidFill>
                  <a:srgbClr val="FBFBF5"/>
                </a:solidFill>
                <a:effectLst/>
                <a:uLnTx/>
                <a:uFillTx/>
                <a:latin typeface="Palatino Linotype" panose="02040502050505030304" pitchFamily="18" charset="0"/>
                <a:ea typeface="微软雅黑" panose="020B0503020204020204" pitchFamily="34" charset="-122"/>
                <a:cs typeface="Times New Roman" panose="02020603050405020304" pitchFamily="18" charset="0"/>
                <a:sym typeface="Gill Sans" charset="0"/>
              </a:rPr>
              <a:t>嵩天</a:t>
            </a:r>
          </a:p>
        </p:txBody>
      </p:sp>
    </p:spTree>
    <p:extLst>
      <p:ext uri="{BB962C8B-B14F-4D97-AF65-F5344CB8AC3E}">
        <p14:creationId xmlns:p14="http://schemas.microsoft.com/office/powerpoint/2010/main" val="142869442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a:t>Click to edit Master text styles</a:t>
            </a:r>
          </a:p>
        </p:txBody>
      </p:sp>
    </p:spTree>
    <p:extLst>
      <p:ext uri="{BB962C8B-B14F-4D97-AF65-F5344CB8AC3E}">
        <p14:creationId xmlns:p14="http://schemas.microsoft.com/office/powerpoint/2010/main" val="71686746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2462" y="2647950"/>
            <a:ext cx="3890963" cy="595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5" y="2647950"/>
            <a:ext cx="3890963" cy="595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707006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676995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085880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409742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31321956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文本框 3">
            <a:extLst>
              <a:ext uri="{FF2B5EF4-FFF2-40B4-BE49-F238E27FC236}">
                <a16:creationId xmlns:a16="http://schemas.microsoft.com/office/drawing/2014/main" id="{8FEBDE63-2D0D-4E04-B576-FA79D3B6E6A6}"/>
              </a:ext>
            </a:extLst>
          </p:cNvPr>
          <p:cNvSpPr txBox="1"/>
          <p:nvPr userDrawn="1"/>
        </p:nvSpPr>
        <p:spPr>
          <a:xfrm rot="20429976">
            <a:off x="332734" y="1982319"/>
            <a:ext cx="8276407" cy="1331262"/>
          </a:xfrm>
          <a:prstGeom prst="rect">
            <a:avLst/>
          </a:prstGeom>
          <a:noFill/>
        </p:spPr>
        <p:txBody>
          <a:bodyPr wrap="square" rtlCol="0">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lang="en-US" altLang="zh-CN" sz="6000" b="1" dirty="0">
                <a:solidFill>
                  <a:srgbClr val="FBFBF5"/>
                </a:solidFill>
                <a:latin typeface="Palatino Linotype" panose="02040502050505030304" pitchFamily="18" charset="0"/>
                <a:ea typeface="微软雅黑" panose="020B0503020204020204" pitchFamily="34" charset="-122"/>
                <a:cs typeface="Times New Roman" panose="02020603050405020304" pitchFamily="18" charset="0"/>
              </a:rPr>
              <a:t>CC BY-NC-SA 4.0 </a:t>
            </a:r>
            <a:r>
              <a:rPr lang="zh-CN" altLang="en-US" sz="6000" dirty="0">
                <a:solidFill>
                  <a:srgbClr val="FBFBF5"/>
                </a:solidFill>
                <a:latin typeface="Palatino Linotype" panose="02040502050505030304" pitchFamily="18" charset="0"/>
                <a:ea typeface="微软雅黑" panose="020B0503020204020204" pitchFamily="34" charset="-122"/>
                <a:cs typeface="Times New Roman" panose="02020603050405020304" pitchFamily="18" charset="0"/>
              </a:rPr>
              <a:t>嵩天</a:t>
            </a:r>
            <a:endParaRPr kumimoji="0" lang="zh-CN" altLang="en-US" sz="6000" i="0" u="none" strike="noStrike" kern="1200" cap="none" spc="0" normalizeH="0" baseline="0" noProof="0" dirty="0">
              <a:ln>
                <a:noFill/>
              </a:ln>
              <a:solidFill>
                <a:srgbClr val="FBFBF5"/>
              </a:solidFill>
              <a:effectLst/>
              <a:uLnTx/>
              <a:uFillTx/>
              <a:latin typeface="Palatino Linotype" panose="02040502050505030304" pitchFamily="18" charset="0"/>
              <a:ea typeface="微软雅黑" panose="020B0503020204020204" pitchFamily="34" charset="-122"/>
              <a:cs typeface="Times New Roman" panose="02020603050405020304" pitchFamily="18" charset="0"/>
              <a:sym typeface="Gill Sans" charset="0"/>
            </a:endParaRPr>
          </a:p>
        </p:txBody>
      </p:sp>
    </p:spTree>
    <p:extLst>
      <p:ext uri="{BB962C8B-B14F-4D97-AF65-F5344CB8AC3E}">
        <p14:creationId xmlns:p14="http://schemas.microsoft.com/office/powerpoint/2010/main" val="337342865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169161714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045018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862013"/>
            <a:ext cx="1959769" cy="2381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3" y="862013"/>
            <a:ext cx="5822156" cy="238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423381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a:t>Click to edit Master subtitle style</a:t>
            </a:r>
          </a:p>
        </p:txBody>
      </p:sp>
    </p:spTree>
    <p:extLst>
      <p:ext uri="{BB962C8B-B14F-4D97-AF65-F5344CB8AC3E}">
        <p14:creationId xmlns:p14="http://schemas.microsoft.com/office/powerpoint/2010/main" val="47352783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656702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a:t>Click to edit Master text styles</a:t>
            </a:r>
          </a:p>
        </p:txBody>
      </p:sp>
    </p:spTree>
    <p:extLst>
      <p:ext uri="{BB962C8B-B14F-4D97-AF65-F5344CB8AC3E}">
        <p14:creationId xmlns:p14="http://schemas.microsoft.com/office/powerpoint/2010/main" val="279857589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2462" y="2647950"/>
            <a:ext cx="3890963" cy="595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5" y="2647950"/>
            <a:ext cx="3890963" cy="595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380485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728734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4399468"/>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237931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a:t>Click to edit Master text styles</a:t>
            </a:r>
          </a:p>
        </p:txBody>
      </p:sp>
    </p:spTree>
    <p:extLst>
      <p:ext uri="{BB962C8B-B14F-4D97-AF65-F5344CB8AC3E}">
        <p14:creationId xmlns:p14="http://schemas.microsoft.com/office/powerpoint/2010/main" val="70845128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252248276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147871784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06888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862013"/>
            <a:ext cx="1959769" cy="2381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2463" y="862013"/>
            <a:ext cx="5822156" cy="238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84374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2462" y="2647950"/>
            <a:ext cx="3890963" cy="595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5" y="2647950"/>
            <a:ext cx="3890963" cy="595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603584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44564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543058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506720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366403696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52255564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52463" y="862012"/>
            <a:ext cx="7839075"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b" anchorCtr="0" compatLnSpc="1">
            <a:prstTxWarp prst="textNoShape">
              <a:avLst/>
            </a:prstTxWarp>
          </a:bodyPr>
          <a:lstStyle/>
          <a:p>
            <a:pPr lvl="0"/>
            <a:r>
              <a:rPr lang="en-US" dirty="0">
                <a:sym typeface="Gill Sans" charset="0"/>
              </a:rPr>
              <a:t>Click to edit Master title style</a:t>
            </a:r>
          </a:p>
        </p:txBody>
      </p:sp>
      <p:sp>
        <p:nvSpPr>
          <p:cNvPr id="1026" name="Rectangle 2"/>
          <p:cNvSpPr>
            <a:spLocks noGrp="1" noChangeArrowheads="1"/>
          </p:cNvSpPr>
          <p:nvPr>
            <p:ph type="body" idx="1"/>
          </p:nvPr>
        </p:nvSpPr>
        <p:spPr bwMode="auto">
          <a:xfrm>
            <a:off x="652463" y="2647950"/>
            <a:ext cx="7839075"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t" anchorCtr="0" compatLnSpc="1">
            <a:prstTxWarp prst="textNoShape">
              <a:avLst/>
            </a:prstTxWarp>
          </a:bodyPr>
          <a:lstStyle/>
          <a:p>
            <a:pPr lvl="0"/>
            <a:r>
              <a:rPr lang="en-US" dirty="0">
                <a:sym typeface="Gill Sans" charset="0"/>
              </a:rPr>
              <a:t>Click to edit Master text styles</a:t>
            </a:r>
          </a:p>
          <a:p>
            <a:pPr lvl="1"/>
            <a:r>
              <a:rPr lang="en-US" dirty="0">
                <a:sym typeface="Gill Sans" charset="0"/>
              </a:rPr>
              <a:t>Second level</a:t>
            </a:r>
          </a:p>
          <a:p>
            <a:pPr lvl="2"/>
            <a:r>
              <a:rPr lang="en-US" dirty="0">
                <a:sym typeface="Gill Sans" charset="0"/>
              </a:rPr>
              <a:t>Third level</a:t>
            </a:r>
          </a:p>
          <a:p>
            <a:pPr lvl="3"/>
            <a:r>
              <a:rPr lang="en-US" dirty="0">
                <a:sym typeface="Gill Sans" charset="0"/>
              </a:rPr>
              <a:t>Fourth level</a:t>
            </a:r>
          </a:p>
          <a:p>
            <a:pPr lvl="4"/>
            <a:r>
              <a:rPr lang="en-US" dirty="0">
                <a:sym typeface="Gill Sans" charset="0"/>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52463" y="862012"/>
            <a:ext cx="7839075"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b" anchorCtr="0" compatLnSpc="1">
            <a:prstTxWarp prst="textNoShape">
              <a:avLst/>
            </a:prstTxWarp>
          </a:bodyPr>
          <a:lstStyle/>
          <a:p>
            <a:pPr lvl="0"/>
            <a:r>
              <a:rPr lang="en-US" dirty="0">
                <a:sym typeface="Gill Sans" charset="0"/>
              </a:rPr>
              <a:t>Click to edit Master title style</a:t>
            </a:r>
          </a:p>
        </p:txBody>
      </p:sp>
      <p:sp>
        <p:nvSpPr>
          <p:cNvPr id="1026" name="Rectangle 2"/>
          <p:cNvSpPr>
            <a:spLocks noGrp="1" noChangeArrowheads="1"/>
          </p:cNvSpPr>
          <p:nvPr>
            <p:ph type="body" idx="1"/>
          </p:nvPr>
        </p:nvSpPr>
        <p:spPr bwMode="auto">
          <a:xfrm>
            <a:off x="652463" y="2647950"/>
            <a:ext cx="7839075"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extLst>
      <p:ext uri="{BB962C8B-B14F-4D97-AF65-F5344CB8AC3E}">
        <p14:creationId xmlns:p14="http://schemas.microsoft.com/office/powerpoint/2010/main" val="335951025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52463" y="862012"/>
            <a:ext cx="7839075"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b" anchorCtr="0" compatLnSpc="1">
            <a:prstTxWarp prst="textNoShape">
              <a:avLst/>
            </a:prstTxWarp>
          </a:bodyPr>
          <a:lstStyle/>
          <a:p>
            <a:pPr lvl="0"/>
            <a:r>
              <a:rPr lang="en-US">
                <a:sym typeface="Gill Sans" charset="0"/>
              </a:rPr>
              <a:t>Click to edit Master title style</a:t>
            </a:r>
          </a:p>
        </p:txBody>
      </p:sp>
      <p:sp>
        <p:nvSpPr>
          <p:cNvPr id="1026" name="Rectangle 2"/>
          <p:cNvSpPr>
            <a:spLocks noGrp="1" noChangeArrowheads="1"/>
          </p:cNvSpPr>
          <p:nvPr>
            <p:ph type="body" idx="1"/>
          </p:nvPr>
        </p:nvSpPr>
        <p:spPr bwMode="auto">
          <a:xfrm>
            <a:off x="652463" y="2647950"/>
            <a:ext cx="7839075"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extLst>
      <p:ext uri="{BB962C8B-B14F-4D97-AF65-F5344CB8AC3E}">
        <p14:creationId xmlns:p14="http://schemas.microsoft.com/office/powerpoint/2010/main" val="140641784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hyperlink" Target="&#12298;Python&#35821;&#35328;&#31243;&#24207;&#35774;&#35745;&#22522;&#30784;(&#31532;2&#29256;)&#12299;-&#25945;&#26448;&#34892;&#25991;&#20195;&#30721;/P019-m1.1CalCircleArea.py" TargetMode="Externa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hyperlink" Target="https://python123.io/python/songtian/5ed87dc83b5ca9663fd4761d?code=061ElA1003d6lM1Kdq000aZsyU2ElA1e&amp;state=wechat"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8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2058" name="Rectangle 2057"/>
          <p:cNvSpPr/>
          <p:nvPr/>
        </p:nvSpPr>
        <p:spPr bwMode="auto">
          <a:xfrm>
            <a:off x="1043608" y="3133068"/>
            <a:ext cx="7287427" cy="14400"/>
          </a:xfrm>
          <a:prstGeom prst="rect">
            <a:avLst/>
          </a:prstGeom>
          <a:solidFill>
            <a:srgbClr val="1C86EE"/>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13" name="Rectangle 1"/>
          <p:cNvSpPr>
            <a:spLocks/>
          </p:cNvSpPr>
          <p:nvPr/>
        </p:nvSpPr>
        <p:spPr bwMode="auto">
          <a:xfrm>
            <a:off x="0" y="1702692"/>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lang="zh-CN" altLang="en-US" sz="4400" noProof="0" dirty="0">
                <a:latin typeface="微软雅黑" panose="020B0503020204020204" pitchFamily="34" charset="-122"/>
                <a:ea typeface="微软雅黑" panose="020B0503020204020204" pitchFamily="34" charset="-122"/>
                <a:cs typeface="Bebas Neue" charset="0"/>
                <a:sym typeface="Bebas Neue" charset="0"/>
              </a:rPr>
              <a:t>第</a:t>
            </a:r>
            <a:r>
              <a:rPr lang="en-US" altLang="zh-CN" sz="4400" noProof="0" dirty="0">
                <a:latin typeface="微软雅黑" panose="020B0503020204020204" pitchFamily="34" charset="-122"/>
                <a:ea typeface="微软雅黑" panose="020B0503020204020204" pitchFamily="34" charset="-122"/>
                <a:cs typeface="Bebas Neue" charset="0"/>
                <a:sym typeface="Bebas Neue" charset="0"/>
              </a:rPr>
              <a:t>1</a:t>
            </a:r>
            <a:r>
              <a:rPr lang="zh-CN" altLang="en-US" sz="4400" noProof="0" dirty="0">
                <a:latin typeface="微软雅黑" panose="020B0503020204020204" pitchFamily="34" charset="-122"/>
                <a:ea typeface="微软雅黑" panose="020B0503020204020204" pitchFamily="34" charset="-122"/>
                <a:cs typeface="Bebas Neue" charset="0"/>
                <a:sym typeface="Bebas Neue" charset="0"/>
              </a:rPr>
              <a:t>章 </a:t>
            </a:r>
            <a:r>
              <a:rPr kumimoji="0" lang="zh-CN" altLang="en-US" sz="4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程序设计基本方法</a:t>
            </a:r>
            <a:endParaRPr kumimoji="0" lang="en-US" sz="4400" b="0" i="0" u="none" strike="noStrike" kern="1200" cap="none" spc="0" normalizeH="0" baseline="0" noProof="0" dirty="0">
              <a:ln>
                <a:noFill/>
              </a:ln>
              <a:solidFill>
                <a:srgbClr val="FF931A"/>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2" name="矩形 1"/>
          <p:cNvSpPr/>
          <p:nvPr/>
        </p:nvSpPr>
        <p:spPr>
          <a:xfrm>
            <a:off x="827584" y="612300"/>
            <a:ext cx="3096344"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1C86EF"/>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Bebas Neue" charset="0"/>
              </a:rPr>
              <a:t>Python</a:t>
            </a:r>
            <a:r>
              <a:rPr kumimoji="0" lang="zh-CN" altLang="en-US" sz="2400" b="0" i="0" u="none" strike="noStrike" kern="1200" cap="none" spc="0" normalizeH="0" baseline="0" noProof="0" dirty="0">
                <a:ln>
                  <a:noFill/>
                </a:ln>
                <a:solidFill>
                  <a:srgbClr val="1C86EF"/>
                </a:solidFill>
                <a:effectLst/>
                <a:uLnTx/>
                <a:uFillTx/>
                <a:latin typeface="微软雅黑" panose="020B0503020204020204" pitchFamily="34" charset="-122"/>
                <a:ea typeface="微软雅黑" panose="020B0503020204020204" pitchFamily="34" charset="-122"/>
                <a:cs typeface="Bebas Neue" charset="0"/>
                <a:sym typeface="Bebas Neue" charset="0"/>
              </a:rPr>
              <a:t>语言程序设计</a:t>
            </a:r>
            <a:endParaRPr kumimoji="0" lang="zh-CN" altLang="en-US" sz="2400" b="0" i="0" u="none" strike="noStrike" kern="1200" cap="none" spc="0" normalizeH="0" baseline="0" noProof="0" dirty="0">
              <a:ln>
                <a:noFill/>
              </a:ln>
              <a:solidFill>
                <a:srgbClr val="1C86EF"/>
              </a:solidFill>
              <a:effectLst/>
              <a:uLnTx/>
              <a:uFillTx/>
              <a:latin typeface="微软雅黑" panose="020B0503020204020204" pitchFamily="34" charset="-122"/>
              <a:ea typeface="微软雅黑" panose="020B0503020204020204" pitchFamily="34" charset="-122"/>
              <a:sym typeface="Gill Sans" charset="0"/>
            </a:endParaRPr>
          </a:p>
        </p:txBody>
      </p:sp>
      <p:sp>
        <p:nvSpPr>
          <p:cNvPr id="18" name="文本框 17">
            <a:extLst>
              <a:ext uri="{FF2B5EF4-FFF2-40B4-BE49-F238E27FC236}">
                <a16:creationId xmlns:a16="http://schemas.microsoft.com/office/drawing/2014/main" id="{FD980086-A4DB-4957-B681-0B88A7FCA77E}"/>
              </a:ext>
            </a:extLst>
          </p:cNvPr>
          <p:cNvSpPr txBox="1"/>
          <p:nvPr/>
        </p:nvSpPr>
        <p:spPr>
          <a:xfrm>
            <a:off x="2915816" y="3651870"/>
            <a:ext cx="3492388" cy="480901"/>
          </a:xfrm>
          <a:prstGeom prst="rect">
            <a:avLst/>
          </a:prstGeom>
          <a:noFill/>
        </p:spPr>
        <p:txBody>
          <a:bodyPr wrap="square" rtlCol="0">
            <a:spAutoFit/>
          </a:bodyPr>
          <a:lstStyle/>
          <a:p>
            <a:pPr marL="0" marR="0" lvl="0" indent="0" algn="ctr" defTabSz="914400" rtl="0" eaLnBrk="1" fontAlgn="base" latinLnBrk="0" hangingPunct="1">
              <a:lnSpc>
                <a:spcPts val="35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Times New Roman" panose="02020603050405020304" pitchFamily="18" charset="0"/>
                <a:sym typeface="Gill Sans" charset="0"/>
              </a:rPr>
              <a:t>计算机与信息工程学院</a:t>
            </a:r>
          </a:p>
        </p:txBody>
      </p:sp>
      <p:pic>
        <p:nvPicPr>
          <p:cNvPr id="8" name="图片 7">
            <a:extLst>
              <a:ext uri="{FF2B5EF4-FFF2-40B4-BE49-F238E27FC236}">
                <a16:creationId xmlns:a16="http://schemas.microsoft.com/office/drawing/2014/main" id="{7AFB7870-020F-49F8-A23C-D96BB0A90F71}"/>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3201" y1="34109" x2="23201" y2="34109"/>
                        <a14:foregroundMark x1="37929" y1="54109" x2="37929" y2="54109"/>
                        <a14:foregroundMark x1="48621" y1="55504" x2="48621" y2="55504"/>
                        <a14:foregroundMark x1="57700" y1="54109" x2="57700" y2="54109"/>
                        <a14:foregroundMark x1="63147" y1="47597" x2="63147" y2="47597"/>
                        <a14:foregroundMark x1="71217" y1="47597" x2="71217" y2="47597"/>
                        <a14:foregroundMark x1="80968" y1="46822" x2="80968" y2="46822"/>
                        <a14:backgroundMark x1="18157" y1="28837" x2="18157" y2="28837"/>
                        <a14:backgroundMark x1="15400" y1="52093" x2="15400" y2="52093"/>
                        <a14:backgroundMark x1="24344" y1="66977" x2="24344" y2="66977"/>
                      </a14:backgroundRemoval>
                    </a14:imgEffect>
                  </a14:imgLayer>
                </a14:imgProps>
              </a:ext>
            </a:extLst>
          </a:blip>
          <a:srcRect l="10432" t="21959" r="12352" b="21958"/>
          <a:stretch/>
        </p:blipFill>
        <p:spPr>
          <a:xfrm>
            <a:off x="6516216" y="553341"/>
            <a:ext cx="1839671" cy="579581"/>
          </a:xfrm>
          <a:prstGeom prst="rect">
            <a:avLst/>
          </a:prstGeom>
        </p:spPr>
      </p:pic>
    </p:spTree>
    <p:extLst>
      <p:ext uri="{BB962C8B-B14F-4D97-AF65-F5344CB8AC3E}">
        <p14:creationId xmlns:p14="http://schemas.microsoft.com/office/powerpoint/2010/main" val="3432562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计算机的发展</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计算机的发展参照摩尔定律，表现为指数方式</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0" y="2211710"/>
            <a:ext cx="9144000" cy="230832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当今世界，唯一长达</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50</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年有效且按照指数发展的技术领域</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计算机深刻改变人类社会，甚至可能改变人类本身</a:t>
            </a:r>
            <a:endParaRPr kumimoji="0" lang="en-US" altLang="zh-CN"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可预见的未来</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30</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年，摩尔定律还将持续有效</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spTree>
    <p:extLst>
      <p:ext uri="{BB962C8B-B14F-4D97-AF65-F5344CB8AC3E}">
        <p14:creationId xmlns:p14="http://schemas.microsoft.com/office/powerpoint/2010/main" val="2621918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程序设计</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程序设计是计算机可编程性的体现</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108520" y="2211710"/>
            <a:ext cx="9144000" cy="230832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程序设计，亦称编程，深度应用计算机的主要手段</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程序设计已经成为当今社会需求量最大的职业技能之一</a:t>
            </a:r>
            <a:endParaRPr kumimoji="0" lang="en-US" altLang="zh-CN"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很多岗位都将被计算机程序接管，程序设计将是生存技能</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spTree>
    <p:extLst>
      <p:ext uri="{BB962C8B-B14F-4D97-AF65-F5344CB8AC3E}">
        <p14:creationId xmlns:p14="http://schemas.microsoft.com/office/powerpoint/2010/main" val="1701639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程序设计语言</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646331"/>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程序设计语言是一种用于交互</a:t>
            </a:r>
            <a:r>
              <a:rPr kumimoji="0" lang="en-US" altLang="zh-CN"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交流</a:t>
            </a:r>
            <a:r>
              <a:rPr kumimoji="0" lang="en-US" altLang="zh-CN"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的人造语言</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108520" y="2211710"/>
            <a:ext cx="9144000" cy="230832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程序设计语言，亦称编程语言，程序设计的具体实现方式</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编程语言相比自然语言更简单、更严谨、更精确</a:t>
            </a:r>
            <a:endParaRPr kumimoji="0" lang="en-US" altLang="zh-CN"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编程语言主要用于人类和计算机之间的交互</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spTree>
    <p:extLst>
      <p:ext uri="{BB962C8B-B14F-4D97-AF65-F5344CB8AC3E}">
        <p14:creationId xmlns:p14="http://schemas.microsoft.com/office/powerpoint/2010/main" val="3533242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程序设计语言</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646331"/>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编程语言种类很多，但生命力强劲的却不多</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324544" y="2211710"/>
            <a:ext cx="9468544" cy="230832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编程语言有超过</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600</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种，绝大部分都不再被使用</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C</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语言诞生于</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1972</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年，它是第一个被广泛使用的编程语言</a:t>
            </a:r>
            <a:endParaRPr kumimoji="0" lang="en-US" altLang="zh-CN"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Python</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语言诞生于</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1990</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年，它是最流行最好用的编程语言</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spTree>
    <p:extLst>
      <p:ext uri="{BB962C8B-B14F-4D97-AF65-F5344CB8AC3E}">
        <p14:creationId xmlns:p14="http://schemas.microsoft.com/office/powerpoint/2010/main" val="1382031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pic>
        <p:nvPicPr>
          <p:cNvPr id="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059582"/>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a:spLocks/>
          </p:cNvSpPr>
          <p:nvPr/>
        </p:nvSpPr>
        <p:spPr bwMode="auto">
          <a:xfrm>
            <a:off x="4575842" y="3287228"/>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21" name="Freeform 15"/>
          <p:cNvSpPr>
            <a:spLocks/>
          </p:cNvSpPr>
          <p:nvPr/>
        </p:nvSpPr>
        <p:spPr bwMode="auto">
          <a:xfrm>
            <a:off x="4575048" y="3287228"/>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3" name="Rectangle 1"/>
          <p:cNvSpPr>
            <a:spLocks/>
          </p:cNvSpPr>
          <p:nvPr/>
        </p:nvSpPr>
        <p:spPr bwMode="auto">
          <a:xfrm>
            <a:off x="0" y="2036729"/>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编译和解释</a:t>
            </a:r>
            <a:endParaRPr kumimoji="0" lang="en-US" sz="4000" b="0" i="0" u="none" strike="noStrike" kern="1200" cap="none" spc="0" normalizeH="0" baseline="0" noProof="0" dirty="0">
              <a:ln>
                <a:noFill/>
              </a:ln>
              <a:solidFill>
                <a:srgbClr val="FF931A"/>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pic>
        <p:nvPicPr>
          <p:cNvPr id="14" name="图片 13">
            <a:extLst>
              <a:ext uri="{FF2B5EF4-FFF2-40B4-BE49-F238E27FC236}">
                <a16:creationId xmlns:a16="http://schemas.microsoft.com/office/drawing/2014/main" id="{F972298D-3543-4745-B395-C4ACA3DBD29E}"/>
              </a:ext>
            </a:extLst>
          </p:cNvPr>
          <p:cNvPicPr>
            <a:picLocks noChangeAspect="1"/>
          </p:cNvPicPr>
          <p:nvPr/>
        </p:nvPicPr>
        <p:blipFill>
          <a:blip r:embed="rId3">
            <a:lum bright="70000" contrast="-70000"/>
          </a:blip>
          <a:stretch>
            <a:fillRect/>
          </a:stretch>
        </p:blipFill>
        <p:spPr>
          <a:xfrm>
            <a:off x="5853616" y="4743741"/>
            <a:ext cx="1187624" cy="281081"/>
          </a:xfrm>
          <a:prstGeom prst="rect">
            <a:avLst/>
          </a:prstGeom>
        </p:spPr>
      </p:pic>
    </p:spTree>
    <p:extLst>
      <p:ext uri="{BB962C8B-B14F-4D97-AF65-F5344CB8AC3E}">
        <p14:creationId xmlns:p14="http://schemas.microsoft.com/office/powerpoint/2010/main" val="2312679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编程语言的执行方式</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计算机执行源程序的两种方式：编译和解释</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180528" y="2211710"/>
            <a:ext cx="9144000" cy="2677656"/>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源代码：采用某种编程语言编写的计算机程序，人类可读</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例如：</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result = 2 + 3</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目标代码：计算机可直接执行，人类不可读 </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专家除外</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a:t>
            </a: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例如：</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11010010 00111011</a:t>
            </a:r>
          </a:p>
        </p:txBody>
      </p:sp>
    </p:spTree>
    <p:extLst>
      <p:ext uri="{BB962C8B-B14F-4D97-AF65-F5344CB8AC3E}">
        <p14:creationId xmlns:p14="http://schemas.microsoft.com/office/powerpoint/2010/main" val="1246188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编译</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646331"/>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将源代码一次性转换成目标代码的过程</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2" name="矩形 1"/>
          <p:cNvSpPr/>
          <p:nvPr/>
        </p:nvSpPr>
        <p:spPr>
          <a:xfrm>
            <a:off x="2740503" y="4486914"/>
            <a:ext cx="3775393" cy="400110"/>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执行编译过程的程序叫作编译器</a:t>
            </a:r>
            <a:endParaRPr kumimoji="0" lang="zh-CN" altLang="en-US" sz="2100" b="0" i="0" u="none" strike="noStrike" kern="1200" cap="none" spc="0" normalizeH="0" baseline="0" noProof="0" dirty="0">
              <a:ln>
                <a:noFill/>
              </a:ln>
              <a:solidFill>
                <a:srgbClr val="000000"/>
              </a:solidFill>
              <a:effectLst/>
              <a:uLnTx/>
              <a:uFillTx/>
              <a:latin typeface="Gill Sans" charset="0"/>
              <a:sym typeface="Gill Sans" charset="0"/>
            </a:endParaRPr>
          </a:p>
        </p:txBody>
      </p:sp>
      <p:grpSp>
        <p:nvGrpSpPr>
          <p:cNvPr id="33" name="组合 32"/>
          <p:cNvGrpSpPr/>
          <p:nvPr/>
        </p:nvGrpSpPr>
        <p:grpSpPr>
          <a:xfrm>
            <a:off x="1907704" y="2427734"/>
            <a:ext cx="5420639" cy="1593526"/>
            <a:chOff x="1907704" y="2427734"/>
            <a:chExt cx="5420639" cy="1593526"/>
          </a:xfrm>
        </p:grpSpPr>
        <p:grpSp>
          <p:nvGrpSpPr>
            <p:cNvPr id="7" name="组合 6"/>
            <p:cNvGrpSpPr/>
            <p:nvPr/>
          </p:nvGrpSpPr>
          <p:grpSpPr>
            <a:xfrm>
              <a:off x="1907704" y="2427734"/>
              <a:ext cx="936104" cy="504056"/>
              <a:chOff x="1475656" y="3075806"/>
              <a:chExt cx="936104" cy="504056"/>
            </a:xfrm>
          </p:grpSpPr>
          <p:sp>
            <p:nvSpPr>
              <p:cNvPr id="3" name="椭圆 2"/>
              <p:cNvSpPr/>
              <p:nvPr/>
            </p:nvSpPr>
            <p:spPr bwMode="auto">
              <a:xfrm>
                <a:off x="1475656" y="3075806"/>
                <a:ext cx="936104" cy="504056"/>
              </a:xfrm>
              <a:prstGeom prst="ellipse">
                <a:avLst/>
              </a:prstGeom>
              <a:noFill/>
              <a:ln w="254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5" name="矩形 4"/>
              <p:cNvSpPr/>
              <p:nvPr/>
            </p:nvSpPr>
            <p:spPr>
              <a:xfrm>
                <a:off x="1551453" y="3161290"/>
                <a:ext cx="800219" cy="338554"/>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源代码</a:t>
                </a:r>
                <a:endParaRPr kumimoji="0" lang="zh-CN" altLang="en-US" sz="1600" b="0" i="0" u="none" strike="noStrike" kern="1200" cap="none" spc="0" normalizeH="0" baseline="0" noProof="0" dirty="0">
                  <a:ln>
                    <a:noFill/>
                  </a:ln>
                  <a:solidFill>
                    <a:srgbClr val="000000"/>
                  </a:solidFill>
                  <a:effectLst/>
                  <a:uLnTx/>
                  <a:uFillTx/>
                  <a:latin typeface="Gill Sans" charset="0"/>
                  <a:sym typeface="Gill Sans" charset="0"/>
                </a:endParaRPr>
              </a:p>
            </p:txBody>
          </p:sp>
        </p:grpSp>
        <p:grpSp>
          <p:nvGrpSpPr>
            <p:cNvPr id="9" name="组合 8"/>
            <p:cNvGrpSpPr/>
            <p:nvPr/>
          </p:nvGrpSpPr>
          <p:grpSpPr>
            <a:xfrm>
              <a:off x="4849772" y="2427734"/>
              <a:ext cx="1005403" cy="504056"/>
              <a:chOff x="1448861" y="3075806"/>
              <a:chExt cx="1005403" cy="504056"/>
            </a:xfrm>
          </p:grpSpPr>
          <p:sp>
            <p:nvSpPr>
              <p:cNvPr id="10" name="椭圆 9"/>
              <p:cNvSpPr/>
              <p:nvPr/>
            </p:nvSpPr>
            <p:spPr bwMode="auto">
              <a:xfrm>
                <a:off x="1475656" y="3075806"/>
                <a:ext cx="936104" cy="504056"/>
              </a:xfrm>
              <a:prstGeom prst="ellipse">
                <a:avLst/>
              </a:prstGeom>
              <a:noFill/>
              <a:ln w="254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11" name="矩形 10"/>
              <p:cNvSpPr/>
              <p:nvPr/>
            </p:nvSpPr>
            <p:spPr>
              <a:xfrm>
                <a:off x="1448861" y="3154090"/>
                <a:ext cx="1005403" cy="338554"/>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目标代码</a:t>
                </a:r>
                <a:endParaRPr kumimoji="0" lang="zh-CN" altLang="en-US" sz="1600" b="0" i="0" u="none" strike="noStrike" kern="1200" cap="none" spc="0" normalizeH="0" baseline="0" noProof="0" dirty="0">
                  <a:ln>
                    <a:noFill/>
                  </a:ln>
                  <a:solidFill>
                    <a:srgbClr val="000000"/>
                  </a:solidFill>
                  <a:effectLst/>
                  <a:uLnTx/>
                  <a:uFillTx/>
                  <a:latin typeface="Gill Sans" charset="0"/>
                  <a:sym typeface="Gill Sans" charset="0"/>
                </a:endParaRPr>
              </a:p>
            </p:txBody>
          </p:sp>
        </p:grpSp>
        <p:sp>
          <p:nvSpPr>
            <p:cNvPr id="12" name="矩形 11"/>
            <p:cNvSpPr/>
            <p:nvPr/>
          </p:nvSpPr>
          <p:spPr bwMode="auto">
            <a:xfrm>
              <a:off x="3350210" y="2469609"/>
              <a:ext cx="1008112" cy="425772"/>
            </a:xfrm>
            <a:prstGeom prst="rect">
              <a:avLst/>
            </a:prstGeom>
            <a:noFill/>
            <a:ln w="25400" cap="flat" cmpd="sng" algn="ctr">
              <a:solidFill>
                <a:srgbClr val="D9843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5600" b="0" i="0" u="none" strike="noStrike" kern="1200" cap="none" spc="0" normalizeH="0" baseline="0" noProof="0">
                <a:ln>
                  <a:noFill/>
                </a:ln>
                <a:solidFill>
                  <a:srgbClr val="000000"/>
                </a:solidFill>
                <a:effectLst/>
                <a:uLnTx/>
                <a:uFillTx/>
                <a:latin typeface="Gill Sans" charset="0"/>
                <a:sym typeface="Gill Sans" charset="0"/>
              </a:endParaRPr>
            </a:p>
          </p:txBody>
        </p:sp>
        <p:cxnSp>
          <p:nvCxnSpPr>
            <p:cNvPr id="17" name="直接箭头连接符 16"/>
            <p:cNvCxnSpPr>
              <a:stCxn id="3" idx="6"/>
              <a:endCxn id="12" idx="1"/>
            </p:cNvCxnSpPr>
            <p:nvPr/>
          </p:nvCxnSpPr>
          <p:spPr bwMode="auto">
            <a:xfrm>
              <a:off x="2843808" y="2679762"/>
              <a:ext cx="506402" cy="2733"/>
            </a:xfrm>
            <a:prstGeom prst="straightConnector1">
              <a:avLst/>
            </a:prstGeom>
            <a:blipFill dpi="0" rotWithShape="0">
              <a:blip r:embed="rId2"/>
              <a:srcRect/>
              <a:tile tx="0" ty="0" sx="100000" sy="100000" flip="none" algn="tl"/>
            </a:blipFill>
            <a:ln w="25400" cap="flat" cmpd="sng" algn="ctr">
              <a:solidFill>
                <a:srgbClr val="D9843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直接箭头连接符 18"/>
            <p:cNvCxnSpPr/>
            <p:nvPr/>
          </p:nvCxnSpPr>
          <p:spPr bwMode="auto">
            <a:xfrm>
              <a:off x="4374999" y="2679762"/>
              <a:ext cx="506402" cy="2733"/>
            </a:xfrm>
            <a:prstGeom prst="straightConnector1">
              <a:avLst/>
            </a:prstGeom>
            <a:blipFill dpi="0" rotWithShape="0">
              <a:blip r:embed="rId2"/>
              <a:srcRect/>
              <a:tile tx="0" ty="0" sx="100000" sy="100000" flip="none" algn="tl"/>
            </a:blipFill>
            <a:ln w="25400" cap="flat" cmpd="sng" algn="ctr">
              <a:solidFill>
                <a:srgbClr val="D9843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矩形 19"/>
            <p:cNvSpPr/>
            <p:nvPr/>
          </p:nvSpPr>
          <p:spPr>
            <a:xfrm>
              <a:off x="3443780" y="2520860"/>
              <a:ext cx="800219" cy="338554"/>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编译器</a:t>
              </a:r>
              <a:endParaRPr kumimoji="0" lang="zh-CN" altLang="en-US" sz="1600" b="0" i="0" u="none" strike="noStrike" kern="1200" cap="none" spc="0" normalizeH="0" baseline="0" noProof="0" dirty="0">
                <a:ln>
                  <a:noFill/>
                </a:ln>
                <a:solidFill>
                  <a:srgbClr val="000000"/>
                </a:solidFill>
                <a:effectLst/>
                <a:uLnTx/>
                <a:uFillTx/>
                <a:latin typeface="Gill Sans" charset="0"/>
                <a:sym typeface="Gill Sans" charset="0"/>
              </a:endParaRPr>
            </a:p>
          </p:txBody>
        </p:sp>
        <p:grpSp>
          <p:nvGrpSpPr>
            <p:cNvPr id="21" name="组合 20"/>
            <p:cNvGrpSpPr/>
            <p:nvPr/>
          </p:nvGrpSpPr>
          <p:grpSpPr>
            <a:xfrm>
              <a:off x="3365919" y="3517204"/>
              <a:ext cx="1005403" cy="504056"/>
              <a:chOff x="1448861" y="3075806"/>
              <a:chExt cx="1005403" cy="504056"/>
            </a:xfrm>
          </p:grpSpPr>
          <p:sp>
            <p:nvSpPr>
              <p:cNvPr id="22" name="椭圆 21"/>
              <p:cNvSpPr/>
              <p:nvPr/>
            </p:nvSpPr>
            <p:spPr bwMode="auto">
              <a:xfrm>
                <a:off x="1475656" y="3075806"/>
                <a:ext cx="936104" cy="504056"/>
              </a:xfrm>
              <a:prstGeom prst="ellipse">
                <a:avLst/>
              </a:prstGeom>
              <a:noFill/>
              <a:ln w="254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23" name="矩形 22"/>
              <p:cNvSpPr/>
              <p:nvPr/>
            </p:nvSpPr>
            <p:spPr>
              <a:xfrm>
                <a:off x="1448861" y="3161290"/>
                <a:ext cx="1005403" cy="338554"/>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程序输入</a:t>
                </a:r>
                <a:endParaRPr kumimoji="0" lang="zh-CN" altLang="en-US" sz="1600" b="0" i="0" u="none" strike="noStrike" kern="1200" cap="none" spc="0" normalizeH="0" baseline="0" noProof="0" dirty="0">
                  <a:ln>
                    <a:noFill/>
                  </a:ln>
                  <a:solidFill>
                    <a:srgbClr val="000000"/>
                  </a:solidFill>
                  <a:effectLst/>
                  <a:uLnTx/>
                  <a:uFillTx/>
                  <a:latin typeface="Gill Sans" charset="0"/>
                  <a:sym typeface="Gill Sans" charset="0"/>
                </a:endParaRPr>
              </a:p>
            </p:txBody>
          </p:sp>
        </p:grpSp>
        <p:grpSp>
          <p:nvGrpSpPr>
            <p:cNvPr id="24" name="组合 23"/>
            <p:cNvGrpSpPr/>
            <p:nvPr/>
          </p:nvGrpSpPr>
          <p:grpSpPr>
            <a:xfrm>
              <a:off x="6322940" y="3517204"/>
              <a:ext cx="1005403" cy="504056"/>
              <a:chOff x="1448862" y="3075806"/>
              <a:chExt cx="1005403" cy="504056"/>
            </a:xfrm>
          </p:grpSpPr>
          <p:sp>
            <p:nvSpPr>
              <p:cNvPr id="25" name="椭圆 24"/>
              <p:cNvSpPr/>
              <p:nvPr/>
            </p:nvSpPr>
            <p:spPr bwMode="auto">
              <a:xfrm>
                <a:off x="1475656" y="3075806"/>
                <a:ext cx="936104" cy="504056"/>
              </a:xfrm>
              <a:prstGeom prst="ellipse">
                <a:avLst/>
              </a:prstGeom>
              <a:noFill/>
              <a:ln w="254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26" name="矩形 25"/>
              <p:cNvSpPr/>
              <p:nvPr/>
            </p:nvSpPr>
            <p:spPr>
              <a:xfrm>
                <a:off x="1448862" y="3154090"/>
                <a:ext cx="1005403" cy="338554"/>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结果输出</a:t>
                </a:r>
                <a:endParaRPr kumimoji="0" lang="zh-CN" altLang="en-US" sz="1600" b="0" i="0" u="none" strike="noStrike" kern="1200" cap="none" spc="0" normalizeH="0" baseline="0" noProof="0" dirty="0">
                  <a:ln>
                    <a:noFill/>
                  </a:ln>
                  <a:solidFill>
                    <a:srgbClr val="000000"/>
                  </a:solidFill>
                  <a:effectLst/>
                  <a:uLnTx/>
                  <a:uFillTx/>
                  <a:latin typeface="Gill Sans" charset="0"/>
                  <a:sym typeface="Gill Sans" charset="0"/>
                </a:endParaRPr>
              </a:p>
            </p:txBody>
          </p:sp>
        </p:grpSp>
        <p:sp>
          <p:nvSpPr>
            <p:cNvPr id="27" name="矩形 26"/>
            <p:cNvSpPr/>
            <p:nvPr/>
          </p:nvSpPr>
          <p:spPr bwMode="auto">
            <a:xfrm>
              <a:off x="4835220" y="3559079"/>
              <a:ext cx="1008112" cy="425772"/>
            </a:xfrm>
            <a:prstGeom prst="rect">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5600" b="0" i="0" u="none" strike="noStrike" kern="1200" cap="none" spc="0" normalizeH="0" baseline="0" noProof="0">
                <a:ln>
                  <a:noFill/>
                </a:ln>
                <a:solidFill>
                  <a:srgbClr val="000000"/>
                </a:solidFill>
                <a:effectLst/>
                <a:uLnTx/>
                <a:uFillTx/>
                <a:latin typeface="Gill Sans" charset="0"/>
                <a:sym typeface="Gill Sans" charset="0"/>
              </a:endParaRPr>
            </a:p>
          </p:txBody>
        </p:sp>
        <p:cxnSp>
          <p:nvCxnSpPr>
            <p:cNvPr id="28" name="直接箭头连接符 27"/>
            <p:cNvCxnSpPr>
              <a:stCxn id="22" idx="6"/>
              <a:endCxn id="27" idx="1"/>
            </p:cNvCxnSpPr>
            <p:nvPr/>
          </p:nvCxnSpPr>
          <p:spPr bwMode="auto">
            <a:xfrm>
              <a:off x="4328818" y="3769232"/>
              <a:ext cx="506402" cy="2733"/>
            </a:xfrm>
            <a:prstGeom prst="straightConnector1">
              <a:avLst/>
            </a:prstGeom>
            <a:blipFill dpi="0" rotWithShape="0">
              <a:blip r:embed="rId2"/>
              <a:srcRect/>
              <a:tile tx="0" ty="0" sx="100000" sy="100000" flip="none" algn="tl"/>
            </a:blip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9" name="直接箭头连接符 28"/>
            <p:cNvCxnSpPr/>
            <p:nvPr/>
          </p:nvCxnSpPr>
          <p:spPr bwMode="auto">
            <a:xfrm>
              <a:off x="5860009" y="3769232"/>
              <a:ext cx="506402" cy="2733"/>
            </a:xfrm>
            <a:prstGeom prst="straightConnector1">
              <a:avLst/>
            </a:prstGeom>
            <a:blipFill dpi="0" rotWithShape="0">
              <a:blip r:embed="rId2"/>
              <a:srcRect/>
              <a:tile tx="0" ty="0" sx="100000" sy="100000" flip="none" algn="tl"/>
            </a:blip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矩形 29"/>
            <p:cNvSpPr/>
            <p:nvPr/>
          </p:nvSpPr>
          <p:spPr>
            <a:xfrm>
              <a:off x="4826198" y="3610330"/>
              <a:ext cx="1005403" cy="338554"/>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程序执行</a:t>
              </a:r>
              <a:endParaRPr kumimoji="0" lang="zh-CN" altLang="en-US" sz="1600" b="0" i="0" u="none" strike="noStrike" kern="1200" cap="none" spc="0" normalizeH="0" baseline="0" noProof="0" dirty="0">
                <a:ln>
                  <a:noFill/>
                </a:ln>
                <a:solidFill>
                  <a:srgbClr val="000000"/>
                </a:solidFill>
                <a:effectLst/>
                <a:uLnTx/>
                <a:uFillTx/>
                <a:latin typeface="Gill Sans" charset="0"/>
                <a:sym typeface="Gill Sans" charset="0"/>
              </a:endParaRPr>
            </a:p>
          </p:txBody>
        </p:sp>
        <p:cxnSp>
          <p:nvCxnSpPr>
            <p:cNvPr id="31" name="直接箭头连接符 30"/>
            <p:cNvCxnSpPr>
              <a:stCxn id="10" idx="4"/>
              <a:endCxn id="27" idx="0"/>
            </p:cNvCxnSpPr>
            <p:nvPr/>
          </p:nvCxnSpPr>
          <p:spPr bwMode="auto">
            <a:xfrm flipH="1">
              <a:off x="5339276" y="2931790"/>
              <a:ext cx="5343" cy="627289"/>
            </a:xfrm>
            <a:prstGeom prst="straightConnector1">
              <a:avLst/>
            </a:prstGeom>
            <a:blipFill dpi="0" rotWithShape="0">
              <a:blip r:embed="rId2"/>
              <a:srcRect/>
              <a:tile tx="0" ty="0" sx="100000" sy="100000" flip="none" algn="tl"/>
            </a:blip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2259949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解释</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646331"/>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将源代码逐条转换成目标代码同时逐条运行的过程</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2" name="矩形 1"/>
          <p:cNvSpPr/>
          <p:nvPr/>
        </p:nvSpPr>
        <p:spPr>
          <a:xfrm>
            <a:off x="2684301" y="4443958"/>
            <a:ext cx="3775393" cy="400110"/>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执行解释过程的程序叫作解释器</a:t>
            </a:r>
            <a:endParaRPr kumimoji="0" lang="zh-CN" altLang="en-US" sz="2100" b="0" i="0" u="none" strike="noStrike" kern="1200" cap="none" spc="0" normalizeH="0" baseline="0" noProof="0" dirty="0">
              <a:ln>
                <a:noFill/>
              </a:ln>
              <a:solidFill>
                <a:srgbClr val="000000"/>
              </a:solidFill>
              <a:effectLst/>
              <a:uLnTx/>
              <a:uFillTx/>
              <a:latin typeface="Gill Sans" charset="0"/>
              <a:sym typeface="Gill Sans" charset="0"/>
            </a:endParaRPr>
          </a:p>
        </p:txBody>
      </p:sp>
      <p:grpSp>
        <p:nvGrpSpPr>
          <p:cNvPr id="29" name="组合 28"/>
          <p:cNvGrpSpPr/>
          <p:nvPr/>
        </p:nvGrpSpPr>
        <p:grpSpPr>
          <a:xfrm>
            <a:off x="2384964" y="2429124"/>
            <a:ext cx="4159328" cy="1623243"/>
            <a:chOff x="2384964" y="2429124"/>
            <a:chExt cx="4159328" cy="1623243"/>
          </a:xfrm>
        </p:grpSpPr>
        <p:grpSp>
          <p:nvGrpSpPr>
            <p:cNvPr id="6" name="组合 5"/>
            <p:cNvGrpSpPr/>
            <p:nvPr/>
          </p:nvGrpSpPr>
          <p:grpSpPr>
            <a:xfrm>
              <a:off x="2411760" y="2429124"/>
              <a:ext cx="936104" cy="504056"/>
              <a:chOff x="1475656" y="3075806"/>
              <a:chExt cx="936104" cy="504056"/>
            </a:xfrm>
          </p:grpSpPr>
          <p:sp>
            <p:nvSpPr>
              <p:cNvPr id="8" name="椭圆 7"/>
              <p:cNvSpPr/>
              <p:nvPr/>
            </p:nvSpPr>
            <p:spPr bwMode="auto">
              <a:xfrm>
                <a:off x="1475656" y="3075806"/>
                <a:ext cx="936104" cy="504056"/>
              </a:xfrm>
              <a:prstGeom prst="ellipse">
                <a:avLst/>
              </a:prstGeom>
              <a:noFill/>
              <a:ln w="254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9" name="矩形 8"/>
              <p:cNvSpPr/>
              <p:nvPr/>
            </p:nvSpPr>
            <p:spPr>
              <a:xfrm>
                <a:off x="1551453" y="3161290"/>
                <a:ext cx="800219" cy="338554"/>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源代码</a:t>
                </a:r>
                <a:endParaRPr kumimoji="0" lang="zh-CN" altLang="en-US" sz="1600" b="0" i="0" u="none" strike="noStrike" kern="1200" cap="none" spc="0" normalizeH="0" baseline="0" noProof="0" dirty="0">
                  <a:ln>
                    <a:noFill/>
                  </a:ln>
                  <a:solidFill>
                    <a:srgbClr val="000000"/>
                  </a:solidFill>
                  <a:effectLst/>
                  <a:uLnTx/>
                  <a:uFillTx/>
                  <a:latin typeface="Gill Sans" charset="0"/>
                  <a:sym typeface="Gill Sans" charset="0"/>
                </a:endParaRPr>
              </a:p>
            </p:txBody>
          </p:sp>
        </p:grpSp>
        <p:sp>
          <p:nvSpPr>
            <p:cNvPr id="13" name="矩形 12"/>
            <p:cNvSpPr/>
            <p:nvPr/>
          </p:nvSpPr>
          <p:spPr bwMode="auto">
            <a:xfrm>
              <a:off x="4050671" y="3040899"/>
              <a:ext cx="1008112" cy="425772"/>
            </a:xfrm>
            <a:prstGeom prst="rect">
              <a:avLst/>
            </a:prstGeom>
            <a:noFill/>
            <a:ln w="25400" cap="flat" cmpd="sng" algn="ctr">
              <a:solidFill>
                <a:srgbClr val="D9843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5600" b="0" i="0" u="none" strike="noStrike" kern="1200" cap="none" spc="0" normalizeH="0" baseline="0" noProof="0">
                <a:ln>
                  <a:noFill/>
                </a:ln>
                <a:solidFill>
                  <a:srgbClr val="000000"/>
                </a:solidFill>
                <a:effectLst/>
                <a:uLnTx/>
                <a:uFillTx/>
                <a:latin typeface="Gill Sans" charset="0"/>
                <a:sym typeface="Gill Sans" charset="0"/>
              </a:endParaRPr>
            </a:p>
          </p:txBody>
        </p:sp>
        <p:cxnSp>
          <p:nvCxnSpPr>
            <p:cNvPr id="14" name="直接箭头连接符 13"/>
            <p:cNvCxnSpPr>
              <a:stCxn id="8" idx="6"/>
              <a:endCxn id="13" idx="1"/>
            </p:cNvCxnSpPr>
            <p:nvPr/>
          </p:nvCxnSpPr>
          <p:spPr bwMode="auto">
            <a:xfrm>
              <a:off x="3347864" y="2681152"/>
              <a:ext cx="702807" cy="572633"/>
            </a:xfrm>
            <a:prstGeom prst="straightConnector1">
              <a:avLst/>
            </a:prstGeom>
            <a:blipFill dpi="0" rotWithShape="0">
              <a:blip r:embed="rId2"/>
              <a:srcRect/>
              <a:tile tx="0" ty="0" sx="100000" sy="100000" flip="none" algn="tl"/>
            </a:blipFill>
            <a:ln w="25400" cap="flat" cmpd="sng" algn="ctr">
              <a:solidFill>
                <a:srgbClr val="D9843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矩形 15"/>
            <p:cNvSpPr/>
            <p:nvPr/>
          </p:nvSpPr>
          <p:spPr>
            <a:xfrm>
              <a:off x="4146782" y="3076866"/>
              <a:ext cx="800219" cy="338554"/>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解释器</a:t>
              </a:r>
              <a:endParaRPr kumimoji="0" lang="zh-CN" altLang="en-US" sz="1600" b="0" i="0" u="none" strike="noStrike" kern="1200" cap="none" spc="0" normalizeH="0" baseline="0" noProof="0" dirty="0">
                <a:ln>
                  <a:noFill/>
                </a:ln>
                <a:solidFill>
                  <a:srgbClr val="000000"/>
                </a:solidFill>
                <a:effectLst/>
                <a:uLnTx/>
                <a:uFillTx/>
                <a:latin typeface="Gill Sans" charset="0"/>
                <a:sym typeface="Gill Sans" charset="0"/>
              </a:endParaRPr>
            </a:p>
          </p:txBody>
        </p:sp>
        <p:grpSp>
          <p:nvGrpSpPr>
            <p:cNvPr id="17" name="组合 16"/>
            <p:cNvGrpSpPr/>
            <p:nvPr/>
          </p:nvGrpSpPr>
          <p:grpSpPr>
            <a:xfrm>
              <a:off x="2384964" y="3548311"/>
              <a:ext cx="1005403" cy="504056"/>
              <a:chOff x="1448861" y="3075806"/>
              <a:chExt cx="1005403" cy="504056"/>
            </a:xfrm>
          </p:grpSpPr>
          <p:sp>
            <p:nvSpPr>
              <p:cNvPr id="18" name="椭圆 17"/>
              <p:cNvSpPr/>
              <p:nvPr/>
            </p:nvSpPr>
            <p:spPr bwMode="auto">
              <a:xfrm>
                <a:off x="1475656" y="3075806"/>
                <a:ext cx="936104" cy="504056"/>
              </a:xfrm>
              <a:prstGeom prst="ellipse">
                <a:avLst/>
              </a:prstGeom>
              <a:noFill/>
              <a:ln w="254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19" name="矩形 18"/>
              <p:cNvSpPr/>
              <p:nvPr/>
            </p:nvSpPr>
            <p:spPr>
              <a:xfrm>
                <a:off x="1448861" y="3161290"/>
                <a:ext cx="1005403" cy="338554"/>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程序输入</a:t>
                </a:r>
                <a:endParaRPr kumimoji="0" lang="zh-CN" altLang="en-US" sz="1600" b="0" i="0" u="none" strike="noStrike" kern="1200" cap="none" spc="0" normalizeH="0" baseline="0" noProof="0" dirty="0">
                  <a:ln>
                    <a:noFill/>
                  </a:ln>
                  <a:solidFill>
                    <a:srgbClr val="000000"/>
                  </a:solidFill>
                  <a:effectLst/>
                  <a:uLnTx/>
                  <a:uFillTx/>
                  <a:latin typeface="Gill Sans" charset="0"/>
                  <a:sym typeface="Gill Sans" charset="0"/>
                </a:endParaRPr>
              </a:p>
            </p:txBody>
          </p:sp>
        </p:grpSp>
        <p:grpSp>
          <p:nvGrpSpPr>
            <p:cNvPr id="20" name="组合 19"/>
            <p:cNvGrpSpPr/>
            <p:nvPr/>
          </p:nvGrpSpPr>
          <p:grpSpPr>
            <a:xfrm>
              <a:off x="5538889" y="2994557"/>
              <a:ext cx="1005403" cy="504056"/>
              <a:chOff x="1448862" y="3075806"/>
              <a:chExt cx="1005403" cy="504056"/>
            </a:xfrm>
          </p:grpSpPr>
          <p:sp>
            <p:nvSpPr>
              <p:cNvPr id="21" name="椭圆 20"/>
              <p:cNvSpPr/>
              <p:nvPr/>
            </p:nvSpPr>
            <p:spPr bwMode="auto">
              <a:xfrm>
                <a:off x="1475656" y="3075806"/>
                <a:ext cx="936104" cy="504056"/>
              </a:xfrm>
              <a:prstGeom prst="ellipse">
                <a:avLst/>
              </a:prstGeom>
              <a:noFill/>
              <a:ln w="254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56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22" name="矩形 21"/>
              <p:cNvSpPr/>
              <p:nvPr/>
            </p:nvSpPr>
            <p:spPr>
              <a:xfrm>
                <a:off x="1448862" y="3154090"/>
                <a:ext cx="1005403" cy="338554"/>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结果输出</a:t>
                </a:r>
                <a:endParaRPr kumimoji="0" lang="zh-CN" altLang="en-US" sz="1600" b="0" i="0" u="none" strike="noStrike" kern="1200" cap="none" spc="0" normalizeH="0" baseline="0" noProof="0" dirty="0">
                  <a:ln>
                    <a:noFill/>
                  </a:ln>
                  <a:solidFill>
                    <a:srgbClr val="000000"/>
                  </a:solidFill>
                  <a:effectLst/>
                  <a:uLnTx/>
                  <a:uFillTx/>
                  <a:latin typeface="Gill Sans" charset="0"/>
                  <a:sym typeface="Gill Sans" charset="0"/>
                </a:endParaRPr>
              </a:p>
            </p:txBody>
          </p:sp>
        </p:grpSp>
        <p:cxnSp>
          <p:nvCxnSpPr>
            <p:cNvPr id="25" name="直接箭头连接符 24"/>
            <p:cNvCxnSpPr/>
            <p:nvPr/>
          </p:nvCxnSpPr>
          <p:spPr bwMode="auto">
            <a:xfrm>
              <a:off x="5075958" y="3246585"/>
              <a:ext cx="506402" cy="2733"/>
            </a:xfrm>
            <a:prstGeom prst="straightConnector1">
              <a:avLst/>
            </a:prstGeom>
            <a:blipFill dpi="0" rotWithShape="0">
              <a:blip r:embed="rId2"/>
              <a:srcRect/>
              <a:tile tx="0" ty="0" sx="100000" sy="100000" flip="none" algn="tl"/>
            </a:blip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直接箭头连接符 27"/>
            <p:cNvCxnSpPr>
              <a:endCxn id="13" idx="1"/>
            </p:cNvCxnSpPr>
            <p:nvPr/>
          </p:nvCxnSpPr>
          <p:spPr bwMode="auto">
            <a:xfrm flipV="1">
              <a:off x="3350535" y="3253785"/>
              <a:ext cx="700136" cy="550382"/>
            </a:xfrm>
            <a:prstGeom prst="straightConnector1">
              <a:avLst/>
            </a:prstGeom>
            <a:blipFill dpi="0" rotWithShape="0">
              <a:blip r:embed="rId2"/>
              <a:srcRect/>
              <a:tile tx="0" ty="0" sx="100000" sy="100000" flip="none" algn="tl"/>
            </a:blip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1949777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编译和解释</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8" name="矩形 7">
            <a:extLst>
              <a:ext uri="{FF2B5EF4-FFF2-40B4-BE49-F238E27FC236}">
                <a16:creationId xmlns:a16="http://schemas.microsoft.com/office/drawing/2014/main" id="{511215CD-CC6E-4487-9C83-0F756AA52EAF}"/>
              </a:ext>
            </a:extLst>
          </p:cNvPr>
          <p:cNvSpPr/>
          <p:nvPr/>
        </p:nvSpPr>
        <p:spPr>
          <a:xfrm>
            <a:off x="-396552" y="3219822"/>
            <a:ext cx="9540552" cy="1569660"/>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编译：一次性翻译，之后不再需要源代码（类似英文翻译）</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解释：每次程序运行时随翻译随执行（类似实时的同声传译）</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grpSp>
        <p:nvGrpSpPr>
          <p:cNvPr id="9" name="组合 8"/>
          <p:cNvGrpSpPr/>
          <p:nvPr/>
        </p:nvGrpSpPr>
        <p:grpSpPr>
          <a:xfrm>
            <a:off x="688154" y="1780089"/>
            <a:ext cx="3862604" cy="1121929"/>
            <a:chOff x="1907704" y="2427734"/>
            <a:chExt cx="5486230" cy="1593526"/>
          </a:xfrm>
        </p:grpSpPr>
        <p:grpSp>
          <p:nvGrpSpPr>
            <p:cNvPr id="10" name="组合 9"/>
            <p:cNvGrpSpPr/>
            <p:nvPr/>
          </p:nvGrpSpPr>
          <p:grpSpPr>
            <a:xfrm>
              <a:off x="1907704" y="2427734"/>
              <a:ext cx="936104" cy="504056"/>
              <a:chOff x="1475656" y="3075806"/>
              <a:chExt cx="936104" cy="504056"/>
            </a:xfrm>
          </p:grpSpPr>
          <p:sp>
            <p:nvSpPr>
              <p:cNvPr id="29" name="椭圆 28"/>
              <p:cNvSpPr/>
              <p:nvPr/>
            </p:nvSpPr>
            <p:spPr bwMode="auto">
              <a:xfrm>
                <a:off x="1475656" y="3075806"/>
                <a:ext cx="936104" cy="504056"/>
              </a:xfrm>
              <a:prstGeom prst="ellipse">
                <a:avLst/>
              </a:prstGeom>
              <a:noFill/>
              <a:ln w="254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30" name="矩形 29"/>
              <p:cNvSpPr/>
              <p:nvPr/>
            </p:nvSpPr>
            <p:spPr>
              <a:xfrm>
                <a:off x="1492557" y="3161290"/>
                <a:ext cx="918013" cy="393434"/>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源代码</a:t>
                </a:r>
                <a:endParaRPr kumimoji="0" lang="zh-CN" altLang="en-US" sz="1200" b="0" i="0" u="none" strike="noStrike" kern="1200" cap="none" spc="0" normalizeH="0" baseline="0" noProof="0" dirty="0">
                  <a:ln>
                    <a:noFill/>
                  </a:ln>
                  <a:solidFill>
                    <a:srgbClr val="000000"/>
                  </a:solidFill>
                  <a:effectLst/>
                  <a:uLnTx/>
                  <a:uFillTx/>
                  <a:latin typeface="Gill Sans" charset="0"/>
                  <a:sym typeface="Gill Sans" charset="0"/>
                </a:endParaRPr>
              </a:p>
            </p:txBody>
          </p:sp>
        </p:grpSp>
        <p:grpSp>
          <p:nvGrpSpPr>
            <p:cNvPr id="11" name="组合 10"/>
            <p:cNvGrpSpPr/>
            <p:nvPr/>
          </p:nvGrpSpPr>
          <p:grpSpPr>
            <a:xfrm>
              <a:off x="4784179" y="2427734"/>
              <a:ext cx="1136587" cy="504056"/>
              <a:chOff x="1383268" y="3075806"/>
              <a:chExt cx="1136587" cy="504056"/>
            </a:xfrm>
          </p:grpSpPr>
          <p:sp>
            <p:nvSpPr>
              <p:cNvPr id="27" name="椭圆 26"/>
              <p:cNvSpPr/>
              <p:nvPr/>
            </p:nvSpPr>
            <p:spPr bwMode="auto">
              <a:xfrm>
                <a:off x="1475656" y="3075806"/>
                <a:ext cx="936104" cy="504056"/>
              </a:xfrm>
              <a:prstGeom prst="ellipse">
                <a:avLst/>
              </a:prstGeom>
              <a:noFill/>
              <a:ln w="254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28" name="矩形 27"/>
              <p:cNvSpPr/>
              <p:nvPr/>
            </p:nvSpPr>
            <p:spPr>
              <a:xfrm>
                <a:off x="1383268" y="3154090"/>
                <a:ext cx="1136587" cy="393434"/>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目标代码</a:t>
                </a:r>
                <a:endParaRPr kumimoji="0" lang="zh-CN" altLang="en-US" sz="1200" b="0" i="0" u="none" strike="noStrike" kern="1200" cap="none" spc="0" normalizeH="0" baseline="0" noProof="0" dirty="0">
                  <a:ln>
                    <a:noFill/>
                  </a:ln>
                  <a:solidFill>
                    <a:srgbClr val="000000"/>
                  </a:solidFill>
                  <a:effectLst/>
                  <a:uLnTx/>
                  <a:uFillTx/>
                  <a:latin typeface="Gill Sans" charset="0"/>
                  <a:sym typeface="Gill Sans" charset="0"/>
                </a:endParaRPr>
              </a:p>
            </p:txBody>
          </p:sp>
        </p:grpSp>
        <p:sp>
          <p:nvSpPr>
            <p:cNvPr id="12" name="矩形 11"/>
            <p:cNvSpPr/>
            <p:nvPr/>
          </p:nvSpPr>
          <p:spPr bwMode="auto">
            <a:xfrm>
              <a:off x="3350210" y="2469609"/>
              <a:ext cx="1008112" cy="425772"/>
            </a:xfrm>
            <a:prstGeom prst="rect">
              <a:avLst/>
            </a:prstGeom>
            <a:noFill/>
            <a:ln w="25400" cap="flat" cmpd="sng" algn="ctr">
              <a:solidFill>
                <a:srgbClr val="D9843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0" i="0" u="none" strike="noStrike" kern="1200" cap="none" spc="0" normalizeH="0" baseline="0" noProof="0">
                <a:ln>
                  <a:noFill/>
                </a:ln>
                <a:solidFill>
                  <a:srgbClr val="000000"/>
                </a:solidFill>
                <a:effectLst/>
                <a:uLnTx/>
                <a:uFillTx/>
                <a:latin typeface="Gill Sans" charset="0"/>
                <a:sym typeface="Gill Sans" charset="0"/>
              </a:endParaRPr>
            </a:p>
          </p:txBody>
        </p:sp>
        <p:cxnSp>
          <p:nvCxnSpPr>
            <p:cNvPr id="13" name="直接箭头连接符 12"/>
            <p:cNvCxnSpPr>
              <a:stCxn id="29" idx="6"/>
              <a:endCxn id="12" idx="1"/>
            </p:cNvCxnSpPr>
            <p:nvPr/>
          </p:nvCxnSpPr>
          <p:spPr bwMode="auto">
            <a:xfrm>
              <a:off x="2843808" y="2679762"/>
              <a:ext cx="506402" cy="2733"/>
            </a:xfrm>
            <a:prstGeom prst="straightConnector1">
              <a:avLst/>
            </a:prstGeom>
            <a:blipFill dpi="0" rotWithShape="0">
              <a:blip r:embed="rId2"/>
              <a:srcRect/>
              <a:tile tx="0" ty="0" sx="100000" sy="100000" flip="none" algn="tl"/>
            </a:blipFill>
            <a:ln w="25400" cap="flat" cmpd="sng" algn="ctr">
              <a:solidFill>
                <a:srgbClr val="D9843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直接箭头连接符 13"/>
            <p:cNvCxnSpPr/>
            <p:nvPr/>
          </p:nvCxnSpPr>
          <p:spPr bwMode="auto">
            <a:xfrm>
              <a:off x="4374999" y="2679762"/>
              <a:ext cx="506402" cy="2733"/>
            </a:xfrm>
            <a:prstGeom prst="straightConnector1">
              <a:avLst/>
            </a:prstGeom>
            <a:blipFill dpi="0" rotWithShape="0">
              <a:blip r:embed="rId2"/>
              <a:srcRect/>
              <a:tile tx="0" ty="0" sx="100000" sy="100000" flip="none" algn="tl"/>
            </a:blipFill>
            <a:ln w="25400" cap="flat" cmpd="sng" algn="ctr">
              <a:solidFill>
                <a:srgbClr val="D9843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矩形 14"/>
            <p:cNvSpPr/>
            <p:nvPr/>
          </p:nvSpPr>
          <p:spPr>
            <a:xfrm>
              <a:off x="3384884" y="2520860"/>
              <a:ext cx="918013" cy="393434"/>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编译器</a:t>
              </a:r>
              <a:endParaRPr kumimoji="0" lang="zh-CN" altLang="en-US" sz="1200" b="0" i="0" u="none" strike="noStrike" kern="1200" cap="none" spc="0" normalizeH="0" baseline="0" noProof="0" dirty="0">
                <a:ln>
                  <a:noFill/>
                </a:ln>
                <a:solidFill>
                  <a:srgbClr val="000000"/>
                </a:solidFill>
                <a:effectLst/>
                <a:uLnTx/>
                <a:uFillTx/>
                <a:latin typeface="Gill Sans" charset="0"/>
                <a:sym typeface="Gill Sans" charset="0"/>
              </a:endParaRPr>
            </a:p>
          </p:txBody>
        </p:sp>
        <p:grpSp>
          <p:nvGrpSpPr>
            <p:cNvPr id="16" name="组合 15"/>
            <p:cNvGrpSpPr/>
            <p:nvPr/>
          </p:nvGrpSpPr>
          <p:grpSpPr>
            <a:xfrm>
              <a:off x="3300326" y="3517204"/>
              <a:ext cx="1136587" cy="504056"/>
              <a:chOff x="1383268" y="3075806"/>
              <a:chExt cx="1136587" cy="504056"/>
            </a:xfrm>
          </p:grpSpPr>
          <p:sp>
            <p:nvSpPr>
              <p:cNvPr id="25" name="椭圆 24"/>
              <p:cNvSpPr/>
              <p:nvPr/>
            </p:nvSpPr>
            <p:spPr bwMode="auto">
              <a:xfrm>
                <a:off x="1475656" y="3075806"/>
                <a:ext cx="936104" cy="504056"/>
              </a:xfrm>
              <a:prstGeom prst="ellipse">
                <a:avLst/>
              </a:prstGeom>
              <a:noFill/>
              <a:ln w="254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26" name="矩形 25"/>
              <p:cNvSpPr/>
              <p:nvPr/>
            </p:nvSpPr>
            <p:spPr>
              <a:xfrm>
                <a:off x="1383268" y="3161290"/>
                <a:ext cx="1136587" cy="393434"/>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程序输入</a:t>
                </a:r>
                <a:endParaRPr kumimoji="0" lang="zh-CN" altLang="en-US" sz="1200" b="0" i="0" u="none" strike="noStrike" kern="1200" cap="none" spc="0" normalizeH="0" baseline="0" noProof="0" dirty="0">
                  <a:ln>
                    <a:noFill/>
                  </a:ln>
                  <a:solidFill>
                    <a:srgbClr val="000000"/>
                  </a:solidFill>
                  <a:effectLst/>
                  <a:uLnTx/>
                  <a:uFillTx/>
                  <a:latin typeface="Gill Sans" charset="0"/>
                  <a:sym typeface="Gill Sans" charset="0"/>
                </a:endParaRPr>
              </a:p>
            </p:txBody>
          </p:sp>
        </p:grpSp>
        <p:grpSp>
          <p:nvGrpSpPr>
            <p:cNvPr id="17" name="组合 16"/>
            <p:cNvGrpSpPr/>
            <p:nvPr/>
          </p:nvGrpSpPr>
          <p:grpSpPr>
            <a:xfrm>
              <a:off x="6257347" y="3517204"/>
              <a:ext cx="1136587" cy="504056"/>
              <a:chOff x="1383269" y="3075806"/>
              <a:chExt cx="1136587" cy="504056"/>
            </a:xfrm>
          </p:grpSpPr>
          <p:sp>
            <p:nvSpPr>
              <p:cNvPr id="23" name="椭圆 22"/>
              <p:cNvSpPr/>
              <p:nvPr/>
            </p:nvSpPr>
            <p:spPr bwMode="auto">
              <a:xfrm>
                <a:off x="1475656" y="3075806"/>
                <a:ext cx="936104" cy="504056"/>
              </a:xfrm>
              <a:prstGeom prst="ellipse">
                <a:avLst/>
              </a:prstGeom>
              <a:noFill/>
              <a:ln w="254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24" name="矩形 23"/>
              <p:cNvSpPr/>
              <p:nvPr/>
            </p:nvSpPr>
            <p:spPr>
              <a:xfrm>
                <a:off x="1383269" y="3154090"/>
                <a:ext cx="1136587" cy="393434"/>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结果输出</a:t>
                </a:r>
                <a:endParaRPr kumimoji="0" lang="zh-CN" altLang="en-US" sz="1200" b="0" i="0" u="none" strike="noStrike" kern="1200" cap="none" spc="0" normalizeH="0" baseline="0" noProof="0" dirty="0">
                  <a:ln>
                    <a:noFill/>
                  </a:ln>
                  <a:solidFill>
                    <a:srgbClr val="000000"/>
                  </a:solidFill>
                  <a:effectLst/>
                  <a:uLnTx/>
                  <a:uFillTx/>
                  <a:latin typeface="Gill Sans" charset="0"/>
                  <a:sym typeface="Gill Sans" charset="0"/>
                </a:endParaRPr>
              </a:p>
            </p:txBody>
          </p:sp>
        </p:grpSp>
        <p:sp>
          <p:nvSpPr>
            <p:cNvPr id="18" name="矩形 17"/>
            <p:cNvSpPr/>
            <p:nvPr/>
          </p:nvSpPr>
          <p:spPr bwMode="auto">
            <a:xfrm>
              <a:off x="4835220" y="3559079"/>
              <a:ext cx="1008112" cy="425772"/>
            </a:xfrm>
            <a:prstGeom prst="rect">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0" i="0" u="none" strike="noStrike" kern="1200" cap="none" spc="0" normalizeH="0" baseline="0" noProof="0">
                <a:ln>
                  <a:noFill/>
                </a:ln>
                <a:solidFill>
                  <a:srgbClr val="000000"/>
                </a:solidFill>
                <a:effectLst/>
                <a:uLnTx/>
                <a:uFillTx/>
                <a:latin typeface="Gill Sans" charset="0"/>
                <a:sym typeface="Gill Sans" charset="0"/>
              </a:endParaRPr>
            </a:p>
          </p:txBody>
        </p:sp>
        <p:cxnSp>
          <p:nvCxnSpPr>
            <p:cNvPr id="19" name="直接箭头连接符 18"/>
            <p:cNvCxnSpPr>
              <a:stCxn id="25" idx="6"/>
              <a:endCxn id="18" idx="1"/>
            </p:cNvCxnSpPr>
            <p:nvPr/>
          </p:nvCxnSpPr>
          <p:spPr bwMode="auto">
            <a:xfrm>
              <a:off x="4328818" y="3769232"/>
              <a:ext cx="506402" cy="2733"/>
            </a:xfrm>
            <a:prstGeom prst="straightConnector1">
              <a:avLst/>
            </a:prstGeom>
            <a:blipFill dpi="0" rotWithShape="0">
              <a:blip r:embed="rId2"/>
              <a:srcRect/>
              <a:tile tx="0" ty="0" sx="100000" sy="100000" flip="none" algn="tl"/>
            </a:blip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 name="直接箭头连接符 19"/>
            <p:cNvCxnSpPr/>
            <p:nvPr/>
          </p:nvCxnSpPr>
          <p:spPr bwMode="auto">
            <a:xfrm>
              <a:off x="5860009" y="3769232"/>
              <a:ext cx="506402" cy="2733"/>
            </a:xfrm>
            <a:prstGeom prst="straightConnector1">
              <a:avLst/>
            </a:prstGeom>
            <a:blipFill dpi="0" rotWithShape="0">
              <a:blip r:embed="rId2"/>
              <a:srcRect/>
              <a:tile tx="0" ty="0" sx="100000" sy="100000" flip="none" algn="tl"/>
            </a:blip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1" name="矩形 20"/>
            <p:cNvSpPr/>
            <p:nvPr/>
          </p:nvSpPr>
          <p:spPr>
            <a:xfrm>
              <a:off x="4760605" y="3610330"/>
              <a:ext cx="1136587" cy="393434"/>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程序执行</a:t>
              </a:r>
              <a:endParaRPr kumimoji="0" lang="zh-CN" altLang="en-US" sz="1200" b="0" i="0" u="none" strike="noStrike" kern="1200" cap="none" spc="0" normalizeH="0" baseline="0" noProof="0" dirty="0">
                <a:ln>
                  <a:noFill/>
                </a:ln>
                <a:solidFill>
                  <a:srgbClr val="000000"/>
                </a:solidFill>
                <a:effectLst/>
                <a:uLnTx/>
                <a:uFillTx/>
                <a:latin typeface="Gill Sans" charset="0"/>
                <a:sym typeface="Gill Sans" charset="0"/>
              </a:endParaRPr>
            </a:p>
          </p:txBody>
        </p:sp>
        <p:cxnSp>
          <p:nvCxnSpPr>
            <p:cNvPr id="22" name="直接箭头连接符 21"/>
            <p:cNvCxnSpPr>
              <a:stCxn id="27" idx="4"/>
              <a:endCxn id="18" idx="0"/>
            </p:cNvCxnSpPr>
            <p:nvPr/>
          </p:nvCxnSpPr>
          <p:spPr bwMode="auto">
            <a:xfrm flipH="1">
              <a:off x="5339276" y="2931790"/>
              <a:ext cx="5343" cy="627289"/>
            </a:xfrm>
            <a:prstGeom prst="straightConnector1">
              <a:avLst/>
            </a:prstGeom>
            <a:blipFill dpi="0" rotWithShape="0">
              <a:blip r:embed="rId2"/>
              <a:srcRect/>
              <a:tile tx="0" ty="0" sx="100000" sy="100000" flip="none" algn="tl"/>
            </a:blip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45" name="组合 44"/>
          <p:cNvGrpSpPr/>
          <p:nvPr/>
        </p:nvGrpSpPr>
        <p:grpSpPr>
          <a:xfrm>
            <a:off x="5222845" y="1755547"/>
            <a:ext cx="3059221" cy="1162650"/>
            <a:chOff x="2329049" y="2429124"/>
            <a:chExt cx="4271158" cy="1623243"/>
          </a:xfrm>
        </p:grpSpPr>
        <p:grpSp>
          <p:nvGrpSpPr>
            <p:cNvPr id="46" name="组合 45"/>
            <p:cNvGrpSpPr/>
            <p:nvPr/>
          </p:nvGrpSpPr>
          <p:grpSpPr>
            <a:xfrm>
              <a:off x="2411760" y="2429124"/>
              <a:ext cx="936104" cy="504056"/>
              <a:chOff x="1475656" y="3075806"/>
              <a:chExt cx="936104" cy="504056"/>
            </a:xfrm>
          </p:grpSpPr>
          <p:sp>
            <p:nvSpPr>
              <p:cNvPr id="58" name="椭圆 57"/>
              <p:cNvSpPr/>
              <p:nvPr/>
            </p:nvSpPr>
            <p:spPr bwMode="auto">
              <a:xfrm>
                <a:off x="1475656" y="3075806"/>
                <a:ext cx="936104" cy="504056"/>
              </a:xfrm>
              <a:prstGeom prst="ellipse">
                <a:avLst/>
              </a:prstGeom>
              <a:noFill/>
              <a:ln w="254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59" name="矩形 58"/>
              <p:cNvSpPr/>
              <p:nvPr/>
            </p:nvSpPr>
            <p:spPr>
              <a:xfrm>
                <a:off x="1500372" y="3161290"/>
                <a:ext cx="902381" cy="386734"/>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源代码</a:t>
                </a:r>
                <a:endParaRPr kumimoji="0" lang="zh-CN" altLang="en-US" sz="1200" b="0" i="0" u="none" strike="noStrike" kern="1200" cap="none" spc="0" normalizeH="0" baseline="0" noProof="0" dirty="0">
                  <a:ln>
                    <a:noFill/>
                  </a:ln>
                  <a:solidFill>
                    <a:srgbClr val="000000"/>
                  </a:solidFill>
                  <a:effectLst/>
                  <a:uLnTx/>
                  <a:uFillTx/>
                  <a:latin typeface="Gill Sans" charset="0"/>
                  <a:sym typeface="Gill Sans" charset="0"/>
                </a:endParaRPr>
              </a:p>
            </p:txBody>
          </p:sp>
        </p:grpSp>
        <p:sp>
          <p:nvSpPr>
            <p:cNvPr id="47" name="矩形 46"/>
            <p:cNvSpPr/>
            <p:nvPr/>
          </p:nvSpPr>
          <p:spPr bwMode="auto">
            <a:xfrm>
              <a:off x="4050671" y="3040899"/>
              <a:ext cx="1008112" cy="425772"/>
            </a:xfrm>
            <a:prstGeom prst="rect">
              <a:avLst/>
            </a:prstGeom>
            <a:noFill/>
            <a:ln w="25400" cap="flat" cmpd="sng" algn="ctr">
              <a:solidFill>
                <a:srgbClr val="D9843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0" i="0" u="none" strike="noStrike" kern="1200" cap="none" spc="0" normalizeH="0" baseline="0" noProof="0">
                <a:ln>
                  <a:noFill/>
                </a:ln>
                <a:solidFill>
                  <a:srgbClr val="000000"/>
                </a:solidFill>
                <a:effectLst/>
                <a:uLnTx/>
                <a:uFillTx/>
                <a:latin typeface="Gill Sans" charset="0"/>
                <a:sym typeface="Gill Sans" charset="0"/>
              </a:endParaRPr>
            </a:p>
          </p:txBody>
        </p:sp>
        <p:cxnSp>
          <p:nvCxnSpPr>
            <p:cNvPr id="48" name="直接箭头连接符 47"/>
            <p:cNvCxnSpPr>
              <a:stCxn id="58" idx="6"/>
              <a:endCxn id="47" idx="1"/>
            </p:cNvCxnSpPr>
            <p:nvPr/>
          </p:nvCxnSpPr>
          <p:spPr bwMode="auto">
            <a:xfrm>
              <a:off x="3347864" y="2681152"/>
              <a:ext cx="702807" cy="572633"/>
            </a:xfrm>
            <a:prstGeom prst="straightConnector1">
              <a:avLst/>
            </a:prstGeom>
            <a:blipFill dpi="0" rotWithShape="0">
              <a:blip r:embed="rId2"/>
              <a:srcRect/>
              <a:tile tx="0" ty="0" sx="100000" sy="100000" flip="none" algn="tl"/>
            </a:blipFill>
            <a:ln w="25400" cap="flat" cmpd="sng" algn="ctr">
              <a:solidFill>
                <a:srgbClr val="D9843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9" name="矩形 48"/>
            <p:cNvSpPr/>
            <p:nvPr/>
          </p:nvSpPr>
          <p:spPr>
            <a:xfrm>
              <a:off x="4095701" y="3076866"/>
              <a:ext cx="902381" cy="386734"/>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解释器</a:t>
              </a:r>
              <a:endParaRPr kumimoji="0" lang="zh-CN" altLang="en-US" sz="1200" b="0" i="0" u="none" strike="noStrike" kern="1200" cap="none" spc="0" normalizeH="0" baseline="0" noProof="0" dirty="0">
                <a:ln>
                  <a:noFill/>
                </a:ln>
                <a:solidFill>
                  <a:srgbClr val="000000"/>
                </a:solidFill>
                <a:effectLst/>
                <a:uLnTx/>
                <a:uFillTx/>
                <a:latin typeface="Gill Sans" charset="0"/>
                <a:sym typeface="Gill Sans" charset="0"/>
              </a:endParaRPr>
            </a:p>
          </p:txBody>
        </p:sp>
        <p:grpSp>
          <p:nvGrpSpPr>
            <p:cNvPr id="50" name="组合 49"/>
            <p:cNvGrpSpPr/>
            <p:nvPr/>
          </p:nvGrpSpPr>
          <p:grpSpPr>
            <a:xfrm>
              <a:off x="2329049" y="3548311"/>
              <a:ext cx="1117233" cy="504056"/>
              <a:chOff x="1392946" y="3075806"/>
              <a:chExt cx="1117233" cy="504056"/>
            </a:xfrm>
          </p:grpSpPr>
          <p:sp>
            <p:nvSpPr>
              <p:cNvPr id="56" name="椭圆 55"/>
              <p:cNvSpPr/>
              <p:nvPr/>
            </p:nvSpPr>
            <p:spPr bwMode="auto">
              <a:xfrm>
                <a:off x="1475656" y="3075806"/>
                <a:ext cx="936104" cy="504056"/>
              </a:xfrm>
              <a:prstGeom prst="ellipse">
                <a:avLst/>
              </a:prstGeom>
              <a:noFill/>
              <a:ln w="254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57" name="矩形 56"/>
              <p:cNvSpPr/>
              <p:nvPr/>
            </p:nvSpPr>
            <p:spPr>
              <a:xfrm>
                <a:off x="1392946" y="3161290"/>
                <a:ext cx="1117233" cy="386734"/>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程序输入</a:t>
                </a:r>
                <a:endParaRPr kumimoji="0" lang="zh-CN" altLang="en-US" sz="1200" b="0" i="0" u="none" strike="noStrike" kern="1200" cap="none" spc="0" normalizeH="0" baseline="0" noProof="0" dirty="0">
                  <a:ln>
                    <a:noFill/>
                  </a:ln>
                  <a:solidFill>
                    <a:srgbClr val="000000"/>
                  </a:solidFill>
                  <a:effectLst/>
                  <a:uLnTx/>
                  <a:uFillTx/>
                  <a:latin typeface="Gill Sans" charset="0"/>
                  <a:sym typeface="Gill Sans" charset="0"/>
                </a:endParaRPr>
              </a:p>
            </p:txBody>
          </p:sp>
        </p:grpSp>
        <p:grpSp>
          <p:nvGrpSpPr>
            <p:cNvPr id="51" name="组合 50"/>
            <p:cNvGrpSpPr/>
            <p:nvPr/>
          </p:nvGrpSpPr>
          <p:grpSpPr>
            <a:xfrm>
              <a:off x="5482974" y="2994557"/>
              <a:ext cx="1117233" cy="504056"/>
              <a:chOff x="1392947" y="3075806"/>
              <a:chExt cx="1117233" cy="504056"/>
            </a:xfrm>
          </p:grpSpPr>
          <p:sp>
            <p:nvSpPr>
              <p:cNvPr id="54" name="椭圆 53"/>
              <p:cNvSpPr/>
              <p:nvPr/>
            </p:nvSpPr>
            <p:spPr bwMode="auto">
              <a:xfrm>
                <a:off x="1475656" y="3075806"/>
                <a:ext cx="936104" cy="504056"/>
              </a:xfrm>
              <a:prstGeom prst="ellipse">
                <a:avLst/>
              </a:prstGeom>
              <a:noFill/>
              <a:ln w="254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55" name="矩形 54"/>
              <p:cNvSpPr/>
              <p:nvPr/>
            </p:nvSpPr>
            <p:spPr>
              <a:xfrm>
                <a:off x="1392947" y="3154090"/>
                <a:ext cx="1117233" cy="386734"/>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结果输出</a:t>
                </a:r>
                <a:endParaRPr kumimoji="0" lang="zh-CN" altLang="en-US" sz="1200" b="0" i="0" u="none" strike="noStrike" kern="1200" cap="none" spc="0" normalizeH="0" baseline="0" noProof="0" dirty="0">
                  <a:ln>
                    <a:noFill/>
                  </a:ln>
                  <a:solidFill>
                    <a:srgbClr val="000000"/>
                  </a:solidFill>
                  <a:effectLst/>
                  <a:uLnTx/>
                  <a:uFillTx/>
                  <a:latin typeface="Gill Sans" charset="0"/>
                  <a:sym typeface="Gill Sans" charset="0"/>
                </a:endParaRPr>
              </a:p>
            </p:txBody>
          </p:sp>
        </p:grpSp>
        <p:cxnSp>
          <p:nvCxnSpPr>
            <p:cNvPr id="52" name="直接箭头连接符 51"/>
            <p:cNvCxnSpPr/>
            <p:nvPr/>
          </p:nvCxnSpPr>
          <p:spPr bwMode="auto">
            <a:xfrm>
              <a:off x="5075958" y="3246585"/>
              <a:ext cx="506402" cy="2733"/>
            </a:xfrm>
            <a:prstGeom prst="straightConnector1">
              <a:avLst/>
            </a:prstGeom>
            <a:blipFill dpi="0" rotWithShape="0">
              <a:blip r:embed="rId2"/>
              <a:srcRect/>
              <a:tile tx="0" ty="0" sx="100000" sy="100000" flip="none" algn="tl"/>
            </a:blip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直接箭头连接符 52"/>
            <p:cNvCxnSpPr>
              <a:endCxn id="47" idx="1"/>
            </p:cNvCxnSpPr>
            <p:nvPr/>
          </p:nvCxnSpPr>
          <p:spPr bwMode="auto">
            <a:xfrm flipV="1">
              <a:off x="3350535" y="3253785"/>
              <a:ext cx="700136" cy="550382"/>
            </a:xfrm>
            <a:prstGeom prst="straightConnector1">
              <a:avLst/>
            </a:prstGeom>
            <a:blipFill dpi="0" rotWithShape="0">
              <a:blip r:embed="rId2"/>
              <a:srcRect/>
              <a:tile tx="0" ty="0" sx="100000" sy="100000" flip="none" algn="tl"/>
            </a:blip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41" name="矩形 40">
            <a:extLst>
              <a:ext uri="{FF2B5EF4-FFF2-40B4-BE49-F238E27FC236}">
                <a16:creationId xmlns:a16="http://schemas.microsoft.com/office/drawing/2014/main" id="{FFBA0611-5044-4ECB-9428-A456DF852D76}"/>
              </a:ext>
            </a:extLst>
          </p:cNvPr>
          <p:cNvSpPr/>
          <p:nvPr/>
        </p:nvSpPr>
        <p:spPr>
          <a:xfrm>
            <a:off x="1156726" y="1322548"/>
            <a:ext cx="1921878" cy="458908"/>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Arial" charset="0"/>
                <a:sym typeface="Gill Sans" charset="0"/>
              </a:rPr>
              <a:t>compiler</a:t>
            </a:r>
            <a:endParaRPr kumimoji="0" lang="en-US" altLang="zh-CN" sz="16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42" name="矩形 41">
            <a:extLst>
              <a:ext uri="{FF2B5EF4-FFF2-40B4-BE49-F238E27FC236}">
                <a16:creationId xmlns:a16="http://schemas.microsoft.com/office/drawing/2014/main" id="{FFBA0611-5044-4ECB-9428-A456DF852D76}"/>
              </a:ext>
            </a:extLst>
          </p:cNvPr>
          <p:cNvSpPr/>
          <p:nvPr/>
        </p:nvSpPr>
        <p:spPr>
          <a:xfrm>
            <a:off x="5875318" y="1699574"/>
            <a:ext cx="1921878" cy="418191"/>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Arial" charset="0"/>
                <a:sym typeface="Gill Sans" charset="0"/>
              </a:rPr>
              <a:t>interpreter</a:t>
            </a:r>
            <a:endParaRPr kumimoji="0" lang="en-US" altLang="zh-CN" sz="16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Tree>
    <p:extLst>
      <p:ext uri="{BB962C8B-B14F-4D97-AF65-F5344CB8AC3E}">
        <p14:creationId xmlns:p14="http://schemas.microsoft.com/office/powerpoint/2010/main" val="2042305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静态语言和脚本语言</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646331"/>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根据执行方式不同，编程语言分为两类</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0" y="2139701"/>
            <a:ext cx="9144000" cy="2646878"/>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静态语言：使用编译执行的编程语言</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charset="0"/>
                <a:sym typeface="Gill Sans" charset="0"/>
              </a:rPr>
              <a:t>C/C++</a:t>
            </a: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charset="0"/>
                <a:sym typeface="Gill Sans" charset="0"/>
              </a:rPr>
              <a:t>语言、</a:t>
            </a:r>
            <a:r>
              <a:rPr kumimoji="0"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charset="0"/>
                <a:sym typeface="Gill Sans" charset="0"/>
              </a:rPr>
              <a:t>Java</a:t>
            </a: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charset="0"/>
                <a:sym typeface="Gill Sans" charset="0"/>
              </a:rPr>
              <a:t>语言</a:t>
            </a:r>
            <a:endParaRPr kumimoji="0" lang="en-US" altLang="zh-CN"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脚本语言：使用解释执行的编程语言</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charset="0"/>
                <a:sym typeface="Gill Sans" charset="0"/>
              </a:rPr>
              <a:t>Python</a:t>
            </a: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charset="0"/>
                <a:sym typeface="Gill Sans" charset="0"/>
              </a:rPr>
              <a:t>语言、</a:t>
            </a:r>
            <a:r>
              <a:rPr kumimoji="0"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charset="0"/>
                <a:sym typeface="Gill Sans" charset="0"/>
              </a:rPr>
              <a:t>JavaScript</a:t>
            </a: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charset="0"/>
                <a:sym typeface="Gill Sans" charset="0"/>
              </a:rPr>
              <a:t>语言、</a:t>
            </a:r>
            <a:r>
              <a:rPr kumimoji="0"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charset="0"/>
                <a:sym typeface="Gill Sans" charset="0"/>
              </a:rPr>
              <a:t>PHP</a:t>
            </a: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charset="0"/>
                <a:sym typeface="Gill Sans" charset="0"/>
              </a:rPr>
              <a:t>语言</a:t>
            </a:r>
            <a:endParaRPr kumimoji="0"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Tree>
    <p:extLst>
      <p:ext uri="{BB962C8B-B14F-4D97-AF65-F5344CB8AC3E}">
        <p14:creationId xmlns:p14="http://schemas.microsoft.com/office/powerpoint/2010/main" val="3386429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395536" y="396660"/>
            <a:ext cx="5544616"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l" defTabSz="914400" rtl="0" eaLnBrk="1" fontAlgn="base" latinLnBrk="0" hangingPunct="1">
              <a:lnSpc>
                <a:spcPct val="70000"/>
              </a:lnSpc>
              <a:spcBef>
                <a:spcPct val="0"/>
              </a:spcBef>
              <a:spcAft>
                <a:spcPct val="0"/>
              </a:spcAft>
              <a:buClrTx/>
              <a:buSzTx/>
              <a:buFontTx/>
              <a:buNone/>
              <a:tabLst/>
              <a:defRPr/>
            </a:pPr>
            <a:r>
              <a:rPr lang="zh-CN" altLang="en-US" sz="3200" dirty="0">
                <a:latin typeface="微软雅黑" panose="020B0503020204020204" pitchFamily="34" charset="-122"/>
                <a:ea typeface="微软雅黑" panose="020B0503020204020204" pitchFamily="34" charset="-122"/>
                <a:cs typeface="Bebas Neue" charset="0"/>
                <a:sym typeface="Bebas Neue" charset="0"/>
              </a:rPr>
              <a:t>第</a:t>
            </a:r>
            <a:r>
              <a:rPr lang="en-US" altLang="zh-CN" sz="3200" dirty="0">
                <a:latin typeface="微软雅黑" panose="020B0503020204020204" pitchFamily="34" charset="-122"/>
                <a:ea typeface="微软雅黑" panose="020B0503020204020204" pitchFamily="34" charset="-122"/>
                <a:cs typeface="Bebas Neue" charset="0"/>
                <a:sym typeface="Bebas Neue" charset="0"/>
              </a:rPr>
              <a:t>1</a:t>
            </a:r>
            <a:r>
              <a:rPr lang="zh-CN" altLang="en-US" sz="3200" dirty="0">
                <a:latin typeface="微软雅黑" panose="020B0503020204020204" pitchFamily="34" charset="-122"/>
                <a:ea typeface="微软雅黑" panose="020B0503020204020204" pitchFamily="34" charset="-122"/>
                <a:cs typeface="Bebas Neue" charset="0"/>
                <a:sym typeface="Bebas Neue" charset="0"/>
              </a:rPr>
              <a:t>章 </a:t>
            </a:r>
            <a:r>
              <a:rPr lang="en-US" altLang="zh-CN" sz="3200" dirty="0">
                <a:latin typeface="微软雅黑" panose="020B0503020204020204" pitchFamily="34" charset="-122"/>
                <a:ea typeface="微软雅黑" panose="020B0503020204020204" pitchFamily="34" charset="-122"/>
                <a:cs typeface="Bebas Neue" charset="0"/>
                <a:sym typeface="Bebas Neue" charset="0"/>
              </a:rPr>
              <a:t>Python</a:t>
            </a:r>
            <a:r>
              <a:rPr lang="zh-CN" altLang="en-US" sz="3200" dirty="0">
                <a:latin typeface="微软雅黑" panose="020B0503020204020204" pitchFamily="34" charset="-122"/>
                <a:ea typeface="微软雅黑" panose="020B0503020204020204" pitchFamily="34" charset="-122"/>
                <a:cs typeface="Bebas Neue" charset="0"/>
                <a:sym typeface="Bebas Neue" charset="0"/>
              </a:rPr>
              <a:t>基本语法元素</a:t>
            </a:r>
            <a:endParaRPr kumimoji="0" 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2234265" y="1358570"/>
            <a:ext cx="5595391" cy="3994427"/>
          </a:xfrm>
          <a:prstGeom prst="rect">
            <a:avLst/>
          </a:prstGeom>
        </p:spPr>
        <p:txBody>
          <a:bodyPr wrap="square">
            <a:spAutoFit/>
          </a:bodyPr>
          <a:lstStyle/>
          <a:p>
            <a:pPr marL="0" marR="0" lvl="0" indent="0" algn="l" defTabSz="914400" rtl="0" eaLnBrk="1" fontAlgn="base" latinLnBrk="0" hangingPunct="1">
              <a:lnSpc>
                <a:spcPct val="18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1.1 </a:t>
            </a:r>
            <a:r>
              <a:rPr lang="zh-CN" altLang="en-US" sz="2400" b="1" noProof="0" dirty="0">
                <a:latin typeface="微软雅黑" panose="020B0503020204020204" pitchFamily="34" charset="-122"/>
                <a:ea typeface="微软雅黑" panose="020B0503020204020204" pitchFamily="34" charset="-122"/>
                <a:cs typeface="Arial" charset="0"/>
              </a:rPr>
              <a:t>程序设计基本方法</a:t>
            </a:r>
            <a:endParaRPr lang="en-US" altLang="zh-CN" sz="2400" b="1" dirty="0">
              <a:latin typeface="微软雅黑" panose="020B0503020204020204" pitchFamily="34" charset="-122"/>
              <a:ea typeface="微软雅黑" panose="020B0503020204020204" pitchFamily="34" charset="-122"/>
              <a:cs typeface="Arial" charset="0"/>
            </a:endParaRPr>
          </a:p>
          <a:p>
            <a:pPr marL="0" marR="0" lvl="0" indent="0" algn="l" defTabSz="914400" rtl="0" eaLnBrk="1" fontAlgn="base" latinLnBrk="0" hangingPunct="1">
              <a:lnSpc>
                <a:spcPct val="18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1.2 </a:t>
            </a:r>
            <a:r>
              <a:rPr lang="en-US" altLang="zh-CN" sz="2400" b="1" noProof="0" dirty="0">
                <a:latin typeface="微软雅黑" panose="020B0503020204020204" pitchFamily="34" charset="-122"/>
                <a:ea typeface="微软雅黑" panose="020B0503020204020204" pitchFamily="34" charset="-122"/>
                <a:cs typeface="Arial" charset="0"/>
              </a:rPr>
              <a:t>Python</a:t>
            </a:r>
            <a:r>
              <a:rPr lang="zh-CN" altLang="en-US" sz="2400" b="1" noProof="0" dirty="0">
                <a:latin typeface="微软雅黑" panose="020B0503020204020204" pitchFamily="34" charset="-122"/>
                <a:ea typeface="微软雅黑" panose="020B0503020204020204" pitchFamily="34" charset="-122"/>
                <a:cs typeface="Arial" charset="0"/>
              </a:rPr>
              <a:t>语言概述</a:t>
            </a:r>
            <a:endParaRPr lang="en-US" altLang="zh-CN" sz="2400" b="1" noProof="0" dirty="0">
              <a:latin typeface="微软雅黑" panose="020B0503020204020204" pitchFamily="34" charset="-122"/>
              <a:ea typeface="微软雅黑" panose="020B0503020204020204" pitchFamily="34" charset="-122"/>
              <a:cs typeface="Arial" charset="0"/>
            </a:endParaRPr>
          </a:p>
          <a:p>
            <a:pPr marL="0" marR="0" lvl="0" indent="0" algn="l" defTabSz="914400" rtl="0" eaLnBrk="1" fontAlgn="base" latinLnBrk="0" hangingPunct="1">
              <a:lnSpc>
                <a:spcPct val="18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1.3 </a:t>
            </a:r>
            <a:r>
              <a:rPr lang="en-US" altLang="zh-CN" sz="2400" b="1" noProof="0" dirty="0">
                <a:latin typeface="微软雅黑" panose="020B0503020204020204" pitchFamily="34" charset="-122"/>
                <a:ea typeface="微软雅黑" panose="020B0503020204020204" pitchFamily="34" charset="-122"/>
                <a:cs typeface="Arial" charset="0"/>
              </a:rPr>
              <a:t>Python</a:t>
            </a:r>
            <a:r>
              <a:rPr lang="zh-CN" altLang="en-US" sz="2400" b="1" noProof="0" dirty="0">
                <a:latin typeface="微软雅黑" panose="020B0503020204020204" pitchFamily="34" charset="-122"/>
                <a:ea typeface="微软雅黑" panose="020B0503020204020204" pitchFamily="34" charset="-122"/>
                <a:cs typeface="Arial" charset="0"/>
              </a:rPr>
              <a:t>开发环境配置</a:t>
            </a:r>
            <a:endParaRPr lang="en-US" altLang="zh-CN" sz="2400" b="1" dirty="0">
              <a:latin typeface="微软雅黑" panose="020B0503020204020204" pitchFamily="34" charset="-122"/>
              <a:ea typeface="微软雅黑" panose="020B0503020204020204" pitchFamily="34" charset="-122"/>
              <a:cs typeface="Arial" charset="0"/>
            </a:endParaRPr>
          </a:p>
          <a:p>
            <a:pPr algn="l">
              <a:lnSpc>
                <a:spcPct val="180000"/>
              </a:lnSpc>
              <a:defRPr/>
            </a:pPr>
            <a:r>
              <a:rPr kumimoji="0" lang="en-US" altLang="zh-CN" sz="24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1.4 </a:t>
            </a:r>
            <a:r>
              <a:rPr lang="en-US" altLang="zh-CN" sz="2400" b="1" dirty="0">
                <a:latin typeface="微软雅黑" panose="020B0503020204020204" pitchFamily="34" charset="-122"/>
                <a:ea typeface="微软雅黑" panose="020B0503020204020204" pitchFamily="34" charset="-122"/>
                <a:cs typeface="Arial" charset="0"/>
                <a:sym typeface="Bebas Neue" charset="0"/>
              </a:rPr>
              <a:t>Python</a:t>
            </a:r>
            <a:r>
              <a:rPr lang="zh-CN" altLang="en-US" sz="2400" b="1" dirty="0">
                <a:latin typeface="微软雅黑" panose="020B0503020204020204" pitchFamily="34" charset="-122"/>
                <a:ea typeface="微软雅黑" panose="020B0503020204020204" pitchFamily="34" charset="-122"/>
                <a:cs typeface="Arial" charset="0"/>
                <a:sym typeface="Bebas Neue" charset="0"/>
              </a:rPr>
              <a:t>程序编写与运行</a:t>
            </a:r>
            <a:endParaRPr lang="en-US" altLang="zh-CN" sz="2400" b="1" dirty="0">
              <a:latin typeface="微软雅黑" panose="020B0503020204020204" pitchFamily="34" charset="-122"/>
              <a:ea typeface="微软雅黑" panose="020B0503020204020204" pitchFamily="34" charset="-122"/>
              <a:cs typeface="Arial" charset="0"/>
              <a:sym typeface="Bebas Neue" charset="0"/>
            </a:endParaRPr>
          </a:p>
          <a:p>
            <a:pPr marL="0" marR="0" lvl="0" indent="0" algn="l" defTabSz="914400" rtl="0" eaLnBrk="1" fontAlgn="base" latinLnBrk="0" hangingPunct="1">
              <a:lnSpc>
                <a:spcPct val="180000"/>
              </a:lnSpc>
              <a:spcBef>
                <a:spcPct val="0"/>
              </a:spcBef>
              <a:spcAft>
                <a:spcPct val="0"/>
              </a:spcAft>
              <a:buClrTx/>
              <a:buSzTx/>
              <a:buFontTx/>
              <a:buNone/>
              <a:tabLst/>
              <a:defRPr/>
            </a:pPr>
            <a:endParaRPr lang="en-US" altLang="zh-CN" sz="2400" b="1" dirty="0">
              <a:latin typeface="微软雅黑" panose="020B0503020204020204" pitchFamily="34" charset="-122"/>
              <a:ea typeface="微软雅黑" panose="020B0503020204020204" pitchFamily="34" charset="-122"/>
              <a:cs typeface="Arial" charset="0"/>
            </a:endParaRPr>
          </a:p>
          <a:p>
            <a:pPr marL="0" marR="0" lvl="0" indent="0" algn="l" defTabSz="914400" rtl="0" eaLnBrk="1" fontAlgn="base" latinLnBrk="0" hangingPunct="1">
              <a:lnSpc>
                <a:spcPct val="180000"/>
              </a:lnSpc>
              <a:spcBef>
                <a:spcPct val="0"/>
              </a:spcBef>
              <a:spcAft>
                <a:spcPct val="0"/>
              </a:spcAft>
              <a:buClrTx/>
              <a:buSzTx/>
              <a:buFontTx/>
              <a:buNone/>
              <a:tabLst/>
              <a:defRPr/>
            </a:pPr>
            <a:r>
              <a:rPr lang="zh-CN" altLang="en-US" sz="2400" b="1" dirty="0">
                <a:latin typeface="微软雅黑" panose="020B0503020204020204" pitchFamily="34" charset="-122"/>
                <a:ea typeface="微软雅黑" panose="020B0503020204020204" pitchFamily="34" charset="-122"/>
                <a:cs typeface="Arial" charset="0"/>
              </a:rPr>
              <a:t>         </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4300" y="4328673"/>
            <a:ext cx="1600491" cy="800246"/>
          </a:xfrm>
          <a:prstGeom prst="rect">
            <a:avLst/>
          </a:prstGeom>
        </p:spPr>
      </p:pic>
      <p:sp>
        <p:nvSpPr>
          <p:cNvPr id="17" name="Freeform 6"/>
          <p:cNvSpPr>
            <a:spLocks noEditPoints="1"/>
          </p:cNvSpPr>
          <p:nvPr/>
        </p:nvSpPr>
        <p:spPr bwMode="auto">
          <a:xfrm>
            <a:off x="1037581" y="2096663"/>
            <a:ext cx="1196684" cy="127533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rgbClr val="C19859"/>
          </a:solidFill>
          <a:ln>
            <a:noFill/>
          </a:ln>
        </p:spPr>
        <p:txBody>
          <a:bodyPr vert="horz" wrap="square" lIns="121920" tIns="60960" rIns="121920" bIns="60960"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id-ID" sz="24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93" name="直接连接符 92"/>
          <p:cNvCxnSpPr>
            <a:cxnSpLocks noChangeAspect="1"/>
          </p:cNvCxnSpPr>
          <p:nvPr/>
        </p:nvCxnSpPr>
        <p:spPr>
          <a:xfrm rot="60000" flipV="1">
            <a:off x="179512" y="4111170"/>
            <a:ext cx="8641188" cy="960112"/>
          </a:xfrm>
          <a:prstGeom prst="line">
            <a:avLst/>
          </a:prstGeom>
          <a:ln w="34925">
            <a:solidFill>
              <a:srgbClr val="0070C0"/>
            </a:solidFill>
          </a:ln>
        </p:spPr>
        <p:style>
          <a:lnRef idx="1">
            <a:schemeClr val="dk1"/>
          </a:lnRef>
          <a:fillRef idx="0">
            <a:schemeClr val="dk1"/>
          </a:fillRef>
          <a:effectRef idx="0">
            <a:schemeClr val="dk1"/>
          </a:effectRef>
          <a:fontRef idx="minor">
            <a:schemeClr val="tx1"/>
          </a:fontRef>
        </p:style>
      </p:cxnSp>
      <p:grpSp>
        <p:nvGrpSpPr>
          <p:cNvPr id="94" name="组合 93"/>
          <p:cNvGrpSpPr>
            <a:grpSpLocks noChangeAspect="1"/>
          </p:cNvGrpSpPr>
          <p:nvPr/>
        </p:nvGrpSpPr>
        <p:grpSpPr>
          <a:xfrm rot="177950">
            <a:off x="8478506" y="3521313"/>
            <a:ext cx="538686" cy="712625"/>
            <a:chOff x="8184848" y="1528278"/>
            <a:chExt cx="915709" cy="1404112"/>
          </a:xfrm>
        </p:grpSpPr>
        <p:cxnSp>
          <p:nvCxnSpPr>
            <p:cNvPr id="95" name="直接连接符 94"/>
            <p:cNvCxnSpPr/>
            <p:nvPr/>
          </p:nvCxnSpPr>
          <p:spPr>
            <a:xfrm>
              <a:off x="8184848" y="1560745"/>
              <a:ext cx="92049" cy="137164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96" name="组合 95"/>
            <p:cNvGrpSpPr/>
            <p:nvPr/>
          </p:nvGrpSpPr>
          <p:grpSpPr>
            <a:xfrm>
              <a:off x="8202190" y="1528278"/>
              <a:ext cx="898367" cy="536213"/>
              <a:chOff x="8204763" y="1483692"/>
              <a:chExt cx="1164045" cy="817288"/>
            </a:xfrm>
          </p:grpSpPr>
          <p:sp>
            <p:nvSpPr>
              <p:cNvPr id="97" name="矩形 96"/>
              <p:cNvSpPr/>
              <p:nvPr/>
            </p:nvSpPr>
            <p:spPr>
              <a:xfrm rot="21347158">
                <a:off x="8205453" y="1508413"/>
                <a:ext cx="1156902" cy="792567"/>
              </a:xfrm>
              <a:prstGeom prst="rect">
                <a:avLst/>
              </a:prstGeom>
              <a:noFill/>
              <a:ln w="1905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000000"/>
                  </a:solidFill>
                  <a:effectLst/>
                  <a:uLnTx/>
                  <a:uFillTx/>
                  <a:latin typeface="Gill Sans"/>
                  <a:sym typeface="Gill Sans" charset="0"/>
                </a:endParaRPr>
              </a:p>
            </p:txBody>
          </p:sp>
          <p:sp>
            <p:nvSpPr>
              <p:cNvPr id="98" name="矩形 97"/>
              <p:cNvSpPr/>
              <p:nvPr/>
            </p:nvSpPr>
            <p:spPr>
              <a:xfrm rot="21317301">
                <a:off x="8204763" y="1558415"/>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99" name="矩形 98"/>
              <p:cNvSpPr/>
              <p:nvPr/>
            </p:nvSpPr>
            <p:spPr>
              <a:xfrm rot="21317301">
                <a:off x="8598077" y="1515594"/>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0" name="矩形 99"/>
              <p:cNvSpPr/>
              <p:nvPr/>
            </p:nvSpPr>
            <p:spPr>
              <a:xfrm rot="21317301">
                <a:off x="8965920" y="1483692"/>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1" name="矩形 100"/>
              <p:cNvSpPr/>
              <p:nvPr/>
            </p:nvSpPr>
            <p:spPr>
              <a:xfrm rot="21317301">
                <a:off x="8414168" y="1715662"/>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2" name="矩形 101"/>
              <p:cNvSpPr/>
              <p:nvPr/>
            </p:nvSpPr>
            <p:spPr>
              <a:xfrm rot="21317301">
                <a:off x="8797829" y="1684870"/>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3" name="矩形 102"/>
              <p:cNvSpPr/>
              <p:nvPr/>
            </p:nvSpPr>
            <p:spPr>
              <a:xfrm rot="21317301">
                <a:off x="8246506" y="1934707"/>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4" name="矩形 103"/>
              <p:cNvSpPr/>
              <p:nvPr/>
            </p:nvSpPr>
            <p:spPr>
              <a:xfrm rot="21317301">
                <a:off x="8618241" y="1904610"/>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5" name="矩形 104"/>
              <p:cNvSpPr/>
              <p:nvPr/>
            </p:nvSpPr>
            <p:spPr>
              <a:xfrm rot="21317301">
                <a:off x="9001629" y="1880783"/>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6" name="矩形 105"/>
              <p:cNvSpPr/>
              <p:nvPr/>
            </p:nvSpPr>
            <p:spPr>
              <a:xfrm rot="21317301">
                <a:off x="9167267" y="1664990"/>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7" name="矩形 106"/>
              <p:cNvSpPr/>
              <p:nvPr/>
            </p:nvSpPr>
            <p:spPr>
              <a:xfrm rot="21317301">
                <a:off x="8447028" y="2118481"/>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8" name="矩形 107"/>
              <p:cNvSpPr/>
              <p:nvPr/>
            </p:nvSpPr>
            <p:spPr>
              <a:xfrm rot="21317301">
                <a:off x="8825267" y="2071680"/>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9" name="矩形 108"/>
              <p:cNvSpPr/>
              <p:nvPr/>
            </p:nvSpPr>
            <p:spPr>
              <a:xfrm rot="21317301">
                <a:off x="9188068" y="2064165"/>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grpSp>
      </p:grpSp>
      <p:pic>
        <p:nvPicPr>
          <p:cNvPr id="110" name="图片 109"/>
          <p:cNvPicPr>
            <a:picLocks noChangeAspect="1"/>
          </p:cNvPicPr>
          <p:nvPr/>
        </p:nvPicPr>
        <p:blipFill>
          <a:blip r:embed="rId3" cstate="email">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rot="21266528">
            <a:off x="140999" y="4225756"/>
            <a:ext cx="808374" cy="730939"/>
          </a:xfrm>
          <a:prstGeom prst="rect">
            <a:avLst/>
          </a:prstGeom>
          <a:noFill/>
        </p:spPr>
      </p:pic>
    </p:spTree>
    <p:extLst>
      <p:ext uri="{BB962C8B-B14F-4D97-AF65-F5344CB8AC3E}">
        <p14:creationId xmlns:p14="http://schemas.microsoft.com/office/powerpoint/2010/main" val="4078574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静态语言和脚本语言</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646331"/>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执行方式不同，优势各有不同</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0" y="2139701"/>
            <a:ext cx="9144000" cy="2646878"/>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静态语言：编译器一次性生成目标代码，优化更充分</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charset="0"/>
                <a:sym typeface="Gill Sans" charset="0"/>
              </a:rPr>
              <a:t>程序运行速度更快</a:t>
            </a:r>
            <a:endParaRPr kumimoji="0" lang="en-US" altLang="zh-CN"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脚本语言：执行程序时需要源代码，维护更灵活</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charset="0"/>
                <a:sym typeface="Gill Sans" charset="0"/>
              </a:rPr>
              <a:t>源代码在维护灵活、跨多个操作系统平台</a:t>
            </a:r>
            <a:endParaRPr kumimoji="0"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Tree>
    <p:extLst>
      <p:ext uri="{BB962C8B-B14F-4D97-AF65-F5344CB8AC3E}">
        <p14:creationId xmlns:p14="http://schemas.microsoft.com/office/powerpoint/2010/main" val="1552561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pic>
        <p:nvPicPr>
          <p:cNvPr id="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059582"/>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a:spLocks/>
          </p:cNvSpPr>
          <p:nvPr/>
        </p:nvSpPr>
        <p:spPr bwMode="auto">
          <a:xfrm>
            <a:off x="4575842" y="3287228"/>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21" name="Freeform 15"/>
          <p:cNvSpPr>
            <a:spLocks/>
          </p:cNvSpPr>
          <p:nvPr/>
        </p:nvSpPr>
        <p:spPr bwMode="auto">
          <a:xfrm>
            <a:off x="4575048" y="3287228"/>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3" name="Rectangle 1"/>
          <p:cNvSpPr>
            <a:spLocks/>
          </p:cNvSpPr>
          <p:nvPr/>
        </p:nvSpPr>
        <p:spPr bwMode="auto">
          <a:xfrm>
            <a:off x="0" y="2036729"/>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程序的基本编写方法</a:t>
            </a:r>
            <a:endParaRPr kumimoji="0" lang="en-US" sz="4000" b="0" i="0" u="none" strike="noStrike" kern="1200" cap="none" spc="0" normalizeH="0" baseline="0" noProof="0" dirty="0">
              <a:ln>
                <a:noFill/>
              </a:ln>
              <a:solidFill>
                <a:srgbClr val="FF931A"/>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pic>
        <p:nvPicPr>
          <p:cNvPr id="14" name="图片 13">
            <a:extLst>
              <a:ext uri="{FF2B5EF4-FFF2-40B4-BE49-F238E27FC236}">
                <a16:creationId xmlns:a16="http://schemas.microsoft.com/office/drawing/2014/main" id="{F972298D-3543-4745-B395-C4ACA3DBD29E}"/>
              </a:ext>
            </a:extLst>
          </p:cNvPr>
          <p:cNvPicPr>
            <a:picLocks noChangeAspect="1"/>
          </p:cNvPicPr>
          <p:nvPr/>
        </p:nvPicPr>
        <p:blipFill>
          <a:blip r:embed="rId3">
            <a:lum bright="70000" contrast="-70000"/>
          </a:blip>
          <a:stretch>
            <a:fillRect/>
          </a:stretch>
        </p:blipFill>
        <p:spPr>
          <a:xfrm>
            <a:off x="5853616" y="4743741"/>
            <a:ext cx="1187624" cy="281081"/>
          </a:xfrm>
          <a:prstGeom prst="rect">
            <a:avLst/>
          </a:prstGeom>
        </p:spPr>
      </p:pic>
    </p:spTree>
    <p:extLst>
      <p:ext uri="{BB962C8B-B14F-4D97-AF65-F5344CB8AC3E}">
        <p14:creationId xmlns:p14="http://schemas.microsoft.com/office/powerpoint/2010/main" val="76813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IPO</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646331"/>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程序的基本编写方法</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755576" y="2139701"/>
            <a:ext cx="8604448" cy="230832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I</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Input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输入，程序的输入</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P</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Process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处理，程序的主要逻辑</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O</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Output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输出，程序的输出</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Tree>
    <p:extLst>
      <p:ext uri="{BB962C8B-B14F-4D97-AF65-F5344CB8AC3E}">
        <p14:creationId xmlns:p14="http://schemas.microsoft.com/office/powerpoint/2010/main" val="2638013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理解</a:t>
            </a: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IPO</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输入</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395536" y="2211710"/>
            <a:ext cx="8280920" cy="218521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程序的输入</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文件输入、网络输入、控制台输入、交互界面输入、内部参数输入等</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输入是一个程序的开始</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Tree>
    <p:extLst>
      <p:ext uri="{BB962C8B-B14F-4D97-AF65-F5344CB8AC3E}">
        <p14:creationId xmlns:p14="http://schemas.microsoft.com/office/powerpoint/2010/main" val="1966718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理解</a:t>
            </a: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IPO</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输出</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323528" y="2211710"/>
            <a:ext cx="8712460" cy="218521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程序的输出</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控制台输出、图形输出、文件输出、网络输出、操作系统内部变量输出等</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输出是程序展示运算结果的方式</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Tree>
    <p:extLst>
      <p:ext uri="{BB962C8B-B14F-4D97-AF65-F5344CB8AC3E}">
        <p14:creationId xmlns:p14="http://schemas.microsoft.com/office/powerpoint/2010/main" val="1781844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理解</a:t>
            </a: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IPO</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处理</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791580" y="2283718"/>
            <a:ext cx="7560840" cy="2196883"/>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处理是程序对输入数据进行计算产生输出结果的过程</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处理方法统称为算法，它是程序最重要的部分</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charset="0"/>
                <a:sym typeface="Gill Sans" charset="0"/>
              </a:rPr>
              <a:t>算法是一个程序的灵魂</a:t>
            </a:r>
            <a:endParaRPr kumimoji="0" lang="en-US" altLang="zh-CN"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Tree>
    <p:extLst>
      <p:ext uri="{BB962C8B-B14F-4D97-AF65-F5344CB8AC3E}">
        <p14:creationId xmlns:p14="http://schemas.microsoft.com/office/powerpoint/2010/main" val="399894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问题的计算部分</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一个待解决问题中，可以用程序辅助完成的部分</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6" name="矩形 5">
            <a:extLst>
              <a:ext uri="{FF2B5EF4-FFF2-40B4-BE49-F238E27FC236}">
                <a16:creationId xmlns:a16="http://schemas.microsoft.com/office/drawing/2014/main" id="{511215CD-CC6E-4487-9C83-0F756AA52EAF}"/>
              </a:ext>
            </a:extLst>
          </p:cNvPr>
          <p:cNvSpPr/>
          <p:nvPr/>
        </p:nvSpPr>
        <p:spPr>
          <a:xfrm>
            <a:off x="827584" y="2283718"/>
            <a:ext cx="7560840" cy="230832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计算机只能解决计算问题，即问题的计算部分</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一个问题可能有多种角度理解，产生不同的计算部分</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问题的计算部分一般都有输入、处理和输出过程</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Tree>
    <p:extLst>
      <p:ext uri="{BB962C8B-B14F-4D97-AF65-F5344CB8AC3E}">
        <p14:creationId xmlns:p14="http://schemas.microsoft.com/office/powerpoint/2010/main" val="871911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180528" y="44124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编程解决问题的步骤</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899592" y="1275606"/>
            <a:ext cx="7560840" cy="205838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分析问题：分析问题的计算部分，</a:t>
            </a:r>
            <a:r>
              <a:rPr kumimoji="0" lang="zh-CN" altLang="en-US" sz="2400" b="1" i="0" u="none" strike="noStrike" kern="1200" cap="none" spc="0" normalizeH="0" baseline="0" noProof="0" dirty="0">
                <a:ln>
                  <a:noFill/>
                </a:ln>
                <a:solidFill>
                  <a:srgbClr val="D98431"/>
                </a:solidFill>
                <a:effectLst/>
                <a:uLnTx/>
                <a:uFillTx/>
                <a:latin typeface="微软雅黑" panose="020B0503020204020204" pitchFamily="34" charset="-122"/>
                <a:ea typeface="微软雅黑" panose="020B0503020204020204" pitchFamily="34" charset="-122"/>
                <a:cs typeface="Arial" charset="0"/>
                <a:sym typeface="Gill Sans" charset="0"/>
              </a:rPr>
              <a:t>想清楚</a:t>
            </a:r>
            <a:endParaRPr kumimoji="0" lang="en-US" altLang="zh-CN" sz="2400" b="1" i="0" u="none" strike="noStrike" kern="1200" cap="none" spc="0" normalizeH="0" baseline="0" noProof="0" dirty="0">
              <a:ln>
                <a:noFill/>
              </a:ln>
              <a:solidFill>
                <a:srgbClr val="D98431"/>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划分边界：划分问题的功能边界，</a:t>
            </a:r>
            <a:r>
              <a:rPr kumimoji="0" lang="zh-CN" altLang="en-US" sz="2400" b="1" i="0" u="none" strike="noStrike" kern="1200" cap="none" spc="0" normalizeH="0" baseline="0" noProof="0" dirty="0">
                <a:ln>
                  <a:noFill/>
                </a:ln>
                <a:solidFill>
                  <a:srgbClr val="D98431"/>
                </a:solidFill>
                <a:effectLst/>
                <a:uLnTx/>
                <a:uFillTx/>
                <a:latin typeface="微软雅黑" panose="020B0503020204020204" pitchFamily="34" charset="-122"/>
                <a:ea typeface="微软雅黑" panose="020B0503020204020204" pitchFamily="34" charset="-122"/>
                <a:cs typeface="Arial" charset="0"/>
                <a:sym typeface="Gill Sans" charset="0"/>
              </a:rPr>
              <a:t>规划</a:t>
            </a:r>
            <a:r>
              <a:rPr kumimoji="0" lang="en-US" altLang="zh-CN" sz="2400" b="1" i="0" u="none" strike="noStrike" kern="1200" cap="none" spc="0" normalizeH="0" baseline="0" noProof="0" dirty="0">
                <a:ln>
                  <a:noFill/>
                </a:ln>
                <a:solidFill>
                  <a:srgbClr val="D98431"/>
                </a:solidFill>
                <a:effectLst/>
                <a:uLnTx/>
                <a:uFillTx/>
                <a:latin typeface="微软雅黑" panose="020B0503020204020204" pitchFamily="34" charset="-122"/>
                <a:ea typeface="微软雅黑" panose="020B0503020204020204" pitchFamily="34" charset="-122"/>
                <a:cs typeface="Arial" charset="0"/>
                <a:sym typeface="Gill Sans" charset="0"/>
              </a:rPr>
              <a:t>IPO</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设计算法：设计问题的求解算法，</a:t>
            </a:r>
            <a:r>
              <a:rPr kumimoji="0" lang="zh-CN" altLang="en-US" sz="2400" b="1" i="0" u="none" strike="noStrike" kern="1200" cap="none" spc="0" normalizeH="0" baseline="0" noProof="0" dirty="0">
                <a:ln>
                  <a:noFill/>
                </a:ln>
                <a:solidFill>
                  <a:srgbClr val="D98431"/>
                </a:solidFill>
                <a:effectLst/>
                <a:uLnTx/>
                <a:uFillTx/>
                <a:latin typeface="微软雅黑" panose="020B0503020204020204" pitchFamily="34" charset="-122"/>
                <a:ea typeface="微软雅黑" panose="020B0503020204020204" pitchFamily="34" charset="-122"/>
                <a:cs typeface="Arial" charset="0"/>
                <a:sym typeface="Gill Sans" charset="0"/>
              </a:rPr>
              <a:t>关注算法</a:t>
            </a:r>
            <a:endParaRPr kumimoji="0" lang="en-US" altLang="zh-CN" sz="2400" b="1" i="0" u="none" strike="noStrike" kern="1200" cap="none" spc="0" normalizeH="0" baseline="0" noProof="0" dirty="0">
              <a:ln>
                <a:noFill/>
              </a:ln>
              <a:solidFill>
                <a:srgbClr val="D98431"/>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2" name="矩形 1">
            <a:extLst>
              <a:ext uri="{FF2B5EF4-FFF2-40B4-BE49-F238E27FC236}">
                <a16:creationId xmlns:a16="http://schemas.microsoft.com/office/drawing/2014/main" id="{1DDBCCA3-5909-449C-2E20-AEAF6E126DD0}"/>
              </a:ext>
            </a:extLst>
          </p:cNvPr>
          <p:cNvSpPr/>
          <p:nvPr/>
        </p:nvSpPr>
        <p:spPr>
          <a:xfrm>
            <a:off x="899592" y="3226892"/>
            <a:ext cx="7560840" cy="1689052"/>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编写程序：编写问题的计算程序，</a:t>
            </a:r>
            <a:r>
              <a:rPr kumimoji="0" lang="zh-CN" altLang="en-US" sz="2400" b="1" i="0" u="none" strike="noStrike" kern="1200" cap="none" spc="0" normalizeH="0" baseline="0" noProof="0" dirty="0">
                <a:ln>
                  <a:noFill/>
                </a:ln>
                <a:solidFill>
                  <a:srgbClr val="D98431"/>
                </a:solidFill>
                <a:effectLst/>
                <a:uLnTx/>
                <a:uFillTx/>
                <a:latin typeface="微软雅黑" panose="020B0503020204020204" pitchFamily="34" charset="-122"/>
                <a:ea typeface="微软雅黑" panose="020B0503020204020204" pitchFamily="34" charset="-122"/>
                <a:cs typeface="Arial" charset="0"/>
                <a:sym typeface="Gill Sans" charset="0"/>
              </a:rPr>
              <a:t>编程序</a:t>
            </a:r>
            <a:endParaRPr kumimoji="0" lang="en-US" altLang="zh-CN" sz="2400" b="1" i="0" u="none" strike="noStrike" kern="1200" cap="none" spc="0" normalizeH="0" baseline="0" noProof="0" dirty="0">
              <a:ln>
                <a:noFill/>
              </a:ln>
              <a:solidFill>
                <a:srgbClr val="D98431"/>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调试测试：调试程序使正确运行，</a:t>
            </a:r>
            <a:r>
              <a:rPr kumimoji="0" lang="zh-CN" altLang="en-US" sz="2400" b="1" i="0" u="none" strike="noStrike" kern="1200" cap="none" spc="0" normalizeH="0" baseline="0" noProof="0" dirty="0">
                <a:ln>
                  <a:noFill/>
                </a:ln>
                <a:solidFill>
                  <a:srgbClr val="D98431"/>
                </a:solidFill>
                <a:effectLst/>
                <a:uLnTx/>
                <a:uFillTx/>
                <a:latin typeface="微软雅黑" panose="020B0503020204020204" pitchFamily="34" charset="-122"/>
                <a:ea typeface="微软雅黑" panose="020B0503020204020204" pitchFamily="34" charset="-122"/>
                <a:cs typeface="Arial" charset="0"/>
                <a:sym typeface="Gill Sans" charset="0"/>
              </a:rPr>
              <a:t>运行调试</a:t>
            </a:r>
            <a:endParaRPr kumimoji="0" lang="en-US" altLang="zh-CN" sz="2400" b="1" i="0" u="none" strike="noStrike" kern="1200" cap="none" spc="0" normalizeH="0" baseline="0" noProof="0" dirty="0">
              <a:ln>
                <a:noFill/>
              </a:ln>
              <a:solidFill>
                <a:srgbClr val="D98431"/>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升级维护：适应问题的升级维护，</a:t>
            </a:r>
            <a:r>
              <a:rPr kumimoji="0" lang="zh-CN" altLang="en-US" sz="2400" b="1" i="0" u="none" strike="noStrike" kern="1200" cap="none" spc="0" normalizeH="0" baseline="0" noProof="0" dirty="0">
                <a:ln>
                  <a:noFill/>
                </a:ln>
                <a:solidFill>
                  <a:srgbClr val="D98431"/>
                </a:solidFill>
                <a:effectLst/>
                <a:uLnTx/>
                <a:uFillTx/>
                <a:latin typeface="微软雅黑" panose="020B0503020204020204" pitchFamily="34" charset="-122"/>
                <a:ea typeface="微软雅黑" panose="020B0503020204020204" pitchFamily="34" charset="-122"/>
                <a:cs typeface="Arial" charset="0"/>
                <a:sym typeface="Gill Sans" charset="0"/>
              </a:rPr>
              <a:t>更新完善</a:t>
            </a:r>
            <a:endParaRPr kumimoji="0" lang="en-US" altLang="zh-CN" sz="2400" b="1" i="0" u="none" strike="noStrike" kern="1200" cap="none" spc="0" normalizeH="0" baseline="0" noProof="0" dirty="0">
              <a:ln>
                <a:noFill/>
              </a:ln>
              <a:solidFill>
                <a:srgbClr val="D98431"/>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Tree>
    <p:extLst>
      <p:ext uri="{BB962C8B-B14F-4D97-AF65-F5344CB8AC3E}">
        <p14:creationId xmlns:p14="http://schemas.microsoft.com/office/powerpoint/2010/main" val="20880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求解计算问题的精简步骤</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646331"/>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3</a:t>
            </a: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个精简步骤</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791580" y="2211710"/>
            <a:ext cx="7560840" cy="230832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确定</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IPO</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：明确计算部分及功能边界</a:t>
            </a:r>
            <a:endParaRPr kumimoji="0" lang="en-US" altLang="zh-CN" sz="2400" b="1" i="0" u="none" strike="noStrike" kern="1200" cap="none" spc="0" normalizeH="0" baseline="0" noProof="0" dirty="0">
              <a:ln>
                <a:noFill/>
              </a:ln>
              <a:solidFill>
                <a:srgbClr val="D98431"/>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编写程序：将计算求解的设计变成现实</a:t>
            </a:r>
            <a:endParaRPr kumimoji="0" lang="en-US" altLang="zh-CN" sz="2400" b="1" i="0" u="none" strike="noStrike" kern="1200" cap="none" spc="0" normalizeH="0" baseline="0" noProof="0" dirty="0">
              <a:ln>
                <a:noFill/>
              </a:ln>
              <a:solidFill>
                <a:srgbClr val="D98431"/>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调试程序：确保程序按照正确逻辑能够正确运行</a:t>
            </a:r>
            <a:endParaRPr kumimoji="0" lang="en-US" altLang="zh-CN" sz="2400" b="1" i="0" u="none" strike="noStrike" kern="1200" cap="none" spc="0" normalizeH="0" baseline="0" noProof="0" dirty="0">
              <a:ln>
                <a:noFill/>
              </a:ln>
              <a:solidFill>
                <a:srgbClr val="D98431"/>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Tree>
    <p:extLst>
      <p:ext uri="{BB962C8B-B14F-4D97-AF65-F5344CB8AC3E}">
        <p14:creationId xmlns:p14="http://schemas.microsoft.com/office/powerpoint/2010/main" val="4144558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pic>
        <p:nvPicPr>
          <p:cNvPr id="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059582"/>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a:spLocks/>
          </p:cNvSpPr>
          <p:nvPr/>
        </p:nvSpPr>
        <p:spPr bwMode="auto">
          <a:xfrm>
            <a:off x="4575842" y="3287228"/>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21" name="Freeform 15"/>
          <p:cNvSpPr>
            <a:spLocks/>
          </p:cNvSpPr>
          <p:nvPr/>
        </p:nvSpPr>
        <p:spPr bwMode="auto">
          <a:xfrm>
            <a:off x="4575048" y="3287228"/>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3" name="Rectangle 1"/>
          <p:cNvSpPr>
            <a:spLocks/>
          </p:cNvSpPr>
          <p:nvPr/>
        </p:nvSpPr>
        <p:spPr bwMode="auto">
          <a:xfrm>
            <a:off x="0" y="2036729"/>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计算机编程</a:t>
            </a:r>
            <a:endParaRPr kumimoji="0" lang="en-US" sz="4000" b="0" i="0" u="none" strike="noStrike" kern="1200" cap="none" spc="0" normalizeH="0" baseline="0" noProof="0" dirty="0">
              <a:ln>
                <a:noFill/>
              </a:ln>
              <a:solidFill>
                <a:srgbClr val="FF931A"/>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pic>
        <p:nvPicPr>
          <p:cNvPr id="14" name="图片 13">
            <a:extLst>
              <a:ext uri="{FF2B5EF4-FFF2-40B4-BE49-F238E27FC236}">
                <a16:creationId xmlns:a16="http://schemas.microsoft.com/office/drawing/2014/main" id="{F972298D-3543-4745-B395-C4ACA3DBD29E}"/>
              </a:ext>
            </a:extLst>
          </p:cNvPr>
          <p:cNvPicPr>
            <a:picLocks noChangeAspect="1"/>
          </p:cNvPicPr>
          <p:nvPr/>
        </p:nvPicPr>
        <p:blipFill>
          <a:blip r:embed="rId3">
            <a:lum bright="70000" contrast="-70000"/>
          </a:blip>
          <a:stretch>
            <a:fillRect/>
          </a:stretch>
        </p:blipFill>
        <p:spPr>
          <a:xfrm>
            <a:off x="7596336" y="4731990"/>
            <a:ext cx="1187624" cy="281081"/>
          </a:xfrm>
          <a:prstGeom prst="rect">
            <a:avLst/>
          </a:prstGeom>
        </p:spPr>
      </p:pic>
    </p:spTree>
    <p:extLst>
      <p:ext uri="{BB962C8B-B14F-4D97-AF65-F5344CB8AC3E}">
        <p14:creationId xmlns:p14="http://schemas.microsoft.com/office/powerpoint/2010/main" val="1770313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395536" y="396660"/>
            <a:ext cx="5544616"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l" defTabSz="914400" rtl="0" eaLnBrk="1" fontAlgn="base" latinLnBrk="0" hangingPunct="1">
              <a:lnSpc>
                <a:spcPct val="7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第</a:t>
            </a:r>
            <a:r>
              <a:rPr kumimoji="0" lang="en-US" altLang="zh-CN"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1</a:t>
            </a: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章 </a:t>
            </a:r>
            <a:r>
              <a:rPr kumimoji="0" lang="en-US" altLang="zh-CN"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Python</a:t>
            </a: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基本语法元素</a:t>
            </a:r>
            <a:endParaRPr kumimoji="0" 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2533918" y="1302962"/>
            <a:ext cx="5758324" cy="2751522"/>
          </a:xfrm>
          <a:prstGeom prst="rect">
            <a:avLst/>
          </a:prstGeom>
        </p:spPr>
        <p:txBody>
          <a:bodyPr wrap="square">
            <a:spAutoFit/>
          </a:bodyPr>
          <a:lstStyle/>
          <a:p>
            <a:pPr lvl="0" algn="l">
              <a:lnSpc>
                <a:spcPct val="180000"/>
              </a:lnSpc>
              <a:defRPr/>
            </a:pPr>
            <a:r>
              <a:rPr lang="zh-CN" altLang="en-US" sz="2400" b="1" dirty="0">
                <a:solidFill>
                  <a:srgbClr val="007FDE"/>
                </a:solidFill>
                <a:latin typeface="微软雅黑" panose="020B0503020204020204" pitchFamily="34" charset="-122"/>
                <a:ea typeface="微软雅黑" panose="020B0503020204020204" pitchFamily="34" charset="-122"/>
                <a:cs typeface="Arial" charset="0"/>
              </a:rPr>
              <a:t>方法论</a:t>
            </a:r>
            <a:endParaRPr kumimoji="0" lang="en-US" altLang="zh-CN" sz="24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endParaRPr>
          </a:p>
          <a:p>
            <a:pPr algn="l">
              <a:lnSpc>
                <a:spcPct val="180000"/>
              </a:lnSpc>
              <a:defRPr/>
            </a:pPr>
            <a:r>
              <a:rPr lang="en-US" altLang="zh-CN" sz="2400" b="1" dirty="0">
                <a:solidFill>
                  <a:srgbClr val="007FDE"/>
                </a:solidFill>
                <a:latin typeface="微软雅黑" panose="020B0503020204020204" pitchFamily="34" charset="-122"/>
                <a:ea typeface="微软雅黑" panose="020B0503020204020204" pitchFamily="34" charset="-122"/>
                <a:cs typeface="Arial" charset="0"/>
              </a:rPr>
              <a:t>         - </a:t>
            </a:r>
            <a:r>
              <a:rPr lang="zh-CN" altLang="en-US" sz="2400" b="1" dirty="0">
                <a:latin typeface="微软雅黑" panose="020B0503020204020204" pitchFamily="34" charset="-122"/>
                <a:ea typeface="微软雅黑" panose="020B0503020204020204" pitchFamily="34" charset="-122"/>
                <a:cs typeface="Arial" charset="0"/>
              </a:rPr>
              <a:t>程序的基本编写方法：</a:t>
            </a:r>
            <a:r>
              <a:rPr lang="en-US" altLang="zh-CN" sz="2400" b="1" dirty="0">
                <a:latin typeface="微软雅黑" panose="020B0503020204020204" pitchFamily="34" charset="-122"/>
                <a:ea typeface="微软雅黑" panose="020B0503020204020204" pitchFamily="34" charset="-122"/>
                <a:cs typeface="Arial" charset="0"/>
              </a:rPr>
              <a:t>IPO</a:t>
            </a:r>
            <a:endParaRPr lang="en-US" altLang="zh-CN" sz="2400" b="1" dirty="0">
              <a:solidFill>
                <a:srgbClr val="007FDE"/>
              </a:solidFill>
              <a:latin typeface="微软雅黑" panose="020B0503020204020204" pitchFamily="34" charset="-122"/>
              <a:ea typeface="微软雅黑" panose="020B0503020204020204" pitchFamily="34" charset="-122"/>
              <a:cs typeface="Arial" charset="0"/>
            </a:endParaRPr>
          </a:p>
          <a:p>
            <a:pPr marL="0" marR="0" lvl="0" indent="0" algn="l" defTabSz="914400" rtl="0" eaLnBrk="1" fontAlgn="base" latinLnBrk="0" hangingPunct="1">
              <a:lnSpc>
                <a:spcPct val="18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实践能力</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18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lang="zh-CN" altLang="en-US" sz="2400" b="1" dirty="0">
                <a:latin typeface="微软雅黑" panose="020B0503020204020204" pitchFamily="34" charset="-122"/>
                <a:ea typeface="微软雅黑" panose="020B0503020204020204" pitchFamily="34" charset="-122"/>
                <a:cs typeface="Arial" charset="0"/>
              </a:rPr>
              <a:t>看懂</a:t>
            </a:r>
            <a:r>
              <a:rPr lang="en-US" altLang="zh-CN" sz="2400" b="1" dirty="0">
                <a:latin typeface="微软雅黑" panose="020B0503020204020204" pitchFamily="34" charset="-122"/>
                <a:ea typeface="微软雅黑" panose="020B0503020204020204" pitchFamily="34" charset="-122"/>
                <a:cs typeface="Arial" charset="0"/>
              </a:rPr>
              <a:t>10</a:t>
            </a:r>
            <a:r>
              <a:rPr lang="zh-CN" altLang="en-US" sz="2400" b="1" dirty="0">
                <a:latin typeface="微软雅黑" panose="020B0503020204020204" pitchFamily="34" charset="-122"/>
                <a:ea typeface="微软雅黑" panose="020B0503020204020204" pitchFamily="34" charset="-122"/>
                <a:cs typeface="Arial" charset="0"/>
              </a:rPr>
              <a:t>行左右简单</a:t>
            </a:r>
            <a:r>
              <a:rPr lang="en-US" altLang="zh-CN" sz="2400" b="1" dirty="0">
                <a:latin typeface="微软雅黑" panose="020B0503020204020204" pitchFamily="34" charset="-122"/>
                <a:ea typeface="微软雅黑" panose="020B0503020204020204" pitchFamily="34" charset="-122"/>
                <a:cs typeface="Arial" charset="0"/>
              </a:rPr>
              <a:t>Python</a:t>
            </a:r>
            <a:r>
              <a:rPr lang="zh-CN" altLang="en-US" sz="2400" b="1" dirty="0">
                <a:latin typeface="微软雅黑" panose="020B0503020204020204" pitchFamily="34" charset="-122"/>
                <a:ea typeface="微软雅黑" panose="020B0503020204020204" pitchFamily="34" charset="-122"/>
                <a:cs typeface="Arial" charset="0"/>
              </a:rPr>
              <a:t>代码</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4300" y="4328673"/>
            <a:ext cx="1600491" cy="800246"/>
          </a:xfrm>
          <a:prstGeom prst="rect">
            <a:avLst/>
          </a:prstGeom>
        </p:spPr>
      </p:pic>
      <p:sp>
        <p:nvSpPr>
          <p:cNvPr id="17" name="Freeform 6"/>
          <p:cNvSpPr>
            <a:spLocks noEditPoints="1"/>
          </p:cNvSpPr>
          <p:nvPr/>
        </p:nvSpPr>
        <p:spPr bwMode="auto">
          <a:xfrm>
            <a:off x="1037581" y="2096663"/>
            <a:ext cx="1196684" cy="127533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rgbClr val="C19859"/>
          </a:solid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2400" b="0" i="0" u="none" strike="noStrike" kern="0" cap="none" spc="0" normalizeH="0" baseline="0" noProof="0" dirty="0">
              <a:ln>
                <a:noFill/>
              </a:ln>
              <a:solidFill>
                <a:prstClr val="black"/>
              </a:solidFill>
              <a:effectLst/>
              <a:uLnTx/>
              <a:uFillTx/>
              <a:latin typeface="Calibri"/>
              <a:ea typeface="+mn-ea"/>
              <a:cs typeface="+mn-cs"/>
              <a:sym typeface="Gill Sans" charset="0"/>
            </a:endParaRPr>
          </a:p>
        </p:txBody>
      </p:sp>
      <p:cxnSp>
        <p:nvCxnSpPr>
          <p:cNvPr id="93" name="直接连接符 92"/>
          <p:cNvCxnSpPr>
            <a:cxnSpLocks noChangeAspect="1"/>
          </p:cNvCxnSpPr>
          <p:nvPr/>
        </p:nvCxnSpPr>
        <p:spPr>
          <a:xfrm rot="60000" flipV="1">
            <a:off x="179512" y="4111170"/>
            <a:ext cx="8641188" cy="960112"/>
          </a:xfrm>
          <a:prstGeom prst="line">
            <a:avLst/>
          </a:prstGeom>
          <a:ln w="34925">
            <a:solidFill>
              <a:srgbClr val="0070C0"/>
            </a:solidFill>
          </a:ln>
        </p:spPr>
        <p:style>
          <a:lnRef idx="1">
            <a:schemeClr val="dk1"/>
          </a:lnRef>
          <a:fillRef idx="0">
            <a:schemeClr val="dk1"/>
          </a:fillRef>
          <a:effectRef idx="0">
            <a:schemeClr val="dk1"/>
          </a:effectRef>
          <a:fontRef idx="minor">
            <a:schemeClr val="tx1"/>
          </a:fontRef>
        </p:style>
      </p:cxnSp>
      <p:grpSp>
        <p:nvGrpSpPr>
          <p:cNvPr id="94" name="组合 93"/>
          <p:cNvGrpSpPr>
            <a:grpSpLocks noChangeAspect="1"/>
          </p:cNvGrpSpPr>
          <p:nvPr/>
        </p:nvGrpSpPr>
        <p:grpSpPr>
          <a:xfrm rot="177950">
            <a:off x="8478506" y="3521313"/>
            <a:ext cx="538686" cy="712625"/>
            <a:chOff x="8184848" y="1528278"/>
            <a:chExt cx="915709" cy="1404112"/>
          </a:xfrm>
        </p:grpSpPr>
        <p:cxnSp>
          <p:nvCxnSpPr>
            <p:cNvPr id="95" name="直接连接符 94"/>
            <p:cNvCxnSpPr/>
            <p:nvPr/>
          </p:nvCxnSpPr>
          <p:spPr>
            <a:xfrm>
              <a:off x="8184848" y="1560745"/>
              <a:ext cx="92049" cy="137164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96" name="组合 95"/>
            <p:cNvGrpSpPr/>
            <p:nvPr/>
          </p:nvGrpSpPr>
          <p:grpSpPr>
            <a:xfrm>
              <a:off x="8202190" y="1528278"/>
              <a:ext cx="898367" cy="536213"/>
              <a:chOff x="8204763" y="1483692"/>
              <a:chExt cx="1164045" cy="817288"/>
            </a:xfrm>
          </p:grpSpPr>
          <p:sp>
            <p:nvSpPr>
              <p:cNvPr id="97" name="矩形 96"/>
              <p:cNvSpPr/>
              <p:nvPr/>
            </p:nvSpPr>
            <p:spPr>
              <a:xfrm rot="21347158">
                <a:off x="8205453" y="1508413"/>
                <a:ext cx="1156902" cy="792567"/>
              </a:xfrm>
              <a:prstGeom prst="rect">
                <a:avLst/>
              </a:prstGeom>
              <a:noFill/>
              <a:ln w="1905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000000"/>
                  </a:solidFill>
                  <a:effectLst/>
                  <a:uLnTx/>
                  <a:uFillTx/>
                  <a:latin typeface="Gill Sans"/>
                  <a:sym typeface="Gill Sans" charset="0"/>
                </a:endParaRPr>
              </a:p>
            </p:txBody>
          </p:sp>
          <p:sp>
            <p:nvSpPr>
              <p:cNvPr id="98" name="矩形 97"/>
              <p:cNvSpPr/>
              <p:nvPr/>
            </p:nvSpPr>
            <p:spPr>
              <a:xfrm rot="21317301">
                <a:off x="8204763" y="1558415"/>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99" name="矩形 98"/>
              <p:cNvSpPr/>
              <p:nvPr/>
            </p:nvSpPr>
            <p:spPr>
              <a:xfrm rot="21317301">
                <a:off x="8598077" y="1515594"/>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0" name="矩形 99"/>
              <p:cNvSpPr/>
              <p:nvPr/>
            </p:nvSpPr>
            <p:spPr>
              <a:xfrm rot="21317301">
                <a:off x="8965920" y="1483692"/>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1" name="矩形 100"/>
              <p:cNvSpPr/>
              <p:nvPr/>
            </p:nvSpPr>
            <p:spPr>
              <a:xfrm rot="21317301">
                <a:off x="8414168" y="1715662"/>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2" name="矩形 101"/>
              <p:cNvSpPr/>
              <p:nvPr/>
            </p:nvSpPr>
            <p:spPr>
              <a:xfrm rot="21317301">
                <a:off x="8797829" y="1684870"/>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3" name="矩形 102"/>
              <p:cNvSpPr/>
              <p:nvPr/>
            </p:nvSpPr>
            <p:spPr>
              <a:xfrm rot="21317301">
                <a:off x="8246506" y="1934707"/>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4" name="矩形 103"/>
              <p:cNvSpPr/>
              <p:nvPr/>
            </p:nvSpPr>
            <p:spPr>
              <a:xfrm rot="21317301">
                <a:off x="8618241" y="1904610"/>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5" name="矩形 104"/>
              <p:cNvSpPr/>
              <p:nvPr/>
            </p:nvSpPr>
            <p:spPr>
              <a:xfrm rot="21317301">
                <a:off x="9001629" y="1880783"/>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6" name="矩形 105"/>
              <p:cNvSpPr/>
              <p:nvPr/>
            </p:nvSpPr>
            <p:spPr>
              <a:xfrm rot="21317301">
                <a:off x="9167267" y="1664990"/>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7" name="矩形 106"/>
              <p:cNvSpPr/>
              <p:nvPr/>
            </p:nvSpPr>
            <p:spPr>
              <a:xfrm rot="21317301">
                <a:off x="8447028" y="2118481"/>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8" name="矩形 107"/>
              <p:cNvSpPr/>
              <p:nvPr/>
            </p:nvSpPr>
            <p:spPr>
              <a:xfrm rot="21317301">
                <a:off x="8825267" y="2071680"/>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9" name="矩形 108"/>
              <p:cNvSpPr/>
              <p:nvPr/>
            </p:nvSpPr>
            <p:spPr>
              <a:xfrm rot="21317301">
                <a:off x="9188068" y="2064165"/>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grpSp>
      </p:grpSp>
      <p:pic>
        <p:nvPicPr>
          <p:cNvPr id="110" name="图片 109"/>
          <p:cNvPicPr>
            <a:picLocks noChangeAspect="1"/>
          </p:cNvPicPr>
          <p:nvPr/>
        </p:nvPicPr>
        <p:blipFill>
          <a:blip r:embed="rId3" cstate="email">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rot="21266528">
            <a:off x="140999" y="4225756"/>
            <a:ext cx="808374" cy="730939"/>
          </a:xfrm>
          <a:prstGeom prst="rect">
            <a:avLst/>
          </a:prstGeom>
          <a:noFill/>
        </p:spPr>
      </p:pic>
    </p:spTree>
    <p:extLst>
      <p:ext uri="{BB962C8B-B14F-4D97-AF65-F5344CB8AC3E}">
        <p14:creationId xmlns:p14="http://schemas.microsoft.com/office/powerpoint/2010/main" val="3096953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计算机编程</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646331"/>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编程能够训练思维</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611560" y="2211710"/>
            <a:ext cx="8136904" cy="2196883"/>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编程体现了一种</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charset="0"/>
                <a:sym typeface="Gill Sans" charset="0"/>
              </a:rPr>
              <a:t>抽象交互关系、自动化执行</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的思维模式</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计算思维：区别逻辑思维和实证思维的第三种思维模式</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能够促进人类思考，增进观察力和深化对交互关系的理解</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Tree>
    <p:extLst>
      <p:ext uri="{BB962C8B-B14F-4D97-AF65-F5344CB8AC3E}">
        <p14:creationId xmlns:p14="http://schemas.microsoft.com/office/powerpoint/2010/main" val="64348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48BFF-7D6F-ACAF-F56C-47A67E29650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0ABE988-D87A-6E5F-2B6D-4A50DF8A3CA2}"/>
              </a:ext>
            </a:extLst>
          </p:cNvPr>
          <p:cNvSpPr>
            <a:spLocks noGrp="1"/>
          </p:cNvSpPr>
          <p:nvPr>
            <p:ph type="title"/>
          </p:nvPr>
        </p:nvSpPr>
        <p:spPr>
          <a:xfrm>
            <a:off x="3973321" y="246888"/>
            <a:ext cx="4688333" cy="1337310"/>
          </a:xfrm>
        </p:spPr>
        <p:txBody>
          <a:bodyPr anchor="b">
            <a:normAutofit/>
          </a:bodyPr>
          <a:lstStyle/>
          <a:p>
            <a:r>
              <a:rPr lang="zh-CN" altLang="en-US" sz="4050" b="1" dirty="0"/>
              <a:t>计算思维</a:t>
            </a:r>
          </a:p>
        </p:txBody>
      </p:sp>
      <p:pic>
        <p:nvPicPr>
          <p:cNvPr id="4" name="图片 3">
            <a:extLst>
              <a:ext uri="{FF2B5EF4-FFF2-40B4-BE49-F238E27FC236}">
                <a16:creationId xmlns:a16="http://schemas.microsoft.com/office/drawing/2014/main" id="{E4777F70-DC31-ECD3-F261-FFB43366A363}"/>
              </a:ext>
            </a:extLst>
          </p:cNvPr>
          <p:cNvPicPr>
            <a:picLocks noChangeAspect="1"/>
          </p:cNvPicPr>
          <p:nvPr/>
        </p:nvPicPr>
        <p:blipFill rotWithShape="1">
          <a:blip r:embed="rId2"/>
          <a:srcRect l="9774" r="5071"/>
          <a:stretch/>
        </p:blipFill>
        <p:spPr>
          <a:xfrm>
            <a:off x="626423" y="1068676"/>
            <a:ext cx="2041511" cy="3006147"/>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 name="内容占位符 2">
            <a:extLst>
              <a:ext uri="{FF2B5EF4-FFF2-40B4-BE49-F238E27FC236}">
                <a16:creationId xmlns:a16="http://schemas.microsoft.com/office/drawing/2014/main" id="{CEC4461F-6DEA-3446-289A-B3B08A034ADF}"/>
              </a:ext>
            </a:extLst>
          </p:cNvPr>
          <p:cNvSpPr>
            <a:spLocks noGrp="1"/>
          </p:cNvSpPr>
          <p:nvPr>
            <p:ph idx="1"/>
          </p:nvPr>
        </p:nvSpPr>
        <p:spPr>
          <a:xfrm>
            <a:off x="3973321" y="1845330"/>
            <a:ext cx="4688333" cy="2612898"/>
          </a:xfrm>
        </p:spPr>
        <p:txBody>
          <a:bodyPr>
            <a:noAutofit/>
          </a:bodyPr>
          <a:lstStyle/>
          <a:p>
            <a:pPr algn="l">
              <a:lnSpc>
                <a:spcPct val="150000"/>
              </a:lnSpc>
            </a:pPr>
            <a:r>
              <a:rPr lang="zh-CN" altLang="en-US" dirty="0"/>
              <a:t>计算思维是</a:t>
            </a:r>
            <a:r>
              <a:rPr lang="zh-CN" altLang="en-US" b="1" dirty="0">
                <a:solidFill>
                  <a:srgbClr val="FF0000"/>
                </a:solidFill>
              </a:rPr>
              <a:t>运用计算机科学的基础概念进行问题求解、系统设计、以及人类行为理解等涵盖计算机科学之广度的一系列思维活动</a:t>
            </a:r>
            <a:r>
              <a:rPr lang="zh-CN" altLang="en-US" dirty="0"/>
              <a:t>。</a:t>
            </a:r>
            <a:endParaRPr lang="en-US" altLang="zh-CN" dirty="0"/>
          </a:p>
          <a:p>
            <a:pPr algn="l">
              <a:lnSpc>
                <a:spcPct val="150000"/>
              </a:lnSpc>
            </a:pPr>
            <a:r>
              <a:rPr lang="zh-CN" altLang="en-US" b="1" dirty="0"/>
              <a:t>周以真</a:t>
            </a:r>
            <a:r>
              <a:rPr lang="zh-CN" altLang="en-US" dirty="0"/>
              <a:t>于</a:t>
            </a:r>
            <a:r>
              <a:rPr lang="en-US" altLang="zh-CN" dirty="0"/>
              <a:t>2006</a:t>
            </a:r>
            <a:r>
              <a:rPr lang="zh-CN" altLang="en-US" dirty="0"/>
              <a:t>年</a:t>
            </a:r>
            <a:r>
              <a:rPr lang="en-US" altLang="zh-CN" dirty="0"/>
              <a:t>3</a:t>
            </a:r>
            <a:r>
              <a:rPr lang="zh-CN" altLang="en-US" dirty="0"/>
              <a:t>月首次提出，</a:t>
            </a:r>
            <a:r>
              <a:rPr lang="en-US" altLang="zh-CN" dirty="0"/>
              <a:t>2010</a:t>
            </a:r>
            <a:r>
              <a:rPr lang="zh-CN" altLang="en-US" dirty="0"/>
              <a:t>年，周以真教授又指出计算思维是与形式化问题及其解决方案相关的思维过程，其解决问题的表示形式应该能有效地被信息处理代理执行。</a:t>
            </a:r>
          </a:p>
        </p:txBody>
      </p:sp>
      <p:sp>
        <p:nvSpPr>
          <p:cNvPr id="6" name="文本框 5">
            <a:extLst>
              <a:ext uri="{FF2B5EF4-FFF2-40B4-BE49-F238E27FC236}">
                <a16:creationId xmlns:a16="http://schemas.microsoft.com/office/drawing/2014/main" id="{46E3D86C-8167-87AA-B088-1EBECFE903A5}"/>
              </a:ext>
            </a:extLst>
          </p:cNvPr>
          <p:cNvSpPr txBox="1"/>
          <p:nvPr/>
        </p:nvSpPr>
        <p:spPr>
          <a:xfrm>
            <a:off x="251520" y="4083918"/>
            <a:ext cx="3152537" cy="577081"/>
          </a:xfrm>
          <a:prstGeom prst="rect">
            <a:avLst/>
          </a:prstGeom>
          <a:noFill/>
        </p:spPr>
        <p:txBody>
          <a:bodyPr wrap="square">
            <a:spAutoFit/>
          </a:bodyPr>
          <a:lstStyle/>
          <a:p>
            <a:r>
              <a:rPr lang="zh-CN" altLang="en-US" sz="1575" dirty="0">
                <a:solidFill>
                  <a:srgbClr val="0070C0"/>
                </a:solidFill>
              </a:rPr>
              <a:t>美国卡内基</a:t>
            </a:r>
            <a:r>
              <a:rPr lang="en-US" altLang="zh-CN" sz="1575" dirty="0">
                <a:solidFill>
                  <a:srgbClr val="0070C0"/>
                </a:solidFill>
              </a:rPr>
              <a:t>·</a:t>
            </a:r>
            <a:r>
              <a:rPr lang="zh-CN" altLang="en-US" sz="1575" dirty="0">
                <a:solidFill>
                  <a:srgbClr val="0070C0"/>
                </a:solidFill>
              </a:rPr>
              <a:t>梅隆大学计算机科学系主任周以真（</a:t>
            </a:r>
            <a:r>
              <a:rPr lang="en-US" altLang="zh-CN" sz="1575" dirty="0">
                <a:solidFill>
                  <a:srgbClr val="0070C0"/>
                </a:solidFill>
              </a:rPr>
              <a:t>Jeannette M. Wing</a:t>
            </a:r>
            <a:r>
              <a:rPr lang="zh-CN" altLang="en-US" sz="1575" dirty="0">
                <a:solidFill>
                  <a:srgbClr val="0070C0"/>
                </a:solidFill>
              </a:rPr>
              <a:t>）</a:t>
            </a:r>
          </a:p>
        </p:txBody>
      </p:sp>
      <p:sp>
        <p:nvSpPr>
          <p:cNvPr id="8" name="文本框 7">
            <a:extLst>
              <a:ext uri="{FF2B5EF4-FFF2-40B4-BE49-F238E27FC236}">
                <a16:creationId xmlns:a16="http://schemas.microsoft.com/office/drawing/2014/main" id="{5A7D343A-B02F-BE21-F2B7-294822291087}"/>
              </a:ext>
            </a:extLst>
          </p:cNvPr>
          <p:cNvSpPr txBox="1"/>
          <p:nvPr/>
        </p:nvSpPr>
        <p:spPr>
          <a:xfrm>
            <a:off x="4088226" y="1510623"/>
            <a:ext cx="4573428" cy="334707"/>
          </a:xfrm>
          <a:prstGeom prst="rect">
            <a:avLst/>
          </a:prstGeom>
          <a:noFill/>
        </p:spPr>
        <p:txBody>
          <a:bodyPr wrap="square">
            <a:spAutoFit/>
          </a:bodyPr>
          <a:lstStyle/>
          <a:p>
            <a:r>
              <a:rPr lang="en-US" altLang="zh-CN" sz="1575" dirty="0">
                <a:solidFill>
                  <a:srgbClr val="333333"/>
                </a:solidFill>
                <a:latin typeface="Helvetica Neue"/>
              </a:rPr>
              <a:t>《Communications of the ACM》</a:t>
            </a:r>
            <a:endParaRPr lang="zh-CN" altLang="en-US" sz="1575" dirty="0"/>
          </a:p>
        </p:txBody>
      </p:sp>
    </p:spTree>
    <p:extLst>
      <p:ext uri="{BB962C8B-B14F-4D97-AF65-F5344CB8AC3E}">
        <p14:creationId xmlns:p14="http://schemas.microsoft.com/office/powerpoint/2010/main" val="27178941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计算机编程</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编程能够增进认识</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611560" y="2211710"/>
            <a:ext cx="8136904" cy="230832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编程不单纯是求解计算问题</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不仅要思考解决方法，还要思考用户体验、执行效率等</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能够帮助程序员加深用户行为以及社会和文化认识</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Tree>
    <p:extLst>
      <p:ext uri="{BB962C8B-B14F-4D97-AF65-F5344CB8AC3E}">
        <p14:creationId xmlns:p14="http://schemas.microsoft.com/office/powerpoint/2010/main" val="1959536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计算机编程</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编程能够带来乐趣</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611560" y="2211710"/>
            <a:ext cx="8136904" cy="2196883"/>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编程能够提供展示自身思想和能力的舞台</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让世界增加新的颜色、让自己变得更酷、提升心理满足感</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在信息空间里思考创新、将创新变为现实</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Tree>
    <p:extLst>
      <p:ext uri="{BB962C8B-B14F-4D97-AF65-F5344CB8AC3E}">
        <p14:creationId xmlns:p14="http://schemas.microsoft.com/office/powerpoint/2010/main" val="2292263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计算机编程</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编程能够提高效率</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827584" y="2211710"/>
            <a:ext cx="7920880" cy="230832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能够更好地利用计算机解决问题</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显著提高工作、生活和学习效率</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为个人理想实现提供一种借助计算机的高效手段</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Tree>
    <p:extLst>
      <p:ext uri="{BB962C8B-B14F-4D97-AF65-F5344CB8AC3E}">
        <p14:creationId xmlns:p14="http://schemas.microsoft.com/office/powerpoint/2010/main" val="932285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计算机编程</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编程带来就业机会</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827584" y="2211710"/>
            <a:ext cx="7920880" cy="230832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程序员是信息时代最重要的工作岗位之一</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国内外对程序员岗位的缺口都在百万以上规模</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计算机已经渗透于各个行业， 就业前景非常广阔</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Tree>
    <p:extLst>
      <p:ext uri="{BB962C8B-B14F-4D97-AF65-F5344CB8AC3E}">
        <p14:creationId xmlns:p14="http://schemas.microsoft.com/office/powerpoint/2010/main" val="228185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学习编程的误区</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646331"/>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Q</a:t>
            </a: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：编程很难学吗？ </a:t>
            </a:r>
            <a:r>
              <a:rPr kumimoji="0" lang="en-US" altLang="zh-CN"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A</a:t>
            </a: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：掌握方法就很容易！</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683568" y="2211710"/>
            <a:ext cx="8064896" cy="230832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首先，掌握编程语言的语法，熟悉基本概念和逻辑</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其次，结合计算问题思考程序结构，会使用编程套路</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最后，参照案例多练习多实践，学会举一反三次</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Tree>
    <p:extLst>
      <p:ext uri="{BB962C8B-B14F-4D97-AF65-F5344CB8AC3E}">
        <p14:creationId xmlns:p14="http://schemas.microsoft.com/office/powerpoint/2010/main" val="641388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pic>
        <p:nvPicPr>
          <p:cNvPr id="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059582"/>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a:spLocks/>
          </p:cNvSpPr>
          <p:nvPr/>
        </p:nvSpPr>
        <p:spPr bwMode="auto">
          <a:xfrm>
            <a:off x="4575842" y="3287228"/>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21" name="Freeform 15"/>
          <p:cNvSpPr>
            <a:spLocks/>
          </p:cNvSpPr>
          <p:nvPr/>
        </p:nvSpPr>
        <p:spPr bwMode="auto">
          <a:xfrm>
            <a:off x="4575048" y="3287228"/>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3" name="Rectangle 1"/>
          <p:cNvSpPr>
            <a:spLocks/>
          </p:cNvSpPr>
          <p:nvPr/>
        </p:nvSpPr>
        <p:spPr bwMode="auto">
          <a:xfrm>
            <a:off x="0" y="2036729"/>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nSpc>
                <a:spcPct val="150000"/>
              </a:lnSpc>
              <a:defRPr/>
            </a:pPr>
            <a:r>
              <a:rPr lang="zh-CN" altLang="en-US" sz="4000" dirty="0">
                <a:latin typeface="微软雅黑" panose="020B0503020204020204" pitchFamily="34" charset="-122"/>
                <a:ea typeface="微软雅黑" panose="020B0503020204020204" pitchFamily="34" charset="-122"/>
                <a:cs typeface="Bebas Neue" charset="0"/>
                <a:sym typeface="Bebas Neue" charset="0"/>
              </a:rPr>
              <a:t>单元</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小结</a:t>
            </a:r>
            <a:endParaRPr kumimoji="0" lang="en-US" sz="4000" b="0" i="0" u="none" strike="noStrike" kern="1200" cap="none" spc="0" normalizeH="0" baseline="0" noProof="0" dirty="0">
              <a:ln>
                <a:noFill/>
              </a:ln>
              <a:solidFill>
                <a:srgbClr val="FF931A"/>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pic>
        <p:nvPicPr>
          <p:cNvPr id="14" name="图片 13">
            <a:extLst>
              <a:ext uri="{FF2B5EF4-FFF2-40B4-BE49-F238E27FC236}">
                <a16:creationId xmlns:a16="http://schemas.microsoft.com/office/drawing/2014/main" id="{F972298D-3543-4745-B395-C4ACA3DBD29E}"/>
              </a:ext>
            </a:extLst>
          </p:cNvPr>
          <p:cNvPicPr>
            <a:picLocks noChangeAspect="1"/>
          </p:cNvPicPr>
          <p:nvPr/>
        </p:nvPicPr>
        <p:blipFill>
          <a:blip r:embed="rId3">
            <a:lum bright="70000" contrast="-70000"/>
          </a:blip>
          <a:stretch>
            <a:fillRect/>
          </a:stretch>
        </p:blipFill>
        <p:spPr>
          <a:xfrm>
            <a:off x="5853616" y="4743741"/>
            <a:ext cx="1187624" cy="281081"/>
          </a:xfrm>
          <a:prstGeom prst="rect">
            <a:avLst/>
          </a:prstGeom>
        </p:spPr>
      </p:pic>
    </p:spTree>
    <p:extLst>
      <p:ext uri="{BB962C8B-B14F-4D97-AF65-F5344CB8AC3E}">
        <p14:creationId xmlns:p14="http://schemas.microsoft.com/office/powerpoint/2010/main" val="3340028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395536" y="396660"/>
            <a:ext cx="5544616"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l" defTabSz="914400" rtl="0" eaLnBrk="1" fontAlgn="base" latinLnBrk="0" hangingPunct="1">
              <a:lnSpc>
                <a:spcPct val="7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程序设计基本方法</a:t>
            </a:r>
            <a:endParaRPr kumimoji="0" 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1282522" y="1347614"/>
            <a:ext cx="6085762" cy="2751522"/>
          </a:xfrm>
          <a:prstGeom prst="rect">
            <a:avLst/>
          </a:prstGeom>
        </p:spPr>
        <p:txBody>
          <a:bodyPr wrap="square">
            <a:spAutoFit/>
          </a:bodyPr>
          <a:lstStyle/>
          <a:p>
            <a:pPr marL="0" marR="0" lvl="0" indent="0" algn="l" defTabSz="914400" rtl="0" eaLnBrk="1" fontAlgn="base" latinLnBrk="0" hangingPunct="1">
              <a:lnSpc>
                <a:spcPct val="18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计算机的功能性和可编程性</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18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编译和解释、静态语言和脚本语言</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18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IPO</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、理解问题的计算部分</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18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掌握计算机编程的价值</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4300" y="4328673"/>
            <a:ext cx="1600491" cy="800246"/>
          </a:xfrm>
          <a:prstGeom prst="rect">
            <a:avLst/>
          </a:prstGeom>
        </p:spPr>
      </p:pic>
      <p:cxnSp>
        <p:nvCxnSpPr>
          <p:cNvPr id="93" name="直接连接符 92"/>
          <p:cNvCxnSpPr>
            <a:cxnSpLocks noChangeAspect="1"/>
          </p:cNvCxnSpPr>
          <p:nvPr/>
        </p:nvCxnSpPr>
        <p:spPr>
          <a:xfrm rot="60000" flipV="1">
            <a:off x="179512" y="4111170"/>
            <a:ext cx="8641188" cy="960112"/>
          </a:xfrm>
          <a:prstGeom prst="line">
            <a:avLst/>
          </a:prstGeom>
          <a:ln w="34925">
            <a:solidFill>
              <a:srgbClr val="0070C0"/>
            </a:solidFill>
          </a:ln>
        </p:spPr>
        <p:style>
          <a:lnRef idx="1">
            <a:schemeClr val="dk1"/>
          </a:lnRef>
          <a:fillRef idx="0">
            <a:schemeClr val="dk1"/>
          </a:fillRef>
          <a:effectRef idx="0">
            <a:schemeClr val="dk1"/>
          </a:effectRef>
          <a:fontRef idx="minor">
            <a:schemeClr val="tx1"/>
          </a:fontRef>
        </p:style>
      </p:cxnSp>
      <p:grpSp>
        <p:nvGrpSpPr>
          <p:cNvPr id="94" name="组合 93"/>
          <p:cNvGrpSpPr>
            <a:grpSpLocks noChangeAspect="1"/>
          </p:cNvGrpSpPr>
          <p:nvPr/>
        </p:nvGrpSpPr>
        <p:grpSpPr>
          <a:xfrm rot="177950">
            <a:off x="8478506" y="3521313"/>
            <a:ext cx="538686" cy="712625"/>
            <a:chOff x="8184848" y="1528278"/>
            <a:chExt cx="915709" cy="1404112"/>
          </a:xfrm>
        </p:grpSpPr>
        <p:cxnSp>
          <p:nvCxnSpPr>
            <p:cNvPr id="95" name="直接连接符 94"/>
            <p:cNvCxnSpPr/>
            <p:nvPr/>
          </p:nvCxnSpPr>
          <p:spPr>
            <a:xfrm>
              <a:off x="8184848" y="1560745"/>
              <a:ext cx="92049" cy="137164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96" name="组合 95"/>
            <p:cNvGrpSpPr/>
            <p:nvPr/>
          </p:nvGrpSpPr>
          <p:grpSpPr>
            <a:xfrm>
              <a:off x="8202190" y="1528278"/>
              <a:ext cx="898367" cy="536213"/>
              <a:chOff x="8204763" y="1483692"/>
              <a:chExt cx="1164045" cy="817288"/>
            </a:xfrm>
          </p:grpSpPr>
          <p:sp>
            <p:nvSpPr>
              <p:cNvPr id="97" name="矩形 96"/>
              <p:cNvSpPr/>
              <p:nvPr/>
            </p:nvSpPr>
            <p:spPr>
              <a:xfrm rot="21347158">
                <a:off x="8205453" y="1508413"/>
                <a:ext cx="1156902" cy="792567"/>
              </a:xfrm>
              <a:prstGeom prst="rect">
                <a:avLst/>
              </a:prstGeom>
              <a:noFill/>
              <a:ln w="1905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000000"/>
                  </a:solidFill>
                  <a:effectLst/>
                  <a:uLnTx/>
                  <a:uFillTx/>
                  <a:latin typeface="Gill Sans"/>
                  <a:sym typeface="Gill Sans" charset="0"/>
                </a:endParaRPr>
              </a:p>
            </p:txBody>
          </p:sp>
          <p:sp>
            <p:nvSpPr>
              <p:cNvPr id="98" name="矩形 97"/>
              <p:cNvSpPr/>
              <p:nvPr/>
            </p:nvSpPr>
            <p:spPr>
              <a:xfrm rot="21317301">
                <a:off x="8204763" y="1558415"/>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99" name="矩形 98"/>
              <p:cNvSpPr/>
              <p:nvPr/>
            </p:nvSpPr>
            <p:spPr>
              <a:xfrm rot="21317301">
                <a:off x="8598077" y="1515594"/>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0" name="矩形 99"/>
              <p:cNvSpPr/>
              <p:nvPr/>
            </p:nvSpPr>
            <p:spPr>
              <a:xfrm rot="21317301">
                <a:off x="8965920" y="1483692"/>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1" name="矩形 100"/>
              <p:cNvSpPr/>
              <p:nvPr/>
            </p:nvSpPr>
            <p:spPr>
              <a:xfrm rot="21317301">
                <a:off x="8414168" y="1715662"/>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2" name="矩形 101"/>
              <p:cNvSpPr/>
              <p:nvPr/>
            </p:nvSpPr>
            <p:spPr>
              <a:xfrm rot="21317301">
                <a:off x="8797829" y="1684870"/>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3" name="矩形 102"/>
              <p:cNvSpPr/>
              <p:nvPr/>
            </p:nvSpPr>
            <p:spPr>
              <a:xfrm rot="21317301">
                <a:off x="8246506" y="1934707"/>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4" name="矩形 103"/>
              <p:cNvSpPr/>
              <p:nvPr/>
            </p:nvSpPr>
            <p:spPr>
              <a:xfrm rot="21317301">
                <a:off x="8618241" y="1904610"/>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5" name="矩形 104"/>
              <p:cNvSpPr/>
              <p:nvPr/>
            </p:nvSpPr>
            <p:spPr>
              <a:xfrm rot="21317301">
                <a:off x="9001629" y="1880783"/>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6" name="矩形 105"/>
              <p:cNvSpPr/>
              <p:nvPr/>
            </p:nvSpPr>
            <p:spPr>
              <a:xfrm rot="21317301">
                <a:off x="9167267" y="1664990"/>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7" name="矩形 106"/>
              <p:cNvSpPr/>
              <p:nvPr/>
            </p:nvSpPr>
            <p:spPr>
              <a:xfrm rot="21317301">
                <a:off x="8447028" y="2118481"/>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8" name="矩形 107"/>
              <p:cNvSpPr/>
              <p:nvPr/>
            </p:nvSpPr>
            <p:spPr>
              <a:xfrm rot="21317301">
                <a:off x="8825267" y="2071680"/>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9" name="矩形 108"/>
              <p:cNvSpPr/>
              <p:nvPr/>
            </p:nvSpPr>
            <p:spPr>
              <a:xfrm rot="21317301">
                <a:off x="9188068" y="2064165"/>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grpSp>
      </p:grpSp>
      <p:pic>
        <p:nvPicPr>
          <p:cNvPr id="110" name="图片 109"/>
          <p:cNvPicPr>
            <a:picLocks noChangeAspect="1"/>
          </p:cNvPicPr>
          <p:nvPr/>
        </p:nvPicPr>
        <p:blipFill>
          <a:blip r:embed="rId3" cstate="email">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1266528">
            <a:off x="140999" y="4225756"/>
            <a:ext cx="808374" cy="730939"/>
          </a:xfrm>
          <a:prstGeom prst="rect">
            <a:avLst/>
          </a:prstGeom>
          <a:noFill/>
        </p:spPr>
      </p:pic>
    </p:spTree>
    <p:extLst>
      <p:ext uri="{BB962C8B-B14F-4D97-AF65-F5344CB8AC3E}">
        <p14:creationId xmlns:p14="http://schemas.microsoft.com/office/powerpoint/2010/main" val="367186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2058" name="Rectangle 2057"/>
          <p:cNvSpPr/>
          <p:nvPr/>
        </p:nvSpPr>
        <p:spPr bwMode="auto">
          <a:xfrm>
            <a:off x="932129" y="3103426"/>
            <a:ext cx="7287427" cy="14400"/>
          </a:xfrm>
          <a:prstGeom prst="rect">
            <a:avLst/>
          </a:prstGeom>
          <a:solidFill>
            <a:srgbClr val="1C86EE"/>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13" name="Rectangle 1"/>
          <p:cNvSpPr>
            <a:spLocks/>
          </p:cNvSpPr>
          <p:nvPr/>
        </p:nvSpPr>
        <p:spPr bwMode="auto">
          <a:xfrm>
            <a:off x="0" y="1702692"/>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zh-CN" sz="4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1.2 Python</a:t>
            </a:r>
            <a:r>
              <a:rPr kumimoji="0" lang="zh-CN" altLang="en-US" sz="4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语言概述</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4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            </a:t>
            </a:r>
            <a:endParaRPr kumimoji="0" lang="en-US" sz="4400" b="0" i="0" u="none" strike="noStrike" kern="1200" cap="none" spc="0" normalizeH="0" baseline="0" noProof="0" dirty="0">
              <a:ln>
                <a:noFill/>
              </a:ln>
              <a:solidFill>
                <a:srgbClr val="FF931A"/>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2" name="矩形 1"/>
          <p:cNvSpPr/>
          <p:nvPr/>
        </p:nvSpPr>
        <p:spPr>
          <a:xfrm>
            <a:off x="827584" y="612300"/>
            <a:ext cx="3096344"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1C86EF"/>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Bebas Neue" charset="0"/>
              </a:rPr>
              <a:t>Python</a:t>
            </a:r>
            <a:r>
              <a:rPr kumimoji="0" lang="zh-CN" altLang="en-US" sz="2400" b="0" i="0" u="none" strike="noStrike" kern="1200" cap="none" spc="0" normalizeH="0" baseline="0" noProof="0" dirty="0">
                <a:ln>
                  <a:noFill/>
                </a:ln>
                <a:solidFill>
                  <a:srgbClr val="1C86EF"/>
                </a:solidFill>
                <a:effectLst/>
                <a:uLnTx/>
                <a:uFillTx/>
                <a:latin typeface="微软雅黑" panose="020B0503020204020204" pitchFamily="34" charset="-122"/>
                <a:ea typeface="微软雅黑" panose="020B0503020204020204" pitchFamily="34" charset="-122"/>
                <a:cs typeface="Bebas Neue" charset="0"/>
                <a:sym typeface="Bebas Neue" charset="0"/>
              </a:rPr>
              <a:t>语言程序设计</a:t>
            </a:r>
            <a:endParaRPr kumimoji="0" lang="zh-CN" altLang="en-US" sz="2400" b="0" i="0" u="none" strike="noStrike" kern="1200" cap="none" spc="0" normalizeH="0" baseline="0" noProof="0" dirty="0">
              <a:ln>
                <a:noFill/>
              </a:ln>
              <a:solidFill>
                <a:srgbClr val="1C86EF"/>
              </a:solidFill>
              <a:effectLst/>
              <a:uLnTx/>
              <a:uFillTx/>
              <a:latin typeface="微软雅黑" panose="020B0503020204020204" pitchFamily="34" charset="-122"/>
              <a:ea typeface="微软雅黑" panose="020B0503020204020204" pitchFamily="34" charset="-122"/>
              <a:sym typeface="Gill Sans"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1466" y="3579862"/>
            <a:ext cx="1538090" cy="540000"/>
          </a:xfrm>
          <a:prstGeom prst="rect">
            <a:avLst/>
          </a:prstGeom>
        </p:spPr>
      </p:pic>
      <p:pic>
        <p:nvPicPr>
          <p:cNvPr id="8" name="图片 7">
            <a:extLst>
              <a:ext uri="{FF2B5EF4-FFF2-40B4-BE49-F238E27FC236}">
                <a16:creationId xmlns:a16="http://schemas.microsoft.com/office/drawing/2014/main" id="{7AFB7870-020F-49F8-A23C-D96BB0A90F7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3201" y1="34109" x2="23201" y2="34109"/>
                        <a14:foregroundMark x1="37929" y1="54109" x2="37929" y2="54109"/>
                        <a14:foregroundMark x1="48621" y1="55504" x2="48621" y2="55504"/>
                        <a14:foregroundMark x1="57700" y1="54109" x2="57700" y2="54109"/>
                        <a14:foregroundMark x1="63147" y1="47597" x2="63147" y2="47597"/>
                        <a14:foregroundMark x1="71217" y1="47597" x2="71217" y2="47597"/>
                        <a14:foregroundMark x1="80968" y1="46822" x2="80968" y2="46822"/>
                        <a14:backgroundMark x1="18157" y1="28837" x2="18157" y2="28837"/>
                        <a14:backgroundMark x1="15400" y1="52093" x2="15400" y2="52093"/>
                        <a14:backgroundMark x1="24344" y1="66977" x2="24344" y2="66977"/>
                      </a14:backgroundRemoval>
                    </a14:imgEffect>
                  </a14:imgLayer>
                </a14:imgProps>
              </a:ext>
            </a:extLst>
          </a:blip>
          <a:srcRect l="10432" t="21959" r="12352" b="21958"/>
          <a:stretch/>
        </p:blipFill>
        <p:spPr>
          <a:xfrm>
            <a:off x="932129" y="3632172"/>
            <a:ext cx="1839671" cy="579581"/>
          </a:xfrm>
          <a:prstGeom prst="rect">
            <a:avLst/>
          </a:prstGeom>
        </p:spPr>
      </p:pic>
    </p:spTree>
    <p:extLst>
      <p:ext uri="{BB962C8B-B14F-4D97-AF65-F5344CB8AC3E}">
        <p14:creationId xmlns:p14="http://schemas.microsoft.com/office/powerpoint/2010/main" val="534722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395536" y="396660"/>
            <a:ext cx="5544616"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l" defTabSz="914400" rtl="0" eaLnBrk="1" fontAlgn="base" latinLnBrk="0" hangingPunct="1">
              <a:lnSpc>
                <a:spcPct val="7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程序设计基本方法</a:t>
            </a:r>
            <a:endParaRPr kumimoji="0" 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2288977" y="1432823"/>
            <a:ext cx="4824536" cy="2751522"/>
          </a:xfrm>
          <a:prstGeom prst="rect">
            <a:avLst/>
          </a:prstGeom>
        </p:spPr>
        <p:txBody>
          <a:bodyPr wrap="square">
            <a:spAutoFit/>
          </a:bodyPr>
          <a:lstStyle/>
          <a:p>
            <a:pPr marL="0" marR="0" lvl="0" indent="0" algn="l" defTabSz="914400" rtl="0" eaLnBrk="1" fontAlgn="base" latinLnBrk="0" hangingPunct="1">
              <a:lnSpc>
                <a:spcPct val="18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计算机与程序设计</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18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编译和解释</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18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程序的基本编写方法</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18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计算机编程</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4300" y="4328673"/>
            <a:ext cx="1600491" cy="800246"/>
          </a:xfrm>
          <a:prstGeom prst="rect">
            <a:avLst/>
          </a:prstGeom>
        </p:spPr>
      </p:pic>
      <p:sp>
        <p:nvSpPr>
          <p:cNvPr id="17" name="Freeform 6"/>
          <p:cNvSpPr>
            <a:spLocks noEditPoints="1"/>
          </p:cNvSpPr>
          <p:nvPr/>
        </p:nvSpPr>
        <p:spPr bwMode="auto">
          <a:xfrm>
            <a:off x="1037581" y="2096663"/>
            <a:ext cx="1196684" cy="127533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rgbClr val="C19859"/>
          </a:solid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2400" b="0" i="0" u="none" strike="noStrike" kern="0" cap="none" spc="0" normalizeH="0" baseline="0" noProof="0" dirty="0">
              <a:ln>
                <a:noFill/>
              </a:ln>
              <a:solidFill>
                <a:prstClr val="black"/>
              </a:solidFill>
              <a:effectLst/>
              <a:uLnTx/>
              <a:uFillTx/>
              <a:latin typeface="Calibri"/>
              <a:ea typeface="+mn-ea"/>
              <a:cs typeface="+mn-cs"/>
              <a:sym typeface="Gill Sans" charset="0"/>
            </a:endParaRPr>
          </a:p>
        </p:txBody>
      </p:sp>
      <p:cxnSp>
        <p:nvCxnSpPr>
          <p:cNvPr id="93" name="直接连接符 92"/>
          <p:cNvCxnSpPr>
            <a:cxnSpLocks noChangeAspect="1"/>
          </p:cNvCxnSpPr>
          <p:nvPr/>
        </p:nvCxnSpPr>
        <p:spPr>
          <a:xfrm rot="60000" flipV="1">
            <a:off x="179512" y="4111170"/>
            <a:ext cx="8641188" cy="960112"/>
          </a:xfrm>
          <a:prstGeom prst="line">
            <a:avLst/>
          </a:prstGeom>
          <a:ln w="34925">
            <a:solidFill>
              <a:srgbClr val="0070C0"/>
            </a:solidFill>
          </a:ln>
        </p:spPr>
        <p:style>
          <a:lnRef idx="1">
            <a:schemeClr val="dk1"/>
          </a:lnRef>
          <a:fillRef idx="0">
            <a:schemeClr val="dk1"/>
          </a:fillRef>
          <a:effectRef idx="0">
            <a:schemeClr val="dk1"/>
          </a:effectRef>
          <a:fontRef idx="minor">
            <a:schemeClr val="tx1"/>
          </a:fontRef>
        </p:style>
      </p:cxnSp>
      <p:grpSp>
        <p:nvGrpSpPr>
          <p:cNvPr id="94" name="组合 93"/>
          <p:cNvGrpSpPr>
            <a:grpSpLocks noChangeAspect="1"/>
          </p:cNvGrpSpPr>
          <p:nvPr/>
        </p:nvGrpSpPr>
        <p:grpSpPr>
          <a:xfrm rot="177950">
            <a:off x="8478506" y="3521313"/>
            <a:ext cx="538686" cy="712625"/>
            <a:chOff x="8184848" y="1528278"/>
            <a:chExt cx="915709" cy="1404112"/>
          </a:xfrm>
        </p:grpSpPr>
        <p:cxnSp>
          <p:nvCxnSpPr>
            <p:cNvPr id="95" name="直接连接符 94"/>
            <p:cNvCxnSpPr/>
            <p:nvPr/>
          </p:nvCxnSpPr>
          <p:spPr>
            <a:xfrm>
              <a:off x="8184848" y="1560745"/>
              <a:ext cx="92049" cy="137164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96" name="组合 95"/>
            <p:cNvGrpSpPr/>
            <p:nvPr/>
          </p:nvGrpSpPr>
          <p:grpSpPr>
            <a:xfrm>
              <a:off x="8202190" y="1528278"/>
              <a:ext cx="898367" cy="536213"/>
              <a:chOff x="8204763" y="1483692"/>
              <a:chExt cx="1164045" cy="817288"/>
            </a:xfrm>
          </p:grpSpPr>
          <p:sp>
            <p:nvSpPr>
              <p:cNvPr id="97" name="矩形 96"/>
              <p:cNvSpPr/>
              <p:nvPr/>
            </p:nvSpPr>
            <p:spPr>
              <a:xfrm rot="21347158">
                <a:off x="8205453" y="1508413"/>
                <a:ext cx="1156902" cy="792567"/>
              </a:xfrm>
              <a:prstGeom prst="rect">
                <a:avLst/>
              </a:prstGeom>
              <a:noFill/>
              <a:ln w="1905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000000"/>
                  </a:solidFill>
                  <a:effectLst/>
                  <a:uLnTx/>
                  <a:uFillTx/>
                  <a:latin typeface="Gill Sans"/>
                  <a:sym typeface="Gill Sans" charset="0"/>
                </a:endParaRPr>
              </a:p>
            </p:txBody>
          </p:sp>
          <p:sp>
            <p:nvSpPr>
              <p:cNvPr id="98" name="矩形 97"/>
              <p:cNvSpPr/>
              <p:nvPr/>
            </p:nvSpPr>
            <p:spPr>
              <a:xfrm rot="21317301">
                <a:off x="8204763" y="1558415"/>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99" name="矩形 98"/>
              <p:cNvSpPr/>
              <p:nvPr/>
            </p:nvSpPr>
            <p:spPr>
              <a:xfrm rot="21317301">
                <a:off x="8598077" y="1515594"/>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0" name="矩形 99"/>
              <p:cNvSpPr/>
              <p:nvPr/>
            </p:nvSpPr>
            <p:spPr>
              <a:xfrm rot="21317301">
                <a:off x="8965920" y="1483692"/>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1" name="矩形 100"/>
              <p:cNvSpPr/>
              <p:nvPr/>
            </p:nvSpPr>
            <p:spPr>
              <a:xfrm rot="21317301">
                <a:off x="8414168" y="1715662"/>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2" name="矩形 101"/>
              <p:cNvSpPr/>
              <p:nvPr/>
            </p:nvSpPr>
            <p:spPr>
              <a:xfrm rot="21317301">
                <a:off x="8797829" y="1684870"/>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3" name="矩形 102"/>
              <p:cNvSpPr/>
              <p:nvPr/>
            </p:nvSpPr>
            <p:spPr>
              <a:xfrm rot="21317301">
                <a:off x="8246506" y="1934707"/>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4" name="矩形 103"/>
              <p:cNvSpPr/>
              <p:nvPr/>
            </p:nvSpPr>
            <p:spPr>
              <a:xfrm rot="21317301">
                <a:off x="8618241" y="1904610"/>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5" name="矩形 104"/>
              <p:cNvSpPr/>
              <p:nvPr/>
            </p:nvSpPr>
            <p:spPr>
              <a:xfrm rot="21317301">
                <a:off x="9001629" y="1880783"/>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6" name="矩形 105"/>
              <p:cNvSpPr/>
              <p:nvPr/>
            </p:nvSpPr>
            <p:spPr>
              <a:xfrm rot="21317301">
                <a:off x="9167267" y="1664990"/>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7" name="矩形 106"/>
              <p:cNvSpPr/>
              <p:nvPr/>
            </p:nvSpPr>
            <p:spPr>
              <a:xfrm rot="21317301">
                <a:off x="8447028" y="2118481"/>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8" name="矩形 107"/>
              <p:cNvSpPr/>
              <p:nvPr/>
            </p:nvSpPr>
            <p:spPr>
              <a:xfrm rot="21317301">
                <a:off x="8825267" y="2071680"/>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9" name="矩形 108"/>
              <p:cNvSpPr/>
              <p:nvPr/>
            </p:nvSpPr>
            <p:spPr>
              <a:xfrm rot="21317301">
                <a:off x="9188068" y="2064165"/>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grpSp>
      </p:grpSp>
      <p:pic>
        <p:nvPicPr>
          <p:cNvPr id="110" name="图片 109"/>
          <p:cNvPicPr>
            <a:picLocks noChangeAspect="1"/>
          </p:cNvPicPr>
          <p:nvPr/>
        </p:nvPicPr>
        <p:blipFill>
          <a:blip r:embed="rId3" cstate="email">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1266528">
            <a:off x="140999" y="4225756"/>
            <a:ext cx="808374" cy="730939"/>
          </a:xfrm>
          <a:prstGeom prst="rect">
            <a:avLst/>
          </a:prstGeom>
          <a:noFill/>
        </p:spPr>
      </p:pic>
    </p:spTree>
    <p:extLst>
      <p:ext uri="{BB962C8B-B14F-4D97-AF65-F5344CB8AC3E}">
        <p14:creationId xmlns:p14="http://schemas.microsoft.com/office/powerpoint/2010/main" val="2504515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395536" y="396660"/>
            <a:ext cx="5544616"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l" defTabSz="914400" rtl="0" eaLnBrk="1" fontAlgn="base" latinLnBrk="0" hangingPunct="1">
              <a:lnSpc>
                <a:spcPct val="7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Python</a:t>
            </a: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开发环境配置</a:t>
            </a:r>
            <a:endParaRPr kumimoji="0" 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2051720" y="1302962"/>
            <a:ext cx="5688263" cy="2554545"/>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0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Python</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语言概述</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0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Python</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基本开发环境</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IDLE</a:t>
            </a: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Python</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程序编写与运行</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0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Python</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高级开发环境</a:t>
            </a:r>
            <a:r>
              <a:rPr kumimoji="0" lang="en-US" altLang="zh-CN" sz="20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VSCode</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4300" y="4328673"/>
            <a:ext cx="1600491" cy="800246"/>
          </a:xfrm>
          <a:prstGeom prst="rect">
            <a:avLst/>
          </a:prstGeom>
        </p:spPr>
      </p:pic>
      <p:sp>
        <p:nvSpPr>
          <p:cNvPr id="17" name="Freeform 6"/>
          <p:cNvSpPr>
            <a:spLocks noEditPoints="1"/>
          </p:cNvSpPr>
          <p:nvPr/>
        </p:nvSpPr>
        <p:spPr bwMode="auto">
          <a:xfrm>
            <a:off x="1037581" y="2096663"/>
            <a:ext cx="1196684" cy="127533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rgbClr val="C19859"/>
          </a:solid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2400" b="0" i="0" u="none" strike="noStrike" kern="0" cap="none" spc="0" normalizeH="0" baseline="0" noProof="0" dirty="0">
              <a:ln>
                <a:noFill/>
              </a:ln>
              <a:solidFill>
                <a:prstClr val="black"/>
              </a:solidFill>
              <a:effectLst/>
              <a:uLnTx/>
              <a:uFillTx/>
              <a:latin typeface="Calibri"/>
              <a:ea typeface="+mn-ea"/>
              <a:cs typeface="+mn-cs"/>
              <a:sym typeface="Gill Sans" charset="0"/>
            </a:endParaRPr>
          </a:p>
        </p:txBody>
      </p:sp>
      <p:cxnSp>
        <p:nvCxnSpPr>
          <p:cNvPr id="93" name="直接连接符 92"/>
          <p:cNvCxnSpPr>
            <a:cxnSpLocks noChangeAspect="1"/>
          </p:cNvCxnSpPr>
          <p:nvPr/>
        </p:nvCxnSpPr>
        <p:spPr>
          <a:xfrm rot="60000" flipV="1">
            <a:off x="179512" y="4111170"/>
            <a:ext cx="8641188" cy="960112"/>
          </a:xfrm>
          <a:prstGeom prst="line">
            <a:avLst/>
          </a:prstGeom>
          <a:ln w="34925">
            <a:solidFill>
              <a:srgbClr val="0070C0"/>
            </a:solidFill>
          </a:ln>
        </p:spPr>
        <p:style>
          <a:lnRef idx="1">
            <a:schemeClr val="dk1"/>
          </a:lnRef>
          <a:fillRef idx="0">
            <a:schemeClr val="dk1"/>
          </a:fillRef>
          <a:effectRef idx="0">
            <a:schemeClr val="dk1"/>
          </a:effectRef>
          <a:fontRef idx="minor">
            <a:schemeClr val="tx1"/>
          </a:fontRef>
        </p:style>
      </p:cxnSp>
      <p:grpSp>
        <p:nvGrpSpPr>
          <p:cNvPr id="94" name="组合 93"/>
          <p:cNvGrpSpPr>
            <a:grpSpLocks noChangeAspect="1"/>
          </p:cNvGrpSpPr>
          <p:nvPr/>
        </p:nvGrpSpPr>
        <p:grpSpPr>
          <a:xfrm rot="177950">
            <a:off x="8478506" y="3521313"/>
            <a:ext cx="538686" cy="712625"/>
            <a:chOff x="8184848" y="1528278"/>
            <a:chExt cx="915709" cy="1404112"/>
          </a:xfrm>
        </p:grpSpPr>
        <p:cxnSp>
          <p:nvCxnSpPr>
            <p:cNvPr id="95" name="直接连接符 94"/>
            <p:cNvCxnSpPr/>
            <p:nvPr/>
          </p:nvCxnSpPr>
          <p:spPr>
            <a:xfrm>
              <a:off x="8184848" y="1560745"/>
              <a:ext cx="92049" cy="137164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96" name="组合 95"/>
            <p:cNvGrpSpPr/>
            <p:nvPr/>
          </p:nvGrpSpPr>
          <p:grpSpPr>
            <a:xfrm>
              <a:off x="8202190" y="1528278"/>
              <a:ext cx="898367" cy="536213"/>
              <a:chOff x="8204763" y="1483692"/>
              <a:chExt cx="1164045" cy="817288"/>
            </a:xfrm>
          </p:grpSpPr>
          <p:sp>
            <p:nvSpPr>
              <p:cNvPr id="97" name="矩形 96"/>
              <p:cNvSpPr/>
              <p:nvPr/>
            </p:nvSpPr>
            <p:spPr>
              <a:xfrm rot="21347158">
                <a:off x="8205453" y="1508413"/>
                <a:ext cx="1156902" cy="792567"/>
              </a:xfrm>
              <a:prstGeom prst="rect">
                <a:avLst/>
              </a:prstGeom>
              <a:noFill/>
              <a:ln w="1905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000000"/>
                  </a:solidFill>
                  <a:effectLst/>
                  <a:uLnTx/>
                  <a:uFillTx/>
                  <a:latin typeface="Gill Sans"/>
                  <a:sym typeface="Gill Sans" charset="0"/>
                </a:endParaRPr>
              </a:p>
            </p:txBody>
          </p:sp>
          <p:sp>
            <p:nvSpPr>
              <p:cNvPr id="98" name="矩形 97"/>
              <p:cNvSpPr/>
              <p:nvPr/>
            </p:nvSpPr>
            <p:spPr>
              <a:xfrm rot="21317301">
                <a:off x="8204763" y="1558415"/>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99" name="矩形 98"/>
              <p:cNvSpPr/>
              <p:nvPr/>
            </p:nvSpPr>
            <p:spPr>
              <a:xfrm rot="21317301">
                <a:off x="8598077" y="1515594"/>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0" name="矩形 99"/>
              <p:cNvSpPr/>
              <p:nvPr/>
            </p:nvSpPr>
            <p:spPr>
              <a:xfrm rot="21317301">
                <a:off x="8965920" y="1483692"/>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1" name="矩形 100"/>
              <p:cNvSpPr/>
              <p:nvPr/>
            </p:nvSpPr>
            <p:spPr>
              <a:xfrm rot="21317301">
                <a:off x="8414168" y="1715662"/>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2" name="矩形 101"/>
              <p:cNvSpPr/>
              <p:nvPr/>
            </p:nvSpPr>
            <p:spPr>
              <a:xfrm rot="21317301">
                <a:off x="8797829" y="1684870"/>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3" name="矩形 102"/>
              <p:cNvSpPr/>
              <p:nvPr/>
            </p:nvSpPr>
            <p:spPr>
              <a:xfrm rot="21317301">
                <a:off x="8246506" y="1934707"/>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4" name="矩形 103"/>
              <p:cNvSpPr/>
              <p:nvPr/>
            </p:nvSpPr>
            <p:spPr>
              <a:xfrm rot="21317301">
                <a:off x="8618241" y="1904610"/>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5" name="矩形 104"/>
              <p:cNvSpPr/>
              <p:nvPr/>
            </p:nvSpPr>
            <p:spPr>
              <a:xfrm rot="21317301">
                <a:off x="9001629" y="1880783"/>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6" name="矩形 105"/>
              <p:cNvSpPr/>
              <p:nvPr/>
            </p:nvSpPr>
            <p:spPr>
              <a:xfrm rot="21317301">
                <a:off x="9167267" y="1664990"/>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7" name="矩形 106"/>
              <p:cNvSpPr/>
              <p:nvPr/>
            </p:nvSpPr>
            <p:spPr>
              <a:xfrm rot="21317301">
                <a:off x="8447028" y="2118481"/>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8" name="矩形 107"/>
              <p:cNvSpPr/>
              <p:nvPr/>
            </p:nvSpPr>
            <p:spPr>
              <a:xfrm rot="21317301">
                <a:off x="8825267" y="2071680"/>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9" name="矩形 108"/>
              <p:cNvSpPr/>
              <p:nvPr/>
            </p:nvSpPr>
            <p:spPr>
              <a:xfrm rot="21317301">
                <a:off x="9188068" y="2064165"/>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grpSp>
      </p:grpSp>
      <p:pic>
        <p:nvPicPr>
          <p:cNvPr id="110" name="图片 109"/>
          <p:cNvPicPr>
            <a:picLocks noChangeAspect="1"/>
          </p:cNvPicPr>
          <p:nvPr/>
        </p:nvPicPr>
        <p:blipFill>
          <a:blip r:embed="rId3" cstate="email">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1266528">
            <a:off x="140999" y="4225756"/>
            <a:ext cx="808374" cy="730939"/>
          </a:xfrm>
          <a:prstGeom prst="rect">
            <a:avLst/>
          </a:prstGeom>
          <a:noFill/>
        </p:spPr>
      </p:pic>
    </p:spTree>
    <p:extLst>
      <p:ext uri="{BB962C8B-B14F-4D97-AF65-F5344CB8AC3E}">
        <p14:creationId xmlns:p14="http://schemas.microsoft.com/office/powerpoint/2010/main" val="2595268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pic>
        <p:nvPicPr>
          <p:cNvPr id="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059582"/>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a:spLocks/>
          </p:cNvSpPr>
          <p:nvPr/>
        </p:nvSpPr>
        <p:spPr bwMode="auto">
          <a:xfrm>
            <a:off x="4575842" y="3287228"/>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21" name="Freeform 15"/>
          <p:cNvSpPr>
            <a:spLocks/>
          </p:cNvSpPr>
          <p:nvPr/>
        </p:nvSpPr>
        <p:spPr bwMode="auto">
          <a:xfrm>
            <a:off x="4575048" y="3287228"/>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3" name="Rectangle 1"/>
          <p:cNvSpPr>
            <a:spLocks/>
          </p:cNvSpPr>
          <p:nvPr/>
        </p:nvSpPr>
        <p:spPr bwMode="auto">
          <a:xfrm>
            <a:off x="0" y="2036729"/>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Python</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语言概述</a:t>
            </a:r>
            <a:endParaRPr kumimoji="0" lang="en-US" sz="4000" b="0" i="0" u="none" strike="noStrike" kern="1200" cap="none" spc="0" normalizeH="0" baseline="0" noProof="0" dirty="0">
              <a:ln>
                <a:noFill/>
              </a:ln>
              <a:solidFill>
                <a:srgbClr val="FF931A"/>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pic>
        <p:nvPicPr>
          <p:cNvPr id="14" name="图片 13">
            <a:extLst>
              <a:ext uri="{FF2B5EF4-FFF2-40B4-BE49-F238E27FC236}">
                <a16:creationId xmlns:a16="http://schemas.microsoft.com/office/drawing/2014/main" id="{F972298D-3543-4745-B395-C4ACA3DBD29E}"/>
              </a:ext>
            </a:extLst>
          </p:cNvPr>
          <p:cNvPicPr>
            <a:picLocks noChangeAspect="1"/>
          </p:cNvPicPr>
          <p:nvPr/>
        </p:nvPicPr>
        <p:blipFill>
          <a:blip r:embed="rId3">
            <a:lum bright="70000" contrast="-70000"/>
          </a:blip>
          <a:stretch>
            <a:fillRect/>
          </a:stretch>
        </p:blipFill>
        <p:spPr>
          <a:xfrm>
            <a:off x="5853616" y="4743741"/>
            <a:ext cx="1187624" cy="281081"/>
          </a:xfrm>
          <a:prstGeom prst="rect">
            <a:avLst/>
          </a:prstGeom>
        </p:spPr>
      </p:pic>
    </p:spTree>
    <p:extLst>
      <p:ext uri="{BB962C8B-B14F-4D97-AF65-F5344CB8AC3E}">
        <p14:creationId xmlns:p14="http://schemas.microsoft.com/office/powerpoint/2010/main" val="2716050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10017" y1="43860" x2="9326" y2="43860"/>
                        <a14:foregroundMark x1="42660" y1="49123" x2="42660" y2="49123"/>
                        <a14:foregroundMark x1="46459" y1="49708" x2="46459" y2="49708"/>
                        <a14:foregroundMark x1="46459" y1="43275" x2="46459" y2="43275"/>
                        <a14:foregroundMark x1="46459" y1="43275" x2="46459" y2="43275"/>
                        <a14:foregroundMark x1="46114" y1="58480" x2="46114" y2="58480"/>
                        <a14:foregroundMark x1="46114" y1="58480" x2="46114" y2="58480"/>
                        <a14:foregroundMark x1="54577" y1="62573" x2="54577" y2="62573"/>
                        <a14:foregroundMark x1="54577" y1="62573" x2="54577" y2="62573"/>
                        <a14:foregroundMark x1="34542" y1="60819" x2="34542" y2="60819"/>
                        <a14:foregroundMark x1="34542" y1="60819" x2="34542" y2="60819"/>
                        <a14:foregroundMark x1="15544" y1="33333" x2="15544" y2="33333"/>
                        <a14:foregroundMark x1="15544" y1="33333" x2="15544" y2="33333"/>
                        <a14:foregroundMark x1="7945" y1="30409" x2="7945" y2="30409"/>
                        <a14:foregroundMark x1="7945" y1="30409" x2="7945" y2="30409"/>
                        <a14:foregroundMark x1="20725" y1="21637" x2="20725" y2="21637"/>
                        <a14:foregroundMark x1="20725" y1="21637" x2="20725" y2="21637"/>
                        <a14:foregroundMark x1="15544" y1="12865" x2="15544" y2="12865"/>
                        <a14:foregroundMark x1="15544" y1="12865" x2="15544" y2="12865"/>
                        <a14:foregroundMark x1="59585" y1="45029" x2="59585" y2="45029"/>
                        <a14:foregroundMark x1="59585" y1="45029" x2="59585" y2="45029"/>
                        <a14:foregroundMark x1="17271" y1="33918" x2="17271" y2="33918"/>
                        <a14:foregroundMark x1="17271" y1="33918" x2="17271" y2="33918"/>
                        <a14:foregroundMark x1="34715" y1="47953" x2="34715" y2="47953"/>
                        <a14:foregroundMark x1="34715" y1="47953" x2="34715" y2="47953"/>
                        <a14:foregroundMark x1="66839" y1="46784" x2="66839" y2="46784"/>
                        <a14:foregroundMark x1="66839" y1="46784" x2="66839" y2="46784"/>
                        <a14:foregroundMark x1="77547" y1="47953" x2="77547" y2="47953"/>
                        <a14:foregroundMark x1="77547" y1="47953" x2="77547" y2="47953"/>
                        <a14:foregroundMark x1="90328" y1="50292" x2="90328" y2="50292"/>
                        <a14:foregroundMark x1="90328" y1="50292" x2="90328" y2="50292"/>
                        <a14:foregroundMark x1="97064" y1="35088" x2="97064" y2="35088"/>
                        <a14:foregroundMark x1="97064" y1="35088" x2="97064" y2="35088"/>
                        <a14:foregroundMark x1="85492" y1="42690" x2="85492" y2="42690"/>
                        <a14:foregroundMark x1="85492" y1="42690" x2="85492" y2="42690"/>
                        <a14:foregroundMark x1="85838" y1="40351" x2="85838" y2="40351"/>
                        <a14:foregroundMark x1="85838" y1="40351" x2="85838" y2="40351"/>
                        <a14:foregroundMark x1="73057" y1="42105" x2="73057" y2="42105"/>
                        <a14:foregroundMark x1="73057" y1="42105" x2="73057" y2="42105"/>
                        <a14:foregroundMark x1="74266" y1="40351" x2="74266" y2="40936"/>
                        <a14:foregroundMark x1="74266" y1="40936" x2="74266" y2="40936"/>
                        <a14:foregroundMark x1="18826" y1="15789" x2="18826" y2="15205"/>
                        <a14:foregroundMark x1="18998" y1="14620" x2="18998" y2="14620"/>
                        <a14:foregroundMark x1="2245" y1="42105" x2="2245" y2="42105"/>
                        <a14:foregroundMark x1="3800" y1="52632" x2="3800" y2="52632"/>
                      </a14:backgroundRemoval>
                    </a14:imgEffect>
                  </a14:imgLayer>
                </a14:imgProps>
              </a:ext>
              <a:ext uri="{28A0092B-C50C-407E-A947-70E740481C1C}">
                <a14:useLocalDpi xmlns:a14="http://schemas.microsoft.com/office/drawing/2010/main" val="0"/>
              </a:ext>
            </a:extLst>
          </a:blip>
          <a:srcRect/>
          <a:stretch>
            <a:fillRect/>
          </a:stretch>
        </p:blipFill>
        <p:spPr bwMode="auto">
          <a:xfrm>
            <a:off x="2123728" y="843558"/>
            <a:ext cx="4608512" cy="136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a:spLocks noChangeArrowheads="1"/>
          </p:cNvSpPr>
          <p:nvPr/>
        </p:nvSpPr>
        <p:spPr bwMode="auto">
          <a:xfrm>
            <a:off x="-5930" y="2571750"/>
            <a:ext cx="9144000"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indent="4572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1" indent="457200" algn="just" defTabSz="914400" rtl="0" eaLnBrk="1" fontAlgn="base" latinLnBrk="0" hangingPunct="1">
              <a:lnSpc>
                <a:spcPct val="170000"/>
              </a:lnSpc>
              <a:spcBef>
                <a:spcPct val="0"/>
              </a:spcBef>
              <a:spcAft>
                <a:spcPct val="0"/>
              </a:spcAft>
              <a:buClr>
                <a:srgbClr val="C00000"/>
              </a:buClr>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Python  [`</a:t>
            </a:r>
            <a:r>
              <a:rPr kumimoji="0" lang="en-US" altLang="zh-CN" sz="24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pai</a:t>
            </a:r>
            <a:r>
              <a:rPr kumimoji="0" lang="el-GR"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θ</a:t>
            </a:r>
            <a:r>
              <a:rPr kumimoji="0" lang="en-US" altLang="zh-CN" sz="24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ən</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，译为“蟒蛇”</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endParaRPr>
          </a:p>
          <a:p>
            <a:pPr marL="0" marR="0" lvl="1" indent="457200" algn="just" defTabSz="914400" rtl="0" eaLnBrk="1" fontAlgn="base" latinLnBrk="0" hangingPunct="1">
              <a:lnSpc>
                <a:spcPct val="170000"/>
              </a:lnSpc>
              <a:spcBef>
                <a:spcPct val="0"/>
              </a:spcBef>
              <a:spcAft>
                <a:spcPct val="0"/>
              </a:spcAft>
              <a:buClr>
                <a:srgbClr val="C00000"/>
              </a:buClr>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Python</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语言拥有者是</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Python Software Foundation(PSF)</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   </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endParaRPr>
          </a:p>
          <a:p>
            <a:pPr marL="0" marR="0" lvl="1" indent="457200" algn="just" defTabSz="914400" rtl="0" eaLnBrk="1" fontAlgn="base" latinLnBrk="0" hangingPunct="1">
              <a:lnSpc>
                <a:spcPct val="170000"/>
              </a:lnSpc>
              <a:spcBef>
                <a:spcPct val="0"/>
              </a:spcBef>
              <a:spcAft>
                <a:spcPct val="0"/>
              </a:spcAft>
              <a:buClr>
                <a:srgbClr val="C00000"/>
              </a:buClr>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PSF</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是非盈利组织，致力于保护</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Python</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语言开放、开源和发展</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endParaRPr>
          </a:p>
        </p:txBody>
      </p:sp>
    </p:spTree>
    <p:extLst>
      <p:ext uri="{BB962C8B-B14F-4D97-AF65-F5344CB8AC3E}">
        <p14:creationId xmlns:p14="http://schemas.microsoft.com/office/powerpoint/2010/main" val="1177130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Python</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语言的诞生</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6" name="TextBox 2"/>
          <p:cNvSpPr txBox="1">
            <a:spLocks noChangeArrowheads="1"/>
          </p:cNvSpPr>
          <p:nvPr/>
        </p:nvSpPr>
        <p:spPr bwMode="auto">
          <a:xfrm>
            <a:off x="827584" y="1349475"/>
            <a:ext cx="8064500" cy="364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71450" marR="0" lvl="1" indent="0" algn="just" defTabSz="914400" rtl="0" eaLnBrk="1" fontAlgn="base" latinLnBrk="0" hangingPunct="1">
              <a:lnSpc>
                <a:spcPct val="180000"/>
              </a:lnSpc>
              <a:spcBef>
                <a:spcPct val="0"/>
              </a:spcBef>
              <a:spcAft>
                <a:spcPct val="0"/>
              </a:spcAft>
              <a:buClr>
                <a:srgbClr val="0066FF"/>
              </a:buClr>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Gill Sans" charset="0"/>
              </a:rPr>
              <a:t>Guido van Rossum</a:t>
            </a:r>
            <a:endParaRPr lang="en-US"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171450" marR="0" lvl="1" indent="0" algn="just" defTabSz="914400" rtl="0" eaLnBrk="1" fontAlgn="base" latinLnBrk="0" hangingPunct="1">
              <a:lnSpc>
                <a:spcPct val="180000"/>
              </a:lnSpc>
              <a:spcBef>
                <a:spcPct val="0"/>
              </a:spcBef>
              <a:spcAft>
                <a:spcPct val="0"/>
              </a:spcAft>
              <a:buClr>
                <a:srgbClr val="0066FF"/>
              </a:buClr>
              <a:buSzTx/>
              <a:buFontTx/>
              <a:buNone/>
              <a:tabLst/>
              <a:defRPr/>
            </a:pPr>
            <a:r>
              <a:rPr lang="zh-CN" altLang="en-US" sz="2000" b="1" i="0" dirty="0">
                <a:solidFill>
                  <a:srgbClr val="333333"/>
                </a:solidFill>
                <a:effectLst/>
                <a:latin typeface="Arial" panose="020B0604020202020204" pitchFamily="34" charset="0"/>
              </a:rPr>
              <a:t>吉多</a:t>
            </a:r>
            <a:r>
              <a:rPr lang="en-US" altLang="zh-CN" sz="2000" b="1" i="0" dirty="0">
                <a:solidFill>
                  <a:srgbClr val="333333"/>
                </a:solidFill>
                <a:effectLst/>
                <a:latin typeface="Arial" panose="020B0604020202020204" pitchFamily="34" charset="0"/>
              </a:rPr>
              <a:t>·</a:t>
            </a:r>
            <a:r>
              <a:rPr lang="zh-CN" altLang="en-US" sz="2000" b="1" i="0" dirty="0">
                <a:solidFill>
                  <a:srgbClr val="333333"/>
                </a:solidFill>
                <a:effectLst/>
                <a:latin typeface="Arial" panose="020B0604020202020204" pitchFamily="34" charset="0"/>
              </a:rPr>
              <a:t>范罗苏姆   </a:t>
            </a:r>
            <a:r>
              <a:rPr lang="zh-CN" altLang="en-US" sz="2000" b="0" i="0" dirty="0">
                <a:solidFill>
                  <a:srgbClr val="333333"/>
                </a:solidFill>
                <a:effectLst/>
                <a:latin typeface="Arial" panose="020B0604020202020204" pitchFamily="34" charset="0"/>
              </a:rPr>
              <a:t>荷兰计算机程序员</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Gill Sans" charset="0"/>
            </a:endParaRPr>
          </a:p>
          <a:p>
            <a:pPr marL="171450" marR="0" lvl="1" indent="0" algn="just" defTabSz="914400" rtl="0" eaLnBrk="1" fontAlgn="base" latinLnBrk="0" hangingPunct="1">
              <a:lnSpc>
                <a:spcPct val="180000"/>
              </a:lnSpc>
              <a:spcBef>
                <a:spcPct val="0"/>
              </a:spcBef>
              <a:spcAft>
                <a:spcPct val="0"/>
              </a:spcAft>
              <a:buClr>
                <a:srgbClr val="0066FF"/>
              </a:buClr>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Gill Sans" charset="0"/>
              </a:rPr>
              <a:t>Python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Gill Sans" charset="0"/>
              </a:rPr>
              <a:t>语言创立者</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Gill Sans" charset="0"/>
            </a:endParaRPr>
          </a:p>
          <a:p>
            <a:pPr marL="171450" marR="0" lvl="1" indent="0" algn="just" defTabSz="914400" rtl="0" eaLnBrk="1" fontAlgn="base" latinLnBrk="0" hangingPunct="1">
              <a:lnSpc>
                <a:spcPct val="180000"/>
              </a:lnSpc>
              <a:spcBef>
                <a:spcPct val="0"/>
              </a:spcBef>
              <a:spcAft>
                <a:spcPct val="0"/>
              </a:spcAft>
              <a:buClr>
                <a:srgbClr val="0066FF"/>
              </a:buClr>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Gill Sans" charset="0"/>
              </a:rPr>
              <a:t>2002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Gill Sans" charset="0"/>
              </a:rPr>
              <a:t>年，</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Gill Sans" charset="0"/>
              </a:rPr>
              <a:t>Python 2.x</a:t>
            </a:r>
          </a:p>
          <a:p>
            <a:pPr marL="171450" marR="0" lvl="1" indent="0" algn="just" defTabSz="914400" rtl="0" eaLnBrk="1" fontAlgn="base" latinLnBrk="0" hangingPunct="1">
              <a:lnSpc>
                <a:spcPct val="180000"/>
              </a:lnSpc>
              <a:spcBef>
                <a:spcPct val="0"/>
              </a:spcBef>
              <a:spcAft>
                <a:spcPct val="0"/>
              </a:spcAft>
              <a:buClr>
                <a:srgbClr val="0066FF"/>
              </a:buClr>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Gill Sans" charset="0"/>
              </a:rPr>
              <a:t>2008</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Gill Sans" charset="0"/>
              </a:rPr>
              <a:t>年，</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Gill Sans" charset="0"/>
              </a:rPr>
              <a:t>Python 3.x</a:t>
            </a:r>
          </a:p>
        </p:txBody>
      </p:sp>
      <p:pic>
        <p:nvPicPr>
          <p:cNvPr id="7" name="Picture 7" descr="c:\users\tian\appdata\roaming\360se6\User Data\temp\DO6GvRl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356232"/>
            <a:ext cx="3240885" cy="350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8686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pic>
        <p:nvPicPr>
          <p:cNvPr id="6" name="内容占位符 3"/>
          <p:cNvPicPr>
            <a:picLocks noChangeAspect="1"/>
          </p:cNvPicPr>
          <p:nvPr/>
        </p:nvPicPr>
        <p:blipFill rotWithShape="1">
          <a:blip r:embed="rId2"/>
          <a:srcRect l="34900" r="3150"/>
          <a:stretch/>
        </p:blipFill>
        <p:spPr>
          <a:xfrm>
            <a:off x="3479292" y="0"/>
            <a:ext cx="5664708" cy="5143500"/>
          </a:xfrm>
          <a:prstGeom prst="rect">
            <a:avLst/>
          </a:prstGeom>
          <a:effectLst/>
        </p:spPr>
      </p:pic>
      <p:sp>
        <p:nvSpPr>
          <p:cNvPr id="2" name="标题 1"/>
          <p:cNvSpPr>
            <a:spLocks noGrp="1"/>
          </p:cNvSpPr>
          <p:nvPr>
            <p:ph type="title"/>
          </p:nvPr>
        </p:nvSpPr>
        <p:spPr>
          <a:xfrm>
            <a:off x="486697" y="471950"/>
            <a:ext cx="2738600" cy="1257452"/>
          </a:xfrm>
        </p:spPr>
        <p:txBody>
          <a:bodyPr>
            <a:normAutofit/>
          </a:bodyPr>
          <a:lstStyle/>
          <a:p>
            <a:endParaRPr lang="zh-CN" altLang="en-US"/>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l="9202"/>
          <a:stretch/>
        </p:blipFill>
        <p:spPr>
          <a:xfrm>
            <a:off x="0" y="8"/>
            <a:ext cx="3479292" cy="5143493"/>
          </a:xfrm>
        </p:spPr>
      </p:pic>
    </p:spTree>
    <p:extLst>
      <p:ext uri="{BB962C8B-B14F-4D97-AF65-F5344CB8AC3E}">
        <p14:creationId xmlns:p14="http://schemas.microsoft.com/office/powerpoint/2010/main" val="380276520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15177" r="1" b="16708"/>
          <a:stretch/>
        </p:blipFill>
        <p:spPr>
          <a:xfrm>
            <a:off x="395536" y="398515"/>
            <a:ext cx="8317955" cy="42493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矩形 1"/>
          <p:cNvSpPr/>
          <p:nvPr/>
        </p:nvSpPr>
        <p:spPr>
          <a:xfrm>
            <a:off x="6732240" y="4731990"/>
            <a:ext cx="2063385" cy="369332"/>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Gill Sans" charset="0"/>
              </a:rPr>
              <a:t>Monty Python</a:t>
            </a: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Gill Sans" charset="0"/>
              </a:rPr>
              <a:t>组合</a:t>
            </a:r>
            <a:endParaRPr kumimoji="0" lang="zh-CN" altLang="en-US" sz="1800" b="0" i="0" u="none" strike="noStrike" kern="1200" cap="none" spc="0" normalizeH="0" baseline="0" noProof="0" dirty="0">
              <a:ln>
                <a:noFill/>
              </a:ln>
              <a:solidFill>
                <a:srgbClr val="000000"/>
              </a:solidFill>
              <a:effectLst/>
              <a:uLnTx/>
              <a:uFillTx/>
              <a:latin typeface="Gill Sans" charset="0"/>
              <a:sym typeface="Gill Sans" charset="0"/>
            </a:endParaRPr>
          </a:p>
        </p:txBody>
      </p:sp>
    </p:spTree>
    <p:extLst>
      <p:ext uri="{BB962C8B-B14F-4D97-AF65-F5344CB8AC3E}">
        <p14:creationId xmlns:p14="http://schemas.microsoft.com/office/powerpoint/2010/main" val="2240509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59632" y="123478"/>
            <a:ext cx="6480720" cy="4860540"/>
          </a:xfrm>
          <a:prstGeom prst="rect">
            <a:avLst/>
          </a:prstGeom>
        </p:spPr>
      </p:pic>
    </p:spTree>
    <p:extLst>
      <p:ext uri="{BB962C8B-B14F-4D97-AF65-F5344CB8AC3E}">
        <p14:creationId xmlns:p14="http://schemas.microsoft.com/office/powerpoint/2010/main" val="2681099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843558"/>
            <a:ext cx="4608512" cy="136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a:spLocks noChangeArrowheads="1"/>
          </p:cNvSpPr>
          <p:nvPr/>
        </p:nvSpPr>
        <p:spPr bwMode="auto">
          <a:xfrm>
            <a:off x="-267319" y="2643758"/>
            <a:ext cx="9390606"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indent="4572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1" indent="457200" algn="just" defTabSz="914400" rtl="0" eaLnBrk="1" fontAlgn="base" latinLnBrk="0" hangingPunct="1">
              <a:lnSpc>
                <a:spcPct val="170000"/>
              </a:lnSpc>
              <a:spcBef>
                <a:spcPct val="0"/>
              </a:spcBef>
              <a:spcAft>
                <a:spcPct val="0"/>
              </a:spcAft>
              <a:buClr>
                <a:srgbClr val="C00000"/>
              </a:buClr>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Python</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语言是一个由编程牛人领导设计并开发的编程语言</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endParaRPr>
          </a:p>
          <a:p>
            <a:pPr marL="0" marR="0" lvl="1" indent="457200" algn="just" defTabSz="914400" rtl="0" eaLnBrk="1" fontAlgn="base" latinLnBrk="0" hangingPunct="1">
              <a:lnSpc>
                <a:spcPct val="170000"/>
              </a:lnSpc>
              <a:spcBef>
                <a:spcPct val="0"/>
              </a:spcBef>
              <a:spcAft>
                <a:spcPct val="0"/>
              </a:spcAft>
              <a:buClr>
                <a:srgbClr val="C00000"/>
              </a:buClr>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Python</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语言是一个有开放、开源精神的编程语言</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endParaRPr>
          </a:p>
          <a:p>
            <a:pPr marL="0" marR="0" lvl="1" indent="457200" algn="just" defTabSz="914400" rtl="0" eaLnBrk="1" fontAlgn="base" latinLnBrk="0" hangingPunct="1">
              <a:lnSpc>
                <a:spcPct val="170000"/>
              </a:lnSpc>
              <a:spcBef>
                <a:spcPct val="0"/>
              </a:spcBef>
              <a:spcAft>
                <a:spcPct val="0"/>
              </a:spcAft>
              <a:buClr>
                <a:srgbClr val="C00000"/>
              </a:buClr>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Python</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语言应用于火星探测、搜索引擎、引力波分析等众多领域</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endParaRPr>
          </a:p>
        </p:txBody>
      </p:sp>
    </p:spTree>
    <p:extLst>
      <p:ext uri="{BB962C8B-B14F-4D97-AF65-F5344CB8AC3E}">
        <p14:creationId xmlns:p14="http://schemas.microsoft.com/office/powerpoint/2010/main" val="467629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a:spLocks/>
          </p:cNvSpPr>
          <p:nvPr/>
        </p:nvSpPr>
        <p:spPr bwMode="auto">
          <a:xfrm>
            <a:off x="395536" y="396660"/>
            <a:ext cx="5544616"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l" defTabSz="914400" rtl="0" eaLnBrk="1" fontAlgn="base" latinLnBrk="0" hangingPunct="1">
              <a:lnSpc>
                <a:spcPct val="70000"/>
              </a:lnSpc>
              <a:spcBef>
                <a:spcPct val="0"/>
              </a:spcBef>
              <a:spcAft>
                <a:spcPct val="0"/>
              </a:spcAft>
              <a:buClrTx/>
              <a:buSzTx/>
              <a:buFontTx/>
              <a:buNone/>
              <a:tabLst/>
              <a:defRPr/>
            </a:pPr>
            <a:r>
              <a:rPr lang="zh-CN" altLang="en-US" sz="3200" dirty="0">
                <a:latin typeface="微软雅黑" panose="020B0503020204020204" pitchFamily="34" charset="-122"/>
                <a:ea typeface="微软雅黑" panose="020B0503020204020204" pitchFamily="34" charset="-122"/>
                <a:cs typeface="Bebas Neue" charset="0"/>
                <a:sym typeface="Bebas Neue" charset="0"/>
              </a:rPr>
              <a:t>深入理解</a:t>
            </a:r>
            <a:r>
              <a:rPr lang="en-US" altLang="zh-CN" sz="3200" dirty="0">
                <a:latin typeface="微软雅黑" panose="020B0503020204020204" pitchFamily="34" charset="-122"/>
                <a:ea typeface="微软雅黑" panose="020B0503020204020204" pitchFamily="34" charset="-122"/>
                <a:cs typeface="Bebas Neue" charset="0"/>
                <a:sym typeface="Bebas Neue" charset="0"/>
              </a:rPr>
              <a:t>Python</a:t>
            </a:r>
            <a:r>
              <a:rPr lang="zh-CN" altLang="en-US" sz="3200" dirty="0">
                <a:latin typeface="微软雅黑" panose="020B0503020204020204" pitchFamily="34" charset="-122"/>
                <a:ea typeface="微软雅黑" panose="020B0503020204020204" pitchFamily="34" charset="-122"/>
                <a:cs typeface="Bebas Neue" charset="0"/>
                <a:sym typeface="Bebas Neue" charset="0"/>
              </a:rPr>
              <a:t>语言</a:t>
            </a:r>
            <a:endParaRPr kumimoji="0" 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2617072" y="1383421"/>
            <a:ext cx="4544250" cy="2554545"/>
          </a:xfrm>
          <a:prstGeom prst="rect">
            <a:avLst/>
          </a:prstGeom>
        </p:spPr>
        <p:txBody>
          <a:bodyPr wrap="square">
            <a:spAutoFit/>
          </a:bodyPr>
          <a:lstStyle/>
          <a:p>
            <a:pPr lvl="0" algn="l">
              <a:lnSpc>
                <a:spcPct val="200000"/>
              </a:lnSpc>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0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lang="zh-CN" altLang="en-US" sz="2000" b="1" dirty="0">
                <a:latin typeface="微软雅黑" panose="020B0503020204020204" pitchFamily="34" charset="-122"/>
                <a:ea typeface="微软雅黑" panose="020B0503020204020204" pitchFamily="34" charset="-122"/>
                <a:cs typeface="Arial" charset="0"/>
              </a:rPr>
              <a:t>计算机技术的演进</a:t>
            </a:r>
            <a:endParaRPr lang="en-US" altLang="zh-CN" sz="2000" b="1" noProof="0" dirty="0">
              <a:latin typeface="微软雅黑" panose="020B0503020204020204" pitchFamily="34" charset="-122"/>
              <a:ea typeface="微软雅黑" panose="020B0503020204020204" pitchFamily="34" charset="-122"/>
              <a:cs typeface="Arial" charset="0"/>
            </a:endParaRPr>
          </a:p>
          <a:p>
            <a:pPr lvl="0" algn="l">
              <a:lnSpc>
                <a:spcPct val="200000"/>
              </a:lnSpc>
              <a:defRPr/>
            </a:pPr>
            <a:r>
              <a:rPr lang="zh-CN" altLang="en-US" sz="2000" b="1" dirty="0">
                <a:latin typeface="微软雅黑" panose="020B0503020204020204" pitchFamily="34" charset="-122"/>
                <a:ea typeface="微软雅黑" panose="020B0503020204020204" pitchFamily="34" charset="-122"/>
                <a:cs typeface="Arial" charset="0"/>
              </a:rPr>
              <a:t>         </a:t>
            </a:r>
            <a:r>
              <a:rPr lang="en-US" altLang="zh-CN" sz="2000" b="1" dirty="0">
                <a:solidFill>
                  <a:srgbClr val="007FDE"/>
                </a:solidFill>
                <a:latin typeface="微软雅黑" panose="020B0503020204020204" pitchFamily="34" charset="-122"/>
                <a:ea typeface="微软雅黑" panose="020B0503020204020204" pitchFamily="34" charset="-122"/>
                <a:cs typeface="Arial" charset="0"/>
              </a:rPr>
              <a:t>-</a:t>
            </a:r>
            <a:r>
              <a:rPr lang="zh-CN" altLang="en-US" sz="2000" b="1" dirty="0">
                <a:latin typeface="微软雅黑" panose="020B0503020204020204" pitchFamily="34" charset="-122"/>
                <a:ea typeface="微软雅黑" panose="020B0503020204020204" pitchFamily="34" charset="-122"/>
                <a:cs typeface="Arial" charset="0"/>
              </a:rPr>
              <a:t>  编程语言的多样初心</a:t>
            </a:r>
            <a:endParaRPr lang="en-US" altLang="zh-CN" sz="2000" b="1" dirty="0">
              <a:latin typeface="微软雅黑" panose="020B0503020204020204" pitchFamily="34" charset="-122"/>
              <a:ea typeface="微软雅黑" panose="020B0503020204020204" pitchFamily="34" charset="-122"/>
              <a:cs typeface="Arial" charset="0"/>
            </a:endParaRPr>
          </a:p>
          <a:p>
            <a:pPr lvl="0" algn="l">
              <a:lnSpc>
                <a:spcPct val="200000"/>
              </a:lnSpc>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0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lang="en-US" altLang="zh-CN" sz="2000" b="1" noProof="0" dirty="0">
                <a:latin typeface="微软雅黑" panose="020B0503020204020204" pitchFamily="34" charset="-122"/>
                <a:ea typeface="微软雅黑" panose="020B0503020204020204" pitchFamily="34" charset="-122"/>
                <a:cs typeface="Arial" charset="0"/>
              </a:rPr>
              <a:t>Python</a:t>
            </a:r>
            <a:r>
              <a:rPr lang="zh-CN" altLang="en-US" sz="2000" b="1" noProof="0" dirty="0">
                <a:latin typeface="微软雅黑" panose="020B0503020204020204" pitchFamily="34" charset="-122"/>
                <a:ea typeface="微软雅黑" panose="020B0503020204020204" pitchFamily="34" charset="-122"/>
                <a:cs typeface="Arial" charset="0"/>
              </a:rPr>
              <a:t>语言的特点</a:t>
            </a:r>
            <a:endParaRPr lang="en-US" altLang="zh-CN" sz="2000" b="1" dirty="0">
              <a:latin typeface="微软雅黑" panose="020B0503020204020204" pitchFamily="34" charset="-122"/>
              <a:ea typeface="微软雅黑" panose="020B0503020204020204" pitchFamily="34" charset="-122"/>
              <a:cs typeface="Arial" charset="0"/>
            </a:endParaRPr>
          </a:p>
          <a:p>
            <a:pPr algn="l">
              <a:lnSpc>
                <a:spcPct val="200000"/>
              </a:lnSpc>
              <a:defRPr/>
            </a:pPr>
            <a:r>
              <a:rPr lang="zh-CN" altLang="en-US" sz="2000" b="1" dirty="0">
                <a:latin typeface="微软雅黑" panose="020B0503020204020204" pitchFamily="34" charset="-122"/>
                <a:ea typeface="微软雅黑" panose="020B0503020204020204" pitchFamily="34" charset="-122"/>
                <a:cs typeface="Arial" charset="0"/>
              </a:rPr>
              <a:t>         </a:t>
            </a:r>
            <a:r>
              <a:rPr lang="en-US" altLang="zh-CN" sz="2000" b="1" dirty="0">
                <a:solidFill>
                  <a:srgbClr val="007FDE"/>
                </a:solidFill>
                <a:latin typeface="微软雅黑" panose="020B0503020204020204" pitchFamily="34" charset="-122"/>
                <a:ea typeface="微软雅黑" panose="020B0503020204020204" pitchFamily="34" charset="-122"/>
                <a:cs typeface="Arial" charset="0"/>
              </a:rPr>
              <a:t>-</a:t>
            </a:r>
            <a:r>
              <a:rPr lang="zh-CN" altLang="en-US" sz="2000" b="1" dirty="0">
                <a:latin typeface="微软雅黑" panose="020B0503020204020204" pitchFamily="34" charset="-122"/>
                <a:ea typeface="微软雅黑" panose="020B0503020204020204" pitchFamily="34" charset="-122"/>
                <a:cs typeface="Arial" charset="0"/>
              </a:rPr>
              <a:t> </a:t>
            </a:r>
            <a:r>
              <a:rPr lang="zh-CN" altLang="zh-CN" sz="2000" dirty="0">
                <a:solidFill>
                  <a:srgbClr val="00B050"/>
                </a:solidFill>
                <a:latin typeface="Consolas" panose="020B0609020204030204" pitchFamily="49" charset="0"/>
              </a:rPr>
              <a:t>"</a:t>
            </a:r>
            <a:r>
              <a:rPr lang="zh-CN" altLang="en-US" sz="2000" b="1" dirty="0">
                <a:latin typeface="微软雅黑" panose="020B0503020204020204" pitchFamily="34" charset="-122"/>
                <a:ea typeface="微软雅黑" panose="020B0503020204020204" pitchFamily="34" charset="-122"/>
                <a:cs typeface="Arial" charset="0"/>
              </a:rPr>
              <a:t>超级语言</a:t>
            </a:r>
            <a:r>
              <a:rPr lang="zh-CN" altLang="zh-CN" sz="2000" dirty="0">
                <a:solidFill>
                  <a:srgbClr val="00B050"/>
                </a:solidFill>
                <a:latin typeface="Consolas" panose="020B0609020204030204" pitchFamily="49" charset="0"/>
              </a:rPr>
              <a:t>"</a:t>
            </a:r>
            <a:r>
              <a:rPr lang="zh-CN" altLang="en-US" sz="2000" b="1" dirty="0">
                <a:latin typeface="微软雅黑" panose="020B0503020204020204" pitchFamily="34" charset="-122"/>
                <a:ea typeface="微软雅黑" panose="020B0503020204020204" pitchFamily="34" charset="-122"/>
                <a:cs typeface="Arial" charset="0"/>
              </a:rPr>
              <a:t>的诞生</a:t>
            </a:r>
            <a:endParaRPr lang="en-US" altLang="zh-CN" sz="2000" b="1" dirty="0">
              <a:latin typeface="微软雅黑" panose="020B0503020204020204" pitchFamily="34" charset="-122"/>
              <a:ea typeface="微软雅黑" panose="020B0503020204020204" pitchFamily="34" charset="-122"/>
              <a:cs typeface="Arial"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4300" y="4328673"/>
            <a:ext cx="1600491" cy="800246"/>
          </a:xfrm>
          <a:prstGeom prst="rect">
            <a:avLst/>
          </a:prstGeom>
        </p:spPr>
      </p:pic>
      <p:sp>
        <p:nvSpPr>
          <p:cNvPr id="17" name="Freeform 6"/>
          <p:cNvSpPr>
            <a:spLocks noEditPoints="1"/>
          </p:cNvSpPr>
          <p:nvPr/>
        </p:nvSpPr>
        <p:spPr bwMode="auto">
          <a:xfrm>
            <a:off x="1067298" y="2067694"/>
            <a:ext cx="1196684" cy="127533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rgbClr val="C19859"/>
          </a:solidFill>
          <a:ln>
            <a:noFill/>
          </a:ln>
        </p:spPr>
        <p:txBody>
          <a:bodyPr vert="horz" wrap="square" lIns="121920" tIns="60960" rIns="121920" bIns="60960"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id-ID" sz="24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93" name="直接连接符 92"/>
          <p:cNvCxnSpPr>
            <a:cxnSpLocks noChangeAspect="1"/>
          </p:cNvCxnSpPr>
          <p:nvPr/>
        </p:nvCxnSpPr>
        <p:spPr>
          <a:xfrm rot="60000" flipV="1">
            <a:off x="179512" y="4111170"/>
            <a:ext cx="8641188" cy="960112"/>
          </a:xfrm>
          <a:prstGeom prst="line">
            <a:avLst/>
          </a:prstGeom>
          <a:ln w="34925">
            <a:solidFill>
              <a:srgbClr val="0070C0"/>
            </a:solidFill>
          </a:ln>
        </p:spPr>
        <p:style>
          <a:lnRef idx="1">
            <a:schemeClr val="dk1"/>
          </a:lnRef>
          <a:fillRef idx="0">
            <a:schemeClr val="dk1"/>
          </a:fillRef>
          <a:effectRef idx="0">
            <a:schemeClr val="dk1"/>
          </a:effectRef>
          <a:fontRef idx="minor">
            <a:schemeClr val="tx1"/>
          </a:fontRef>
        </p:style>
      </p:cxnSp>
      <p:grpSp>
        <p:nvGrpSpPr>
          <p:cNvPr id="94" name="组合 93"/>
          <p:cNvGrpSpPr>
            <a:grpSpLocks noChangeAspect="1"/>
          </p:cNvGrpSpPr>
          <p:nvPr/>
        </p:nvGrpSpPr>
        <p:grpSpPr>
          <a:xfrm rot="177950">
            <a:off x="8478506" y="3521313"/>
            <a:ext cx="538686" cy="712625"/>
            <a:chOff x="8184848" y="1528278"/>
            <a:chExt cx="915709" cy="1404112"/>
          </a:xfrm>
        </p:grpSpPr>
        <p:cxnSp>
          <p:nvCxnSpPr>
            <p:cNvPr id="95" name="直接连接符 94"/>
            <p:cNvCxnSpPr/>
            <p:nvPr/>
          </p:nvCxnSpPr>
          <p:spPr>
            <a:xfrm>
              <a:off x="8184848" y="1560745"/>
              <a:ext cx="92049" cy="137164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96" name="组合 95"/>
            <p:cNvGrpSpPr/>
            <p:nvPr/>
          </p:nvGrpSpPr>
          <p:grpSpPr>
            <a:xfrm>
              <a:off x="8202190" y="1528278"/>
              <a:ext cx="898367" cy="536213"/>
              <a:chOff x="8204763" y="1483692"/>
              <a:chExt cx="1164045" cy="817288"/>
            </a:xfrm>
          </p:grpSpPr>
          <p:sp>
            <p:nvSpPr>
              <p:cNvPr id="97" name="矩形 96"/>
              <p:cNvSpPr/>
              <p:nvPr/>
            </p:nvSpPr>
            <p:spPr>
              <a:xfrm rot="21347158">
                <a:off x="8205453" y="1508413"/>
                <a:ext cx="1156902" cy="792567"/>
              </a:xfrm>
              <a:prstGeom prst="rect">
                <a:avLst/>
              </a:prstGeom>
              <a:noFill/>
              <a:ln w="1905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000000"/>
                  </a:solidFill>
                  <a:effectLst/>
                  <a:uLnTx/>
                  <a:uFillTx/>
                  <a:latin typeface="Gill Sans"/>
                  <a:sym typeface="Gill Sans" charset="0"/>
                </a:endParaRPr>
              </a:p>
            </p:txBody>
          </p:sp>
          <p:sp>
            <p:nvSpPr>
              <p:cNvPr id="98" name="矩形 97"/>
              <p:cNvSpPr/>
              <p:nvPr/>
            </p:nvSpPr>
            <p:spPr>
              <a:xfrm rot="21317301">
                <a:off x="8204763" y="1558415"/>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99" name="矩形 98"/>
              <p:cNvSpPr/>
              <p:nvPr/>
            </p:nvSpPr>
            <p:spPr>
              <a:xfrm rot="21317301">
                <a:off x="8598077" y="1515594"/>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0" name="矩形 99"/>
              <p:cNvSpPr/>
              <p:nvPr/>
            </p:nvSpPr>
            <p:spPr>
              <a:xfrm rot="21317301">
                <a:off x="8965920" y="1483692"/>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1" name="矩形 100"/>
              <p:cNvSpPr/>
              <p:nvPr/>
            </p:nvSpPr>
            <p:spPr>
              <a:xfrm rot="21317301">
                <a:off x="8414168" y="1715662"/>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2" name="矩形 101"/>
              <p:cNvSpPr/>
              <p:nvPr/>
            </p:nvSpPr>
            <p:spPr>
              <a:xfrm rot="21317301">
                <a:off x="8797829" y="1684870"/>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3" name="矩形 102"/>
              <p:cNvSpPr/>
              <p:nvPr/>
            </p:nvSpPr>
            <p:spPr>
              <a:xfrm rot="21317301">
                <a:off x="8246506" y="1934707"/>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4" name="矩形 103"/>
              <p:cNvSpPr/>
              <p:nvPr/>
            </p:nvSpPr>
            <p:spPr>
              <a:xfrm rot="21317301">
                <a:off x="8618241" y="1904610"/>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5" name="矩形 104"/>
              <p:cNvSpPr/>
              <p:nvPr/>
            </p:nvSpPr>
            <p:spPr>
              <a:xfrm rot="21317301">
                <a:off x="9001629" y="1880783"/>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6" name="矩形 105"/>
              <p:cNvSpPr/>
              <p:nvPr/>
            </p:nvSpPr>
            <p:spPr>
              <a:xfrm rot="21317301">
                <a:off x="9167267" y="1664990"/>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7" name="矩形 106"/>
              <p:cNvSpPr/>
              <p:nvPr/>
            </p:nvSpPr>
            <p:spPr>
              <a:xfrm rot="21317301">
                <a:off x="8447028" y="2118481"/>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8" name="矩形 107"/>
              <p:cNvSpPr/>
              <p:nvPr/>
            </p:nvSpPr>
            <p:spPr>
              <a:xfrm rot="21317301">
                <a:off x="8825267" y="2071680"/>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9" name="矩形 108"/>
              <p:cNvSpPr/>
              <p:nvPr/>
            </p:nvSpPr>
            <p:spPr>
              <a:xfrm rot="21317301">
                <a:off x="9188068" y="2064165"/>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grpSp>
      </p:grpSp>
      <p:pic>
        <p:nvPicPr>
          <p:cNvPr id="110" name="图片 109"/>
          <p:cNvPicPr>
            <a:picLocks noChangeAspect="1"/>
          </p:cNvPicPr>
          <p:nvPr/>
        </p:nvPicPr>
        <p:blipFill>
          <a:blip r:embed="rId3" cstate="email">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1266528">
            <a:off x="811245" y="4154595"/>
            <a:ext cx="808374" cy="730939"/>
          </a:xfrm>
          <a:prstGeom prst="rect">
            <a:avLst/>
          </a:prstGeom>
          <a:noFill/>
        </p:spPr>
      </p:pic>
    </p:spTree>
    <p:extLst>
      <p:ext uri="{BB962C8B-B14F-4D97-AF65-F5344CB8AC3E}">
        <p14:creationId xmlns:p14="http://schemas.microsoft.com/office/powerpoint/2010/main" val="30867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059582"/>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a:spLocks/>
          </p:cNvSpPr>
          <p:nvPr/>
        </p:nvSpPr>
        <p:spPr bwMode="auto">
          <a:xfrm>
            <a:off x="4575842" y="3287228"/>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21" name="Freeform 15"/>
          <p:cNvSpPr>
            <a:spLocks/>
          </p:cNvSpPr>
          <p:nvPr/>
        </p:nvSpPr>
        <p:spPr bwMode="auto">
          <a:xfrm>
            <a:off x="4575048" y="3287228"/>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3" name="Rectangle 1"/>
          <p:cNvSpPr>
            <a:spLocks/>
          </p:cNvSpPr>
          <p:nvPr/>
        </p:nvSpPr>
        <p:spPr bwMode="auto">
          <a:xfrm>
            <a:off x="0" y="2036729"/>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nSpc>
                <a:spcPct val="150000"/>
              </a:lnSpc>
              <a:defRPr/>
            </a:pPr>
            <a:r>
              <a:rPr lang="zh-CN" altLang="en-US" sz="4000" dirty="0">
                <a:latin typeface="微软雅黑" panose="020B0503020204020204" pitchFamily="34" charset="-122"/>
                <a:ea typeface="微软雅黑" panose="020B0503020204020204" pitchFamily="34" charset="-122"/>
                <a:cs typeface="Bebas Neue" charset="0"/>
              </a:rPr>
              <a:t>计算机技术的演进</a:t>
            </a:r>
            <a:endParaRPr lang="en-US" altLang="zh-CN" sz="4000" dirty="0">
              <a:latin typeface="微软雅黑" panose="020B0503020204020204" pitchFamily="34" charset="-122"/>
              <a:ea typeface="微软雅黑" panose="020B0503020204020204" pitchFamily="34" charset="-122"/>
              <a:cs typeface="Bebas Neue" charset="0"/>
            </a:endParaRPr>
          </a:p>
        </p:txBody>
      </p:sp>
      <p:pic>
        <p:nvPicPr>
          <p:cNvPr id="14" name="图片 13">
            <a:extLst>
              <a:ext uri="{FF2B5EF4-FFF2-40B4-BE49-F238E27FC236}">
                <a16:creationId xmlns:a16="http://schemas.microsoft.com/office/drawing/2014/main" id="{F972298D-3543-4745-B395-C4ACA3DBD29E}"/>
              </a:ext>
            </a:extLst>
          </p:cNvPr>
          <p:cNvPicPr>
            <a:picLocks noChangeAspect="1"/>
          </p:cNvPicPr>
          <p:nvPr/>
        </p:nvPicPr>
        <p:blipFill>
          <a:blip r:embed="rId3">
            <a:lum bright="70000" contrast="-70000"/>
          </a:blip>
          <a:stretch>
            <a:fillRect/>
          </a:stretch>
        </p:blipFill>
        <p:spPr>
          <a:xfrm>
            <a:off x="5853616" y="4743741"/>
            <a:ext cx="1187624" cy="281081"/>
          </a:xfrm>
          <a:prstGeom prst="rect">
            <a:avLst/>
          </a:prstGeom>
        </p:spPr>
      </p:pic>
    </p:spTree>
    <p:extLst>
      <p:ext uri="{BB962C8B-B14F-4D97-AF65-F5344CB8AC3E}">
        <p14:creationId xmlns:p14="http://schemas.microsoft.com/office/powerpoint/2010/main" val="1741749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pic>
        <p:nvPicPr>
          <p:cNvPr id="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059582"/>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a:spLocks/>
          </p:cNvSpPr>
          <p:nvPr/>
        </p:nvSpPr>
        <p:spPr bwMode="auto">
          <a:xfrm>
            <a:off x="4575842" y="3287228"/>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21" name="Freeform 15"/>
          <p:cNvSpPr>
            <a:spLocks/>
          </p:cNvSpPr>
          <p:nvPr/>
        </p:nvSpPr>
        <p:spPr bwMode="auto">
          <a:xfrm>
            <a:off x="4575048" y="3287228"/>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3" name="Rectangle 1"/>
          <p:cNvSpPr>
            <a:spLocks/>
          </p:cNvSpPr>
          <p:nvPr/>
        </p:nvSpPr>
        <p:spPr bwMode="auto">
          <a:xfrm>
            <a:off x="0" y="2036729"/>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计算机与程序设计</a:t>
            </a:r>
            <a:endParaRPr kumimoji="0" lang="en-US" sz="4000" b="0" i="0" u="none" strike="noStrike" kern="1200" cap="none" spc="0" normalizeH="0" baseline="0" noProof="0" dirty="0">
              <a:ln>
                <a:noFill/>
              </a:ln>
              <a:solidFill>
                <a:srgbClr val="FF931A"/>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pic>
        <p:nvPicPr>
          <p:cNvPr id="14" name="图片 13">
            <a:extLst>
              <a:ext uri="{FF2B5EF4-FFF2-40B4-BE49-F238E27FC236}">
                <a16:creationId xmlns:a16="http://schemas.microsoft.com/office/drawing/2014/main" id="{F972298D-3543-4745-B395-C4ACA3DBD29E}"/>
              </a:ext>
            </a:extLst>
          </p:cNvPr>
          <p:cNvPicPr>
            <a:picLocks noChangeAspect="1"/>
          </p:cNvPicPr>
          <p:nvPr/>
        </p:nvPicPr>
        <p:blipFill>
          <a:blip r:embed="rId3">
            <a:lum bright="70000" contrast="-70000"/>
          </a:blip>
          <a:stretch>
            <a:fillRect/>
          </a:stretch>
        </p:blipFill>
        <p:spPr>
          <a:xfrm>
            <a:off x="5853616" y="4743741"/>
            <a:ext cx="1187624" cy="281081"/>
          </a:xfrm>
          <a:prstGeom prst="rect">
            <a:avLst/>
          </a:prstGeom>
        </p:spPr>
      </p:pic>
    </p:spTree>
    <p:extLst>
      <p:ext uri="{BB962C8B-B14F-4D97-AF65-F5344CB8AC3E}">
        <p14:creationId xmlns:p14="http://schemas.microsoft.com/office/powerpoint/2010/main" val="1996672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计算机技术的演进过程</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38" name="Oval 6">
            <a:extLst>
              <a:ext uri="{FF2B5EF4-FFF2-40B4-BE49-F238E27FC236}">
                <a16:creationId xmlns:a16="http://schemas.microsoft.com/office/drawing/2014/main" id="{DD596D7A-8F90-49AF-92B4-CED3EC3EFF61}"/>
              </a:ext>
            </a:extLst>
          </p:cNvPr>
          <p:cNvSpPr/>
          <p:nvPr/>
        </p:nvSpPr>
        <p:spPr>
          <a:xfrm>
            <a:off x="5122279" y="1809782"/>
            <a:ext cx="398721" cy="398721"/>
          </a:xfrm>
          <a:prstGeom prst="ellipse">
            <a:avLst/>
          </a:prstGeom>
          <a:solidFill>
            <a:srgbClr val="4775E7"/>
          </a:solidFill>
          <a:ln w="12700" cap="flat" cmpd="sng" algn="ctr">
            <a:noFill/>
            <a:prstDash val="solid"/>
            <a:miter lim="800000"/>
          </a:ln>
          <a:effectLst/>
        </p:spPr>
        <p:txBody>
          <a:bodyPr rtlCol="0" anchor="ct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prstClr val="white">
                    <a:lumMod val="95000"/>
                  </a:prstClr>
                </a:solidFill>
                <a:effectLst/>
                <a:uLnTx/>
                <a:uFillTx/>
                <a:latin typeface="FontAwesome" pitchFamily="2" charset="0"/>
                <a:ea typeface="+mn-ea"/>
                <a:cs typeface="+mn-cs"/>
              </a:rPr>
              <a:t></a:t>
            </a:r>
            <a:endParaRPr kumimoji="0" lang="en-US" sz="1350" b="0" i="0" u="none" strike="noStrike" kern="0" cap="none" spc="0" normalizeH="0" baseline="0" noProof="0" dirty="0">
              <a:ln>
                <a:noFill/>
              </a:ln>
              <a:solidFill>
                <a:prstClr val="white">
                  <a:lumMod val="95000"/>
                </a:prstClr>
              </a:solidFill>
              <a:effectLst/>
              <a:uLnTx/>
              <a:uFillTx/>
              <a:latin typeface="Calibri"/>
              <a:ea typeface="+mn-ea"/>
              <a:cs typeface="+mn-cs"/>
            </a:endParaRPr>
          </a:p>
        </p:txBody>
      </p:sp>
      <p:sp>
        <p:nvSpPr>
          <p:cNvPr id="39" name="Arc 8">
            <a:extLst>
              <a:ext uri="{FF2B5EF4-FFF2-40B4-BE49-F238E27FC236}">
                <a16:creationId xmlns:a16="http://schemas.microsoft.com/office/drawing/2014/main" id="{99372FA4-352C-420C-8AED-C4C77442E00F}"/>
              </a:ext>
            </a:extLst>
          </p:cNvPr>
          <p:cNvSpPr/>
          <p:nvPr/>
        </p:nvSpPr>
        <p:spPr>
          <a:xfrm>
            <a:off x="5077173" y="1762762"/>
            <a:ext cx="488932" cy="488932"/>
          </a:xfrm>
          <a:prstGeom prst="arc">
            <a:avLst>
              <a:gd name="adj1" fmla="val 12770549"/>
              <a:gd name="adj2" fmla="val 2991777"/>
            </a:avLst>
          </a:prstGeom>
          <a:noFill/>
          <a:ln w="25400" cap="flat" cmpd="sng" algn="ctr">
            <a:solidFill>
              <a:srgbClr val="4775E7"/>
            </a:solidFill>
            <a:prstDash val="solid"/>
            <a:miter lim="800000"/>
            <a:headEnd type="triangle"/>
          </a:ln>
          <a:effectLst/>
        </p:spPr>
        <p:txBody>
          <a:bodyPr rtlCol="0" anchor="ct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Calibri"/>
              <a:ea typeface="+mn-ea"/>
              <a:cs typeface="+mn-cs"/>
            </a:endParaRPr>
          </a:p>
        </p:txBody>
      </p:sp>
      <p:sp>
        <p:nvSpPr>
          <p:cNvPr id="40" name="Oval 4">
            <a:extLst>
              <a:ext uri="{FF2B5EF4-FFF2-40B4-BE49-F238E27FC236}">
                <a16:creationId xmlns:a16="http://schemas.microsoft.com/office/drawing/2014/main" id="{050C89FE-7290-4286-86DF-EC2DEB51141D}"/>
              </a:ext>
            </a:extLst>
          </p:cNvPr>
          <p:cNvSpPr/>
          <p:nvPr/>
        </p:nvSpPr>
        <p:spPr>
          <a:xfrm>
            <a:off x="5956935" y="3082781"/>
            <a:ext cx="614030" cy="614030"/>
          </a:xfrm>
          <a:prstGeom prst="ellipse">
            <a:avLst/>
          </a:prstGeom>
          <a:solidFill>
            <a:srgbClr val="C830CC"/>
          </a:solidFill>
          <a:ln w="12700" cap="flat" cmpd="sng" algn="ctr">
            <a:noFill/>
            <a:prstDash val="solid"/>
            <a:miter lim="800000"/>
          </a:ln>
          <a:effectLst/>
        </p:spPr>
        <p:txBody>
          <a:bodyPr rtlCol="0" anchor="ct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lumMod val="95000"/>
                  </a:prstClr>
                </a:solidFill>
                <a:effectLst/>
                <a:uLnTx/>
                <a:uFillTx/>
                <a:latin typeface="FontAwesome" pitchFamily="2" charset="0"/>
                <a:ea typeface="+mn-ea"/>
                <a:cs typeface="+mn-cs"/>
              </a:rPr>
              <a:t></a:t>
            </a:r>
            <a:endParaRPr kumimoji="0" lang="en-US" sz="1800" b="0" i="0" u="none" strike="noStrike" kern="0" cap="none" spc="0" normalizeH="0" baseline="0" noProof="0" dirty="0">
              <a:ln>
                <a:noFill/>
              </a:ln>
              <a:solidFill>
                <a:prstClr val="white">
                  <a:lumMod val="95000"/>
                </a:prstClr>
              </a:solidFill>
              <a:effectLst/>
              <a:uLnTx/>
              <a:uFillTx/>
              <a:latin typeface="Calibri"/>
              <a:ea typeface="+mn-ea"/>
              <a:cs typeface="+mn-cs"/>
            </a:endParaRPr>
          </a:p>
        </p:txBody>
      </p:sp>
      <p:sp>
        <p:nvSpPr>
          <p:cNvPr id="41" name="Oval 12">
            <a:extLst>
              <a:ext uri="{FF2B5EF4-FFF2-40B4-BE49-F238E27FC236}">
                <a16:creationId xmlns:a16="http://schemas.microsoft.com/office/drawing/2014/main" id="{56F0D941-FC67-44D3-A3B5-B2CC8F22CD73}"/>
              </a:ext>
            </a:extLst>
          </p:cNvPr>
          <p:cNvSpPr/>
          <p:nvPr/>
        </p:nvSpPr>
        <p:spPr>
          <a:xfrm>
            <a:off x="1804303" y="2208776"/>
            <a:ext cx="614030" cy="614030"/>
          </a:xfrm>
          <a:prstGeom prst="ellipse">
            <a:avLst/>
          </a:prstGeom>
          <a:solidFill>
            <a:srgbClr val="4775E7"/>
          </a:solidFill>
          <a:ln w="12700" cap="flat" cmpd="sng" algn="ctr">
            <a:noFill/>
            <a:prstDash val="solid"/>
            <a:miter lim="800000"/>
          </a:ln>
          <a:effectLst/>
        </p:spPr>
        <p:txBody>
          <a:bodyPr rtlCol="0" anchor="ct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lumMod val="95000"/>
                  </a:prstClr>
                </a:solidFill>
                <a:effectLst/>
                <a:uLnTx/>
                <a:uFillTx/>
                <a:latin typeface="FontAwesome" pitchFamily="2" charset="0"/>
                <a:ea typeface="+mn-ea"/>
                <a:cs typeface="+mn-cs"/>
              </a:rPr>
              <a:t></a:t>
            </a:r>
            <a:endParaRPr kumimoji="0" lang="en-US" sz="1800" b="0" i="0" u="none" strike="noStrike" kern="0" cap="none" spc="0" normalizeH="0" baseline="0" noProof="0" dirty="0">
              <a:ln>
                <a:noFill/>
              </a:ln>
              <a:solidFill>
                <a:prstClr val="white">
                  <a:lumMod val="95000"/>
                </a:prstClr>
              </a:solidFill>
              <a:effectLst/>
              <a:uLnTx/>
              <a:uFillTx/>
              <a:latin typeface="Calibri"/>
              <a:ea typeface="+mn-ea"/>
              <a:cs typeface="+mn-cs"/>
            </a:endParaRPr>
          </a:p>
        </p:txBody>
      </p:sp>
      <p:sp>
        <p:nvSpPr>
          <p:cNvPr id="42" name="Oval 13">
            <a:extLst>
              <a:ext uri="{FF2B5EF4-FFF2-40B4-BE49-F238E27FC236}">
                <a16:creationId xmlns:a16="http://schemas.microsoft.com/office/drawing/2014/main" id="{1DCFA180-3645-4064-B26A-76F2B1761C6B}"/>
              </a:ext>
            </a:extLst>
          </p:cNvPr>
          <p:cNvSpPr/>
          <p:nvPr/>
        </p:nvSpPr>
        <p:spPr>
          <a:xfrm>
            <a:off x="899592" y="3834532"/>
            <a:ext cx="614030" cy="614030"/>
          </a:xfrm>
          <a:prstGeom prst="ellipse">
            <a:avLst/>
          </a:prstGeom>
          <a:solidFill>
            <a:srgbClr val="C830CC"/>
          </a:solidFill>
          <a:ln w="12700" cap="flat" cmpd="sng" algn="ctr">
            <a:noFill/>
            <a:prstDash val="solid"/>
            <a:miter lim="800000"/>
          </a:ln>
          <a:effectLst/>
        </p:spPr>
        <p:txBody>
          <a:bodyPr rtlCol="0" anchor="ct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lumMod val="95000"/>
                </a:prstClr>
              </a:solidFill>
              <a:effectLst/>
              <a:uLnTx/>
              <a:uFillTx/>
              <a:latin typeface="Calibri"/>
              <a:ea typeface="+mn-ea"/>
              <a:cs typeface="+mn-cs"/>
            </a:endParaRPr>
          </a:p>
        </p:txBody>
      </p:sp>
      <p:sp>
        <p:nvSpPr>
          <p:cNvPr id="43" name="Arc 14">
            <a:extLst>
              <a:ext uri="{FF2B5EF4-FFF2-40B4-BE49-F238E27FC236}">
                <a16:creationId xmlns:a16="http://schemas.microsoft.com/office/drawing/2014/main" id="{33A2645B-BFD0-4FA1-93EE-9A0B56B88E81}"/>
              </a:ext>
            </a:extLst>
          </p:cNvPr>
          <p:cNvSpPr/>
          <p:nvPr/>
        </p:nvSpPr>
        <p:spPr>
          <a:xfrm>
            <a:off x="1758130" y="2162603"/>
            <a:ext cx="706374" cy="706374"/>
          </a:xfrm>
          <a:prstGeom prst="arc">
            <a:avLst>
              <a:gd name="adj1" fmla="val 16200000"/>
              <a:gd name="adj2" fmla="val 12544473"/>
            </a:avLst>
          </a:prstGeom>
          <a:noFill/>
          <a:ln w="25400" cap="flat" cmpd="sng" algn="ctr">
            <a:solidFill>
              <a:srgbClr val="4775E7"/>
            </a:solidFill>
            <a:prstDash val="solid"/>
            <a:miter lim="800000"/>
            <a:headEnd type="triangle"/>
          </a:ln>
          <a:effectLst/>
        </p:spPr>
        <p:txBody>
          <a:bodyPr rtlCol="0" anchor="ct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Calibri"/>
              <a:ea typeface="+mn-ea"/>
              <a:cs typeface="+mn-cs"/>
            </a:endParaRPr>
          </a:p>
        </p:txBody>
      </p:sp>
      <p:cxnSp>
        <p:nvCxnSpPr>
          <p:cNvPr id="44" name="Curved Connector 33">
            <a:extLst>
              <a:ext uri="{FF2B5EF4-FFF2-40B4-BE49-F238E27FC236}">
                <a16:creationId xmlns:a16="http://schemas.microsoft.com/office/drawing/2014/main" id="{881F8180-0441-4C9A-B8AD-E6A5B96BBD08}"/>
              </a:ext>
            </a:extLst>
          </p:cNvPr>
          <p:cNvCxnSpPr>
            <a:cxnSpLocks/>
            <a:stCxn id="42" idx="0"/>
          </p:cNvCxnSpPr>
          <p:nvPr/>
        </p:nvCxnSpPr>
        <p:spPr>
          <a:xfrm rot="5400000" flipH="1" flipV="1">
            <a:off x="1110383" y="2965202"/>
            <a:ext cx="965555" cy="773107"/>
          </a:xfrm>
          <a:prstGeom prst="curvedConnector3">
            <a:avLst>
              <a:gd name="adj1" fmla="val 50000"/>
            </a:avLst>
          </a:prstGeom>
          <a:noFill/>
          <a:ln w="25400" cap="flat" cmpd="sng" algn="ctr">
            <a:solidFill>
              <a:srgbClr val="C830CC"/>
            </a:solidFill>
            <a:prstDash val="sysDot"/>
            <a:miter lim="800000"/>
          </a:ln>
          <a:effectLst/>
        </p:spPr>
      </p:cxnSp>
      <p:sp>
        <p:nvSpPr>
          <p:cNvPr id="45" name="Freeform 37">
            <a:extLst>
              <a:ext uri="{FF2B5EF4-FFF2-40B4-BE49-F238E27FC236}">
                <a16:creationId xmlns:a16="http://schemas.microsoft.com/office/drawing/2014/main" id="{438983FD-45C5-411B-AB4A-0281C49E984F}"/>
              </a:ext>
            </a:extLst>
          </p:cNvPr>
          <p:cNvSpPr/>
          <p:nvPr/>
        </p:nvSpPr>
        <p:spPr>
          <a:xfrm>
            <a:off x="2418333" y="1931005"/>
            <a:ext cx="2658841" cy="381225"/>
          </a:xfrm>
          <a:custGeom>
            <a:avLst/>
            <a:gdLst>
              <a:gd name="connsiteX0" fmla="*/ 0 w 2955851"/>
              <a:gd name="connsiteY0" fmla="*/ 845092 h 845092"/>
              <a:gd name="connsiteX1" fmla="*/ 935665 w 2955851"/>
              <a:gd name="connsiteY1" fmla="*/ 58282 h 845092"/>
              <a:gd name="connsiteX2" fmla="*/ 2955851 w 2955851"/>
              <a:gd name="connsiteY2" fmla="*/ 58282 h 845092"/>
            </a:gdLst>
            <a:ahLst/>
            <a:cxnLst>
              <a:cxn ang="0">
                <a:pos x="connsiteX0" y="connsiteY0"/>
              </a:cxn>
              <a:cxn ang="0">
                <a:pos x="connsiteX1" y="connsiteY1"/>
              </a:cxn>
              <a:cxn ang="0">
                <a:pos x="connsiteX2" y="connsiteY2"/>
              </a:cxn>
            </a:cxnLst>
            <a:rect l="l" t="t" r="r" b="b"/>
            <a:pathLst>
              <a:path w="2955851" h="845092">
                <a:moveTo>
                  <a:pt x="0" y="845092"/>
                </a:moveTo>
                <a:cubicBezTo>
                  <a:pt x="221511" y="517254"/>
                  <a:pt x="443023" y="189417"/>
                  <a:pt x="935665" y="58282"/>
                </a:cubicBezTo>
                <a:cubicBezTo>
                  <a:pt x="1428307" y="-72853"/>
                  <a:pt x="2955851" y="58282"/>
                  <a:pt x="2955851" y="58282"/>
                </a:cubicBezTo>
              </a:path>
            </a:pathLst>
          </a:custGeom>
          <a:noFill/>
          <a:ln w="25400" cap="flat" cmpd="sng" algn="ctr">
            <a:solidFill>
              <a:srgbClr val="4775E7"/>
            </a:solidFill>
            <a:prstDash val="sysDot"/>
            <a:miter lim="800000"/>
          </a:ln>
          <a:effectLst/>
        </p:spPr>
        <p:txBody>
          <a:bodyPr rtlCol="0" anchor="ct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a:ea typeface="+mn-ea"/>
              <a:cs typeface="+mn-cs"/>
            </a:endParaRPr>
          </a:p>
        </p:txBody>
      </p:sp>
      <p:cxnSp>
        <p:nvCxnSpPr>
          <p:cNvPr id="46" name="Curved Connector 39">
            <a:extLst>
              <a:ext uri="{FF2B5EF4-FFF2-40B4-BE49-F238E27FC236}">
                <a16:creationId xmlns:a16="http://schemas.microsoft.com/office/drawing/2014/main" id="{46B5D69F-8308-4679-B091-4B827124D2DA}"/>
              </a:ext>
            </a:extLst>
          </p:cNvPr>
          <p:cNvCxnSpPr>
            <a:stCxn id="39" idx="2"/>
            <a:endCxn id="40" idx="0"/>
          </p:cNvCxnSpPr>
          <p:nvPr/>
        </p:nvCxnSpPr>
        <p:spPr>
          <a:xfrm rot="10800000" flipH="1" flipV="1">
            <a:off x="5479226" y="2194123"/>
            <a:ext cx="784724" cy="888657"/>
          </a:xfrm>
          <a:prstGeom prst="curvedConnector4">
            <a:avLst>
              <a:gd name="adj1" fmla="val -21848"/>
              <a:gd name="adj2" fmla="val 53239"/>
            </a:avLst>
          </a:prstGeom>
          <a:noFill/>
          <a:ln w="25400" cap="flat" cmpd="sng" algn="ctr">
            <a:solidFill>
              <a:srgbClr val="4775E7"/>
            </a:solidFill>
            <a:prstDash val="sysDot"/>
            <a:miter lim="800000"/>
          </a:ln>
          <a:effectLst/>
        </p:spPr>
      </p:cxnSp>
      <p:sp>
        <p:nvSpPr>
          <p:cNvPr id="47" name="Rectangle 13">
            <a:extLst>
              <a:ext uri="{FF2B5EF4-FFF2-40B4-BE49-F238E27FC236}">
                <a16:creationId xmlns:a16="http://schemas.microsoft.com/office/drawing/2014/main" id="{753443D5-9B8D-470E-BFE8-06F66FA3105D}"/>
              </a:ext>
            </a:extLst>
          </p:cNvPr>
          <p:cNvSpPr/>
          <p:nvPr/>
        </p:nvSpPr>
        <p:spPr>
          <a:xfrm>
            <a:off x="1691680" y="3591028"/>
            <a:ext cx="3096344" cy="461665"/>
          </a:xfrm>
          <a:prstGeom prst="rect">
            <a:avLst/>
          </a:prstGeom>
        </p:spPr>
        <p:txBody>
          <a:bodyPr wrap="square">
            <a:spAutoFit/>
          </a:bodyPr>
          <a:lstStyle/>
          <a:p>
            <a:pPr algn="l" defTabSz="685800" fontAlgn="auto">
              <a:spcBef>
                <a:spcPts val="0"/>
              </a:spcBef>
              <a:spcAft>
                <a:spcPts val="0"/>
              </a:spcAft>
            </a:pPr>
            <a:r>
              <a:rPr lang="en-US" sz="2400" b="1" dirty="0">
                <a:solidFill>
                  <a:srgbClr val="0070C0"/>
                </a:solidFill>
                <a:latin typeface="微软雅黑" panose="020B0503020204020204" pitchFamily="34" charset="-122"/>
                <a:ea typeface="微软雅黑" panose="020B0503020204020204" pitchFamily="34" charset="-122"/>
                <a:cs typeface="+mn-cs"/>
              </a:rPr>
              <a:t>1946-1981</a:t>
            </a:r>
            <a:endParaRPr lang="en-US" sz="2400" dirty="0">
              <a:solidFill>
                <a:srgbClr val="0070C0"/>
              </a:solidFill>
              <a:latin typeface="微软雅黑" panose="020B0503020204020204" pitchFamily="34" charset="-122"/>
              <a:ea typeface="微软雅黑" panose="020B0503020204020204" pitchFamily="34" charset="-122"/>
              <a:cs typeface="+mn-cs"/>
            </a:endParaRPr>
          </a:p>
        </p:txBody>
      </p:sp>
      <p:sp>
        <p:nvSpPr>
          <p:cNvPr id="48" name="Rectangle 13">
            <a:extLst>
              <a:ext uri="{FF2B5EF4-FFF2-40B4-BE49-F238E27FC236}">
                <a16:creationId xmlns:a16="http://schemas.microsoft.com/office/drawing/2014/main" id="{3FB0A062-630D-476B-9C9D-B15214AAD78C}"/>
              </a:ext>
            </a:extLst>
          </p:cNvPr>
          <p:cNvSpPr/>
          <p:nvPr/>
        </p:nvSpPr>
        <p:spPr>
          <a:xfrm>
            <a:off x="1763687" y="4113229"/>
            <a:ext cx="3600401" cy="415498"/>
          </a:xfrm>
          <a:prstGeom prst="rect">
            <a:avLst/>
          </a:prstGeom>
        </p:spPr>
        <p:txBody>
          <a:bodyPr wrap="square">
            <a:spAutoFit/>
          </a:bodyPr>
          <a:lstStyle/>
          <a:p>
            <a:pPr algn="l" defTabSz="685800" fontAlgn="auto">
              <a:spcBef>
                <a:spcPts val="0"/>
              </a:spcBef>
              <a:spcAft>
                <a:spcPts val="0"/>
              </a:spcAft>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mn-cs"/>
              </a:rPr>
              <a:t>计算机系统结构时代 </a:t>
            </a:r>
            <a:r>
              <a:rPr lang="en-US" altLang="zh-CN" b="1" dirty="0">
                <a:solidFill>
                  <a:srgbClr val="0070C0"/>
                </a:solidFill>
                <a:latin typeface="微软雅黑" panose="020B0503020204020204" pitchFamily="34" charset="-122"/>
                <a:ea typeface="微软雅黑" panose="020B0503020204020204" pitchFamily="34" charset="-122"/>
              </a:rPr>
              <a:t>(35</a:t>
            </a:r>
            <a:r>
              <a:rPr lang="zh-CN" altLang="en-US" b="1" dirty="0">
                <a:solidFill>
                  <a:srgbClr val="0070C0"/>
                </a:solidFill>
                <a:latin typeface="微软雅黑" panose="020B0503020204020204" pitchFamily="34" charset="-122"/>
                <a:ea typeface="微软雅黑" panose="020B0503020204020204" pitchFamily="34" charset="-122"/>
              </a:rPr>
              <a:t>年</a:t>
            </a:r>
            <a:r>
              <a:rPr lang="en-US" altLang="zh-CN" b="1" dirty="0">
                <a:solidFill>
                  <a:srgbClr val="0070C0"/>
                </a:solidFill>
                <a:latin typeface="微软雅黑" panose="020B0503020204020204" pitchFamily="34" charset="-122"/>
                <a:ea typeface="微软雅黑" panose="020B0503020204020204" pitchFamily="34" charset="-122"/>
              </a:rPr>
              <a:t>)</a:t>
            </a:r>
            <a:endParaRPr lang="en-US" dirty="0">
              <a:solidFill>
                <a:prstClr val="black">
                  <a:lumMod val="65000"/>
                  <a:lumOff val="35000"/>
                </a:prstClr>
              </a:solidFill>
              <a:latin typeface="微软雅黑" panose="020B0503020204020204" pitchFamily="34" charset="-122"/>
              <a:ea typeface="微软雅黑" panose="020B0503020204020204" pitchFamily="34" charset="-122"/>
              <a:cs typeface="+mn-cs"/>
            </a:endParaRPr>
          </a:p>
        </p:txBody>
      </p:sp>
      <p:sp>
        <p:nvSpPr>
          <p:cNvPr id="49" name="Rectangle 13">
            <a:extLst>
              <a:ext uri="{FF2B5EF4-FFF2-40B4-BE49-F238E27FC236}">
                <a16:creationId xmlns:a16="http://schemas.microsoft.com/office/drawing/2014/main" id="{E12AD2AF-26E2-44E5-BB64-1DA7C29B0C0B}"/>
              </a:ext>
            </a:extLst>
          </p:cNvPr>
          <p:cNvSpPr/>
          <p:nvPr/>
        </p:nvSpPr>
        <p:spPr>
          <a:xfrm>
            <a:off x="2590383" y="2208503"/>
            <a:ext cx="2105936" cy="461665"/>
          </a:xfrm>
          <a:prstGeom prst="rect">
            <a:avLst/>
          </a:prstGeom>
        </p:spPr>
        <p:txBody>
          <a:bodyPr wrap="square">
            <a:spAutoFit/>
          </a:bodyPr>
          <a:lstStyle/>
          <a:p>
            <a:pPr algn="l" defTabSz="685800" fontAlgn="auto">
              <a:spcBef>
                <a:spcPts val="0"/>
              </a:spcBef>
              <a:spcAft>
                <a:spcPts val="0"/>
              </a:spcAft>
            </a:pPr>
            <a:r>
              <a:rPr lang="en-US" sz="2400" b="1" dirty="0">
                <a:solidFill>
                  <a:srgbClr val="0070C0"/>
                </a:solidFill>
                <a:latin typeface="微软雅黑" panose="020B0503020204020204" pitchFamily="34" charset="-122"/>
                <a:ea typeface="微软雅黑" panose="020B0503020204020204" pitchFamily="34" charset="-122"/>
                <a:cs typeface="+mn-cs"/>
              </a:rPr>
              <a:t>1981-2008</a:t>
            </a:r>
          </a:p>
        </p:txBody>
      </p:sp>
      <p:sp>
        <p:nvSpPr>
          <p:cNvPr id="50" name="Rectangle 13">
            <a:extLst>
              <a:ext uri="{FF2B5EF4-FFF2-40B4-BE49-F238E27FC236}">
                <a16:creationId xmlns:a16="http://schemas.microsoft.com/office/drawing/2014/main" id="{490E5878-57FB-4063-867A-B4B9E7F0A544}"/>
              </a:ext>
            </a:extLst>
          </p:cNvPr>
          <p:cNvSpPr/>
          <p:nvPr/>
        </p:nvSpPr>
        <p:spPr>
          <a:xfrm>
            <a:off x="2615275" y="2736695"/>
            <a:ext cx="3034645" cy="415498"/>
          </a:xfrm>
          <a:prstGeom prst="rect">
            <a:avLst/>
          </a:prstGeom>
        </p:spPr>
        <p:txBody>
          <a:bodyPr wrap="square">
            <a:spAutoFit/>
          </a:bodyPr>
          <a:lstStyle/>
          <a:p>
            <a:pPr algn="l" defTabSz="685800" fontAlgn="auto">
              <a:spcBef>
                <a:spcPts val="0"/>
              </a:spcBef>
              <a:spcAft>
                <a:spcPts val="0"/>
              </a:spcAft>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mn-cs"/>
              </a:rPr>
              <a:t>网络和视窗时代 </a:t>
            </a:r>
            <a:r>
              <a:rPr lang="en-US" altLang="zh-CN" b="1" dirty="0">
                <a:solidFill>
                  <a:srgbClr val="0070C0"/>
                </a:solidFill>
                <a:latin typeface="微软雅黑" panose="020B0503020204020204" pitchFamily="34" charset="-122"/>
                <a:ea typeface="微软雅黑" panose="020B0503020204020204" pitchFamily="34" charset="-122"/>
              </a:rPr>
              <a:t>(27</a:t>
            </a:r>
            <a:r>
              <a:rPr lang="zh-CN" altLang="en-US" b="1" dirty="0">
                <a:solidFill>
                  <a:srgbClr val="0070C0"/>
                </a:solidFill>
                <a:latin typeface="微软雅黑" panose="020B0503020204020204" pitchFamily="34" charset="-122"/>
                <a:ea typeface="微软雅黑" panose="020B0503020204020204" pitchFamily="34" charset="-122"/>
              </a:rPr>
              <a:t>年</a:t>
            </a:r>
            <a:r>
              <a:rPr lang="en-US" altLang="zh-CN" b="1" dirty="0">
                <a:solidFill>
                  <a:srgbClr val="0070C0"/>
                </a:solidFill>
                <a:latin typeface="微软雅黑" panose="020B0503020204020204" pitchFamily="34" charset="-122"/>
                <a:ea typeface="微软雅黑" panose="020B0503020204020204" pitchFamily="34" charset="-122"/>
              </a:rPr>
              <a:t>)</a:t>
            </a:r>
            <a:endParaRPr lang="en-US" dirty="0">
              <a:solidFill>
                <a:prstClr val="black">
                  <a:lumMod val="65000"/>
                  <a:lumOff val="35000"/>
                </a:prstClr>
              </a:solidFill>
              <a:latin typeface="微软雅黑" panose="020B0503020204020204" pitchFamily="34" charset="-122"/>
              <a:ea typeface="微软雅黑" panose="020B0503020204020204" pitchFamily="34" charset="-122"/>
              <a:cs typeface="+mn-cs"/>
            </a:endParaRPr>
          </a:p>
        </p:txBody>
      </p:sp>
      <p:sp>
        <p:nvSpPr>
          <p:cNvPr id="51" name="Rectangle 13">
            <a:extLst>
              <a:ext uri="{FF2B5EF4-FFF2-40B4-BE49-F238E27FC236}">
                <a16:creationId xmlns:a16="http://schemas.microsoft.com/office/drawing/2014/main" id="{9C2015C6-DF43-447D-A131-9EB399321CD2}"/>
              </a:ext>
            </a:extLst>
          </p:cNvPr>
          <p:cNvSpPr/>
          <p:nvPr/>
        </p:nvSpPr>
        <p:spPr>
          <a:xfrm>
            <a:off x="5751529" y="1397355"/>
            <a:ext cx="1889879" cy="461665"/>
          </a:xfrm>
          <a:prstGeom prst="rect">
            <a:avLst/>
          </a:prstGeom>
        </p:spPr>
        <p:txBody>
          <a:bodyPr wrap="square">
            <a:spAutoFit/>
          </a:bodyPr>
          <a:lstStyle/>
          <a:p>
            <a:pPr algn="l" defTabSz="685800" fontAlgn="auto">
              <a:spcBef>
                <a:spcPts val="0"/>
              </a:spcBef>
              <a:spcAft>
                <a:spcPts val="0"/>
              </a:spcAft>
            </a:pPr>
            <a:r>
              <a:rPr lang="en-US" sz="2400" b="1" dirty="0">
                <a:solidFill>
                  <a:srgbClr val="0070C0"/>
                </a:solidFill>
                <a:latin typeface="微软雅黑" panose="020B0503020204020204" pitchFamily="34" charset="-122"/>
                <a:ea typeface="微软雅黑" panose="020B0503020204020204" pitchFamily="34" charset="-122"/>
                <a:cs typeface="+mn-cs"/>
              </a:rPr>
              <a:t>2008-2016</a:t>
            </a:r>
          </a:p>
        </p:txBody>
      </p:sp>
      <p:sp>
        <p:nvSpPr>
          <p:cNvPr id="52" name="Rectangle 13">
            <a:extLst>
              <a:ext uri="{FF2B5EF4-FFF2-40B4-BE49-F238E27FC236}">
                <a16:creationId xmlns:a16="http://schemas.microsoft.com/office/drawing/2014/main" id="{BBCD0FFA-5EE2-44C4-A159-172CFF4BD1A4}"/>
              </a:ext>
            </a:extLst>
          </p:cNvPr>
          <p:cNvSpPr/>
          <p:nvPr/>
        </p:nvSpPr>
        <p:spPr>
          <a:xfrm>
            <a:off x="5751528" y="1935756"/>
            <a:ext cx="3140951" cy="415498"/>
          </a:xfrm>
          <a:prstGeom prst="rect">
            <a:avLst/>
          </a:prstGeom>
        </p:spPr>
        <p:txBody>
          <a:bodyPr wrap="square">
            <a:spAutoFit/>
          </a:bodyPr>
          <a:lstStyle/>
          <a:p>
            <a:pPr algn="l" defTabSz="685800" fontAlgn="auto">
              <a:spcBef>
                <a:spcPts val="0"/>
              </a:spcBef>
              <a:spcAft>
                <a:spcPts val="0"/>
              </a:spcAft>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mn-cs"/>
              </a:rPr>
              <a:t>复杂信息系统时代 </a:t>
            </a:r>
            <a:r>
              <a:rPr lang="en-US" altLang="zh-CN" b="1" dirty="0">
                <a:solidFill>
                  <a:srgbClr val="0070C0"/>
                </a:solidFill>
                <a:latin typeface="微软雅黑" panose="020B0503020204020204" pitchFamily="34" charset="-122"/>
                <a:ea typeface="微软雅黑" panose="020B0503020204020204" pitchFamily="34" charset="-122"/>
              </a:rPr>
              <a:t>(8</a:t>
            </a:r>
            <a:r>
              <a:rPr lang="zh-CN" altLang="en-US" b="1" dirty="0">
                <a:solidFill>
                  <a:srgbClr val="0070C0"/>
                </a:solidFill>
                <a:latin typeface="微软雅黑" panose="020B0503020204020204" pitchFamily="34" charset="-122"/>
                <a:ea typeface="微软雅黑" panose="020B0503020204020204" pitchFamily="34" charset="-122"/>
              </a:rPr>
              <a:t>年</a:t>
            </a:r>
            <a:r>
              <a:rPr lang="en-US" altLang="zh-CN" b="1" dirty="0">
                <a:solidFill>
                  <a:srgbClr val="0070C0"/>
                </a:solidFill>
                <a:latin typeface="微软雅黑" panose="020B0503020204020204" pitchFamily="34" charset="-122"/>
                <a:ea typeface="微软雅黑" panose="020B0503020204020204" pitchFamily="34" charset="-122"/>
              </a:rPr>
              <a:t>)</a:t>
            </a:r>
            <a:endParaRPr lang="en-US" dirty="0">
              <a:solidFill>
                <a:prstClr val="black">
                  <a:lumMod val="65000"/>
                  <a:lumOff val="35000"/>
                </a:prstClr>
              </a:solidFill>
              <a:latin typeface="微软雅黑" panose="020B0503020204020204" pitchFamily="34" charset="-122"/>
              <a:ea typeface="微软雅黑" panose="020B0503020204020204" pitchFamily="34" charset="-122"/>
              <a:cs typeface="+mn-cs"/>
            </a:endParaRPr>
          </a:p>
        </p:txBody>
      </p:sp>
      <p:sp>
        <p:nvSpPr>
          <p:cNvPr id="54" name="Rectangle 13">
            <a:extLst>
              <a:ext uri="{FF2B5EF4-FFF2-40B4-BE49-F238E27FC236}">
                <a16:creationId xmlns:a16="http://schemas.microsoft.com/office/drawing/2014/main" id="{9C2015C6-DF43-447D-A131-9EB399321CD2}"/>
              </a:ext>
            </a:extLst>
          </p:cNvPr>
          <p:cNvSpPr/>
          <p:nvPr/>
        </p:nvSpPr>
        <p:spPr>
          <a:xfrm>
            <a:off x="6709189" y="3285035"/>
            <a:ext cx="1440160" cy="461665"/>
          </a:xfrm>
          <a:prstGeom prst="rect">
            <a:avLst/>
          </a:prstGeom>
        </p:spPr>
        <p:txBody>
          <a:bodyPr wrap="square">
            <a:spAutoFit/>
          </a:bodyPr>
          <a:lstStyle/>
          <a:p>
            <a:pPr algn="l" defTabSz="685800" fontAlgn="auto">
              <a:spcBef>
                <a:spcPts val="0"/>
              </a:spcBef>
              <a:spcAft>
                <a:spcPts val="0"/>
              </a:spcAft>
            </a:pPr>
            <a:r>
              <a:rPr lang="en-US" sz="2400" b="1" dirty="0">
                <a:solidFill>
                  <a:srgbClr val="0070C0"/>
                </a:solidFill>
                <a:latin typeface="微软雅黑" panose="020B0503020204020204" pitchFamily="34" charset="-122"/>
                <a:ea typeface="微软雅黑" panose="020B0503020204020204" pitchFamily="34" charset="-122"/>
                <a:cs typeface="+mn-cs"/>
              </a:rPr>
              <a:t>2016-</a:t>
            </a:r>
          </a:p>
        </p:txBody>
      </p:sp>
      <p:sp>
        <p:nvSpPr>
          <p:cNvPr id="55" name="Rectangle 13">
            <a:extLst>
              <a:ext uri="{FF2B5EF4-FFF2-40B4-BE49-F238E27FC236}">
                <a16:creationId xmlns:a16="http://schemas.microsoft.com/office/drawing/2014/main" id="{BBCD0FFA-5EE2-44C4-A159-172CFF4BD1A4}"/>
              </a:ext>
            </a:extLst>
          </p:cNvPr>
          <p:cNvSpPr/>
          <p:nvPr/>
        </p:nvSpPr>
        <p:spPr>
          <a:xfrm>
            <a:off x="6710228" y="3821860"/>
            <a:ext cx="1862360" cy="415498"/>
          </a:xfrm>
          <a:prstGeom prst="rect">
            <a:avLst/>
          </a:prstGeom>
        </p:spPr>
        <p:txBody>
          <a:bodyPr wrap="square">
            <a:spAutoFit/>
          </a:bodyPr>
          <a:lstStyle/>
          <a:p>
            <a:pPr algn="l" defTabSz="685800" fontAlgn="auto">
              <a:spcBef>
                <a:spcPts val="0"/>
              </a:spcBef>
              <a:spcAft>
                <a:spcPts val="0"/>
              </a:spcAft>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mn-cs"/>
              </a:rPr>
              <a:t>人工智能时代</a:t>
            </a:r>
            <a:endParaRPr lang="en-US" dirty="0">
              <a:solidFill>
                <a:schemeClr val="tx1">
                  <a:lumMod val="95000"/>
                  <a:lumOff val="5000"/>
                </a:schemeClr>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101740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计算机技术的演进过程</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7" name="Rectangle 13">
            <a:extLst>
              <a:ext uri="{FF2B5EF4-FFF2-40B4-BE49-F238E27FC236}">
                <a16:creationId xmlns:a16="http://schemas.microsoft.com/office/drawing/2014/main" id="{753443D5-9B8D-470E-BFE8-06F66FA3105D}"/>
              </a:ext>
            </a:extLst>
          </p:cNvPr>
          <p:cNvSpPr/>
          <p:nvPr/>
        </p:nvSpPr>
        <p:spPr>
          <a:xfrm>
            <a:off x="417547" y="4113229"/>
            <a:ext cx="2052229" cy="461665"/>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sym typeface="Gill Sans" charset="0"/>
              </a:rPr>
              <a:t>1946-1981</a:t>
            </a:r>
            <a:endParaRPr kumimoji="0" 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sym typeface="Gill Sans" charset="0"/>
            </a:endParaRPr>
          </a:p>
        </p:txBody>
      </p:sp>
      <p:sp>
        <p:nvSpPr>
          <p:cNvPr id="48" name="Rectangle 13">
            <a:extLst>
              <a:ext uri="{FF2B5EF4-FFF2-40B4-BE49-F238E27FC236}">
                <a16:creationId xmlns:a16="http://schemas.microsoft.com/office/drawing/2014/main" id="{3FB0A062-630D-476B-9C9D-B15214AAD78C}"/>
              </a:ext>
            </a:extLst>
          </p:cNvPr>
          <p:cNvSpPr/>
          <p:nvPr/>
        </p:nvSpPr>
        <p:spPr>
          <a:xfrm>
            <a:off x="6012160" y="4136312"/>
            <a:ext cx="2527636" cy="415498"/>
          </a:xfrm>
          <a:prstGeom prst="rect">
            <a:avLst/>
          </a:prstGeom>
        </p:spPr>
        <p:txBody>
          <a:bodyPr wrap="square">
            <a:spAutoFit/>
          </a:bodyPr>
          <a:lstStyle/>
          <a:p>
            <a:pPr marL="0" marR="0" lvl="0" indent="0" defTabSz="685800" rtl="0" eaLnBrk="1" fontAlgn="auto" latinLnBrk="0" hangingPunct="1">
              <a:lnSpc>
                <a:spcPct val="100000"/>
              </a:lnSpc>
              <a:spcBef>
                <a:spcPts val="0"/>
              </a:spcBef>
              <a:spcAft>
                <a:spcPts val="0"/>
              </a:spcAft>
              <a:buClrTx/>
              <a:buSzTx/>
              <a:buFontTx/>
              <a:buNone/>
              <a:tabLst/>
              <a:defRP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mn-cs"/>
              </a:rPr>
              <a:t>计算能力问题</a:t>
            </a:r>
            <a:endParaRPr kumimoji="0" lang="en-US" sz="2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sym typeface="Gill Sans" charset="0"/>
            </a:endParaRPr>
          </a:p>
        </p:txBody>
      </p:sp>
      <p:sp>
        <p:nvSpPr>
          <p:cNvPr id="49" name="Rectangle 13">
            <a:extLst>
              <a:ext uri="{FF2B5EF4-FFF2-40B4-BE49-F238E27FC236}">
                <a16:creationId xmlns:a16="http://schemas.microsoft.com/office/drawing/2014/main" id="{E12AD2AF-26E2-44E5-BB64-1DA7C29B0C0B}"/>
              </a:ext>
            </a:extLst>
          </p:cNvPr>
          <p:cNvSpPr/>
          <p:nvPr/>
        </p:nvSpPr>
        <p:spPr>
          <a:xfrm>
            <a:off x="386865" y="3302766"/>
            <a:ext cx="2105936" cy="461665"/>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sym typeface="Gill Sans" charset="0"/>
              </a:rPr>
              <a:t>1981-2008</a:t>
            </a:r>
          </a:p>
        </p:txBody>
      </p:sp>
      <p:sp>
        <p:nvSpPr>
          <p:cNvPr id="50" name="Rectangle 13">
            <a:extLst>
              <a:ext uri="{FF2B5EF4-FFF2-40B4-BE49-F238E27FC236}">
                <a16:creationId xmlns:a16="http://schemas.microsoft.com/office/drawing/2014/main" id="{490E5878-57FB-4063-867A-B4B9E7F0A544}"/>
              </a:ext>
            </a:extLst>
          </p:cNvPr>
          <p:cNvSpPr/>
          <p:nvPr/>
        </p:nvSpPr>
        <p:spPr>
          <a:xfrm>
            <a:off x="3067043" y="3320834"/>
            <a:ext cx="2244757" cy="415498"/>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sym typeface="Gill Sans" charset="0"/>
              </a:rPr>
              <a:t>网络和视窗时代</a:t>
            </a:r>
            <a:endParaRPr kumimoji="0" lang="en-US" sz="2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sym typeface="Gill Sans" charset="0"/>
            </a:endParaRPr>
          </a:p>
        </p:txBody>
      </p:sp>
      <p:sp>
        <p:nvSpPr>
          <p:cNvPr id="52" name="Rectangle 13">
            <a:extLst>
              <a:ext uri="{FF2B5EF4-FFF2-40B4-BE49-F238E27FC236}">
                <a16:creationId xmlns:a16="http://schemas.microsoft.com/office/drawing/2014/main" id="{BBCD0FFA-5EE2-44C4-A159-172CFF4BD1A4}"/>
              </a:ext>
            </a:extLst>
          </p:cNvPr>
          <p:cNvSpPr/>
          <p:nvPr/>
        </p:nvSpPr>
        <p:spPr>
          <a:xfrm>
            <a:off x="2990510" y="2515386"/>
            <a:ext cx="2397821" cy="415498"/>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sym typeface="Gill Sans" charset="0"/>
              </a:rPr>
              <a:t>复杂信息系统时代</a:t>
            </a:r>
            <a:endParaRPr kumimoji="0" lang="en-US" sz="2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sym typeface="Gill Sans" charset="0"/>
            </a:endParaRPr>
          </a:p>
        </p:txBody>
      </p:sp>
      <p:sp>
        <p:nvSpPr>
          <p:cNvPr id="55" name="Rectangle 13">
            <a:extLst>
              <a:ext uri="{FF2B5EF4-FFF2-40B4-BE49-F238E27FC236}">
                <a16:creationId xmlns:a16="http://schemas.microsoft.com/office/drawing/2014/main" id="{BBCD0FFA-5EE2-44C4-A159-172CFF4BD1A4}"/>
              </a:ext>
            </a:extLst>
          </p:cNvPr>
          <p:cNvSpPr/>
          <p:nvPr/>
        </p:nvSpPr>
        <p:spPr>
          <a:xfrm>
            <a:off x="3215237" y="1710016"/>
            <a:ext cx="1862360" cy="415498"/>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sym typeface="Gill Sans" charset="0"/>
              </a:rPr>
              <a:t>人工智能时代</a:t>
            </a:r>
            <a:endParaRPr kumimoji="0" lang="en-US" sz="2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sym typeface="Gill Sans" charset="0"/>
            </a:endParaRPr>
          </a:p>
        </p:txBody>
      </p:sp>
      <p:sp>
        <p:nvSpPr>
          <p:cNvPr id="20" name="Rectangle 13">
            <a:extLst>
              <a:ext uri="{FF2B5EF4-FFF2-40B4-BE49-F238E27FC236}">
                <a16:creationId xmlns:a16="http://schemas.microsoft.com/office/drawing/2014/main" id="{3FB0A062-630D-476B-9C9D-B15214AAD78C}"/>
              </a:ext>
            </a:extLst>
          </p:cNvPr>
          <p:cNvSpPr/>
          <p:nvPr/>
        </p:nvSpPr>
        <p:spPr>
          <a:xfrm>
            <a:off x="2599350" y="4113229"/>
            <a:ext cx="3180144" cy="415498"/>
          </a:xfrm>
          <a:prstGeom prst="rect">
            <a:avLst/>
          </a:prstGeom>
        </p:spPr>
        <p:txBody>
          <a:bodyPr wrap="square">
            <a:spAutoFit/>
          </a:bodyPr>
          <a:lstStyle/>
          <a:p>
            <a:pPr marL="0" marR="0" lvl="0" indent="0" defTabSz="685800" rtl="0" eaLnBrk="1" fontAlgn="auto" latinLnBrk="0" hangingPunct="1">
              <a:lnSpc>
                <a:spcPct val="100000"/>
              </a:lnSpc>
              <a:spcBef>
                <a:spcPts val="0"/>
              </a:spcBef>
              <a:spcAft>
                <a:spcPts val="0"/>
              </a:spcAft>
              <a:buClrTx/>
              <a:buSzTx/>
              <a:buFontTx/>
              <a:buNone/>
              <a:tabLst/>
              <a:defRP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mn-cs"/>
              </a:rPr>
              <a:t>计算机系统结构时代</a:t>
            </a:r>
            <a:endParaRPr kumimoji="0" lang="en-US" sz="2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sym typeface="Gill Sans" charset="0"/>
            </a:endParaRPr>
          </a:p>
        </p:txBody>
      </p:sp>
      <p:sp>
        <p:nvSpPr>
          <p:cNvPr id="21" name="Rectangle 13">
            <a:extLst>
              <a:ext uri="{FF2B5EF4-FFF2-40B4-BE49-F238E27FC236}">
                <a16:creationId xmlns:a16="http://schemas.microsoft.com/office/drawing/2014/main" id="{753443D5-9B8D-470E-BFE8-06F66FA3105D}"/>
              </a:ext>
            </a:extLst>
          </p:cNvPr>
          <p:cNvSpPr/>
          <p:nvPr/>
        </p:nvSpPr>
        <p:spPr>
          <a:xfrm>
            <a:off x="386865" y="2492303"/>
            <a:ext cx="2052229" cy="461665"/>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sym typeface="Gill Sans" charset="0"/>
              </a:rPr>
              <a:t>2008-2016</a:t>
            </a:r>
            <a:endParaRPr kumimoji="0" 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sym typeface="Gill Sans" charset="0"/>
            </a:endParaRPr>
          </a:p>
        </p:txBody>
      </p:sp>
      <p:sp>
        <p:nvSpPr>
          <p:cNvPr id="22" name="Rectangle 13">
            <a:extLst>
              <a:ext uri="{FF2B5EF4-FFF2-40B4-BE49-F238E27FC236}">
                <a16:creationId xmlns:a16="http://schemas.microsoft.com/office/drawing/2014/main" id="{E12AD2AF-26E2-44E5-BB64-1DA7C29B0C0B}"/>
              </a:ext>
            </a:extLst>
          </p:cNvPr>
          <p:cNvSpPr/>
          <p:nvPr/>
        </p:nvSpPr>
        <p:spPr>
          <a:xfrm>
            <a:off x="386865" y="1681840"/>
            <a:ext cx="2105936" cy="461665"/>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sym typeface="Gill Sans" charset="0"/>
              </a:rPr>
              <a:t>201</a:t>
            </a:r>
            <a:r>
              <a:rPr lang="en-US" sz="2400" b="1" dirty="0">
                <a:solidFill>
                  <a:srgbClr val="0070C0"/>
                </a:solidFill>
                <a:latin typeface="微软雅黑" panose="020B0503020204020204" pitchFamily="34" charset="-122"/>
                <a:ea typeface="微软雅黑" panose="020B0503020204020204" pitchFamily="34" charset="-122"/>
                <a:cs typeface="+mn-cs"/>
              </a:rPr>
              <a:t>6</a:t>
            </a:r>
            <a:r>
              <a:rPr kumimoji="0" 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sym typeface="Gill Sans" charset="0"/>
              </a:rPr>
              <a:t>-</a:t>
            </a:r>
          </a:p>
        </p:txBody>
      </p:sp>
      <p:sp>
        <p:nvSpPr>
          <p:cNvPr id="23" name="Rectangle 13">
            <a:extLst>
              <a:ext uri="{FF2B5EF4-FFF2-40B4-BE49-F238E27FC236}">
                <a16:creationId xmlns:a16="http://schemas.microsoft.com/office/drawing/2014/main" id="{3FB0A062-630D-476B-9C9D-B15214AAD78C}"/>
              </a:ext>
            </a:extLst>
          </p:cNvPr>
          <p:cNvSpPr/>
          <p:nvPr/>
        </p:nvSpPr>
        <p:spPr>
          <a:xfrm>
            <a:off x="6011227" y="3320834"/>
            <a:ext cx="2527636" cy="415498"/>
          </a:xfrm>
          <a:prstGeom prst="rect">
            <a:avLst/>
          </a:prstGeom>
        </p:spPr>
        <p:txBody>
          <a:bodyPr wrap="square">
            <a:spAutoFit/>
          </a:bodyPr>
          <a:lstStyle/>
          <a:p>
            <a:pPr marL="0" marR="0" lvl="0" indent="0" defTabSz="685800" rtl="0" eaLnBrk="1" fontAlgn="auto" latinLnBrk="0" hangingPunct="1">
              <a:lnSpc>
                <a:spcPct val="100000"/>
              </a:lnSpc>
              <a:spcBef>
                <a:spcPts val="0"/>
              </a:spcBef>
              <a:spcAft>
                <a:spcPts val="0"/>
              </a:spcAft>
              <a:buClrTx/>
              <a:buSzTx/>
              <a:buFontTx/>
              <a:buNone/>
              <a:tabLst/>
              <a:defRP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mn-cs"/>
              </a:rPr>
              <a:t>交互问题</a:t>
            </a:r>
            <a:endParaRPr kumimoji="0" lang="en-US" sz="2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sym typeface="Gill Sans" charset="0"/>
            </a:endParaRPr>
          </a:p>
        </p:txBody>
      </p:sp>
      <p:sp>
        <p:nvSpPr>
          <p:cNvPr id="24" name="Rectangle 13">
            <a:extLst>
              <a:ext uri="{FF2B5EF4-FFF2-40B4-BE49-F238E27FC236}">
                <a16:creationId xmlns:a16="http://schemas.microsoft.com/office/drawing/2014/main" id="{3FB0A062-630D-476B-9C9D-B15214AAD78C}"/>
              </a:ext>
            </a:extLst>
          </p:cNvPr>
          <p:cNvSpPr/>
          <p:nvPr/>
        </p:nvSpPr>
        <p:spPr>
          <a:xfrm>
            <a:off x="6011227" y="2515386"/>
            <a:ext cx="2527636" cy="415498"/>
          </a:xfrm>
          <a:prstGeom prst="rect">
            <a:avLst/>
          </a:prstGeom>
        </p:spPr>
        <p:txBody>
          <a:bodyPr wrap="square">
            <a:spAutoFit/>
          </a:bodyPr>
          <a:lstStyle/>
          <a:p>
            <a:pPr marL="0" marR="0" lvl="0" indent="0" defTabSz="685800" rtl="0" eaLnBrk="1" fontAlgn="auto" latinLnBrk="0" hangingPunct="1">
              <a:lnSpc>
                <a:spcPct val="100000"/>
              </a:lnSpc>
              <a:spcBef>
                <a:spcPts val="0"/>
              </a:spcBef>
              <a:spcAft>
                <a:spcPts val="0"/>
              </a:spcAft>
              <a:buClrTx/>
              <a:buSzTx/>
              <a:buFontTx/>
              <a:buNone/>
              <a:tabLst/>
              <a:defRP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mn-cs"/>
              </a:rPr>
              <a:t>数据问题</a:t>
            </a:r>
            <a:endParaRPr kumimoji="0" lang="en-US" sz="2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sym typeface="Gill Sans" charset="0"/>
            </a:endParaRPr>
          </a:p>
        </p:txBody>
      </p:sp>
      <p:sp>
        <p:nvSpPr>
          <p:cNvPr id="25" name="Rectangle 13">
            <a:extLst>
              <a:ext uri="{FF2B5EF4-FFF2-40B4-BE49-F238E27FC236}">
                <a16:creationId xmlns:a16="http://schemas.microsoft.com/office/drawing/2014/main" id="{3FB0A062-630D-476B-9C9D-B15214AAD78C}"/>
              </a:ext>
            </a:extLst>
          </p:cNvPr>
          <p:cNvSpPr/>
          <p:nvPr/>
        </p:nvSpPr>
        <p:spPr>
          <a:xfrm>
            <a:off x="6001116" y="1709938"/>
            <a:ext cx="2527636" cy="415498"/>
          </a:xfrm>
          <a:prstGeom prst="rect">
            <a:avLst/>
          </a:prstGeom>
        </p:spPr>
        <p:txBody>
          <a:bodyPr wrap="square">
            <a:spAutoFit/>
          </a:bodyPr>
          <a:lstStyle/>
          <a:p>
            <a:pPr marL="0" marR="0" lvl="0" indent="0" defTabSz="685800" rtl="0" eaLnBrk="1" fontAlgn="auto" latinLnBrk="0" hangingPunct="1">
              <a:lnSpc>
                <a:spcPct val="100000"/>
              </a:lnSpc>
              <a:spcBef>
                <a:spcPts val="0"/>
              </a:spcBef>
              <a:spcAft>
                <a:spcPts val="0"/>
              </a:spcAft>
              <a:buClrTx/>
              <a:buSzTx/>
              <a:buFontTx/>
              <a:buNone/>
              <a:tabLst/>
              <a:defRP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mn-cs"/>
              </a:rPr>
              <a:t>人类的问题</a:t>
            </a:r>
            <a:endParaRPr kumimoji="0" lang="en-US" sz="2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sym typeface="Gill Sans" charset="0"/>
            </a:endParaRPr>
          </a:p>
        </p:txBody>
      </p:sp>
      <p:sp>
        <p:nvSpPr>
          <p:cNvPr id="26" name="椭圆 25">
            <a:extLst>
              <a:ext uri="{FF2B5EF4-FFF2-40B4-BE49-F238E27FC236}">
                <a16:creationId xmlns:a16="http://schemas.microsoft.com/office/drawing/2014/main" id="{92DD4882-419B-46FA-9D1C-0C3BB964860D}"/>
              </a:ext>
            </a:extLst>
          </p:cNvPr>
          <p:cNvSpPr/>
          <p:nvPr/>
        </p:nvSpPr>
        <p:spPr bwMode="auto">
          <a:xfrm>
            <a:off x="4736049" y="1964418"/>
            <a:ext cx="2086889" cy="553301"/>
          </a:xfrm>
          <a:prstGeom prst="ellipse">
            <a:avLst/>
          </a:prstGeom>
          <a:noFill/>
          <a:ln w="34925" cap="flat" cmpd="sng" algn="ctr">
            <a:solidFill>
              <a:srgbClr val="C00000"/>
            </a:solidFill>
            <a:prstDash val="solid"/>
            <a:round/>
            <a:headEnd type="none" w="med" len="med"/>
            <a:tailEnd type="arrow"/>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5600" b="0" i="0" u="none" strike="noStrike" cap="none" normalizeH="0" baseline="0">
              <a:ln>
                <a:noFill/>
              </a:ln>
              <a:solidFill>
                <a:schemeClr val="tx1">
                  <a:lumMod val="95000"/>
                  <a:lumOff val="5000"/>
                </a:schemeClr>
              </a:solidFill>
              <a:effectLst/>
              <a:latin typeface="Gill Sans" charset="0"/>
              <a:ea typeface="ヒラギノ角ゴ ProN W3" charset="0"/>
              <a:cs typeface="ヒラギノ角ゴ ProN W3" charset="0"/>
              <a:sym typeface="Gill Sans" charset="0"/>
            </a:endParaRPr>
          </a:p>
        </p:txBody>
      </p:sp>
      <p:sp>
        <p:nvSpPr>
          <p:cNvPr id="27" name="矩形 26">
            <a:extLst>
              <a:ext uri="{FF2B5EF4-FFF2-40B4-BE49-F238E27FC236}">
                <a16:creationId xmlns:a16="http://schemas.microsoft.com/office/drawing/2014/main" id="{B9F160AE-0A51-43A1-8C18-B2A0ECBED0D9}"/>
              </a:ext>
            </a:extLst>
          </p:cNvPr>
          <p:cNvSpPr/>
          <p:nvPr/>
        </p:nvSpPr>
        <p:spPr>
          <a:xfrm>
            <a:off x="5077597" y="2041013"/>
            <a:ext cx="1467068" cy="400110"/>
          </a:xfrm>
          <a:prstGeom prst="rect">
            <a:avLst/>
          </a:prstGeom>
        </p:spPr>
        <p:txBody>
          <a:bodyPr wrap="none">
            <a:spAutoFit/>
          </a:bodyPr>
          <a:lstStyle/>
          <a:p>
            <a:r>
              <a:rPr lang="zh-CN" altLang="en-US" sz="2000" b="1" dirty="0">
                <a:solidFill>
                  <a:srgbClr val="C00000"/>
                </a:solidFill>
                <a:latin typeface="Rockwell" panose="02060603020205020403" pitchFamily="18" charset="0"/>
                <a:ea typeface="Calibri" panose="020F0502020204030204" pitchFamily="34" charset="0"/>
              </a:rPr>
              <a:t>新计算时代</a:t>
            </a:r>
            <a:endParaRPr lang="zh-CN" altLang="en-US" sz="2000" dirty="0"/>
          </a:p>
        </p:txBody>
      </p:sp>
    </p:spTree>
    <p:extLst>
      <p:ext uri="{BB962C8B-B14F-4D97-AF65-F5344CB8AC3E}">
        <p14:creationId xmlns:p14="http://schemas.microsoft.com/office/powerpoint/2010/main" val="764434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059582"/>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a:spLocks/>
          </p:cNvSpPr>
          <p:nvPr/>
        </p:nvSpPr>
        <p:spPr bwMode="auto">
          <a:xfrm>
            <a:off x="4575842" y="3287228"/>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21" name="Freeform 15"/>
          <p:cNvSpPr>
            <a:spLocks/>
          </p:cNvSpPr>
          <p:nvPr/>
        </p:nvSpPr>
        <p:spPr bwMode="auto">
          <a:xfrm>
            <a:off x="4575048" y="3287228"/>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3" name="Rectangle 1"/>
          <p:cNvSpPr>
            <a:spLocks/>
          </p:cNvSpPr>
          <p:nvPr/>
        </p:nvSpPr>
        <p:spPr bwMode="auto">
          <a:xfrm>
            <a:off x="0" y="2036729"/>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lang="zh-CN" altLang="en-US" sz="4000" dirty="0">
                <a:latin typeface="微软雅黑" panose="020B0503020204020204" pitchFamily="34" charset="-122"/>
                <a:ea typeface="微软雅黑" panose="020B0503020204020204" pitchFamily="34" charset="-122"/>
                <a:cs typeface="Bebas Neue" charset="0"/>
              </a:rPr>
              <a:t>编程语言的多样初心</a:t>
            </a:r>
            <a:endPar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Gill Sans" charset="0"/>
            </a:endParaRPr>
          </a:p>
        </p:txBody>
      </p:sp>
      <p:pic>
        <p:nvPicPr>
          <p:cNvPr id="14" name="图片 13">
            <a:extLst>
              <a:ext uri="{FF2B5EF4-FFF2-40B4-BE49-F238E27FC236}">
                <a16:creationId xmlns:a16="http://schemas.microsoft.com/office/drawing/2014/main" id="{F972298D-3543-4745-B395-C4ACA3DBD29E}"/>
              </a:ext>
            </a:extLst>
          </p:cNvPr>
          <p:cNvPicPr>
            <a:picLocks noChangeAspect="1"/>
          </p:cNvPicPr>
          <p:nvPr/>
        </p:nvPicPr>
        <p:blipFill>
          <a:blip r:embed="rId3">
            <a:lum bright="70000" contrast="-70000"/>
          </a:blip>
          <a:stretch>
            <a:fillRect/>
          </a:stretch>
        </p:blipFill>
        <p:spPr>
          <a:xfrm>
            <a:off x="5853616" y="4743741"/>
            <a:ext cx="1187624" cy="281081"/>
          </a:xfrm>
          <a:prstGeom prst="rect">
            <a:avLst/>
          </a:prstGeom>
        </p:spPr>
      </p:pic>
    </p:spTree>
    <p:extLst>
      <p:ext uri="{BB962C8B-B14F-4D97-AF65-F5344CB8AC3E}">
        <p14:creationId xmlns:p14="http://schemas.microsoft.com/office/powerpoint/2010/main" val="766512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lang="zh-CN" altLang="en-US" sz="4000" dirty="0">
                <a:latin typeface="微软雅黑" panose="020B0503020204020204" pitchFamily="34" charset="-122"/>
                <a:ea typeface="微软雅黑" panose="020B0503020204020204" pitchFamily="34" charset="-122"/>
                <a:cs typeface="Bebas Neue" charset="0"/>
                <a:sym typeface="Bebas Neue" charset="0"/>
              </a:rPr>
              <a:t>编程语言有哪些？</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18" name="TextBox 15">
            <a:extLst>
              <a:ext uri="{FF2B5EF4-FFF2-40B4-BE49-F238E27FC236}">
                <a16:creationId xmlns:a16="http://schemas.microsoft.com/office/drawing/2014/main" id="{92FDC35D-61A9-40BD-B5A6-8446CA11441F}"/>
              </a:ext>
            </a:extLst>
          </p:cNvPr>
          <p:cNvSpPr txBox="1"/>
          <p:nvPr/>
        </p:nvSpPr>
        <p:spPr>
          <a:xfrm>
            <a:off x="971600" y="1491630"/>
            <a:ext cx="7344816" cy="3208571"/>
          </a:xfrm>
          <a:prstGeom prst="rect">
            <a:avLst/>
          </a:prstGeom>
          <a:noFill/>
        </p:spPr>
        <p:txBody>
          <a:bodyPr wrap="square" rtlCol="0">
            <a:spAutoFit/>
          </a:bodyPr>
          <a:lstStyle/>
          <a:p>
            <a:pPr lvl="0" algn="l">
              <a:lnSpc>
                <a:spcPct val="200000"/>
              </a:lnSpc>
            </a:pPr>
            <a:r>
              <a:rPr kumimoji="0" lang="en-US" altLang="zh-CN" sz="2025"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Basic, C,</a:t>
            </a:r>
            <a:r>
              <a:rPr kumimoji="0" lang="en-US" altLang="zh-CN" sz="2025" b="1" i="0" u="none" strike="noStrike" kern="1200" cap="none" spc="0" normalizeH="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 C++, C#, CSS, </a:t>
            </a:r>
            <a:r>
              <a:rPr lang="en-US" altLang="zh-CN" sz="2025" b="1" dirty="0">
                <a:latin typeface="微软雅黑" panose="020B0503020204020204" pitchFamily="34" charset="-122"/>
                <a:ea typeface="微软雅黑" panose="020B0503020204020204" pitchFamily="34" charset="-122"/>
              </a:rPr>
              <a:t>Fortran,  Go, HTML, Java, JavaScript, </a:t>
            </a:r>
            <a:r>
              <a:rPr kumimoji="0" lang="en-US" altLang="zh-CN" sz="2025" b="1" i="0" u="none" strike="noStrike" kern="1200" cap="none" spc="0" normalizeH="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Lisp, </a:t>
            </a:r>
            <a:r>
              <a:rPr kumimoji="0" lang="en-US" altLang="zh-CN" sz="2025" b="1" i="0" u="none" strike="noStrike" kern="1200" cap="none" spc="0" normalizeH="0" noProof="0" dirty="0" err="1">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Lua</a:t>
            </a:r>
            <a:r>
              <a:rPr lang="en-US" altLang="zh-CN" sz="2025" b="1" dirty="0">
                <a:latin typeface="微软雅黑" panose="020B0503020204020204" pitchFamily="34" charset="-122"/>
                <a:ea typeface="微软雅黑" panose="020B0503020204020204" pitchFamily="34" charset="-122"/>
              </a:rPr>
              <a:t>, </a:t>
            </a:r>
            <a:r>
              <a:rPr lang="en-US" altLang="zh-CN" sz="2025" b="1" dirty="0" err="1">
                <a:latin typeface="微软雅黑" panose="020B0503020204020204" pitchFamily="34" charset="-122"/>
                <a:ea typeface="微软雅黑" panose="020B0503020204020204" pitchFamily="34" charset="-122"/>
              </a:rPr>
              <a:t>Matlab</a:t>
            </a:r>
            <a:r>
              <a:rPr lang="en-US" altLang="zh-CN" sz="2025" b="1" dirty="0">
                <a:latin typeface="微软雅黑" panose="020B0503020204020204" pitchFamily="34" charset="-122"/>
                <a:ea typeface="微软雅黑" panose="020B0503020204020204" pitchFamily="34" charset="-122"/>
              </a:rPr>
              <a:t>, Object </a:t>
            </a:r>
            <a:r>
              <a:rPr kumimoji="0" lang="en-US" altLang="zh-CN" sz="2025" b="1" i="0" u="none" strike="noStrike" kern="1200" cap="none" spc="0" normalizeH="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C, Pascal, Perl, PHP</a:t>
            </a:r>
            <a:r>
              <a:rPr lang="en-US" altLang="zh-CN" sz="2025" b="1" dirty="0">
                <a:latin typeface="微软雅黑" panose="020B0503020204020204" pitchFamily="34" charset="-122"/>
                <a:ea typeface="微软雅黑" panose="020B0503020204020204" pitchFamily="34" charset="-122"/>
              </a:rPr>
              <a:t>, </a:t>
            </a:r>
            <a:r>
              <a:rPr kumimoji="0" lang="en-US" altLang="zh-CN" sz="2025" b="1" i="0" u="none" strike="noStrike" kern="1200" cap="none" spc="0" normalizeH="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PostScript, Python, Ruby, Scala, SQL, Swift, VBA, </a:t>
            </a:r>
            <a:r>
              <a:rPr lang="en-US" altLang="zh-CN" sz="2025" b="1" dirty="0">
                <a:latin typeface="微软雅黑" panose="020B0503020204020204" pitchFamily="34" charset="-122"/>
                <a:ea typeface="微软雅黑" panose="020B0503020204020204" pitchFamily="34" charset="-122"/>
              </a:rPr>
              <a:t>VB.NET, </a:t>
            </a:r>
            <a:r>
              <a:rPr kumimoji="0" lang="en-US" altLang="zh-CN" sz="2025" b="1" i="0" u="none" strike="noStrike" kern="1200" cap="none" spc="0" normalizeH="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Verilog, VHDL, Visual Basic</a:t>
            </a:r>
            <a:endParaRPr lang="en-US" altLang="zh-CN" sz="2025" b="1" baseline="0" dirty="0">
              <a:latin typeface="微软雅黑" panose="020B0503020204020204" pitchFamily="34" charset="-122"/>
              <a:ea typeface="微软雅黑" panose="020B0503020204020204" pitchFamily="34" charset="-122"/>
            </a:endParaRPr>
          </a:p>
          <a:p>
            <a:pPr lvl="0">
              <a:lnSpc>
                <a:spcPct val="200000"/>
              </a:lnSpc>
            </a:pPr>
            <a:r>
              <a:rPr lang="zh-CN" altLang="en-US" sz="2025" b="1" noProof="0" dirty="0">
                <a:latin typeface="微软雅黑" panose="020B0503020204020204" pitchFamily="34" charset="-122"/>
                <a:ea typeface="微软雅黑" panose="020B0503020204020204" pitchFamily="34" charset="-122"/>
              </a:rPr>
              <a:t>编程语言，也是一个江湖</a:t>
            </a:r>
            <a:r>
              <a:rPr kumimoji="0" lang="zh-CN" altLang="en-US" sz="2025"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a:t>
            </a:r>
            <a:endParaRPr kumimoji="0" lang="en-US" altLang="zh-CN" sz="2025"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endParaRPr>
          </a:p>
        </p:txBody>
      </p:sp>
    </p:spTree>
    <p:extLst>
      <p:ext uri="{BB962C8B-B14F-4D97-AF65-F5344CB8AC3E}">
        <p14:creationId xmlns:p14="http://schemas.microsoft.com/office/powerpoint/2010/main" val="829072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不同编程语言的初心和适用对象</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graphicFrame>
        <p:nvGraphicFramePr>
          <p:cNvPr id="17" name="表格 16">
            <a:extLst>
              <a:ext uri="{FF2B5EF4-FFF2-40B4-BE49-F238E27FC236}">
                <a16:creationId xmlns:a16="http://schemas.microsoft.com/office/drawing/2014/main" id="{E165D8FE-D378-4867-AD89-FFF539B0A507}"/>
              </a:ext>
            </a:extLst>
          </p:cNvPr>
          <p:cNvGraphicFramePr>
            <a:graphicFrameLocks noGrp="1"/>
          </p:cNvGraphicFramePr>
          <p:nvPr/>
        </p:nvGraphicFramePr>
        <p:xfrm>
          <a:off x="335756" y="1619565"/>
          <a:ext cx="8472488" cy="2623815"/>
        </p:xfrm>
        <a:graphic>
          <a:graphicData uri="http://schemas.openxmlformats.org/drawingml/2006/table">
            <a:tbl>
              <a:tblPr firstRow="1" bandRow="1">
                <a:tableStyleId>{BC89EF96-8CEA-46FF-86C4-4CE0E7609802}</a:tableStyleId>
              </a:tblPr>
              <a:tblGrid>
                <a:gridCol w="1128713">
                  <a:extLst>
                    <a:ext uri="{9D8B030D-6E8A-4147-A177-3AD203B41FA5}">
                      <a16:colId xmlns:a16="http://schemas.microsoft.com/office/drawing/2014/main" val="2350269296"/>
                    </a:ext>
                  </a:extLst>
                </a:gridCol>
                <a:gridCol w="2387451">
                  <a:extLst>
                    <a:ext uri="{9D8B030D-6E8A-4147-A177-3AD203B41FA5}">
                      <a16:colId xmlns:a16="http://schemas.microsoft.com/office/drawing/2014/main" val="204217230"/>
                    </a:ext>
                  </a:extLst>
                </a:gridCol>
                <a:gridCol w="2070249">
                  <a:extLst>
                    <a:ext uri="{9D8B030D-6E8A-4147-A177-3AD203B41FA5}">
                      <a16:colId xmlns:a16="http://schemas.microsoft.com/office/drawing/2014/main" val="1697191476"/>
                    </a:ext>
                  </a:extLst>
                </a:gridCol>
                <a:gridCol w="1335881">
                  <a:extLst>
                    <a:ext uri="{9D8B030D-6E8A-4147-A177-3AD203B41FA5}">
                      <a16:colId xmlns:a16="http://schemas.microsoft.com/office/drawing/2014/main" val="4076350676"/>
                    </a:ext>
                  </a:extLst>
                </a:gridCol>
                <a:gridCol w="1550194">
                  <a:extLst>
                    <a:ext uri="{9D8B030D-6E8A-4147-A177-3AD203B41FA5}">
                      <a16:colId xmlns:a16="http://schemas.microsoft.com/office/drawing/2014/main" val="3627219920"/>
                    </a:ext>
                  </a:extLst>
                </a:gridCol>
              </a:tblGrid>
              <a:tr h="411480">
                <a:tc>
                  <a:txBody>
                    <a:bodyPr/>
                    <a:lstStyle/>
                    <a:p>
                      <a:pPr algn="ctr">
                        <a:lnSpc>
                          <a:spcPct val="150000"/>
                        </a:lnSpc>
                      </a:pPr>
                      <a:r>
                        <a:rPr lang="zh-CN" altLang="en-US" sz="1700" dirty="0">
                          <a:latin typeface="微软雅黑" panose="020B0503020204020204" pitchFamily="34" charset="-122"/>
                          <a:ea typeface="微软雅黑" panose="020B0503020204020204" pitchFamily="34" charset="-122"/>
                        </a:rPr>
                        <a:t>编程语言</a:t>
                      </a:r>
                    </a:p>
                  </a:txBody>
                  <a:tcPr marL="34290" marR="34290" marT="17145" marB="17145" anchor="ctr"/>
                </a:tc>
                <a:tc>
                  <a:txBody>
                    <a:bodyPr/>
                    <a:lstStyle/>
                    <a:p>
                      <a:pPr marL="0" marR="0" lvl="0" indent="0" algn="ctr" defTabSz="1828434" rtl="0" eaLnBrk="1" fontAlgn="auto" latinLnBrk="0" hangingPunct="1">
                        <a:lnSpc>
                          <a:spcPct val="150000"/>
                        </a:lnSpc>
                        <a:spcBef>
                          <a:spcPts val="0"/>
                        </a:spcBef>
                        <a:spcAft>
                          <a:spcPts val="0"/>
                        </a:spcAft>
                        <a:buClrTx/>
                        <a:buSzTx/>
                        <a:buFontTx/>
                        <a:buNone/>
                        <a:tabLst/>
                        <a:defRPr/>
                      </a:pPr>
                      <a:r>
                        <a:rPr lang="zh-CN" altLang="en-US" sz="1700" dirty="0">
                          <a:latin typeface="微软雅黑" panose="020B0503020204020204" pitchFamily="34" charset="-122"/>
                          <a:ea typeface="微软雅黑" panose="020B0503020204020204" pitchFamily="34" charset="-122"/>
                        </a:rPr>
                        <a:t>学习内容</a:t>
                      </a:r>
                    </a:p>
                  </a:txBody>
                  <a:tcPr marL="34290" marR="34290" marT="17145" marB="17145" anchor="ctr"/>
                </a:tc>
                <a:tc>
                  <a:txBody>
                    <a:bodyPr/>
                    <a:lstStyle/>
                    <a:p>
                      <a:pPr algn="ctr">
                        <a:lnSpc>
                          <a:spcPct val="150000"/>
                        </a:lnSpc>
                      </a:pPr>
                      <a:r>
                        <a:rPr lang="zh-CN" altLang="en-US" sz="1700" dirty="0">
                          <a:latin typeface="微软雅黑" panose="020B0503020204020204" pitchFamily="34" charset="-122"/>
                          <a:ea typeface="微软雅黑" panose="020B0503020204020204" pitchFamily="34" charset="-122"/>
                        </a:rPr>
                        <a:t>语言本质</a:t>
                      </a:r>
                    </a:p>
                  </a:txBody>
                  <a:tcPr marL="34290" marR="34290" marT="17145" marB="17145" anchor="ctr"/>
                </a:tc>
                <a:tc>
                  <a:txBody>
                    <a:bodyPr/>
                    <a:lstStyle/>
                    <a:p>
                      <a:pPr algn="ctr"/>
                      <a:r>
                        <a:rPr lang="zh-CN" altLang="en-US" sz="1700" b="1" kern="1200" dirty="0">
                          <a:solidFill>
                            <a:schemeClr val="tx1"/>
                          </a:solidFill>
                          <a:latin typeface="微软雅黑" panose="020B0503020204020204" pitchFamily="34" charset="-122"/>
                          <a:ea typeface="微软雅黑" panose="020B0503020204020204" pitchFamily="34" charset="-122"/>
                          <a:cs typeface="+mn-cs"/>
                        </a:rPr>
                        <a:t>解决问题</a:t>
                      </a:r>
                    </a:p>
                  </a:txBody>
                  <a:tcPr marL="34290" marR="34290" marT="17145" marB="17145" anchor="ctr"/>
                </a:tc>
                <a:tc>
                  <a:txBody>
                    <a:bodyPr/>
                    <a:lstStyle/>
                    <a:p>
                      <a:pPr algn="ctr">
                        <a:lnSpc>
                          <a:spcPct val="150000"/>
                        </a:lnSpc>
                      </a:pPr>
                      <a:r>
                        <a:rPr lang="zh-CN" altLang="en-US" sz="1700" dirty="0">
                          <a:latin typeface="微软雅黑" panose="020B0503020204020204" pitchFamily="34" charset="-122"/>
                          <a:ea typeface="微软雅黑" panose="020B0503020204020204" pitchFamily="34" charset="-122"/>
                        </a:rPr>
                        <a:t>适用对象</a:t>
                      </a:r>
                    </a:p>
                  </a:txBody>
                  <a:tcPr marL="34290" marR="34290" marT="17145" marB="17145" anchor="ctr"/>
                </a:tc>
                <a:extLst>
                  <a:ext uri="{0D108BD9-81ED-4DB2-BD59-A6C34878D82A}">
                    <a16:rowId xmlns:a16="http://schemas.microsoft.com/office/drawing/2014/main" val="3421306199"/>
                  </a:ext>
                </a:extLst>
              </a:tr>
              <a:tr h="442467">
                <a:tc>
                  <a:txBody>
                    <a:bodyPr/>
                    <a:lstStyle/>
                    <a:p>
                      <a:pPr algn="ctr">
                        <a:lnSpc>
                          <a:spcPct val="150000"/>
                        </a:lnSpc>
                      </a:pPr>
                      <a:r>
                        <a:rPr lang="en-US" altLang="zh-CN" sz="1700" dirty="0">
                          <a:latin typeface="微软雅黑" panose="020B0503020204020204" pitchFamily="34" charset="-122"/>
                          <a:ea typeface="微软雅黑" panose="020B0503020204020204" pitchFamily="34" charset="-122"/>
                        </a:rPr>
                        <a:t>C</a:t>
                      </a:r>
                      <a:endParaRPr lang="zh-CN" altLang="en-US" sz="17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ctr">
                        <a:lnSpc>
                          <a:spcPct val="150000"/>
                        </a:lnSpc>
                      </a:pPr>
                      <a:r>
                        <a:rPr lang="zh-CN" altLang="en-US" sz="1700" dirty="0">
                          <a:latin typeface="微软雅黑" panose="020B0503020204020204" pitchFamily="34" charset="-122"/>
                          <a:ea typeface="微软雅黑" panose="020B0503020204020204" pitchFamily="34" charset="-122"/>
                        </a:rPr>
                        <a:t>指针、内存、数据类型</a:t>
                      </a:r>
                    </a:p>
                  </a:txBody>
                  <a:tcPr marL="34290" marR="34290" marT="17145" marB="17145" anchor="ctr"/>
                </a:tc>
                <a:tc>
                  <a:txBody>
                    <a:bodyPr/>
                    <a:lstStyle/>
                    <a:p>
                      <a:pPr marL="0" marR="0" lvl="0" indent="0" algn="ctr" defTabSz="1828434" rtl="0" eaLnBrk="1" fontAlgn="auto" latinLnBrk="0" hangingPunct="1">
                        <a:lnSpc>
                          <a:spcPct val="150000"/>
                        </a:lnSpc>
                        <a:spcBef>
                          <a:spcPts val="0"/>
                        </a:spcBef>
                        <a:spcAft>
                          <a:spcPts val="0"/>
                        </a:spcAft>
                        <a:buClrTx/>
                        <a:buSzTx/>
                        <a:buFontTx/>
                        <a:buNone/>
                        <a:tabLst/>
                        <a:defRPr/>
                      </a:pPr>
                      <a:r>
                        <a:rPr lang="zh-CN" altLang="en-US" sz="1700" dirty="0">
                          <a:latin typeface="微软雅黑" panose="020B0503020204020204" pitchFamily="34" charset="-122"/>
                          <a:ea typeface="微软雅黑" panose="020B0503020204020204" pitchFamily="34" charset="-122"/>
                        </a:rPr>
                        <a:t>理解计算机系统结构</a:t>
                      </a:r>
                    </a:p>
                  </a:txBody>
                  <a:tcPr marL="34290" marR="34290" marT="17145" marB="17145" anchor="ctr"/>
                </a:tc>
                <a:tc>
                  <a:txBody>
                    <a:bodyPr/>
                    <a:lstStyle/>
                    <a:p>
                      <a:pPr algn="ctr"/>
                      <a:r>
                        <a:rPr lang="zh-CN" altLang="en-US" sz="1700" kern="1200" dirty="0">
                          <a:solidFill>
                            <a:schemeClr val="tx1"/>
                          </a:solidFill>
                          <a:latin typeface="微软雅黑" panose="020B0503020204020204" pitchFamily="34" charset="-122"/>
                          <a:ea typeface="微软雅黑" panose="020B0503020204020204" pitchFamily="34" charset="-122"/>
                          <a:cs typeface="+mn-cs"/>
                        </a:rPr>
                        <a:t>性能</a:t>
                      </a:r>
                    </a:p>
                  </a:txBody>
                  <a:tcPr marL="34290" marR="34290" marT="17145" marB="17145" anchor="ctr"/>
                </a:tc>
                <a:tc>
                  <a:txBody>
                    <a:bodyPr/>
                    <a:lstStyle/>
                    <a:p>
                      <a:pPr algn="ctr">
                        <a:lnSpc>
                          <a:spcPct val="150000"/>
                        </a:lnSpc>
                      </a:pPr>
                      <a:r>
                        <a:rPr lang="zh-CN" altLang="en-US" sz="1700" dirty="0">
                          <a:latin typeface="微软雅黑" panose="020B0503020204020204" pitchFamily="34" charset="-122"/>
                          <a:ea typeface="微软雅黑" panose="020B0503020204020204" pitchFamily="34" charset="-122"/>
                        </a:rPr>
                        <a:t>计算机类专业</a:t>
                      </a:r>
                    </a:p>
                  </a:txBody>
                  <a:tcPr marL="34290" marR="34290" marT="17145" marB="17145" anchor="ctr"/>
                </a:tc>
                <a:extLst>
                  <a:ext uri="{0D108BD9-81ED-4DB2-BD59-A6C34878D82A}">
                    <a16:rowId xmlns:a16="http://schemas.microsoft.com/office/drawing/2014/main" val="1116778412"/>
                  </a:ext>
                </a:extLst>
              </a:tr>
              <a:tr h="442467">
                <a:tc>
                  <a:txBody>
                    <a:bodyPr/>
                    <a:lstStyle/>
                    <a:p>
                      <a:pPr algn="ctr">
                        <a:lnSpc>
                          <a:spcPct val="150000"/>
                        </a:lnSpc>
                      </a:pPr>
                      <a:r>
                        <a:rPr lang="en-US" altLang="zh-CN" sz="1700" dirty="0">
                          <a:latin typeface="微软雅黑" panose="020B0503020204020204" pitchFamily="34" charset="-122"/>
                          <a:ea typeface="微软雅黑" panose="020B0503020204020204" pitchFamily="34" charset="-122"/>
                        </a:rPr>
                        <a:t>Java</a:t>
                      </a:r>
                      <a:endParaRPr lang="zh-CN" altLang="en-US" sz="17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ctr">
                        <a:lnSpc>
                          <a:spcPct val="150000"/>
                        </a:lnSpc>
                      </a:pPr>
                      <a:r>
                        <a:rPr lang="zh-CN" altLang="en-US" sz="1700" dirty="0">
                          <a:latin typeface="微软雅黑" panose="020B0503020204020204" pitchFamily="34" charset="-122"/>
                          <a:ea typeface="微软雅黑" panose="020B0503020204020204" pitchFamily="34" charset="-122"/>
                        </a:rPr>
                        <a:t>对象、跨平台、运行时</a:t>
                      </a:r>
                    </a:p>
                  </a:txBody>
                  <a:tcPr marL="34290" marR="34290" marT="17145" marB="17145" anchor="ctr"/>
                </a:tc>
                <a:tc>
                  <a:txBody>
                    <a:bodyPr/>
                    <a:lstStyle/>
                    <a:p>
                      <a:pPr algn="ctr">
                        <a:lnSpc>
                          <a:spcPct val="150000"/>
                        </a:lnSpc>
                      </a:pPr>
                      <a:r>
                        <a:rPr lang="zh-CN" altLang="en-US" sz="1700" dirty="0">
                          <a:latin typeface="微软雅黑" panose="020B0503020204020204" pitchFamily="34" charset="-122"/>
                          <a:ea typeface="微软雅黑" panose="020B0503020204020204" pitchFamily="34" charset="-122"/>
                        </a:rPr>
                        <a:t>理解主客体关系</a:t>
                      </a:r>
                    </a:p>
                  </a:txBody>
                  <a:tcPr marL="34290" marR="34290" marT="17145" marB="17145" anchor="ctr"/>
                </a:tc>
                <a:tc>
                  <a:txBody>
                    <a:bodyPr/>
                    <a:lstStyle/>
                    <a:p>
                      <a:pPr algn="ctr">
                        <a:lnSpc>
                          <a:spcPct val="150000"/>
                        </a:lnSpc>
                      </a:pPr>
                      <a:r>
                        <a:rPr lang="zh-CN" altLang="en-US" sz="1700" kern="1200" dirty="0">
                          <a:solidFill>
                            <a:schemeClr val="tx1"/>
                          </a:solidFill>
                          <a:latin typeface="微软雅黑" panose="020B0503020204020204" pitchFamily="34" charset="-122"/>
                          <a:ea typeface="微软雅黑" panose="020B0503020204020204" pitchFamily="34" charset="-122"/>
                          <a:cs typeface="+mn-cs"/>
                        </a:rPr>
                        <a:t>跨平台</a:t>
                      </a:r>
                    </a:p>
                  </a:txBody>
                  <a:tcPr marL="34290" marR="34290" marT="17145" marB="17145" anchor="ctr"/>
                </a:tc>
                <a:tc>
                  <a:txBody>
                    <a:bodyPr/>
                    <a:lstStyle/>
                    <a:p>
                      <a:pPr marL="0" marR="0" lvl="0" indent="0" algn="ctr" defTabSz="1828434" rtl="0" eaLnBrk="1" fontAlgn="auto" latinLnBrk="0" hangingPunct="1">
                        <a:lnSpc>
                          <a:spcPct val="150000"/>
                        </a:lnSpc>
                        <a:spcBef>
                          <a:spcPts val="0"/>
                        </a:spcBef>
                        <a:spcAft>
                          <a:spcPts val="0"/>
                        </a:spcAft>
                        <a:buClrTx/>
                        <a:buSzTx/>
                        <a:buFontTx/>
                        <a:buNone/>
                        <a:tabLst/>
                        <a:defRPr/>
                      </a:pPr>
                      <a:r>
                        <a:rPr lang="zh-CN" altLang="en-US" sz="1700" dirty="0">
                          <a:latin typeface="微软雅黑" panose="020B0503020204020204" pitchFamily="34" charset="-122"/>
                          <a:ea typeface="微软雅黑" panose="020B0503020204020204" pitchFamily="34" charset="-122"/>
                        </a:rPr>
                        <a:t>软件类专业</a:t>
                      </a:r>
                    </a:p>
                  </a:txBody>
                  <a:tcPr marL="34290" marR="34290" marT="17145" marB="17145" anchor="ctr"/>
                </a:tc>
                <a:extLst>
                  <a:ext uri="{0D108BD9-81ED-4DB2-BD59-A6C34878D82A}">
                    <a16:rowId xmlns:a16="http://schemas.microsoft.com/office/drawing/2014/main" val="3720683144"/>
                  </a:ext>
                </a:extLst>
              </a:tr>
              <a:tr h="442467">
                <a:tc>
                  <a:txBody>
                    <a:bodyPr/>
                    <a:lstStyle/>
                    <a:p>
                      <a:pPr algn="ctr">
                        <a:lnSpc>
                          <a:spcPct val="150000"/>
                        </a:lnSpc>
                      </a:pPr>
                      <a:r>
                        <a:rPr lang="en-US" altLang="zh-CN" sz="1700" dirty="0">
                          <a:latin typeface="微软雅黑" panose="020B0503020204020204" pitchFamily="34" charset="-122"/>
                          <a:ea typeface="微软雅黑" panose="020B0503020204020204" pitchFamily="34" charset="-122"/>
                        </a:rPr>
                        <a:t>C++</a:t>
                      </a:r>
                      <a:endParaRPr lang="zh-CN" altLang="en-US" sz="17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ctr">
                        <a:lnSpc>
                          <a:spcPct val="150000"/>
                        </a:lnSpc>
                      </a:pPr>
                      <a:r>
                        <a:rPr lang="zh-CN" altLang="en-US" sz="1700" dirty="0">
                          <a:latin typeface="微软雅黑" panose="020B0503020204020204" pitchFamily="34" charset="-122"/>
                          <a:ea typeface="微软雅黑" panose="020B0503020204020204" pitchFamily="34" charset="-122"/>
                        </a:rPr>
                        <a:t>对象、多态、继承</a:t>
                      </a:r>
                    </a:p>
                  </a:txBody>
                  <a:tcPr marL="34290" marR="34290" marT="17145" marB="17145" anchor="ctr"/>
                </a:tc>
                <a:tc>
                  <a:txBody>
                    <a:bodyPr/>
                    <a:lstStyle/>
                    <a:p>
                      <a:pPr marL="0" marR="0" lvl="0" indent="0" algn="ctr" defTabSz="1828434" rtl="0" eaLnBrk="1" fontAlgn="auto" latinLnBrk="0" hangingPunct="1">
                        <a:lnSpc>
                          <a:spcPct val="150000"/>
                        </a:lnSpc>
                        <a:spcBef>
                          <a:spcPts val="0"/>
                        </a:spcBef>
                        <a:spcAft>
                          <a:spcPts val="0"/>
                        </a:spcAft>
                        <a:buClrTx/>
                        <a:buSzTx/>
                        <a:buFontTx/>
                        <a:buNone/>
                        <a:tabLst/>
                        <a:defRPr/>
                      </a:pPr>
                      <a:r>
                        <a:rPr lang="zh-CN" altLang="en-US" sz="1700" dirty="0">
                          <a:latin typeface="微软雅黑" panose="020B0503020204020204" pitchFamily="34" charset="-122"/>
                          <a:ea typeface="微软雅黑" panose="020B0503020204020204" pitchFamily="34" charset="-122"/>
                        </a:rPr>
                        <a:t>理解主客体关系</a:t>
                      </a:r>
                    </a:p>
                  </a:txBody>
                  <a:tcPr marL="34290" marR="34290" marT="17145" marB="17145" anchor="ctr"/>
                </a:tc>
                <a:tc>
                  <a:txBody>
                    <a:bodyPr/>
                    <a:lstStyle/>
                    <a:p>
                      <a:pPr algn="ctr">
                        <a:lnSpc>
                          <a:spcPct val="150000"/>
                        </a:lnSpc>
                      </a:pPr>
                      <a:r>
                        <a:rPr lang="zh-CN" altLang="en-US" sz="1700" kern="1200" dirty="0">
                          <a:solidFill>
                            <a:schemeClr val="tx1"/>
                          </a:solidFill>
                          <a:latin typeface="微软雅黑" panose="020B0503020204020204" pitchFamily="34" charset="-122"/>
                          <a:ea typeface="微软雅黑" panose="020B0503020204020204" pitchFamily="34" charset="-122"/>
                          <a:cs typeface="+mn-cs"/>
                        </a:rPr>
                        <a:t>大规模程序</a:t>
                      </a:r>
                    </a:p>
                  </a:txBody>
                  <a:tcPr marL="34290" marR="34290" marT="17145" marB="17145" anchor="ctr"/>
                </a:tc>
                <a:tc>
                  <a:txBody>
                    <a:bodyPr/>
                    <a:lstStyle/>
                    <a:p>
                      <a:pPr algn="ctr">
                        <a:lnSpc>
                          <a:spcPct val="150000"/>
                        </a:lnSpc>
                      </a:pPr>
                      <a:r>
                        <a:rPr lang="zh-CN" altLang="en-US" sz="1700" dirty="0">
                          <a:latin typeface="微软雅黑" panose="020B0503020204020204" pitchFamily="34" charset="-122"/>
                          <a:ea typeface="微软雅黑" panose="020B0503020204020204" pitchFamily="34" charset="-122"/>
                        </a:rPr>
                        <a:t>计算机类专业</a:t>
                      </a:r>
                    </a:p>
                  </a:txBody>
                  <a:tcPr marL="34290" marR="34290" marT="17145" marB="17145" anchor="ctr"/>
                </a:tc>
                <a:extLst>
                  <a:ext uri="{0D108BD9-81ED-4DB2-BD59-A6C34878D82A}">
                    <a16:rowId xmlns:a16="http://schemas.microsoft.com/office/drawing/2014/main" val="464887734"/>
                  </a:ext>
                </a:extLst>
              </a:tr>
              <a:tr h="442467">
                <a:tc>
                  <a:txBody>
                    <a:bodyPr/>
                    <a:lstStyle/>
                    <a:p>
                      <a:pPr algn="ctr">
                        <a:lnSpc>
                          <a:spcPct val="150000"/>
                        </a:lnSpc>
                      </a:pPr>
                      <a:r>
                        <a:rPr lang="en-US" altLang="zh-CN" sz="1700" dirty="0">
                          <a:latin typeface="微软雅黑" panose="020B0503020204020204" pitchFamily="34" charset="-122"/>
                          <a:ea typeface="微软雅黑" panose="020B0503020204020204" pitchFamily="34" charset="-122"/>
                        </a:rPr>
                        <a:t>VB</a:t>
                      </a:r>
                      <a:endParaRPr lang="zh-CN" altLang="en-US" sz="17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ctr">
                        <a:lnSpc>
                          <a:spcPct val="150000"/>
                        </a:lnSpc>
                      </a:pPr>
                      <a:r>
                        <a:rPr lang="zh-CN" altLang="en-US" sz="1700" dirty="0">
                          <a:latin typeface="微软雅黑" panose="020B0503020204020204" pitchFamily="34" charset="-122"/>
                          <a:ea typeface="微软雅黑" panose="020B0503020204020204" pitchFamily="34" charset="-122"/>
                        </a:rPr>
                        <a:t>对象、按钮、文本框</a:t>
                      </a:r>
                    </a:p>
                  </a:txBody>
                  <a:tcPr marL="34290" marR="34290" marT="17145" marB="17145" anchor="ctr"/>
                </a:tc>
                <a:tc>
                  <a:txBody>
                    <a:bodyPr/>
                    <a:lstStyle/>
                    <a:p>
                      <a:pPr algn="ctr">
                        <a:lnSpc>
                          <a:spcPct val="150000"/>
                        </a:lnSpc>
                      </a:pPr>
                      <a:r>
                        <a:rPr lang="zh-CN" altLang="en-US" sz="1700" dirty="0">
                          <a:latin typeface="微软雅黑" panose="020B0503020204020204" pitchFamily="34" charset="-122"/>
                          <a:ea typeface="微软雅黑" panose="020B0503020204020204" pitchFamily="34" charset="-122"/>
                        </a:rPr>
                        <a:t>理解交互逻辑</a:t>
                      </a:r>
                    </a:p>
                  </a:txBody>
                  <a:tcPr marL="34290" marR="34290" marT="17145" marB="17145" anchor="ctr"/>
                </a:tc>
                <a:tc>
                  <a:txBody>
                    <a:bodyPr/>
                    <a:lstStyle/>
                    <a:p>
                      <a:pPr algn="ctr">
                        <a:lnSpc>
                          <a:spcPct val="150000"/>
                        </a:lnSpc>
                      </a:pPr>
                      <a:r>
                        <a:rPr lang="zh-CN" altLang="en-US" sz="1700" kern="1200" dirty="0">
                          <a:solidFill>
                            <a:schemeClr val="tx1"/>
                          </a:solidFill>
                          <a:latin typeface="微软雅黑" panose="020B0503020204020204" pitchFamily="34" charset="-122"/>
                          <a:ea typeface="微软雅黑" panose="020B0503020204020204" pitchFamily="34" charset="-122"/>
                          <a:cs typeface="+mn-cs"/>
                        </a:rPr>
                        <a:t>桌面应用</a:t>
                      </a:r>
                    </a:p>
                  </a:txBody>
                  <a:tcPr marL="34290" marR="34290" marT="17145" marB="17145" anchor="ctr"/>
                </a:tc>
                <a:tc>
                  <a:txBody>
                    <a:bodyPr/>
                    <a:lstStyle/>
                    <a:p>
                      <a:pPr algn="ctr">
                        <a:lnSpc>
                          <a:spcPct val="150000"/>
                        </a:lnSpc>
                      </a:pPr>
                      <a:r>
                        <a:rPr lang="zh-CN" altLang="en-US" sz="1700" dirty="0">
                          <a:latin typeface="微软雅黑" panose="020B0503020204020204" pitchFamily="34" charset="-122"/>
                          <a:ea typeface="微软雅黑" panose="020B0503020204020204" pitchFamily="34" charset="-122"/>
                        </a:rPr>
                        <a:t>不确定</a:t>
                      </a:r>
                    </a:p>
                  </a:txBody>
                  <a:tcPr marL="34290" marR="34290" marT="17145" marB="17145" anchor="ctr"/>
                </a:tc>
                <a:extLst>
                  <a:ext uri="{0D108BD9-81ED-4DB2-BD59-A6C34878D82A}">
                    <a16:rowId xmlns:a16="http://schemas.microsoft.com/office/drawing/2014/main" val="645138882"/>
                  </a:ext>
                </a:extLst>
              </a:tr>
              <a:tr h="442467">
                <a:tc>
                  <a:txBody>
                    <a:bodyPr/>
                    <a:lstStyle/>
                    <a:p>
                      <a:pPr algn="ctr">
                        <a:lnSpc>
                          <a:spcPct val="150000"/>
                        </a:lnSpc>
                      </a:pPr>
                      <a:r>
                        <a:rPr lang="en-US" altLang="zh-CN" sz="1700" dirty="0">
                          <a:latin typeface="微软雅黑" panose="020B0503020204020204" pitchFamily="34" charset="-122"/>
                          <a:ea typeface="微软雅黑" panose="020B0503020204020204" pitchFamily="34" charset="-122"/>
                        </a:rPr>
                        <a:t>Python</a:t>
                      </a:r>
                      <a:endParaRPr lang="zh-CN" altLang="en-US" sz="17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ctr">
                        <a:lnSpc>
                          <a:spcPct val="150000"/>
                        </a:lnSpc>
                      </a:pPr>
                      <a:r>
                        <a:rPr lang="zh-CN" altLang="en-US" sz="1700" dirty="0">
                          <a:latin typeface="微软雅黑" panose="020B0503020204020204" pitchFamily="34" charset="-122"/>
                          <a:ea typeface="微软雅黑" panose="020B0503020204020204" pitchFamily="34" charset="-122"/>
                        </a:rPr>
                        <a:t>编程逻辑、第三方库</a:t>
                      </a:r>
                    </a:p>
                  </a:txBody>
                  <a:tcPr marL="34290" marR="34290" marT="17145" marB="17145" anchor="ctr"/>
                </a:tc>
                <a:tc>
                  <a:txBody>
                    <a:bodyPr/>
                    <a:lstStyle/>
                    <a:p>
                      <a:pPr algn="ctr">
                        <a:lnSpc>
                          <a:spcPct val="150000"/>
                        </a:lnSpc>
                      </a:pPr>
                      <a:r>
                        <a:rPr lang="zh-CN" altLang="en-US" sz="1700" dirty="0">
                          <a:latin typeface="微软雅黑" panose="020B0503020204020204" pitchFamily="34" charset="-122"/>
                          <a:ea typeface="微软雅黑" panose="020B0503020204020204" pitchFamily="34" charset="-122"/>
                        </a:rPr>
                        <a:t>理解问题求解</a:t>
                      </a:r>
                    </a:p>
                  </a:txBody>
                  <a:tcPr marL="34290" marR="34290" marT="17145" marB="17145" anchor="ctr"/>
                </a:tc>
                <a:tc>
                  <a:txBody>
                    <a:bodyPr/>
                    <a:lstStyle/>
                    <a:p>
                      <a:pPr algn="ctr">
                        <a:lnSpc>
                          <a:spcPct val="150000"/>
                        </a:lnSpc>
                      </a:pPr>
                      <a:r>
                        <a:rPr lang="zh-CN" altLang="en-US" sz="1700" kern="1200" dirty="0">
                          <a:solidFill>
                            <a:schemeClr val="tx1"/>
                          </a:solidFill>
                          <a:latin typeface="微软雅黑" panose="020B0503020204020204" pitchFamily="34" charset="-122"/>
                          <a:ea typeface="微软雅黑" panose="020B0503020204020204" pitchFamily="34" charset="-122"/>
                          <a:cs typeface="+mn-cs"/>
                        </a:rPr>
                        <a:t>各类问题</a:t>
                      </a:r>
                    </a:p>
                  </a:txBody>
                  <a:tcPr marL="34290" marR="34290" marT="17145" marB="17145" anchor="ctr"/>
                </a:tc>
                <a:tc>
                  <a:txBody>
                    <a:bodyPr/>
                    <a:lstStyle/>
                    <a:p>
                      <a:pPr algn="ctr">
                        <a:lnSpc>
                          <a:spcPct val="150000"/>
                        </a:lnSpc>
                      </a:pPr>
                      <a:r>
                        <a:rPr lang="zh-CN" altLang="en-US" sz="1700" dirty="0">
                          <a:latin typeface="微软雅黑" panose="020B0503020204020204" pitchFamily="34" charset="-122"/>
                          <a:ea typeface="微软雅黑" panose="020B0503020204020204" pitchFamily="34" charset="-122"/>
                        </a:rPr>
                        <a:t>所有专业</a:t>
                      </a:r>
                    </a:p>
                  </a:txBody>
                  <a:tcPr marL="34290" marR="34290" marT="17145" marB="17145" anchor="ctr"/>
                </a:tc>
                <a:extLst>
                  <a:ext uri="{0D108BD9-81ED-4DB2-BD59-A6C34878D82A}">
                    <a16:rowId xmlns:a16="http://schemas.microsoft.com/office/drawing/2014/main" val="2559434082"/>
                  </a:ext>
                </a:extLst>
              </a:tr>
            </a:tbl>
          </a:graphicData>
        </a:graphic>
      </p:graphicFrame>
      <p:sp>
        <p:nvSpPr>
          <p:cNvPr id="18" name="TextBox 15">
            <a:extLst>
              <a:ext uri="{FF2B5EF4-FFF2-40B4-BE49-F238E27FC236}">
                <a16:creationId xmlns:a16="http://schemas.microsoft.com/office/drawing/2014/main" id="{92FDC35D-61A9-40BD-B5A6-8446CA11441F}"/>
              </a:ext>
            </a:extLst>
          </p:cNvPr>
          <p:cNvSpPr txBox="1"/>
          <p:nvPr/>
        </p:nvSpPr>
        <p:spPr>
          <a:xfrm>
            <a:off x="344090" y="4243380"/>
            <a:ext cx="8472488" cy="621580"/>
          </a:xfrm>
          <a:prstGeom prst="rect">
            <a:avLst/>
          </a:prstGeom>
          <a:noFill/>
        </p:spPr>
        <p:txBody>
          <a:bodyPr wrap="square" rtlCol="0">
            <a:spAutoFit/>
          </a:bodyPr>
          <a:lstStyle/>
          <a:p>
            <a:pPr algn="ctr">
              <a:lnSpc>
                <a:spcPct val="200000"/>
              </a:lnSpc>
            </a:pPr>
            <a:r>
              <a:rPr lang="zh-CN" altLang="en-US" sz="2025" b="1" dirty="0">
                <a:latin typeface="微软雅黑" panose="020B0503020204020204" pitchFamily="34" charset="-122"/>
                <a:ea typeface="微软雅黑" panose="020B0503020204020204" pitchFamily="34" charset="-122"/>
              </a:rPr>
              <a:t>各编程语言所处历史时期和使命不同，</a:t>
            </a:r>
            <a:r>
              <a:rPr lang="en-US" altLang="zh-CN" sz="2025" b="1" dirty="0">
                <a:latin typeface="微软雅黑" panose="020B0503020204020204" pitchFamily="34" charset="-122"/>
                <a:ea typeface="微软雅黑" panose="020B0503020204020204" pitchFamily="34" charset="-122"/>
              </a:rPr>
              <a:t>Python</a:t>
            </a:r>
            <a:r>
              <a:rPr lang="zh-CN" altLang="en-US" sz="2025" b="1" dirty="0">
                <a:solidFill>
                  <a:schemeClr val="tx1"/>
                </a:solidFill>
                <a:latin typeface="微软雅黑" panose="020B0503020204020204" pitchFamily="34" charset="-122"/>
                <a:ea typeface="微软雅黑" panose="020B0503020204020204" pitchFamily="34" charset="-122"/>
              </a:rPr>
              <a:t>是</a:t>
            </a:r>
            <a:r>
              <a:rPr lang="zh-CN" altLang="en-US" sz="2025" b="1" dirty="0">
                <a:solidFill>
                  <a:srgbClr val="C00000"/>
                </a:solidFill>
                <a:latin typeface="微软雅黑" panose="020B0503020204020204" pitchFamily="34" charset="-122"/>
                <a:ea typeface="微软雅黑" panose="020B0503020204020204" pitchFamily="34" charset="-122"/>
              </a:rPr>
              <a:t>计算时代演进</a:t>
            </a:r>
            <a:r>
              <a:rPr lang="zh-CN" altLang="en-US" sz="2025" b="1" dirty="0">
                <a:solidFill>
                  <a:schemeClr val="tx1"/>
                </a:solidFill>
                <a:latin typeface="微软雅黑" panose="020B0503020204020204" pitchFamily="34" charset="-122"/>
                <a:ea typeface="微软雅黑" panose="020B0503020204020204" pitchFamily="34" charset="-122"/>
              </a:rPr>
              <a:t>的选择</a:t>
            </a:r>
            <a:r>
              <a:rPr lang="zh-CN" altLang="en-US" sz="2025" b="1" dirty="0">
                <a:latin typeface="微软雅黑" panose="020B0503020204020204" pitchFamily="34" charset="-122"/>
                <a:ea typeface="微软雅黑" panose="020B0503020204020204" pitchFamily="34" charset="-122"/>
              </a:rPr>
              <a:t>！</a:t>
            </a:r>
            <a:endParaRPr lang="en-US" altLang="zh-CN" sz="2025"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5672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2018</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年</a:t>
            </a:r>
            <a:r>
              <a:rPr lang="zh-CN" altLang="en-US" sz="4000" dirty="0">
                <a:latin typeface="微软雅黑" panose="020B0503020204020204" pitchFamily="34" charset="-122"/>
                <a:ea typeface="微软雅黑" panose="020B0503020204020204" pitchFamily="34" charset="-122"/>
                <a:cs typeface="Bebas Neue" charset="0"/>
                <a:sym typeface="Bebas Neue" charset="0"/>
              </a:rPr>
              <a:t>以后</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的计算环境</a:t>
            </a: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5" name="矩形 4">
            <a:extLst>
              <a:ext uri="{FF2B5EF4-FFF2-40B4-BE49-F238E27FC236}">
                <a16:creationId xmlns:a16="http://schemas.microsoft.com/office/drawing/2014/main" id="{6F189086-77EB-4D4B-90B0-E4B1B0718F2F}"/>
              </a:ext>
            </a:extLst>
          </p:cNvPr>
          <p:cNvSpPr>
            <a:spLocks noChangeArrowheads="1"/>
          </p:cNvSpPr>
          <p:nvPr/>
        </p:nvSpPr>
        <p:spPr bwMode="auto">
          <a:xfrm>
            <a:off x="210255" y="1419622"/>
            <a:ext cx="872349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200000"/>
              </a:lnSpc>
            </a:pPr>
            <a:r>
              <a:rPr lang="zh-CN" altLang="en-US" sz="2475" b="1" dirty="0">
                <a:latin typeface="微软雅黑" panose="020B0503020204020204" pitchFamily="34" charset="-122"/>
                <a:ea typeface="微软雅黑" panose="020B0503020204020204" pitchFamily="34" charset="-122"/>
              </a:rPr>
              <a:t>计算机性能不再是解决一般问题的瓶颈</a:t>
            </a:r>
          </a:p>
          <a:p>
            <a:pPr algn="ctr">
              <a:lnSpc>
                <a:spcPct val="200000"/>
              </a:lnSpc>
            </a:pPr>
            <a:r>
              <a:rPr lang="zh-CN" altLang="en-US" sz="2475" b="1" dirty="0">
                <a:latin typeface="微软雅黑" panose="020B0503020204020204" pitchFamily="34" charset="-122"/>
                <a:ea typeface="微软雅黑" panose="020B0503020204020204" pitchFamily="34" charset="-122"/>
              </a:rPr>
              <a:t>移动互联网广泛普及</a:t>
            </a:r>
          </a:p>
          <a:p>
            <a:pPr algn="ctr">
              <a:lnSpc>
                <a:spcPct val="200000"/>
              </a:lnSpc>
            </a:pPr>
            <a:r>
              <a:rPr lang="zh-CN" altLang="en-US" sz="2475" b="1" dirty="0">
                <a:latin typeface="微软雅黑" panose="020B0503020204020204" pitchFamily="34" charset="-122"/>
                <a:ea typeface="微软雅黑" panose="020B0503020204020204" pitchFamily="34" charset="-122"/>
              </a:rPr>
              <a:t>大数据、云计算、物联网、信息安全、人工智能等需求爆发</a:t>
            </a:r>
          </a:p>
          <a:p>
            <a:pPr algn="ctr">
              <a:lnSpc>
                <a:spcPct val="200000"/>
              </a:lnSpc>
            </a:pPr>
            <a:r>
              <a:rPr lang="zh-CN" altLang="en-US" sz="2475" b="1" dirty="0">
                <a:latin typeface="微软雅黑" panose="020B0503020204020204" pitchFamily="34" charset="-122"/>
                <a:ea typeface="微软雅黑" panose="020B0503020204020204" pitchFamily="34" charset="-122"/>
              </a:rPr>
              <a:t>解决日益增长的计算需求，用什么语言？</a:t>
            </a:r>
          </a:p>
        </p:txBody>
      </p:sp>
    </p:spTree>
    <p:extLst>
      <p:ext uri="{BB962C8B-B14F-4D97-AF65-F5344CB8AC3E}">
        <p14:creationId xmlns:p14="http://schemas.microsoft.com/office/powerpoint/2010/main" val="4071680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059582"/>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a:spLocks/>
          </p:cNvSpPr>
          <p:nvPr/>
        </p:nvSpPr>
        <p:spPr bwMode="auto">
          <a:xfrm>
            <a:off x="4575842" y="3287228"/>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21" name="Freeform 15"/>
          <p:cNvSpPr>
            <a:spLocks/>
          </p:cNvSpPr>
          <p:nvPr/>
        </p:nvSpPr>
        <p:spPr bwMode="auto">
          <a:xfrm>
            <a:off x="4575048" y="3287228"/>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3" name="Rectangle 1"/>
          <p:cNvSpPr>
            <a:spLocks/>
          </p:cNvSpPr>
          <p:nvPr/>
        </p:nvSpPr>
        <p:spPr bwMode="auto">
          <a:xfrm>
            <a:off x="0" y="2036729"/>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lang="en-US" altLang="zh-CN" sz="4000" dirty="0">
                <a:latin typeface="微软雅黑" panose="020B0503020204020204" pitchFamily="34" charset="-122"/>
                <a:ea typeface="微软雅黑" panose="020B0503020204020204" pitchFamily="34" charset="-122"/>
                <a:cs typeface="Bebas Neue" charset="0"/>
              </a:rPr>
              <a:t>Python</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Gill Sans" charset="0"/>
              </a:rPr>
              <a:t>语言的特点</a:t>
            </a:r>
            <a:endPar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Gill Sans" charset="0"/>
            </a:endParaRPr>
          </a:p>
        </p:txBody>
      </p:sp>
      <p:pic>
        <p:nvPicPr>
          <p:cNvPr id="14" name="图片 13">
            <a:extLst>
              <a:ext uri="{FF2B5EF4-FFF2-40B4-BE49-F238E27FC236}">
                <a16:creationId xmlns:a16="http://schemas.microsoft.com/office/drawing/2014/main" id="{F972298D-3543-4745-B395-C4ACA3DBD29E}"/>
              </a:ext>
            </a:extLst>
          </p:cNvPr>
          <p:cNvPicPr>
            <a:picLocks noChangeAspect="1"/>
          </p:cNvPicPr>
          <p:nvPr/>
        </p:nvPicPr>
        <p:blipFill>
          <a:blip r:embed="rId3">
            <a:lum bright="70000" contrast="-70000"/>
          </a:blip>
          <a:stretch>
            <a:fillRect/>
          </a:stretch>
        </p:blipFill>
        <p:spPr>
          <a:xfrm>
            <a:off x="5853616" y="4743741"/>
            <a:ext cx="1187624" cy="281081"/>
          </a:xfrm>
          <a:prstGeom prst="rect">
            <a:avLst/>
          </a:prstGeom>
        </p:spPr>
      </p:pic>
    </p:spTree>
    <p:extLst>
      <p:ext uri="{BB962C8B-B14F-4D97-AF65-F5344CB8AC3E}">
        <p14:creationId xmlns:p14="http://schemas.microsoft.com/office/powerpoint/2010/main" val="111997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F3E36ECE-4342-40CF-BCC2-639A41520C21}"/>
              </a:ext>
            </a:extLst>
          </p:cNvPr>
          <p:cNvSpPr txBox="1">
            <a:spLocks noChangeArrowheads="1"/>
          </p:cNvSpPr>
          <p:nvPr/>
        </p:nvSpPr>
        <p:spPr bwMode="auto">
          <a:xfrm>
            <a:off x="336161" y="1675413"/>
            <a:ext cx="4536504" cy="336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lvl="1" algn="just" defTabSz="685800">
              <a:lnSpc>
                <a:spcPct val="180000"/>
              </a:lnSpc>
              <a:spcBef>
                <a:spcPct val="0"/>
              </a:spcBef>
              <a:buClr>
                <a:srgbClr val="0066FF"/>
              </a:buClr>
              <a:buNone/>
            </a:pPr>
            <a:r>
              <a:rPr lang="en-US" altLang="zh-CN" sz="2000" dirty="0">
                <a:solidFill>
                  <a:srgbClr val="007FDE"/>
                </a:solidFill>
                <a:latin typeface="微软雅黑" panose="020B0503020204020204" pitchFamily="34" charset="-122"/>
                <a:ea typeface="微软雅黑" panose="020B0503020204020204" pitchFamily="34" charset="-122"/>
                <a:cs typeface="Arial" charset="0"/>
              </a:rPr>
              <a:t> </a:t>
            </a:r>
            <a:r>
              <a:rPr lang="en-US" altLang="zh-CN" sz="2000" b="1" dirty="0">
                <a:solidFill>
                  <a:srgbClr val="007FDE"/>
                </a:solidFill>
                <a:latin typeface="微软雅黑" panose="020B0503020204020204" pitchFamily="34" charset="-122"/>
                <a:ea typeface="微软雅黑" panose="020B0503020204020204" pitchFamily="34" charset="-122"/>
                <a:cs typeface="Arial" charset="0"/>
              </a:rPr>
              <a:t>-</a:t>
            </a:r>
            <a:r>
              <a:rPr lang="en-US" altLang="zh-CN" sz="2000" dirty="0">
                <a:solidFill>
                  <a:srgbClr val="007FDE"/>
                </a:solidFill>
                <a:latin typeface="微软雅黑" panose="020B0503020204020204" pitchFamily="34" charset="-122"/>
                <a:ea typeface="微软雅黑" panose="020B0503020204020204" pitchFamily="34" charset="-122"/>
                <a:cs typeface="Arial" charset="0"/>
              </a:rPr>
              <a:t> </a:t>
            </a:r>
            <a:r>
              <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Gill Sans" charset="0"/>
              </a:rPr>
              <a:t> </a:t>
            </a:r>
            <a:r>
              <a:rPr kumimoji="0" lang="en-US" altLang="zh-CN" sz="22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sym typeface="Gill Sans" charset="0"/>
              </a:rPr>
              <a:t>Python</a:t>
            </a:r>
            <a:r>
              <a:rPr kumimoji="0" lang="zh-CN" altLang="en-US" sz="22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sym typeface="Gill Sans" charset="0"/>
              </a:rPr>
              <a:t>语言是通用语言</a:t>
            </a:r>
            <a:endParaRPr kumimoji="0" lang="en-US" altLang="zh-CN" sz="22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sym typeface="Gill Sans" charset="0"/>
            </a:endParaRPr>
          </a:p>
          <a:p>
            <a:pPr marL="342900" lvl="1" algn="just" defTabSz="685800">
              <a:lnSpc>
                <a:spcPct val="180000"/>
              </a:lnSpc>
              <a:spcBef>
                <a:spcPct val="0"/>
              </a:spcBef>
              <a:buClr>
                <a:srgbClr val="0066FF"/>
              </a:buClr>
              <a:buNone/>
            </a:pPr>
            <a:r>
              <a:rPr lang="en-US" altLang="zh-CN" sz="2400" b="1" dirty="0">
                <a:solidFill>
                  <a:srgbClr val="007FDE"/>
                </a:solidFill>
                <a:latin typeface="微软雅黑" panose="020B0503020204020204" pitchFamily="34" charset="-122"/>
                <a:ea typeface="微软雅黑" panose="020B0503020204020204" pitchFamily="34" charset="-122"/>
                <a:cs typeface="Arial" charset="0"/>
              </a:rPr>
              <a:t> -</a:t>
            </a:r>
            <a:r>
              <a:rPr lang="en-US" altLang="zh-CN" sz="2400" dirty="0">
                <a:solidFill>
                  <a:srgbClr val="007FDE"/>
                </a:solidFill>
                <a:latin typeface="微软雅黑" panose="020B0503020204020204" pitchFamily="34" charset="-122"/>
                <a:ea typeface="微软雅黑" panose="020B0503020204020204" pitchFamily="34" charset="-122"/>
                <a:cs typeface="Arial" charset="0"/>
              </a:rPr>
              <a:t> </a:t>
            </a:r>
            <a:r>
              <a:rPr kumimoji="0" lang="en-US" altLang="zh-CN"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Gill Sans" charset="0"/>
              </a:rPr>
              <a:t>Python</a:t>
            </a:r>
            <a:r>
              <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Gill Sans" charset="0"/>
              </a:rPr>
              <a:t>语言是脚本语言</a:t>
            </a:r>
            <a:endParaRPr kumimoji="0" lang="en-US" altLang="zh-CN"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Gill Sans" charset="0"/>
            </a:endParaRPr>
          </a:p>
          <a:p>
            <a:pPr marL="342900" lvl="1" algn="just" defTabSz="685800">
              <a:lnSpc>
                <a:spcPct val="180000"/>
              </a:lnSpc>
              <a:spcBef>
                <a:spcPct val="0"/>
              </a:spcBef>
              <a:buClr>
                <a:srgbClr val="0066FF"/>
              </a:buClr>
              <a:buNone/>
            </a:pPr>
            <a:r>
              <a:rPr lang="en-US" altLang="zh-CN" sz="2400" b="1" dirty="0">
                <a:solidFill>
                  <a:srgbClr val="007FDE"/>
                </a:solidFill>
                <a:latin typeface="微软雅黑" panose="020B0503020204020204" pitchFamily="34" charset="-122"/>
                <a:ea typeface="微软雅黑" panose="020B0503020204020204" pitchFamily="34" charset="-122"/>
                <a:cs typeface="Arial" charset="0"/>
              </a:rPr>
              <a:t> -</a:t>
            </a:r>
            <a:r>
              <a:rPr lang="en-US" altLang="zh-CN" sz="2400" dirty="0">
                <a:solidFill>
                  <a:srgbClr val="007FDE"/>
                </a:solidFill>
                <a:latin typeface="微软雅黑" panose="020B0503020204020204" pitchFamily="34" charset="-122"/>
                <a:ea typeface="微软雅黑" panose="020B0503020204020204" pitchFamily="34" charset="-122"/>
                <a:cs typeface="Arial" charset="0"/>
              </a:rPr>
              <a:t> </a:t>
            </a:r>
            <a:r>
              <a:rPr kumimoji="0" lang="en-US" altLang="zh-CN"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Gill Sans" charset="0"/>
              </a:rPr>
              <a:t>Python</a:t>
            </a:r>
            <a:r>
              <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Gill Sans" charset="0"/>
              </a:rPr>
              <a:t>语言是开源语言</a:t>
            </a:r>
            <a:endParaRPr kumimoji="0" lang="en-US" altLang="zh-CN"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Gill Sans" charset="0"/>
            </a:endParaRPr>
          </a:p>
          <a:p>
            <a:pPr marL="342900" lvl="1" algn="just" defTabSz="685800">
              <a:lnSpc>
                <a:spcPct val="180000"/>
              </a:lnSpc>
              <a:spcBef>
                <a:spcPct val="0"/>
              </a:spcBef>
              <a:buClr>
                <a:srgbClr val="0066FF"/>
              </a:buClr>
              <a:buNone/>
            </a:pPr>
            <a:r>
              <a:rPr lang="en-US" altLang="zh-CN" sz="2400" b="1" dirty="0">
                <a:solidFill>
                  <a:srgbClr val="007FDE"/>
                </a:solidFill>
                <a:latin typeface="微软雅黑" panose="020B0503020204020204" pitchFamily="34" charset="-122"/>
                <a:ea typeface="微软雅黑" panose="020B0503020204020204" pitchFamily="34" charset="-122"/>
                <a:cs typeface="Arial" charset="0"/>
              </a:rPr>
              <a:t> -</a:t>
            </a:r>
            <a:r>
              <a:rPr lang="en-US" altLang="zh-CN" sz="2400" dirty="0">
                <a:solidFill>
                  <a:srgbClr val="007FDE"/>
                </a:solidFill>
                <a:latin typeface="微软雅黑" panose="020B0503020204020204" pitchFamily="34" charset="-122"/>
                <a:ea typeface="微软雅黑" panose="020B0503020204020204" pitchFamily="34" charset="-122"/>
                <a:cs typeface="Arial" charset="0"/>
              </a:rPr>
              <a:t> </a:t>
            </a:r>
            <a:r>
              <a:rPr kumimoji="0" lang="en-US" altLang="zh-CN"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Gill Sans" charset="0"/>
              </a:rPr>
              <a:t>Python</a:t>
            </a:r>
            <a:r>
              <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Gill Sans" charset="0"/>
              </a:rPr>
              <a:t>语言是跨平台语言</a:t>
            </a:r>
            <a:endParaRPr kumimoji="0" lang="en-US" altLang="zh-CN"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Gill Sans" charset="0"/>
            </a:endParaRPr>
          </a:p>
          <a:p>
            <a:pPr marL="342900" lvl="1" algn="just" defTabSz="685800">
              <a:lnSpc>
                <a:spcPct val="180000"/>
              </a:lnSpc>
              <a:spcBef>
                <a:spcPct val="0"/>
              </a:spcBef>
              <a:buClr>
                <a:srgbClr val="0066FF"/>
              </a:buClr>
              <a:buNone/>
            </a:pPr>
            <a:r>
              <a:rPr lang="en-US" altLang="zh-CN" sz="2400" b="1" dirty="0">
                <a:solidFill>
                  <a:srgbClr val="007FDE"/>
                </a:solidFill>
                <a:latin typeface="微软雅黑" panose="020B0503020204020204" pitchFamily="34" charset="-122"/>
                <a:ea typeface="微软雅黑" panose="020B0503020204020204" pitchFamily="34" charset="-122"/>
                <a:cs typeface="Arial" charset="0"/>
              </a:rPr>
              <a:t> -</a:t>
            </a:r>
            <a:r>
              <a:rPr lang="en-US" altLang="zh-CN" sz="2400" dirty="0">
                <a:solidFill>
                  <a:srgbClr val="007FDE"/>
                </a:solidFill>
                <a:latin typeface="微软雅黑" panose="020B0503020204020204" pitchFamily="34" charset="-122"/>
                <a:ea typeface="微软雅黑" panose="020B0503020204020204" pitchFamily="34" charset="-122"/>
                <a:cs typeface="Arial" charset="0"/>
              </a:rPr>
              <a:t> </a:t>
            </a:r>
            <a:r>
              <a:rPr kumimoji="0" lang="en-US" altLang="zh-CN"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Gill Sans" charset="0"/>
              </a:rPr>
              <a:t>Python</a:t>
            </a:r>
            <a:r>
              <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Gill Sans" charset="0"/>
              </a:rPr>
              <a:t>语言是多模型语言</a:t>
            </a:r>
            <a:endParaRPr kumimoji="0" lang="en-US" altLang="zh-CN"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Gill Sans" charset="0"/>
            </a:endParaRPr>
          </a:p>
        </p:txBody>
      </p:sp>
      <p:sp>
        <p:nvSpPr>
          <p:cNvPr id="7" name="TextBox 2">
            <a:extLst>
              <a:ext uri="{FF2B5EF4-FFF2-40B4-BE49-F238E27FC236}">
                <a16:creationId xmlns:a16="http://schemas.microsoft.com/office/drawing/2014/main" id="{BD37BAD5-482A-434A-A4C3-1CD4E2F364A5}"/>
              </a:ext>
            </a:extLst>
          </p:cNvPr>
          <p:cNvSpPr txBox="1">
            <a:spLocks noChangeArrowheads="1"/>
          </p:cNvSpPr>
          <p:nvPr/>
        </p:nvSpPr>
        <p:spPr bwMode="auto">
          <a:xfrm>
            <a:off x="5063423" y="1923678"/>
            <a:ext cx="3744416"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71450" marR="0" lvl="1" indent="0" algn="just" defTabSz="914400" rtl="0" eaLnBrk="1" fontAlgn="base" latinLnBrk="0" hangingPunct="1">
              <a:lnSpc>
                <a:spcPct val="150000"/>
              </a:lnSpc>
              <a:spcBef>
                <a:spcPct val="0"/>
              </a:spcBef>
              <a:spcAft>
                <a:spcPct val="0"/>
              </a:spcAft>
              <a:buClr>
                <a:srgbClr val="0066FF"/>
              </a:buClr>
              <a:buSzTx/>
              <a:buFontTx/>
              <a:buNone/>
              <a:tabLst/>
              <a:defRPr/>
            </a:pPr>
            <a:r>
              <a:rPr kumimoji="0" lang="en-US" altLang="zh-CN"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Guido van Rossum</a:t>
            </a:r>
          </a:p>
          <a:p>
            <a:pPr marL="171450" marR="0" lvl="1" indent="0" algn="just" defTabSz="914400" rtl="0" eaLnBrk="1" fontAlgn="base" latinLnBrk="0" hangingPunct="1">
              <a:lnSpc>
                <a:spcPct val="150000"/>
              </a:lnSpc>
              <a:spcBef>
                <a:spcPct val="0"/>
              </a:spcBef>
              <a:spcAft>
                <a:spcPct val="0"/>
              </a:spcAft>
              <a:buClr>
                <a:srgbClr val="0066FF"/>
              </a:buClr>
              <a:buSzTx/>
              <a:buFontTx/>
              <a:buNone/>
              <a:tabLst/>
              <a:defRPr/>
            </a:pPr>
            <a:r>
              <a:rPr kumimoji="0" lang="en-US" altLang="zh-CN"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Python</a:t>
            </a:r>
            <a:r>
              <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语言创立者</a:t>
            </a:r>
            <a:endParaRPr kumimoji="0" lang="en-US" altLang="zh-CN"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endParaRPr>
          </a:p>
          <a:p>
            <a:pPr marL="171450" marR="0" lvl="1" indent="0" algn="just" defTabSz="914400" rtl="0" eaLnBrk="1" fontAlgn="base" latinLnBrk="0" hangingPunct="1">
              <a:lnSpc>
                <a:spcPct val="150000"/>
              </a:lnSpc>
              <a:spcBef>
                <a:spcPct val="0"/>
              </a:spcBef>
              <a:spcAft>
                <a:spcPct val="0"/>
              </a:spcAft>
              <a:buClr>
                <a:srgbClr val="0066FF"/>
              </a:buClr>
              <a:buSzTx/>
              <a:buFontTx/>
              <a:buNone/>
              <a:tabLst/>
              <a:defRPr/>
            </a:pPr>
            <a:r>
              <a:rPr kumimoji="0" lang="en-US" altLang="zh-CN"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2002</a:t>
            </a:r>
            <a:r>
              <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年，</a:t>
            </a:r>
            <a:r>
              <a:rPr kumimoji="0" lang="en-US" altLang="zh-CN"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Python 2.x</a:t>
            </a:r>
          </a:p>
          <a:p>
            <a:pPr marL="171450" marR="0" lvl="1" indent="0" algn="just" defTabSz="914400" rtl="0" eaLnBrk="1" fontAlgn="base" latinLnBrk="0" hangingPunct="1">
              <a:lnSpc>
                <a:spcPct val="150000"/>
              </a:lnSpc>
              <a:spcBef>
                <a:spcPct val="0"/>
              </a:spcBef>
              <a:spcAft>
                <a:spcPct val="0"/>
              </a:spcAft>
              <a:buClr>
                <a:srgbClr val="0066FF"/>
              </a:buClr>
              <a:buSzTx/>
              <a:buFontTx/>
              <a:buNone/>
              <a:tabLst/>
              <a:defRPr/>
            </a:pPr>
            <a:r>
              <a:rPr kumimoji="0" lang="en-US" altLang="zh-CN"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2008</a:t>
            </a:r>
            <a:r>
              <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年，</a:t>
            </a:r>
            <a:r>
              <a:rPr kumimoji="0" lang="en-US" altLang="zh-CN"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Python 3.x</a:t>
            </a:r>
          </a:p>
        </p:txBody>
      </p:sp>
      <p:pic>
        <p:nvPicPr>
          <p:cNvPr id="9" name="内容占位符 3"/>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3792" t="20392" r="4211" b="22511"/>
          <a:stretch/>
        </p:blipFill>
        <p:spPr>
          <a:xfrm>
            <a:off x="683568" y="416305"/>
            <a:ext cx="4279332" cy="1152129"/>
          </a:xfrm>
        </p:spPr>
      </p:pic>
    </p:spTree>
    <p:extLst>
      <p:ext uri="{BB962C8B-B14F-4D97-AF65-F5344CB8AC3E}">
        <p14:creationId xmlns:p14="http://schemas.microsoft.com/office/powerpoint/2010/main" val="421440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5">
            <a:extLst>
              <a:ext uri="{FF2B5EF4-FFF2-40B4-BE49-F238E27FC236}">
                <a16:creationId xmlns:a16="http://schemas.microsoft.com/office/drawing/2014/main" id="{1DB34248-7497-40D1-A561-B6DF87BC981A}"/>
              </a:ext>
            </a:extLst>
          </p:cNvPr>
          <p:cNvSpPr txBox="1"/>
          <p:nvPr/>
        </p:nvSpPr>
        <p:spPr>
          <a:xfrm>
            <a:off x="356798" y="1129293"/>
            <a:ext cx="3939478" cy="3970318"/>
          </a:xfrm>
          <a:prstGeom prst="rect">
            <a:avLst/>
          </a:prstGeom>
          <a:noFill/>
        </p:spPr>
        <p:txBody>
          <a:bodyPr wrap="square" rtlCol="0">
            <a:spAutoFit/>
          </a:bodyPr>
          <a:lstStyle/>
          <a:p>
            <a:pPr>
              <a:lnSpc>
                <a:spcPct val="150000"/>
              </a:lnSpc>
            </a:pPr>
            <a:r>
              <a:rPr lang="zh-CN" altLang="en-US" sz="2800" b="1" dirty="0">
                <a:solidFill>
                  <a:srgbClr val="C00000"/>
                </a:solidFill>
                <a:latin typeface="微软雅黑" panose="020B0503020204020204" pitchFamily="34" charset="-122"/>
                <a:ea typeface="微软雅黑" panose="020B0503020204020204" pitchFamily="34" charset="-122"/>
                <a:cs typeface="Lato Regular"/>
              </a:rPr>
              <a:t>语法简洁</a:t>
            </a:r>
            <a:endParaRPr lang="en-US" altLang="zh-CN" sz="2800" b="1" dirty="0">
              <a:solidFill>
                <a:srgbClr val="C00000"/>
              </a:solidFill>
              <a:latin typeface="微软雅黑" panose="020B0503020204020204" pitchFamily="34" charset="-122"/>
              <a:ea typeface="微软雅黑" panose="020B0503020204020204" pitchFamily="34" charset="-122"/>
              <a:cs typeface="Lato Regular"/>
            </a:endParaRPr>
          </a:p>
          <a:p>
            <a:pPr marL="457200" indent="-457200" algn="l">
              <a:lnSpc>
                <a:spcPct val="150000"/>
              </a:lnSpc>
              <a:buFont typeface="Arial" panose="020B0604020202020204" pitchFamily="34" charset="0"/>
              <a:buChar char="•"/>
            </a:pPr>
            <a:r>
              <a:rPr lang="en-US" altLang="zh-CN" sz="2800" b="1" dirty="0">
                <a:latin typeface="微软雅黑" panose="020B0503020204020204" pitchFamily="34" charset="-122"/>
                <a:ea typeface="微软雅黑" panose="020B0503020204020204" pitchFamily="34" charset="-122"/>
                <a:cs typeface="Lato Regular"/>
              </a:rPr>
              <a:t>C</a:t>
            </a:r>
            <a:r>
              <a:rPr lang="zh-CN" altLang="en-US" sz="2800" b="1" dirty="0">
                <a:latin typeface="微软雅黑" panose="020B0503020204020204" pitchFamily="34" charset="-122"/>
                <a:ea typeface="微软雅黑" panose="020B0503020204020204" pitchFamily="34" charset="-122"/>
                <a:cs typeface="Lato Regular"/>
              </a:rPr>
              <a:t>代码量的</a:t>
            </a:r>
            <a:r>
              <a:rPr lang="en-US" altLang="zh-CN" sz="2800" b="1" dirty="0">
                <a:latin typeface="微软雅黑" panose="020B0503020204020204" pitchFamily="34" charset="-122"/>
                <a:ea typeface="微软雅黑" panose="020B0503020204020204" pitchFamily="34" charset="-122"/>
                <a:cs typeface="Lato Regular"/>
              </a:rPr>
              <a:t>10%</a:t>
            </a:r>
          </a:p>
          <a:p>
            <a:pPr marL="457200" indent="-457200" algn="l">
              <a:lnSpc>
                <a:spcPct val="150000"/>
              </a:lnSpc>
              <a:buFont typeface="Arial" panose="020B0604020202020204" pitchFamily="34" charset="0"/>
              <a:buChar char="•"/>
            </a:pP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强制可读性</a:t>
            </a:r>
            <a:endPar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a:p>
            <a:pPr marL="457200" indent="-457200" algn="l">
              <a:lnSpc>
                <a:spcPct val="150000"/>
              </a:lnSpc>
              <a:buFont typeface="Arial" panose="020B0604020202020204" pitchFamily="34" charset="0"/>
              <a:buChar char="•"/>
            </a:pP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较少的底层语法元素</a:t>
            </a:r>
            <a:endPar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a:p>
            <a:pPr marL="457200" indent="-457200" algn="l">
              <a:lnSpc>
                <a:spcPct val="150000"/>
              </a:lnSpc>
              <a:buFont typeface="Arial" panose="020B0604020202020204" pitchFamily="34" charset="0"/>
              <a:buChar char="•"/>
            </a:pP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多种编程方式</a:t>
            </a:r>
            <a:endPar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a:p>
            <a:pPr marL="457200" indent="-457200" algn="l">
              <a:lnSpc>
                <a:spcPct val="150000"/>
              </a:lnSpc>
              <a:buFont typeface="Arial" panose="020B0604020202020204" pitchFamily="34" charset="0"/>
              <a:buChar char="•"/>
            </a:pP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支持中文字符</a:t>
            </a:r>
            <a:endPar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11" name="箭头: 右 1">
            <a:extLst>
              <a:ext uri="{FF2B5EF4-FFF2-40B4-BE49-F238E27FC236}">
                <a16:creationId xmlns:a16="http://schemas.microsoft.com/office/drawing/2014/main" id="{0FF78237-E061-43CF-AF3E-C911FCB06CDE}"/>
              </a:ext>
            </a:extLst>
          </p:cNvPr>
          <p:cNvSpPr/>
          <p:nvPr/>
        </p:nvSpPr>
        <p:spPr>
          <a:xfrm>
            <a:off x="3101777" y="1381951"/>
            <a:ext cx="401250" cy="28803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5">
            <a:extLst>
              <a:ext uri="{FF2B5EF4-FFF2-40B4-BE49-F238E27FC236}">
                <a16:creationId xmlns:a16="http://schemas.microsoft.com/office/drawing/2014/main" id="{B2AE9855-474F-47DE-8CCA-4106A46C2A3A}"/>
              </a:ext>
            </a:extLst>
          </p:cNvPr>
          <p:cNvSpPr txBox="1"/>
          <p:nvPr/>
        </p:nvSpPr>
        <p:spPr>
          <a:xfrm>
            <a:off x="5240982" y="1129293"/>
            <a:ext cx="3867522" cy="3970318"/>
          </a:xfrm>
          <a:prstGeom prst="rect">
            <a:avLst/>
          </a:prstGeom>
          <a:noFill/>
        </p:spPr>
        <p:txBody>
          <a:bodyPr wrap="square" rtlCol="0">
            <a:spAutoFit/>
          </a:bodyPr>
          <a:lstStyle/>
          <a:p>
            <a:pPr>
              <a:lnSpc>
                <a:spcPct val="150000"/>
              </a:lnSpc>
            </a:pPr>
            <a:r>
              <a:rPr lang="zh-CN" altLang="en-US" sz="2800" b="1" dirty="0">
                <a:solidFill>
                  <a:srgbClr val="C00000"/>
                </a:solidFill>
                <a:latin typeface="微软雅黑" panose="020B0503020204020204" pitchFamily="34" charset="-122"/>
                <a:ea typeface="微软雅黑" panose="020B0503020204020204" pitchFamily="34" charset="-122"/>
                <a:cs typeface="Lato Regular"/>
              </a:rPr>
              <a:t>生态高产</a:t>
            </a:r>
            <a:endParaRPr lang="en-US" altLang="zh-CN" sz="2800" b="1" dirty="0">
              <a:solidFill>
                <a:srgbClr val="C00000"/>
              </a:solidFill>
              <a:latin typeface="微软雅黑" panose="020B0503020204020204" pitchFamily="34" charset="-122"/>
              <a:ea typeface="微软雅黑" panose="020B0503020204020204" pitchFamily="34" charset="-122"/>
              <a:cs typeface="Lato Regular"/>
            </a:endParaRPr>
          </a:p>
          <a:p>
            <a:pPr marL="457200" indent="-457200" algn="l">
              <a:lnSpc>
                <a:spcPct val="150000"/>
              </a:lnSpc>
              <a:buFont typeface="Arial" panose="020B0604020202020204" pitchFamily="34" charset="0"/>
              <a:buChar char="•"/>
            </a:pPr>
            <a:r>
              <a:rPr lang="en-US" altLang="zh-CN" sz="2800" b="1" dirty="0">
                <a:latin typeface="微软雅黑" panose="020B0503020204020204" pitchFamily="34" charset="-122"/>
                <a:ea typeface="微软雅黑" panose="020B0503020204020204" pitchFamily="34" charset="-122"/>
              </a:rPr>
              <a:t>&gt;15</a:t>
            </a:r>
            <a:r>
              <a:rPr lang="zh-CN" altLang="en-US" sz="2800" b="1" dirty="0">
                <a:latin typeface="微软雅黑" panose="020B0503020204020204" pitchFamily="34" charset="-122"/>
                <a:ea typeface="微软雅黑" panose="020B0503020204020204" pitchFamily="34" charset="-122"/>
              </a:rPr>
              <a:t>万第三方库</a:t>
            </a:r>
            <a:endParaRPr lang="en-US" altLang="zh-CN" sz="2800" b="1" dirty="0">
              <a:latin typeface="微软雅黑" panose="020B0503020204020204" pitchFamily="34" charset="-122"/>
              <a:ea typeface="微软雅黑" panose="020B0503020204020204" pitchFamily="34" charset="-122"/>
            </a:endParaRPr>
          </a:p>
          <a:p>
            <a:pPr marL="457200" indent="-457200" algn="l">
              <a:lnSpc>
                <a:spcPct val="150000"/>
              </a:lnSpc>
              <a:buFont typeface="Arial" panose="020B0604020202020204" pitchFamily="34" charset="0"/>
              <a:buChar char="•"/>
            </a:pP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快速增长的计算生态</a:t>
            </a:r>
            <a:endPar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457200" indent="-457200" algn="l">
              <a:lnSpc>
                <a:spcPct val="150000"/>
              </a:lnSpc>
              <a:buFont typeface="Arial" panose="020B0604020202020204" pitchFamily="34" charset="0"/>
              <a:buChar char="•"/>
            </a:pP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避免重复造轮子</a:t>
            </a:r>
            <a:endPar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457200" indent="-457200" algn="l">
              <a:lnSpc>
                <a:spcPct val="150000"/>
              </a:lnSpc>
              <a:buFont typeface="Arial" panose="020B0604020202020204" pitchFamily="34" charset="0"/>
              <a:buChar char="•"/>
            </a:pP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开放共享</a:t>
            </a:r>
            <a:endPar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457200" indent="-457200" algn="l">
              <a:lnSpc>
                <a:spcPct val="150000"/>
              </a:lnSpc>
              <a:buFont typeface="Arial" panose="020B0604020202020204" pitchFamily="34" charset="0"/>
              <a:buChar char="•"/>
            </a:pP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跨操作系统平台</a:t>
            </a:r>
            <a:endPar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4FB9A31F-330B-44D3-88EF-4D59A40BCD1D}"/>
              </a:ext>
            </a:extLst>
          </p:cNvPr>
          <p:cNvSpPr/>
          <p:nvPr/>
        </p:nvSpPr>
        <p:spPr>
          <a:xfrm>
            <a:off x="3694985" y="1266024"/>
            <a:ext cx="837089" cy="523220"/>
          </a:xfrm>
          <a:prstGeom prst="rect">
            <a:avLst/>
          </a:prstGeom>
          <a:ln w="19050">
            <a:solidFill>
              <a:srgbClr val="C00000"/>
            </a:solidFill>
          </a:ln>
        </p:spPr>
        <p:txBody>
          <a:bodyPr wrap="none">
            <a:spAutoFit/>
          </a:bodyPr>
          <a:lstStyle/>
          <a:p>
            <a:r>
              <a:rPr lang="en-US" altLang="zh-CN" sz="2800" b="1" dirty="0">
                <a:latin typeface="微软雅黑" panose="020B0503020204020204" pitchFamily="34" charset="-122"/>
                <a:ea typeface="微软雅黑" panose="020B0503020204020204" pitchFamily="34" charset="-122"/>
                <a:cs typeface="Lato Regular"/>
              </a:rPr>
              <a:t>10x</a:t>
            </a:r>
            <a:endParaRPr lang="zh-CN" altLang="en-US" sz="2400" dirty="0"/>
          </a:p>
        </p:txBody>
      </p:sp>
      <p:sp>
        <p:nvSpPr>
          <p:cNvPr id="14" name="矩形 13">
            <a:extLst>
              <a:ext uri="{FF2B5EF4-FFF2-40B4-BE49-F238E27FC236}">
                <a16:creationId xmlns:a16="http://schemas.microsoft.com/office/drawing/2014/main" id="{DE304383-8E74-4661-9377-F14F66E2D40B}"/>
              </a:ext>
            </a:extLst>
          </p:cNvPr>
          <p:cNvSpPr/>
          <p:nvPr/>
        </p:nvSpPr>
        <p:spPr>
          <a:xfrm>
            <a:off x="4687131" y="1264357"/>
            <a:ext cx="837089" cy="523220"/>
          </a:xfrm>
          <a:prstGeom prst="rect">
            <a:avLst/>
          </a:prstGeom>
          <a:ln w="19050">
            <a:solidFill>
              <a:srgbClr val="C00000"/>
            </a:solidFill>
          </a:ln>
        </p:spPr>
        <p:txBody>
          <a:bodyPr wrap="none">
            <a:spAutoFit/>
          </a:bodyPr>
          <a:lstStyle/>
          <a:p>
            <a:r>
              <a:rPr lang="en-US" altLang="zh-CN" sz="2800" b="1" dirty="0">
                <a:latin typeface="微软雅黑" panose="020B0503020204020204" pitchFamily="34" charset="-122"/>
                <a:ea typeface="微软雅黑" panose="020B0503020204020204" pitchFamily="34" charset="-122"/>
                <a:cs typeface="Lato Regular"/>
              </a:rPr>
              <a:t>10x</a:t>
            </a:r>
            <a:endParaRPr lang="zh-CN" altLang="en-US" sz="2400" dirty="0"/>
          </a:p>
        </p:txBody>
      </p:sp>
      <p:sp>
        <p:nvSpPr>
          <p:cNvPr id="15" name="矩形 14">
            <a:extLst>
              <a:ext uri="{FF2B5EF4-FFF2-40B4-BE49-F238E27FC236}">
                <a16:creationId xmlns:a16="http://schemas.microsoft.com/office/drawing/2014/main" id="{132D1924-225E-44D6-9D00-6027DEF8DB88}"/>
              </a:ext>
            </a:extLst>
          </p:cNvPr>
          <p:cNvSpPr/>
          <p:nvPr/>
        </p:nvSpPr>
        <p:spPr bwMode="auto">
          <a:xfrm>
            <a:off x="3589054" y="1131590"/>
            <a:ext cx="2016225" cy="792088"/>
          </a:xfrm>
          <a:prstGeom prst="rect">
            <a:avLst/>
          </a:prstGeom>
          <a:noFill/>
          <a:ln w="222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Rectangle 12"/>
          <p:cNvSpPr>
            <a:spLocks/>
          </p:cNvSpPr>
          <p:nvPr/>
        </p:nvSpPr>
        <p:spPr bwMode="auto">
          <a:xfrm>
            <a:off x="25166" y="217449"/>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Python</a:t>
            </a:r>
            <a:r>
              <a:rPr lang="zh-CN" altLang="en-US" sz="4000" noProof="0" dirty="0">
                <a:latin typeface="微软雅黑" panose="020B0503020204020204" pitchFamily="34" charset="-122"/>
                <a:ea typeface="微软雅黑" panose="020B0503020204020204" pitchFamily="34" charset="-122"/>
                <a:cs typeface="Bebas Neue" charset="0"/>
                <a:sym typeface="Bebas Neue" charset="0"/>
              </a:rPr>
              <a:t>特点与</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优势</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17" name="箭头: 右 1">
            <a:extLst>
              <a:ext uri="{FF2B5EF4-FFF2-40B4-BE49-F238E27FC236}">
                <a16:creationId xmlns:a16="http://schemas.microsoft.com/office/drawing/2014/main" id="{0FF78237-E061-43CF-AF3E-C911FCB06CDE}"/>
              </a:ext>
            </a:extLst>
          </p:cNvPr>
          <p:cNvSpPr/>
          <p:nvPr/>
        </p:nvSpPr>
        <p:spPr>
          <a:xfrm rot="10800000">
            <a:off x="5761195" y="1381951"/>
            <a:ext cx="401250" cy="28803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0318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2"/>
          <p:cNvSpPr>
            <a:spLocks/>
          </p:cNvSpPr>
          <p:nvPr/>
        </p:nvSpPr>
        <p:spPr bwMode="auto">
          <a:xfrm>
            <a:off x="25166" y="217449"/>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如何看待</a:t>
            </a: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Python</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语言？</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5" name="矩形 4">
            <a:extLst>
              <a:ext uri="{FF2B5EF4-FFF2-40B4-BE49-F238E27FC236}">
                <a16:creationId xmlns:a16="http://schemas.microsoft.com/office/drawing/2014/main" id="{FFBA0611-5044-4ECB-9428-A456DF852D76}"/>
              </a:ext>
            </a:extLst>
          </p:cNvPr>
          <p:cNvSpPr/>
          <p:nvPr/>
        </p:nvSpPr>
        <p:spPr>
          <a:xfrm>
            <a:off x="-1190" y="2211710"/>
            <a:ext cx="9144000" cy="2308324"/>
          </a:xfrm>
          <a:prstGeom prst="rect">
            <a:avLst/>
          </a:prstGeom>
        </p:spPr>
        <p:txBody>
          <a:bodyPr wrap="square">
            <a:spAutoFit/>
          </a:bodyPr>
          <a:lstStyle/>
          <a:p>
            <a:pPr marL="0" marR="0" lvl="0" indent="0"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lang="zh-CN" altLang="en-US" sz="2400" b="1" dirty="0">
                <a:latin typeface="微软雅黑" panose="020B0503020204020204" pitchFamily="34" charset="-122"/>
                <a:ea typeface="微软雅黑" panose="020B0503020204020204" pitchFamily="34" charset="-122"/>
                <a:cs typeface="Arial" charset="0"/>
              </a:rPr>
              <a:t>掌握</a:t>
            </a:r>
            <a:r>
              <a:rPr kumimoji="0"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Arial" charset="0"/>
                <a:sym typeface="Gill Sans" charset="0"/>
              </a:rPr>
              <a:t>抽象并求解</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计算问题综合能力的语言</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lang="zh-CN" altLang="en-US" sz="2400" b="1" dirty="0">
                <a:latin typeface="微软雅黑" panose="020B0503020204020204" pitchFamily="34" charset="-122"/>
                <a:ea typeface="微软雅黑" panose="020B0503020204020204" pitchFamily="34" charset="-122"/>
                <a:cs typeface="Arial" charset="0"/>
              </a:rPr>
              <a:t>了解产业界解决</a:t>
            </a:r>
            <a:r>
              <a:rPr lang="zh-CN" altLang="en-US" sz="2400" b="1" dirty="0">
                <a:solidFill>
                  <a:srgbClr val="C00000"/>
                </a:solidFill>
                <a:latin typeface="微软雅黑" panose="020B0503020204020204" pitchFamily="34" charset="-122"/>
                <a:ea typeface="微软雅黑" panose="020B0503020204020204" pitchFamily="34" charset="-122"/>
                <a:cs typeface="Arial" charset="0"/>
              </a:rPr>
              <a:t>复杂计算问题</a:t>
            </a:r>
            <a:r>
              <a:rPr lang="zh-CN" altLang="en-US" sz="2400" b="1" dirty="0">
                <a:latin typeface="微软雅黑" panose="020B0503020204020204" pitchFamily="34" charset="-122"/>
                <a:ea typeface="微软雅黑" panose="020B0503020204020204" pitchFamily="34" charset="-122"/>
                <a:cs typeface="Arial" charset="0"/>
              </a:rPr>
              <a:t>方法的语言</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lvl="0">
              <a:lnSpc>
                <a:spcPct val="200000"/>
              </a:lnSpc>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lang="zh-CN" altLang="en-US" sz="2400" b="1" dirty="0">
                <a:latin typeface="微软雅黑" panose="020B0503020204020204" pitchFamily="34" charset="-122"/>
                <a:ea typeface="微软雅黑" panose="020B0503020204020204" pitchFamily="34" charset="-122"/>
                <a:cs typeface="Arial" charset="0"/>
              </a:rPr>
              <a:t>享受利用编程</a:t>
            </a:r>
            <a:r>
              <a:rPr lang="zh-CN" altLang="en-US" sz="2400" b="1" dirty="0">
                <a:solidFill>
                  <a:srgbClr val="C00000"/>
                </a:solidFill>
                <a:latin typeface="微软雅黑" panose="020B0503020204020204" pitchFamily="34" charset="-122"/>
                <a:ea typeface="微软雅黑" panose="020B0503020204020204" pitchFamily="34" charset="-122"/>
                <a:cs typeface="Arial" charset="0"/>
              </a:rPr>
              <a:t>将创新变为实现</a:t>
            </a:r>
            <a:r>
              <a:rPr lang="zh-CN" altLang="en-US" sz="2400" b="1" dirty="0">
                <a:latin typeface="微软雅黑" panose="020B0503020204020204" pitchFamily="34" charset="-122"/>
                <a:ea typeface="微软雅黑" panose="020B0503020204020204" pitchFamily="34" charset="-122"/>
                <a:cs typeface="Arial" charset="0"/>
              </a:rPr>
              <a:t>乐趣的语言</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9" name="矩形 8">
            <a:extLst>
              <a:ext uri="{FF2B5EF4-FFF2-40B4-BE49-F238E27FC236}">
                <a16:creationId xmlns:a16="http://schemas.microsoft.com/office/drawing/2014/main" id="{573085BD-72F8-4D20-AFAD-F9F09B03F589}"/>
              </a:ext>
            </a:extLst>
          </p:cNvPr>
          <p:cNvSpPr/>
          <p:nvPr/>
        </p:nvSpPr>
        <p:spPr>
          <a:xfrm>
            <a:off x="0" y="1213478"/>
            <a:ext cx="9144000" cy="738664"/>
          </a:xfrm>
          <a:prstGeom prst="rect">
            <a:avLst/>
          </a:prstGeom>
        </p:spPr>
        <p:txBody>
          <a:bodyPr wrap="square">
            <a:spAutoFit/>
          </a:bodyPr>
          <a:lstStyle/>
          <a:p>
            <a:pPr>
              <a:lnSpc>
                <a:spcPct val="150000"/>
              </a:lnSpc>
            </a:pPr>
            <a:r>
              <a:rPr lang="en-US" altLang="zh-CN" sz="2800" b="1" dirty="0">
                <a:solidFill>
                  <a:srgbClr val="0070C0"/>
                </a:solidFill>
                <a:latin typeface="微软雅黑" panose="020B0503020204020204" pitchFamily="34" charset="-122"/>
                <a:ea typeface="微软雅黑" panose="020B0503020204020204" pitchFamily="34" charset="-122"/>
                <a:cs typeface="Arial" charset="0"/>
              </a:rPr>
              <a:t>Python</a:t>
            </a:r>
            <a:r>
              <a:rPr lang="zh-CN" altLang="en-US" sz="2800" b="1" dirty="0">
                <a:solidFill>
                  <a:srgbClr val="0070C0"/>
                </a:solidFill>
                <a:latin typeface="微软雅黑" panose="020B0503020204020204" pitchFamily="34" charset="-122"/>
                <a:ea typeface="微软雅黑" panose="020B0503020204020204" pitchFamily="34" charset="-122"/>
                <a:cs typeface="Arial" charset="0"/>
              </a:rPr>
              <a:t>是最高产的程序设计语言及</a:t>
            </a:r>
            <a:r>
              <a:rPr lang="en-US" altLang="zh-CN" sz="2800" b="1" dirty="0">
                <a:solidFill>
                  <a:srgbClr val="0070C0"/>
                </a:solidFill>
                <a:latin typeface="微软雅黑" panose="020B0503020204020204" pitchFamily="34" charset="-122"/>
                <a:ea typeface="微软雅黑" panose="020B0503020204020204" pitchFamily="34" charset="-122"/>
                <a:cs typeface="Arial" charset="0"/>
              </a:rPr>
              <a:t>……</a:t>
            </a:r>
            <a:endParaRPr lang="zh-CN" altLang="en-US" sz="2800" b="1" dirty="0">
              <a:solidFill>
                <a:srgbClr val="0070C0"/>
              </a:solidFill>
              <a:latin typeface="微软雅黑" panose="020B0503020204020204" pitchFamily="34" charset="-122"/>
              <a:ea typeface="微软雅黑" panose="020B0503020204020204" pitchFamily="34" charset="-122"/>
              <a:cs typeface="Arial" charset="0"/>
            </a:endParaRPr>
          </a:p>
        </p:txBody>
      </p:sp>
    </p:spTree>
    <p:extLst>
      <p:ext uri="{BB962C8B-B14F-4D97-AF65-F5344CB8AC3E}">
        <p14:creationId xmlns:p14="http://schemas.microsoft.com/office/powerpoint/2010/main" val="2864591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1.1</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计算机的概念</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107504" y="1378843"/>
            <a:ext cx="9144000" cy="581057"/>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计算机是根据指令操作数据的设备</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0" y="2055270"/>
            <a:ext cx="9144000" cy="2640723"/>
          </a:xfrm>
          <a:prstGeom prst="rect">
            <a:avLst/>
          </a:prstGeom>
        </p:spPr>
        <p:txBody>
          <a:bodyPr wrap="square">
            <a:spAutoFit/>
          </a:bodyPr>
          <a:lstStyle/>
          <a:p>
            <a:pPr marL="0" marR="0" lvl="0" indent="0" algn="l" defTabSz="914400" rtl="0" eaLnBrk="1" fontAlgn="base" latinLnBrk="0" hangingPunct="1">
              <a:lnSpc>
                <a:spcPct val="18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功能性</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18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对数据的操作，表现为数据计算、输入输出处理和结果存储等</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18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可编程性</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18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根据一系列指令自动地、可预测地、准确地完成操作者的意图</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spTree>
    <p:extLst>
      <p:ext uri="{BB962C8B-B14F-4D97-AF65-F5344CB8AC3E}">
        <p14:creationId xmlns:p14="http://schemas.microsoft.com/office/powerpoint/2010/main" val="2113843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2"/>
          <p:cNvSpPr>
            <a:spLocks/>
          </p:cNvSpPr>
          <p:nvPr/>
        </p:nvSpPr>
        <p:spPr bwMode="auto">
          <a:xfrm>
            <a:off x="25166" y="217449"/>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如何看待</a:t>
            </a: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Python</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语言？</a:t>
            </a:r>
            <a:endParaRPr kumimoji="0" lang="en-US" sz="4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Bebas Neue" charset="0"/>
            </a:endParaRPr>
          </a:p>
        </p:txBody>
      </p:sp>
      <p:sp>
        <p:nvSpPr>
          <p:cNvPr id="6" name="Rectangle 13">
            <a:extLst>
              <a:ext uri="{FF2B5EF4-FFF2-40B4-BE49-F238E27FC236}">
                <a16:creationId xmlns:a16="http://schemas.microsoft.com/office/drawing/2014/main" id="{2B73B458-FDC8-4E7A-B8AB-AB7FB282C5D8}"/>
              </a:ext>
            </a:extLst>
          </p:cNvPr>
          <p:cNvSpPr/>
          <p:nvPr/>
        </p:nvSpPr>
        <p:spPr>
          <a:xfrm>
            <a:off x="827584" y="1122879"/>
            <a:ext cx="7848872" cy="584775"/>
          </a:xfrm>
          <a:prstGeom prst="rect">
            <a:avLst/>
          </a:prstGeom>
        </p:spPr>
        <p:txBody>
          <a:bodyPr wrap="square">
            <a:spAutoFit/>
          </a:bodyPr>
          <a:lstStyle/>
          <a:p>
            <a:pPr defTabSz="685800" fontAlgn="auto">
              <a:spcBef>
                <a:spcPts val="0"/>
              </a:spcBef>
              <a:spcAft>
                <a:spcPts val="0"/>
              </a:spcAft>
            </a:pPr>
            <a:r>
              <a:rPr lang="zh-CN" altLang="en-US" sz="3200" b="1" dirty="0">
                <a:solidFill>
                  <a:srgbClr val="C00000"/>
                </a:solidFill>
                <a:latin typeface="微软雅黑" panose="020B0503020204020204" pitchFamily="34" charset="-122"/>
                <a:ea typeface="微软雅黑" panose="020B0503020204020204" pitchFamily="34" charset="-122"/>
                <a:cs typeface="+mn-cs"/>
              </a:rPr>
              <a:t>工具决定思维：关注工具变革的力量！</a:t>
            </a:r>
            <a:endParaRPr lang="en-US" sz="3200" dirty="0">
              <a:solidFill>
                <a:srgbClr val="C00000"/>
              </a:solidFill>
              <a:latin typeface="微软雅黑" panose="020B0503020204020204" pitchFamily="34" charset="-122"/>
              <a:ea typeface="微软雅黑" panose="020B0503020204020204" pitchFamily="34" charset="-122"/>
              <a:cs typeface="+mn-cs"/>
            </a:endParaRPr>
          </a:p>
        </p:txBody>
      </p:sp>
      <p:pic>
        <p:nvPicPr>
          <p:cNvPr id="7" name="图片 6">
            <a:extLst>
              <a:ext uri="{FF2B5EF4-FFF2-40B4-BE49-F238E27FC236}">
                <a16:creationId xmlns:a16="http://schemas.microsoft.com/office/drawing/2014/main" id="{FAD51E84-3BEE-4B0E-A6EA-5B541A1E477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789" b="96620" l="2344" r="97852">
                        <a14:foregroundMark x1="10840" y1="66799" x2="10840" y2="66799"/>
                        <a14:foregroundMark x1="25391" y1="65408" x2="25391" y2="65408"/>
                        <a14:foregroundMark x1="43945" y1="54473" x2="43945" y2="54473"/>
                        <a14:foregroundMark x1="56738" y1="52485" x2="56738" y2="52485"/>
                        <a14:foregroundMark x1="88379" y1="59841" x2="88379" y2="59841"/>
                        <a14:foregroundMark x1="69531" y1="15706" x2="69531" y2="15706"/>
                        <a14:foregroundMark x1="77734" y1="62227" x2="77734" y2="62227"/>
                      </a14:backgroundRemoval>
                    </a14:imgEffect>
                  </a14:imgLayer>
                </a14:imgProps>
              </a:ext>
            </a:extLst>
          </a:blip>
          <a:stretch>
            <a:fillRect/>
          </a:stretch>
        </p:blipFill>
        <p:spPr>
          <a:xfrm>
            <a:off x="1331640" y="1707654"/>
            <a:ext cx="6480720" cy="3183400"/>
          </a:xfrm>
          <a:prstGeom prst="rect">
            <a:avLst/>
          </a:prstGeom>
        </p:spPr>
      </p:pic>
    </p:spTree>
    <p:extLst>
      <p:ext uri="{BB962C8B-B14F-4D97-AF65-F5344CB8AC3E}">
        <p14:creationId xmlns:p14="http://schemas.microsoft.com/office/powerpoint/2010/main" val="1647574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059582"/>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a:spLocks/>
          </p:cNvSpPr>
          <p:nvPr/>
        </p:nvSpPr>
        <p:spPr bwMode="auto">
          <a:xfrm>
            <a:off x="4575842" y="3287228"/>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21" name="Freeform 15"/>
          <p:cNvSpPr>
            <a:spLocks/>
          </p:cNvSpPr>
          <p:nvPr/>
        </p:nvSpPr>
        <p:spPr bwMode="auto">
          <a:xfrm>
            <a:off x="4575048" y="3287228"/>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3" name="Rectangle 1"/>
          <p:cNvSpPr>
            <a:spLocks/>
          </p:cNvSpPr>
          <p:nvPr/>
        </p:nvSpPr>
        <p:spPr bwMode="auto">
          <a:xfrm>
            <a:off x="0" y="2036729"/>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lvl="0">
              <a:lnSpc>
                <a:spcPct val="150000"/>
              </a:lnSpc>
              <a:defRPr/>
            </a:pPr>
            <a:r>
              <a:rPr lang="zh-CN" altLang="zh-CN" sz="4000" dirty="0">
                <a:solidFill>
                  <a:srgbClr val="00B050"/>
                </a:solidFill>
                <a:latin typeface="Consolas" panose="020B0609020204030204" pitchFamily="49" charset="0"/>
              </a:rPr>
              <a:t>"</a:t>
            </a:r>
            <a:r>
              <a:rPr lang="zh-CN" altLang="en-US" sz="4000" noProof="0" dirty="0">
                <a:latin typeface="微软雅黑" panose="020B0503020204020204" pitchFamily="34" charset="-122"/>
                <a:ea typeface="微软雅黑" panose="020B0503020204020204" pitchFamily="34" charset="-122"/>
                <a:cs typeface="Bebas Neue" charset="0"/>
              </a:rPr>
              <a:t>超级语言</a:t>
            </a:r>
            <a:r>
              <a:rPr lang="zh-CN" altLang="zh-CN" sz="4000" dirty="0">
                <a:solidFill>
                  <a:srgbClr val="00B050"/>
                </a:solidFill>
                <a:latin typeface="Consolas" panose="020B0609020204030204" pitchFamily="49" charset="0"/>
              </a:rPr>
              <a:t>"</a:t>
            </a:r>
            <a:r>
              <a:rPr lang="zh-CN" altLang="en-US" sz="4000" noProof="0" dirty="0">
                <a:latin typeface="微软雅黑" panose="020B0503020204020204" pitchFamily="34" charset="-122"/>
                <a:ea typeface="微软雅黑" panose="020B0503020204020204" pitchFamily="34" charset="-122"/>
                <a:cs typeface="Bebas Neue" charset="0"/>
              </a:rPr>
              <a:t>的诞生</a:t>
            </a:r>
            <a:endPar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Gill Sans" charset="0"/>
            </a:endParaRPr>
          </a:p>
        </p:txBody>
      </p:sp>
      <p:pic>
        <p:nvPicPr>
          <p:cNvPr id="14" name="图片 13">
            <a:extLst>
              <a:ext uri="{FF2B5EF4-FFF2-40B4-BE49-F238E27FC236}">
                <a16:creationId xmlns:a16="http://schemas.microsoft.com/office/drawing/2014/main" id="{F972298D-3543-4745-B395-C4ACA3DBD29E}"/>
              </a:ext>
            </a:extLst>
          </p:cNvPr>
          <p:cNvPicPr>
            <a:picLocks noChangeAspect="1"/>
          </p:cNvPicPr>
          <p:nvPr/>
        </p:nvPicPr>
        <p:blipFill>
          <a:blip r:embed="rId3">
            <a:lum bright="70000" contrast="-70000"/>
          </a:blip>
          <a:stretch>
            <a:fillRect/>
          </a:stretch>
        </p:blipFill>
        <p:spPr>
          <a:xfrm>
            <a:off x="5853616" y="4743741"/>
            <a:ext cx="1187624" cy="281081"/>
          </a:xfrm>
          <a:prstGeom prst="rect">
            <a:avLst/>
          </a:prstGeom>
        </p:spPr>
      </p:pic>
    </p:spTree>
    <p:extLst>
      <p:ext uri="{BB962C8B-B14F-4D97-AF65-F5344CB8AC3E}">
        <p14:creationId xmlns:p14="http://schemas.microsoft.com/office/powerpoint/2010/main" val="4040403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Bebas Neue" charset="0"/>
              </a:rPr>
              <a:t>编程语言的种类</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47614"/>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机器语言</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6" name="矩形 5">
            <a:extLst>
              <a:ext uri="{FF2B5EF4-FFF2-40B4-BE49-F238E27FC236}">
                <a16:creationId xmlns:a16="http://schemas.microsoft.com/office/drawing/2014/main" id="{511215CD-CC6E-4487-9C83-0F756AA52EAF}"/>
              </a:ext>
            </a:extLst>
          </p:cNvPr>
          <p:cNvSpPr/>
          <p:nvPr/>
        </p:nvSpPr>
        <p:spPr>
          <a:xfrm>
            <a:off x="539552" y="2067694"/>
            <a:ext cx="8352928" cy="230832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lang="zh-CN" altLang="en-US" sz="2400" b="1" dirty="0">
                <a:latin typeface="微软雅黑" panose="020B0503020204020204" pitchFamily="34" charset="-122"/>
                <a:ea typeface="微软雅黑" panose="020B0503020204020204" pitchFamily="34" charset="-122"/>
                <a:cs typeface="Arial" charset="0"/>
              </a:rPr>
              <a:t>一种二进制语言，直接使用二进制代码表达指令</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lvl="0" algn="l">
              <a:lnSpc>
                <a:spcPct val="200000"/>
              </a:lnSpc>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lang="zh-CN" altLang="en-US" sz="2400" b="1" dirty="0">
                <a:latin typeface="微软雅黑" panose="020B0503020204020204" pitchFamily="34" charset="-122"/>
                <a:ea typeface="微软雅黑" panose="020B0503020204020204" pitchFamily="34" charset="-122"/>
                <a:cs typeface="Arial" charset="0"/>
              </a:rPr>
              <a:t>计算机硬件</a:t>
            </a:r>
            <a:r>
              <a:rPr lang="en-US" altLang="zh-CN" sz="2400" b="1" dirty="0">
                <a:latin typeface="微软雅黑" panose="020B0503020204020204" pitchFamily="34" charset="-122"/>
                <a:ea typeface="微软雅黑" panose="020B0503020204020204" pitchFamily="34" charset="-122"/>
                <a:cs typeface="Arial" charset="0"/>
              </a:rPr>
              <a:t>(CPU)</a:t>
            </a:r>
            <a:r>
              <a:rPr lang="zh-CN" altLang="en-US" sz="2400" b="1" dirty="0">
                <a:latin typeface="微软雅黑" panose="020B0503020204020204" pitchFamily="34" charset="-122"/>
                <a:ea typeface="微软雅黑" panose="020B0503020204020204" pitchFamily="34" charset="-122"/>
                <a:cs typeface="Arial" charset="0"/>
              </a:rPr>
              <a:t>可以直接执行，与具体</a:t>
            </a:r>
            <a:r>
              <a:rPr lang="en-US" altLang="zh-CN" sz="2400" b="1" dirty="0">
                <a:latin typeface="微软雅黑" panose="020B0503020204020204" pitchFamily="34" charset="-122"/>
                <a:ea typeface="微软雅黑" panose="020B0503020204020204" pitchFamily="34" charset="-122"/>
                <a:cs typeface="Arial" charset="0"/>
              </a:rPr>
              <a:t>CPU</a:t>
            </a:r>
            <a:r>
              <a:rPr lang="zh-CN" altLang="en-US" sz="2400" b="1" dirty="0">
                <a:latin typeface="微软雅黑" panose="020B0503020204020204" pitchFamily="34" charset="-122"/>
                <a:ea typeface="微软雅黑" panose="020B0503020204020204" pitchFamily="34" charset="-122"/>
                <a:cs typeface="Arial" charset="0"/>
              </a:rPr>
              <a:t>型号有关</a:t>
            </a:r>
            <a:endParaRPr lang="en-US" altLang="zh-CN" sz="2400" b="1" dirty="0">
              <a:latin typeface="微软雅黑" panose="020B0503020204020204" pitchFamily="34" charset="-122"/>
              <a:ea typeface="微软雅黑" panose="020B0503020204020204" pitchFamily="34" charset="-122"/>
              <a:cs typeface="Arial" charset="0"/>
            </a:endParaRPr>
          </a:p>
          <a:p>
            <a:pPr lvl="0" algn="l">
              <a:lnSpc>
                <a:spcPct val="200000"/>
              </a:lnSpc>
              <a:defRPr/>
            </a:pPr>
            <a:r>
              <a:rPr lang="en-US" altLang="zh-CN" sz="2400" dirty="0">
                <a:solidFill>
                  <a:srgbClr val="007FDE"/>
                </a:solidFill>
                <a:latin typeface="微软雅黑" panose="020B0503020204020204" pitchFamily="34" charset="-122"/>
                <a:ea typeface="微软雅黑" panose="020B0503020204020204" pitchFamily="34" charset="-122"/>
                <a:cs typeface="Arial" charset="0"/>
              </a:rPr>
              <a:t>- </a:t>
            </a:r>
            <a:r>
              <a:rPr lang="zh-CN" altLang="en-US" sz="2400" b="1" dirty="0">
                <a:solidFill>
                  <a:schemeClr val="tx1"/>
                </a:solidFill>
                <a:latin typeface="微软雅黑" panose="020B0503020204020204" pitchFamily="34" charset="-122"/>
                <a:ea typeface="微软雅黑" panose="020B0503020204020204" pitchFamily="34" charset="-122"/>
                <a:cs typeface="Arial" charset="0"/>
              </a:rPr>
              <a:t>完成 </a:t>
            </a:r>
            <a:r>
              <a:rPr lang="en-US" altLang="zh-CN" sz="2400" b="1" dirty="0">
                <a:solidFill>
                  <a:schemeClr val="tx1"/>
                </a:solidFill>
                <a:latin typeface="微软雅黑" panose="020B0503020204020204" pitchFamily="34" charset="-122"/>
                <a:ea typeface="微软雅黑" panose="020B0503020204020204" pitchFamily="34" charset="-122"/>
                <a:cs typeface="Arial" charset="0"/>
              </a:rPr>
              <a:t>2+3 </a:t>
            </a:r>
            <a:r>
              <a:rPr lang="zh-CN" altLang="en-US" sz="2400" b="1" dirty="0">
                <a:solidFill>
                  <a:schemeClr val="tx1"/>
                </a:solidFill>
                <a:latin typeface="微软雅黑" panose="020B0503020204020204" pitchFamily="34" charset="-122"/>
                <a:ea typeface="微软雅黑" panose="020B0503020204020204" pitchFamily="34" charset="-122"/>
                <a:cs typeface="Arial" charset="0"/>
              </a:rPr>
              <a:t>功能的机器语言</a:t>
            </a:r>
            <a:endParaRPr lang="en-US" altLang="zh-CN" sz="2400" b="1" dirty="0">
              <a:latin typeface="微软雅黑" panose="020B0503020204020204" pitchFamily="34" charset="-122"/>
              <a:ea typeface="微软雅黑" panose="020B0503020204020204" pitchFamily="34" charset="-122"/>
              <a:cs typeface="Arial" charset="0"/>
            </a:endParaRPr>
          </a:p>
        </p:txBody>
      </p:sp>
      <p:sp>
        <p:nvSpPr>
          <p:cNvPr id="7" name="矩形 6">
            <a:extLst>
              <a:ext uri="{FF2B5EF4-FFF2-40B4-BE49-F238E27FC236}">
                <a16:creationId xmlns:a16="http://schemas.microsoft.com/office/drawing/2014/main" id="{FFBA0611-5044-4ECB-9428-A456DF852D76}"/>
              </a:ext>
            </a:extLst>
          </p:cNvPr>
          <p:cNvSpPr/>
          <p:nvPr/>
        </p:nvSpPr>
        <p:spPr>
          <a:xfrm>
            <a:off x="4716016" y="3867894"/>
            <a:ext cx="4031432" cy="751872"/>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lang="en-US" altLang="zh-CN" sz="3200" b="1" dirty="0">
                <a:solidFill>
                  <a:srgbClr val="0070C0"/>
                </a:solidFill>
                <a:latin typeface="Consolas" panose="020B0609020204030204" pitchFamily="49" charset="0"/>
                <a:ea typeface="微软雅黑" panose="020B0503020204020204" pitchFamily="34" charset="-122"/>
                <a:cs typeface="Arial" charset="0"/>
              </a:rPr>
              <a:t>11010010 00111011</a:t>
            </a:r>
            <a:endParaRPr kumimoji="0" lang="en-US" altLang="zh-CN" sz="3200" b="0" i="0" u="none" strike="noStrike" kern="1200" cap="none" spc="0" normalizeH="0" baseline="0" noProof="0" dirty="0">
              <a:ln>
                <a:noFill/>
              </a:ln>
              <a:solidFill>
                <a:srgbClr val="0070C0"/>
              </a:solidFill>
              <a:effectLst/>
              <a:uLnTx/>
              <a:uFillTx/>
              <a:latin typeface="Consolas" panose="020B0609020204030204" pitchFamily="49" charset="0"/>
              <a:ea typeface="微软雅黑" panose="020B0503020204020204" pitchFamily="34" charset="-122"/>
              <a:cs typeface="Arial" charset="0"/>
              <a:sym typeface="Gill Sans" charset="0"/>
            </a:endParaRPr>
          </a:p>
        </p:txBody>
      </p:sp>
    </p:spTree>
    <p:extLst>
      <p:ext uri="{BB962C8B-B14F-4D97-AF65-F5344CB8AC3E}">
        <p14:creationId xmlns:p14="http://schemas.microsoft.com/office/powerpoint/2010/main" val="10106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Bebas Neue" charset="0"/>
              </a:rPr>
              <a:t>编程语言的种类</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47614"/>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lang="zh-CN" altLang="en-US" sz="2400" b="1" dirty="0">
                <a:solidFill>
                  <a:srgbClr val="0070C0"/>
                </a:solidFill>
                <a:latin typeface="微软雅黑" panose="020B0503020204020204" pitchFamily="34" charset="-122"/>
                <a:ea typeface="微软雅黑" panose="020B0503020204020204" pitchFamily="34" charset="-122"/>
                <a:cs typeface="Arial" charset="0"/>
              </a:rPr>
              <a:t>汇编</a:t>
            </a: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语言</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6" name="矩形 5">
            <a:extLst>
              <a:ext uri="{FF2B5EF4-FFF2-40B4-BE49-F238E27FC236}">
                <a16:creationId xmlns:a16="http://schemas.microsoft.com/office/drawing/2014/main" id="{511215CD-CC6E-4487-9C83-0F756AA52EAF}"/>
              </a:ext>
            </a:extLst>
          </p:cNvPr>
          <p:cNvSpPr/>
          <p:nvPr/>
        </p:nvSpPr>
        <p:spPr>
          <a:xfrm>
            <a:off x="539552" y="2067694"/>
            <a:ext cx="8352928" cy="230832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一种将二进制代码直接对应助记符的编程语言</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lang="zh-CN" altLang="en-US" sz="2400" b="1" noProof="0" dirty="0">
                <a:latin typeface="微软雅黑" panose="020B0503020204020204" pitchFamily="34" charset="-122"/>
                <a:ea typeface="微软雅黑" panose="020B0503020204020204" pitchFamily="34" charset="-122"/>
                <a:cs typeface="Arial" charset="0"/>
              </a:rPr>
              <a:t>汇编语言与</a:t>
            </a:r>
            <a:r>
              <a:rPr lang="en-US" altLang="zh-CN" sz="2400" b="1" noProof="0" dirty="0">
                <a:latin typeface="微软雅黑" panose="020B0503020204020204" pitchFamily="34" charset="-122"/>
                <a:ea typeface="微软雅黑" panose="020B0503020204020204" pitchFamily="34" charset="-122"/>
                <a:cs typeface="Arial" charset="0"/>
              </a:rPr>
              <a:t>CPU</a:t>
            </a:r>
            <a:r>
              <a:rPr lang="zh-CN" altLang="en-US" sz="2400" b="1" dirty="0">
                <a:latin typeface="微软雅黑" panose="020B0503020204020204" pitchFamily="34" charset="-122"/>
                <a:ea typeface="微软雅黑" panose="020B0503020204020204" pitchFamily="34" charset="-122"/>
                <a:cs typeface="Arial" charset="0"/>
              </a:rPr>
              <a:t>型号</a:t>
            </a:r>
            <a:r>
              <a:rPr lang="zh-CN" altLang="en-US" sz="2400" b="1" noProof="0" dirty="0">
                <a:latin typeface="微软雅黑" panose="020B0503020204020204" pitchFamily="34" charset="-122"/>
                <a:ea typeface="微软雅黑" panose="020B0503020204020204" pitchFamily="34" charset="-122"/>
                <a:cs typeface="Arial" charset="0"/>
              </a:rPr>
              <a:t>有关，程序不通用，需要汇编器转换</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完成 </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2+3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功能的汇编语言</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7" name="矩形 6">
            <a:extLst>
              <a:ext uri="{FF2B5EF4-FFF2-40B4-BE49-F238E27FC236}">
                <a16:creationId xmlns:a16="http://schemas.microsoft.com/office/drawing/2014/main" id="{FFBA0611-5044-4ECB-9428-A456DF852D76}"/>
              </a:ext>
            </a:extLst>
          </p:cNvPr>
          <p:cNvSpPr/>
          <p:nvPr/>
        </p:nvSpPr>
        <p:spPr>
          <a:xfrm>
            <a:off x="4716016" y="3763169"/>
            <a:ext cx="4031432" cy="751872"/>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lang="en-US" altLang="zh-CN" sz="3200" b="1" dirty="0">
                <a:solidFill>
                  <a:srgbClr val="0070C0"/>
                </a:solidFill>
                <a:latin typeface="Consolas" panose="020B0609020204030204" pitchFamily="49" charset="0"/>
                <a:ea typeface="微软雅黑" panose="020B0503020204020204" pitchFamily="34" charset="-122"/>
                <a:cs typeface="Arial" charset="0"/>
              </a:rPr>
              <a:t>add 2,3,result</a:t>
            </a:r>
            <a:endParaRPr kumimoji="0" lang="en-US" altLang="zh-CN" sz="3200" b="0" i="0" u="none" strike="noStrike" kern="1200" cap="none" spc="0" normalizeH="0" baseline="0" noProof="0" dirty="0">
              <a:ln>
                <a:noFill/>
              </a:ln>
              <a:solidFill>
                <a:srgbClr val="0070C0"/>
              </a:solidFill>
              <a:effectLst/>
              <a:uLnTx/>
              <a:uFillTx/>
              <a:latin typeface="Consolas" panose="020B0609020204030204" pitchFamily="49" charset="0"/>
              <a:ea typeface="微软雅黑" panose="020B0503020204020204" pitchFamily="34" charset="-122"/>
              <a:cs typeface="Arial" charset="0"/>
              <a:sym typeface="Gill Sans" charset="0"/>
            </a:endParaRPr>
          </a:p>
        </p:txBody>
      </p:sp>
    </p:spTree>
    <p:extLst>
      <p:ext uri="{BB962C8B-B14F-4D97-AF65-F5344CB8AC3E}">
        <p14:creationId xmlns:p14="http://schemas.microsoft.com/office/powerpoint/2010/main" val="3959272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Bebas Neue" charset="0"/>
              </a:rPr>
              <a:t>编程语言的种类</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47614"/>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lang="zh-CN" altLang="en-US" sz="2400" b="1" dirty="0">
                <a:solidFill>
                  <a:srgbClr val="0070C0"/>
                </a:solidFill>
                <a:latin typeface="微软雅黑" panose="020B0503020204020204" pitchFamily="34" charset="-122"/>
                <a:ea typeface="微软雅黑" panose="020B0503020204020204" pitchFamily="34" charset="-122"/>
                <a:cs typeface="Arial" charset="0"/>
              </a:rPr>
              <a:t>高级</a:t>
            </a: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语言</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6" name="矩形 5">
            <a:extLst>
              <a:ext uri="{FF2B5EF4-FFF2-40B4-BE49-F238E27FC236}">
                <a16:creationId xmlns:a16="http://schemas.microsoft.com/office/drawing/2014/main" id="{511215CD-CC6E-4487-9C83-0F756AA52EAF}"/>
              </a:ext>
            </a:extLst>
          </p:cNvPr>
          <p:cNvSpPr/>
          <p:nvPr/>
        </p:nvSpPr>
        <p:spPr>
          <a:xfrm>
            <a:off x="539552" y="2067694"/>
            <a:ext cx="8352928" cy="230832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lang="zh-CN" altLang="en-US" sz="2400" b="1" noProof="0" dirty="0">
                <a:latin typeface="微软雅黑" panose="020B0503020204020204" pitchFamily="34" charset="-122"/>
                <a:ea typeface="微软雅黑" panose="020B0503020204020204" pitchFamily="34" charset="-122"/>
                <a:cs typeface="Arial" charset="0"/>
              </a:rPr>
              <a:t>更接近自然语言，同时更容易描述计算问题</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lang="zh-CN" altLang="en-US" sz="2400" b="1" noProof="0" dirty="0">
                <a:latin typeface="微软雅黑" panose="020B0503020204020204" pitchFamily="34" charset="-122"/>
                <a:ea typeface="微软雅黑" panose="020B0503020204020204" pitchFamily="34" charset="-122"/>
                <a:cs typeface="Arial" charset="0"/>
              </a:rPr>
              <a:t>高级语言代码与具体</a:t>
            </a:r>
            <a:r>
              <a:rPr lang="en-US" altLang="zh-CN" sz="2400" b="1" noProof="0" dirty="0">
                <a:latin typeface="微软雅黑" panose="020B0503020204020204" pitchFamily="34" charset="-122"/>
                <a:ea typeface="微软雅黑" panose="020B0503020204020204" pitchFamily="34" charset="-122"/>
                <a:cs typeface="Arial" charset="0"/>
              </a:rPr>
              <a:t>CPU</a:t>
            </a:r>
            <a:r>
              <a:rPr lang="zh-CN" altLang="en-US" sz="2400" b="1" dirty="0">
                <a:latin typeface="微软雅黑" panose="020B0503020204020204" pitchFamily="34" charset="-122"/>
                <a:ea typeface="微软雅黑" panose="020B0503020204020204" pitchFamily="34" charset="-122"/>
                <a:cs typeface="Arial" charset="0"/>
              </a:rPr>
              <a:t>型号无关，编译后运行</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完成 </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2+3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功能的高级语言</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7" name="矩形 6">
            <a:extLst>
              <a:ext uri="{FF2B5EF4-FFF2-40B4-BE49-F238E27FC236}">
                <a16:creationId xmlns:a16="http://schemas.microsoft.com/office/drawing/2014/main" id="{FFBA0611-5044-4ECB-9428-A456DF852D76}"/>
              </a:ext>
            </a:extLst>
          </p:cNvPr>
          <p:cNvSpPr/>
          <p:nvPr/>
        </p:nvSpPr>
        <p:spPr>
          <a:xfrm>
            <a:off x="4716016" y="3763169"/>
            <a:ext cx="4031432" cy="751872"/>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lang="en-US" altLang="zh-CN" sz="3200" b="1" noProof="0" dirty="0">
                <a:solidFill>
                  <a:srgbClr val="0070C0"/>
                </a:solidFill>
                <a:latin typeface="Consolas" panose="020B0609020204030204" pitchFamily="49" charset="0"/>
                <a:ea typeface="微软雅黑" panose="020B0503020204020204" pitchFamily="34" charset="-122"/>
                <a:cs typeface="Arial" charset="0"/>
              </a:rPr>
              <a:t>result = 2 + 3</a:t>
            </a:r>
            <a:endParaRPr kumimoji="0" lang="en-US" altLang="zh-CN" sz="3200" b="0" i="0" u="none" strike="noStrike" kern="1200" cap="none" spc="0" normalizeH="0" baseline="0" noProof="0" dirty="0">
              <a:ln>
                <a:noFill/>
              </a:ln>
              <a:solidFill>
                <a:srgbClr val="0070C0"/>
              </a:solidFill>
              <a:effectLst/>
              <a:uLnTx/>
              <a:uFillTx/>
              <a:latin typeface="Consolas" panose="020B0609020204030204" pitchFamily="49" charset="0"/>
              <a:ea typeface="微软雅黑" panose="020B0503020204020204" pitchFamily="34" charset="-122"/>
              <a:cs typeface="Arial" charset="0"/>
              <a:sym typeface="Gill Sans" charset="0"/>
            </a:endParaRPr>
          </a:p>
        </p:txBody>
      </p:sp>
    </p:spTree>
    <p:extLst>
      <p:ext uri="{BB962C8B-B14F-4D97-AF65-F5344CB8AC3E}">
        <p14:creationId xmlns:p14="http://schemas.microsoft.com/office/powerpoint/2010/main" val="312882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lang="zh-CN" altLang="en-US" sz="4000" dirty="0">
                <a:latin typeface="微软雅黑" panose="020B0503020204020204" pitchFamily="34" charset="-122"/>
                <a:ea typeface="微软雅黑" panose="020B0503020204020204" pitchFamily="34" charset="-122"/>
                <a:cs typeface="Times New Roman" panose="02020603050405020304" pitchFamily="18" charset="0"/>
                <a:sym typeface="Bebas Neue" charset="0"/>
              </a:rPr>
              <a:t>编</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Bebas Neue" charset="0"/>
              </a:rPr>
              <a:t>程语言种类的发展</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6" name="矩形 5">
            <a:extLst>
              <a:ext uri="{FF2B5EF4-FFF2-40B4-BE49-F238E27FC236}">
                <a16:creationId xmlns:a16="http://schemas.microsoft.com/office/drawing/2014/main" id="{511215CD-CC6E-4487-9C83-0F756AA52EAF}"/>
              </a:ext>
            </a:extLst>
          </p:cNvPr>
          <p:cNvSpPr/>
          <p:nvPr/>
        </p:nvSpPr>
        <p:spPr>
          <a:xfrm>
            <a:off x="2713348" y="1182982"/>
            <a:ext cx="6372200" cy="3785652"/>
          </a:xfrm>
          <a:prstGeom prst="rect">
            <a:avLst/>
          </a:prstGeom>
        </p:spPr>
        <p:txBody>
          <a:bodyPr wrap="square">
            <a:spAutoFit/>
          </a:bodyPr>
          <a:lstStyle/>
          <a:p>
            <a:pPr algn="l">
              <a:lnSpc>
                <a:spcPct val="250000"/>
              </a:lnSpc>
              <a:defRPr/>
            </a:pPr>
            <a:r>
              <a:rPr lang="en-US" altLang="zh-CN" sz="2400" dirty="0">
                <a:solidFill>
                  <a:srgbClr val="007FDE"/>
                </a:solidFill>
                <a:latin typeface="微软雅黑" panose="020B0503020204020204" pitchFamily="34" charset="-122"/>
                <a:ea typeface="微软雅黑" panose="020B0503020204020204" pitchFamily="34" charset="-122"/>
                <a:cs typeface="Arial" charset="0"/>
              </a:rPr>
              <a:t>- </a:t>
            </a:r>
            <a:r>
              <a:rPr lang="zh-CN" altLang="en-US" sz="2400" b="1" dirty="0">
                <a:latin typeface="微软雅黑" panose="020B0503020204020204" pitchFamily="34" charset="-122"/>
                <a:ea typeface="微软雅黑" panose="020B0503020204020204" pitchFamily="34" charset="-122"/>
                <a:cs typeface="Arial" charset="0"/>
              </a:rPr>
              <a:t>粘性整合已有程序，具备庞大计算生态</a:t>
            </a:r>
            <a:endParaRPr lang="en-US" altLang="zh-CN" sz="2400" b="1" dirty="0">
              <a:latin typeface="微软雅黑" panose="020B0503020204020204" pitchFamily="34" charset="-122"/>
              <a:ea typeface="微软雅黑" panose="020B0503020204020204" pitchFamily="34" charset="-122"/>
              <a:cs typeface="Arial" charset="0"/>
            </a:endParaRPr>
          </a:p>
          <a:p>
            <a:pPr marL="0" marR="0" lvl="0" indent="0" algn="l" defTabSz="914400" rtl="0" eaLnBrk="1" fontAlgn="base" latinLnBrk="0" hangingPunct="1">
              <a:lnSpc>
                <a:spcPct val="2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lang="zh-CN" altLang="en-US" sz="2400" b="1" dirty="0">
                <a:latin typeface="微软雅黑" panose="020B0503020204020204" pitchFamily="34" charset="-122"/>
                <a:ea typeface="微软雅黑" panose="020B0503020204020204" pitchFamily="34" charset="-122"/>
                <a:cs typeface="Arial" charset="0"/>
              </a:rPr>
              <a:t>接近</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自然语言，编译器，与</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CPU</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型号无关</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lang="zh-CN" altLang="en-US" sz="2400" b="1" noProof="0" dirty="0">
                <a:latin typeface="微软雅黑" panose="020B0503020204020204" pitchFamily="34" charset="-122"/>
                <a:ea typeface="微软雅黑" panose="020B0503020204020204" pitchFamily="34" charset="-122"/>
                <a:cs typeface="Arial" charset="0"/>
              </a:rPr>
              <a:t>有助记符，汇编器，与</a:t>
            </a:r>
            <a:r>
              <a:rPr lang="en-US" altLang="zh-CN" sz="2400" b="1" dirty="0">
                <a:latin typeface="微软雅黑" panose="020B0503020204020204" pitchFamily="34" charset="-122"/>
                <a:ea typeface="微软雅黑" panose="020B0503020204020204" pitchFamily="34" charset="-122"/>
                <a:cs typeface="Arial" charset="0"/>
              </a:rPr>
              <a:t>CPU</a:t>
            </a:r>
            <a:r>
              <a:rPr lang="zh-CN" altLang="en-US" sz="2400" b="1" dirty="0">
                <a:latin typeface="微软雅黑" panose="020B0503020204020204" pitchFamily="34" charset="-122"/>
                <a:ea typeface="微软雅黑" panose="020B0503020204020204" pitchFamily="34" charset="-122"/>
                <a:cs typeface="Arial" charset="0"/>
              </a:rPr>
              <a:t>型号有关</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lang="zh-CN" altLang="en-US" sz="2400" b="1" noProof="0" dirty="0">
                <a:latin typeface="微软雅黑" panose="020B0503020204020204" pitchFamily="34" charset="-122"/>
                <a:ea typeface="微软雅黑" panose="020B0503020204020204" pitchFamily="34" charset="-122"/>
                <a:cs typeface="Arial" charset="0"/>
              </a:rPr>
              <a:t>代码直接执行，与</a:t>
            </a:r>
            <a:r>
              <a:rPr lang="en-US" altLang="zh-CN" sz="2400" b="1" dirty="0">
                <a:latin typeface="微软雅黑" panose="020B0503020204020204" pitchFamily="34" charset="-122"/>
                <a:ea typeface="微软雅黑" panose="020B0503020204020204" pitchFamily="34" charset="-122"/>
                <a:cs typeface="Arial" charset="0"/>
              </a:rPr>
              <a:t>CPU</a:t>
            </a:r>
            <a:r>
              <a:rPr lang="zh-CN" altLang="en-US" sz="2400" b="1" dirty="0">
                <a:latin typeface="微软雅黑" panose="020B0503020204020204" pitchFamily="34" charset="-122"/>
                <a:ea typeface="微软雅黑" panose="020B0503020204020204" pitchFamily="34" charset="-122"/>
                <a:cs typeface="Arial" charset="0"/>
              </a:rPr>
              <a:t>型号有关</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10" name="矩形 9">
            <a:extLst>
              <a:ext uri="{FF2B5EF4-FFF2-40B4-BE49-F238E27FC236}">
                <a16:creationId xmlns:a16="http://schemas.microsoft.com/office/drawing/2014/main" id="{FFBA0611-5044-4ECB-9428-A456DF852D76}"/>
              </a:ext>
            </a:extLst>
          </p:cNvPr>
          <p:cNvSpPr/>
          <p:nvPr/>
        </p:nvSpPr>
        <p:spPr>
          <a:xfrm>
            <a:off x="611560" y="1182982"/>
            <a:ext cx="2043336" cy="3785652"/>
          </a:xfrm>
          <a:prstGeom prst="rect">
            <a:avLst/>
          </a:prstGeom>
        </p:spPr>
        <p:txBody>
          <a:bodyPr wrap="square">
            <a:spAutoFit/>
          </a:bodyPr>
          <a:lstStyle/>
          <a:p>
            <a:pPr marL="0" marR="0" lvl="0" indent="0" algn="ctr" defTabSz="914400" rtl="0" eaLnBrk="1" fontAlgn="base" latinLnBrk="0" hangingPunct="1">
              <a:lnSpc>
                <a:spcPct val="250000"/>
              </a:lnSpc>
              <a:spcBef>
                <a:spcPct val="0"/>
              </a:spcBef>
              <a:spcAft>
                <a:spcPct val="0"/>
              </a:spcAft>
              <a:buClrTx/>
              <a:buSzTx/>
              <a:buFontTx/>
              <a:buNone/>
              <a:tabLst/>
              <a:defRPr/>
            </a:pPr>
            <a:r>
              <a:rPr lang="zh-CN" altLang="en-US" sz="2400" b="1" noProof="0" dirty="0">
                <a:solidFill>
                  <a:srgbClr val="C00000"/>
                </a:solidFill>
                <a:latin typeface="微软雅黑" panose="020B0503020204020204" pitchFamily="34" charset="-122"/>
                <a:ea typeface="微软雅黑" panose="020B0503020204020204" pitchFamily="34" charset="-122"/>
                <a:cs typeface="Arial" charset="0"/>
              </a:rPr>
              <a:t>超级语言</a:t>
            </a:r>
            <a:endParaRPr lang="en-US" altLang="zh-CN" sz="2400" b="1" noProof="0" dirty="0">
              <a:solidFill>
                <a:srgbClr val="C00000"/>
              </a:solidFill>
              <a:latin typeface="微软雅黑" panose="020B0503020204020204" pitchFamily="34" charset="-122"/>
              <a:ea typeface="微软雅黑" panose="020B0503020204020204" pitchFamily="34" charset="-122"/>
              <a:cs typeface="Arial" charset="0"/>
            </a:endParaRPr>
          </a:p>
          <a:p>
            <a:pPr marL="0" marR="0" lvl="0" indent="0" algn="ctr" defTabSz="914400" rtl="0" eaLnBrk="1" fontAlgn="base" latinLnBrk="0" hangingPunct="1">
              <a:lnSpc>
                <a:spcPct val="250000"/>
              </a:lnSpc>
              <a:spcBef>
                <a:spcPct val="0"/>
              </a:spcBef>
              <a:spcAft>
                <a:spcPct val="0"/>
              </a:spcAft>
              <a:buClrTx/>
              <a:buSzTx/>
              <a:buFontTx/>
              <a:buNone/>
              <a:tabLst/>
              <a:defRPr/>
            </a:pPr>
            <a:r>
              <a:rPr lang="zh-CN" altLang="en-US" sz="2400" b="1" noProof="0" dirty="0">
                <a:solidFill>
                  <a:srgbClr val="0070C0"/>
                </a:solidFill>
                <a:latin typeface="微软雅黑" panose="020B0503020204020204" pitchFamily="34" charset="-122"/>
                <a:ea typeface="微软雅黑" panose="020B0503020204020204" pitchFamily="34" charset="-122"/>
                <a:cs typeface="Arial" charset="0"/>
              </a:rPr>
              <a:t>高级</a:t>
            </a: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语言</a:t>
            </a:r>
            <a:endParaRPr kumimoji="0" lang="en-US" altLang="zh-CN"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a:p>
            <a:pPr>
              <a:lnSpc>
                <a:spcPct val="250000"/>
              </a:lnSpc>
              <a:defRPr/>
            </a:pPr>
            <a:r>
              <a:rPr lang="zh-CN" altLang="en-US" sz="2400" b="1" dirty="0">
                <a:solidFill>
                  <a:srgbClr val="0070C0"/>
                </a:solidFill>
                <a:latin typeface="微软雅黑" panose="020B0503020204020204" pitchFamily="34" charset="-122"/>
                <a:ea typeface="微软雅黑" panose="020B0503020204020204" pitchFamily="34" charset="-122"/>
                <a:cs typeface="Arial" charset="0"/>
              </a:rPr>
              <a:t>汇编语言</a:t>
            </a:r>
            <a:endParaRPr lang="en-US" altLang="zh-CN" sz="2400" b="1" dirty="0">
              <a:solidFill>
                <a:srgbClr val="0070C0"/>
              </a:solidFill>
              <a:latin typeface="微软雅黑" panose="020B0503020204020204" pitchFamily="34" charset="-122"/>
              <a:ea typeface="微软雅黑" panose="020B0503020204020204" pitchFamily="34" charset="-122"/>
              <a:cs typeface="Arial" charset="0"/>
            </a:endParaRPr>
          </a:p>
          <a:p>
            <a:pPr>
              <a:lnSpc>
                <a:spcPct val="250000"/>
              </a:lnSpc>
              <a:defRPr/>
            </a:pPr>
            <a:r>
              <a:rPr lang="zh-CN" altLang="en-US" sz="2400" b="1" dirty="0">
                <a:solidFill>
                  <a:srgbClr val="0070C0"/>
                </a:solidFill>
                <a:latin typeface="微软雅黑" panose="020B0503020204020204" pitchFamily="34" charset="-122"/>
                <a:ea typeface="微软雅黑" panose="020B0503020204020204" pitchFamily="34" charset="-122"/>
                <a:cs typeface="Arial" charset="0"/>
              </a:rPr>
              <a:t>机器语言</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Tree>
    <p:extLst>
      <p:ext uri="{BB962C8B-B14F-4D97-AF65-F5344CB8AC3E}">
        <p14:creationId xmlns:p14="http://schemas.microsoft.com/office/powerpoint/2010/main" val="2939175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Bebas Neue" charset="0"/>
              </a:rPr>
              <a:t>编程语言的种类</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47614"/>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lang="zh-CN" altLang="en-US" sz="2400" b="1" dirty="0">
                <a:solidFill>
                  <a:srgbClr val="0070C0"/>
                </a:solidFill>
                <a:latin typeface="微软雅黑" panose="020B0503020204020204" pitchFamily="34" charset="-122"/>
                <a:ea typeface="微软雅黑" panose="020B0503020204020204" pitchFamily="34" charset="-122"/>
                <a:cs typeface="Arial" charset="0"/>
              </a:rPr>
              <a:t>超级</a:t>
            </a: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语言</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6" name="矩形 5">
            <a:extLst>
              <a:ext uri="{FF2B5EF4-FFF2-40B4-BE49-F238E27FC236}">
                <a16:creationId xmlns:a16="http://schemas.microsoft.com/office/drawing/2014/main" id="{511215CD-CC6E-4487-9C83-0F756AA52EAF}"/>
              </a:ext>
            </a:extLst>
          </p:cNvPr>
          <p:cNvSpPr/>
          <p:nvPr/>
        </p:nvSpPr>
        <p:spPr>
          <a:xfrm>
            <a:off x="539552" y="2067694"/>
            <a:ext cx="8352928" cy="230832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lang="zh-CN" altLang="en-US" sz="2400" b="1" dirty="0">
                <a:latin typeface="微软雅黑" panose="020B0503020204020204" pitchFamily="34" charset="-122"/>
                <a:ea typeface="微软雅黑" panose="020B0503020204020204" pitchFamily="34" charset="-122"/>
                <a:cs typeface="Arial" charset="0"/>
              </a:rPr>
              <a:t>具有庞大计算生态，可以很容易利用已有代码功能</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lang="zh-CN" altLang="en-US" sz="2400" b="1" dirty="0">
                <a:latin typeface="微软雅黑" panose="020B0503020204020204" pitchFamily="34" charset="-122"/>
                <a:ea typeface="微软雅黑" panose="020B0503020204020204" pitchFamily="34" charset="-122"/>
                <a:cs typeface="Arial" charset="0"/>
              </a:rPr>
              <a:t>编程思维不再是刀耕火种，而是集成开发</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完成 </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2+3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功能的超级语言</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7" name="矩形 6">
            <a:extLst>
              <a:ext uri="{FF2B5EF4-FFF2-40B4-BE49-F238E27FC236}">
                <a16:creationId xmlns:a16="http://schemas.microsoft.com/office/drawing/2014/main" id="{FFBA0611-5044-4ECB-9428-A456DF852D76}"/>
              </a:ext>
            </a:extLst>
          </p:cNvPr>
          <p:cNvSpPr/>
          <p:nvPr/>
        </p:nvSpPr>
        <p:spPr>
          <a:xfrm>
            <a:off x="4716016" y="3763169"/>
            <a:ext cx="4031432" cy="83099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lang="en-US" altLang="zh-CN" sz="3200" b="1" dirty="0">
                <a:solidFill>
                  <a:srgbClr val="0070C0"/>
                </a:solidFill>
                <a:latin typeface="Consolas" panose="020B0609020204030204" pitchFamily="49" charset="0"/>
                <a:ea typeface="微软雅黑" panose="020B0503020204020204" pitchFamily="34" charset="-122"/>
                <a:cs typeface="Arial" charset="0"/>
              </a:rPr>
              <a:t>result = s</a:t>
            </a:r>
            <a:r>
              <a:rPr lang="en-US" altLang="zh-CN" sz="3200" b="1" noProof="0" dirty="0">
                <a:solidFill>
                  <a:srgbClr val="0070C0"/>
                </a:solidFill>
                <a:latin typeface="Consolas" panose="020B0609020204030204" pitchFamily="49" charset="0"/>
                <a:ea typeface="微软雅黑" panose="020B0503020204020204" pitchFamily="34" charset="-122"/>
                <a:cs typeface="Arial" charset="0"/>
              </a:rPr>
              <a:t>um(2</a:t>
            </a:r>
            <a:r>
              <a:rPr lang="en-US" altLang="zh-CN" sz="3200" b="1" dirty="0">
                <a:solidFill>
                  <a:srgbClr val="0070C0"/>
                </a:solidFill>
                <a:latin typeface="Consolas" panose="020B0609020204030204" pitchFamily="49" charset="0"/>
                <a:ea typeface="微软雅黑" panose="020B0503020204020204" pitchFamily="34" charset="-122"/>
                <a:cs typeface="Arial" charset="0"/>
              </a:rPr>
              <a:t>,3)</a:t>
            </a:r>
            <a:endParaRPr kumimoji="0" lang="en-US" altLang="zh-CN" sz="3200" b="0" i="0" u="none" strike="noStrike" kern="1200" cap="none" spc="0" normalizeH="0" baseline="0" noProof="0" dirty="0">
              <a:ln>
                <a:noFill/>
              </a:ln>
              <a:solidFill>
                <a:srgbClr val="0070C0"/>
              </a:solidFill>
              <a:effectLst/>
              <a:uLnTx/>
              <a:uFillTx/>
              <a:latin typeface="Consolas" panose="020B0609020204030204" pitchFamily="49" charset="0"/>
              <a:ea typeface="微软雅黑" panose="020B0503020204020204" pitchFamily="34" charset="-122"/>
              <a:cs typeface="Arial" charset="0"/>
              <a:sym typeface="Gill Sans" charset="0"/>
            </a:endParaRPr>
          </a:p>
        </p:txBody>
      </p:sp>
    </p:spTree>
    <p:extLst>
      <p:ext uri="{BB962C8B-B14F-4D97-AF65-F5344CB8AC3E}">
        <p14:creationId xmlns:p14="http://schemas.microsoft.com/office/powerpoint/2010/main" val="911164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a:spLocks/>
          </p:cNvSpPr>
          <p:nvPr/>
        </p:nvSpPr>
        <p:spPr bwMode="auto">
          <a:xfrm>
            <a:off x="395536" y="396660"/>
            <a:ext cx="5544616"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l" defTabSz="914400" rtl="0" eaLnBrk="1" fontAlgn="base" latinLnBrk="0" hangingPunct="1">
              <a:lnSpc>
                <a:spcPct val="7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深入理解</a:t>
            </a:r>
            <a:r>
              <a:rPr kumimoji="0" lang="en-US" altLang="zh-CN"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Python</a:t>
            </a: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语言</a:t>
            </a:r>
            <a:endParaRPr kumimoji="0" 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777749" y="1383421"/>
            <a:ext cx="7204957" cy="2554545"/>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0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lang="zh-CN" altLang="en-US" sz="2000" b="1" dirty="0">
                <a:latin typeface="微软雅黑" panose="020B0503020204020204" pitchFamily="34" charset="-122"/>
                <a:ea typeface="微软雅黑" panose="020B0503020204020204" pitchFamily="34" charset="-122"/>
                <a:cs typeface="Arial" charset="0"/>
              </a:rPr>
              <a:t>计算机系统结构时代到人工智能时代的演进路线</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0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lang="zh-CN" altLang="en-US" sz="2000" b="1" dirty="0">
                <a:latin typeface="微软雅黑" panose="020B0503020204020204" pitchFamily="34" charset="-122"/>
                <a:ea typeface="微软雅黑" panose="020B0503020204020204" pitchFamily="34" charset="-122"/>
                <a:cs typeface="Arial" charset="0"/>
              </a:rPr>
              <a:t>五种编程语言的初心和历史使命</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0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lang="en-US" altLang="zh-CN" sz="2000" b="1" noProof="0" dirty="0">
                <a:latin typeface="微软雅黑" panose="020B0503020204020204" pitchFamily="34" charset="-122"/>
                <a:ea typeface="微软雅黑" panose="020B0503020204020204" pitchFamily="34" charset="-122"/>
                <a:cs typeface="Arial" charset="0"/>
              </a:rPr>
              <a:t>Python</a:t>
            </a:r>
            <a:r>
              <a:rPr lang="zh-CN" altLang="en-US" sz="2000" b="1" noProof="0" dirty="0">
                <a:latin typeface="微软雅黑" panose="020B0503020204020204" pitchFamily="34" charset="-122"/>
                <a:ea typeface="微软雅黑" panose="020B0503020204020204" pitchFamily="34" charset="-122"/>
                <a:cs typeface="Arial" charset="0"/>
              </a:rPr>
              <a:t>语言的通用性、简洁性和生态性</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0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Python</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是以计算生态为标志的</a:t>
            </a:r>
            <a:r>
              <a:rPr kumimoji="0" lang="zh-CN" altLang="zh-CN" sz="2000" b="0" i="0" u="none" strike="noStrike" kern="1200" cap="none" spc="0" normalizeH="0" baseline="0" noProof="0" dirty="0">
                <a:ln>
                  <a:noFill/>
                </a:ln>
                <a:solidFill>
                  <a:srgbClr val="00B050"/>
                </a:solidFill>
                <a:effectLst/>
                <a:uLnTx/>
                <a:uFillTx/>
                <a:latin typeface="Consolas" panose="020B0609020204030204" pitchFamily="49" charset="0"/>
                <a:sym typeface="Gill Sans" charset="0"/>
              </a:rPr>
              <a:t>"</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超级语言</a:t>
            </a:r>
            <a:r>
              <a:rPr kumimoji="0" lang="zh-CN" altLang="zh-CN" sz="2000" b="0" i="0" u="none" strike="noStrike" kern="1200" cap="none" spc="0" normalizeH="0" baseline="0" noProof="0" dirty="0">
                <a:ln>
                  <a:noFill/>
                </a:ln>
                <a:solidFill>
                  <a:srgbClr val="00B050"/>
                </a:solidFill>
                <a:effectLst/>
                <a:uLnTx/>
                <a:uFillTx/>
                <a:latin typeface="Consolas" panose="020B0609020204030204" pitchFamily="49" charset="0"/>
                <a:sym typeface="Gill Sans" charset="0"/>
              </a:rPr>
              <a:t>"</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4300" y="4328673"/>
            <a:ext cx="1600491" cy="800246"/>
          </a:xfrm>
          <a:prstGeom prst="rect">
            <a:avLst/>
          </a:prstGeom>
        </p:spPr>
      </p:pic>
      <p:cxnSp>
        <p:nvCxnSpPr>
          <p:cNvPr id="93" name="直接连接符 92"/>
          <p:cNvCxnSpPr>
            <a:cxnSpLocks noChangeAspect="1"/>
          </p:cNvCxnSpPr>
          <p:nvPr/>
        </p:nvCxnSpPr>
        <p:spPr>
          <a:xfrm rot="60000" flipV="1">
            <a:off x="179512" y="4111170"/>
            <a:ext cx="8641188" cy="960112"/>
          </a:xfrm>
          <a:prstGeom prst="line">
            <a:avLst/>
          </a:prstGeom>
          <a:ln w="34925">
            <a:solidFill>
              <a:srgbClr val="0070C0"/>
            </a:solidFill>
          </a:ln>
        </p:spPr>
        <p:style>
          <a:lnRef idx="1">
            <a:schemeClr val="dk1"/>
          </a:lnRef>
          <a:fillRef idx="0">
            <a:schemeClr val="dk1"/>
          </a:fillRef>
          <a:effectRef idx="0">
            <a:schemeClr val="dk1"/>
          </a:effectRef>
          <a:fontRef idx="minor">
            <a:schemeClr val="tx1"/>
          </a:fontRef>
        </p:style>
      </p:cxnSp>
      <p:grpSp>
        <p:nvGrpSpPr>
          <p:cNvPr id="94" name="组合 93"/>
          <p:cNvGrpSpPr>
            <a:grpSpLocks noChangeAspect="1"/>
          </p:cNvGrpSpPr>
          <p:nvPr/>
        </p:nvGrpSpPr>
        <p:grpSpPr>
          <a:xfrm rot="177950">
            <a:off x="8478506" y="3521313"/>
            <a:ext cx="538686" cy="712625"/>
            <a:chOff x="8184848" y="1528278"/>
            <a:chExt cx="915709" cy="1404112"/>
          </a:xfrm>
        </p:grpSpPr>
        <p:cxnSp>
          <p:nvCxnSpPr>
            <p:cNvPr id="95" name="直接连接符 94"/>
            <p:cNvCxnSpPr/>
            <p:nvPr/>
          </p:nvCxnSpPr>
          <p:spPr>
            <a:xfrm>
              <a:off x="8184848" y="1560745"/>
              <a:ext cx="92049" cy="137164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96" name="组合 95"/>
            <p:cNvGrpSpPr/>
            <p:nvPr/>
          </p:nvGrpSpPr>
          <p:grpSpPr>
            <a:xfrm>
              <a:off x="8202190" y="1528278"/>
              <a:ext cx="898367" cy="536213"/>
              <a:chOff x="8204763" y="1483692"/>
              <a:chExt cx="1164045" cy="817288"/>
            </a:xfrm>
          </p:grpSpPr>
          <p:sp>
            <p:nvSpPr>
              <p:cNvPr id="97" name="矩形 96"/>
              <p:cNvSpPr/>
              <p:nvPr/>
            </p:nvSpPr>
            <p:spPr>
              <a:xfrm rot="21347158">
                <a:off x="8205453" y="1508413"/>
                <a:ext cx="1156902" cy="792567"/>
              </a:xfrm>
              <a:prstGeom prst="rect">
                <a:avLst/>
              </a:prstGeom>
              <a:noFill/>
              <a:ln w="1905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000000"/>
                  </a:solidFill>
                  <a:effectLst/>
                  <a:uLnTx/>
                  <a:uFillTx/>
                  <a:latin typeface="Gill Sans"/>
                  <a:sym typeface="Gill Sans" charset="0"/>
                </a:endParaRPr>
              </a:p>
            </p:txBody>
          </p:sp>
          <p:sp>
            <p:nvSpPr>
              <p:cNvPr id="98" name="矩形 97"/>
              <p:cNvSpPr/>
              <p:nvPr/>
            </p:nvSpPr>
            <p:spPr>
              <a:xfrm rot="21317301">
                <a:off x="8204763" y="1558415"/>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99" name="矩形 98"/>
              <p:cNvSpPr/>
              <p:nvPr/>
            </p:nvSpPr>
            <p:spPr>
              <a:xfrm rot="21317301">
                <a:off x="8598077" y="1515594"/>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0" name="矩形 99"/>
              <p:cNvSpPr/>
              <p:nvPr/>
            </p:nvSpPr>
            <p:spPr>
              <a:xfrm rot="21317301">
                <a:off x="8965920" y="1483692"/>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1" name="矩形 100"/>
              <p:cNvSpPr/>
              <p:nvPr/>
            </p:nvSpPr>
            <p:spPr>
              <a:xfrm rot="21317301">
                <a:off x="8414168" y="1715662"/>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2" name="矩形 101"/>
              <p:cNvSpPr/>
              <p:nvPr/>
            </p:nvSpPr>
            <p:spPr>
              <a:xfrm rot="21317301">
                <a:off x="8797829" y="1684870"/>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3" name="矩形 102"/>
              <p:cNvSpPr/>
              <p:nvPr/>
            </p:nvSpPr>
            <p:spPr>
              <a:xfrm rot="21317301">
                <a:off x="8246506" y="1934707"/>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4" name="矩形 103"/>
              <p:cNvSpPr/>
              <p:nvPr/>
            </p:nvSpPr>
            <p:spPr>
              <a:xfrm rot="21317301">
                <a:off x="8618241" y="1904610"/>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5" name="矩形 104"/>
              <p:cNvSpPr/>
              <p:nvPr/>
            </p:nvSpPr>
            <p:spPr>
              <a:xfrm rot="21317301">
                <a:off x="9001629" y="1880783"/>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6" name="矩形 105"/>
              <p:cNvSpPr/>
              <p:nvPr/>
            </p:nvSpPr>
            <p:spPr>
              <a:xfrm rot="21317301">
                <a:off x="9167267" y="1664990"/>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7" name="矩形 106"/>
              <p:cNvSpPr/>
              <p:nvPr/>
            </p:nvSpPr>
            <p:spPr>
              <a:xfrm rot="21317301">
                <a:off x="8447028" y="2118481"/>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8" name="矩形 107"/>
              <p:cNvSpPr/>
              <p:nvPr/>
            </p:nvSpPr>
            <p:spPr>
              <a:xfrm rot="21317301">
                <a:off x="8825267" y="2071680"/>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9" name="矩形 108"/>
              <p:cNvSpPr/>
              <p:nvPr/>
            </p:nvSpPr>
            <p:spPr>
              <a:xfrm rot="21317301">
                <a:off x="9188068" y="2064165"/>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grpSp>
      </p:grpSp>
      <p:pic>
        <p:nvPicPr>
          <p:cNvPr id="110" name="图片 109"/>
          <p:cNvPicPr>
            <a:picLocks noChangeAspect="1"/>
          </p:cNvPicPr>
          <p:nvPr/>
        </p:nvPicPr>
        <p:blipFill>
          <a:blip r:embed="rId3" cstate="email">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1266528">
            <a:off x="811245" y="4154595"/>
            <a:ext cx="808374" cy="730939"/>
          </a:xfrm>
          <a:prstGeom prst="rect">
            <a:avLst/>
          </a:prstGeom>
          <a:noFill/>
        </p:spPr>
      </p:pic>
    </p:spTree>
    <p:extLst>
      <p:ext uri="{BB962C8B-B14F-4D97-AF65-F5344CB8AC3E}">
        <p14:creationId xmlns:p14="http://schemas.microsoft.com/office/powerpoint/2010/main" val="2931738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612" y="3795886"/>
            <a:ext cx="1356388" cy="1356388"/>
          </a:xfrm>
          <a:prstGeom prst="rect">
            <a:avLst/>
          </a:prstGeom>
        </p:spPr>
      </p:pic>
    </p:spTree>
    <p:extLst>
      <p:ext uri="{BB962C8B-B14F-4D97-AF65-F5344CB8AC3E}">
        <p14:creationId xmlns:p14="http://schemas.microsoft.com/office/powerpoint/2010/main" val="538332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pic>
        <p:nvPicPr>
          <p:cNvPr id="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059582"/>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a:spLocks/>
          </p:cNvSpPr>
          <p:nvPr/>
        </p:nvSpPr>
        <p:spPr bwMode="auto">
          <a:xfrm>
            <a:off x="4575842" y="3287228"/>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21" name="Freeform 15"/>
          <p:cNvSpPr>
            <a:spLocks/>
          </p:cNvSpPr>
          <p:nvPr/>
        </p:nvSpPr>
        <p:spPr bwMode="auto">
          <a:xfrm>
            <a:off x="4575048" y="3287228"/>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3" name="Rectangle 1"/>
          <p:cNvSpPr>
            <a:spLocks/>
          </p:cNvSpPr>
          <p:nvPr/>
        </p:nvSpPr>
        <p:spPr bwMode="auto">
          <a:xfrm>
            <a:off x="0" y="2036729"/>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1.3 Python</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开发环境配置</a:t>
            </a:r>
          </a:p>
        </p:txBody>
      </p:sp>
      <p:pic>
        <p:nvPicPr>
          <p:cNvPr id="14" name="图片 13">
            <a:extLst>
              <a:ext uri="{FF2B5EF4-FFF2-40B4-BE49-F238E27FC236}">
                <a16:creationId xmlns:a16="http://schemas.microsoft.com/office/drawing/2014/main" id="{F972298D-3543-4745-B395-C4ACA3DBD29E}"/>
              </a:ext>
            </a:extLst>
          </p:cNvPr>
          <p:cNvPicPr>
            <a:picLocks noChangeAspect="1"/>
          </p:cNvPicPr>
          <p:nvPr/>
        </p:nvPicPr>
        <p:blipFill>
          <a:blip r:embed="rId3">
            <a:lum bright="70000" contrast="-70000"/>
          </a:blip>
          <a:stretch>
            <a:fillRect/>
          </a:stretch>
        </p:blipFill>
        <p:spPr>
          <a:xfrm>
            <a:off x="5853616" y="4743741"/>
            <a:ext cx="1187624" cy="281081"/>
          </a:xfrm>
          <a:prstGeom prst="rect">
            <a:avLst/>
          </a:prstGeom>
        </p:spPr>
      </p:pic>
    </p:spTree>
    <p:extLst>
      <p:ext uri="{BB962C8B-B14F-4D97-AF65-F5344CB8AC3E}">
        <p14:creationId xmlns:p14="http://schemas.microsoft.com/office/powerpoint/2010/main" val="3709366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计算机的发展</a:t>
            </a:r>
            <a:endParaRPr kumimoji="0" 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581057"/>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计算机的发展参照摩尔定律，表现为指数方式</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35174" y="2211710"/>
            <a:ext cx="9144000" cy="230832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计算机硬件所依赖的集成电路规模参照摩尔定律发展</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计算机运行速度因此也接近几何级数快速增长</a:t>
            </a:r>
            <a:endParaRPr kumimoji="0" lang="en-US" altLang="zh-CN"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计算机高效支撑的各类运算功能不断丰富发展</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spTree>
    <p:extLst>
      <p:ext uri="{BB962C8B-B14F-4D97-AF65-F5344CB8AC3E}">
        <p14:creationId xmlns:p14="http://schemas.microsoft.com/office/powerpoint/2010/main" val="1071783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Python</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基本开发环境</a:t>
            </a: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IDLE</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419622"/>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Python</a:t>
            </a: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官方提供  适用于小规模程序开发</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0" y="2211710"/>
            <a:ext cx="9144000" cy="230832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Python</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官方环境：</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Python</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解释器 </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IDLE</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开发环境</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轻量级：只有几十</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MB</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大小，使用灵活</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功能丰富：编辑器</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交互环境</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标准库</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库安装工具</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a:t>
            </a:r>
          </a:p>
        </p:txBody>
      </p:sp>
    </p:spTree>
    <p:extLst>
      <p:ext uri="{BB962C8B-B14F-4D97-AF65-F5344CB8AC3E}">
        <p14:creationId xmlns:p14="http://schemas.microsoft.com/office/powerpoint/2010/main" val="3699591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Python</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基本开发环境</a:t>
            </a: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IDLE</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419622"/>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Python</a:t>
            </a: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官方提供  适用于小规模程序开发</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252536" y="2499742"/>
            <a:ext cx="9144000" cy="1569660"/>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下载地址：</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www.python.org/downloads</a:t>
            </a: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或者：</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www.python123.io/downloads</a:t>
            </a:r>
          </a:p>
        </p:txBody>
      </p:sp>
    </p:spTree>
    <p:extLst>
      <p:ext uri="{BB962C8B-B14F-4D97-AF65-F5344CB8AC3E}">
        <p14:creationId xmlns:p14="http://schemas.microsoft.com/office/powerpoint/2010/main" val="172756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059582"/>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a:spLocks/>
          </p:cNvSpPr>
          <p:nvPr/>
        </p:nvSpPr>
        <p:spPr bwMode="auto">
          <a:xfrm>
            <a:off x="4575842" y="3287228"/>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21" name="Freeform 15"/>
          <p:cNvSpPr>
            <a:spLocks/>
          </p:cNvSpPr>
          <p:nvPr/>
        </p:nvSpPr>
        <p:spPr bwMode="auto">
          <a:xfrm>
            <a:off x="4575048" y="3287228"/>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3" name="Rectangle 1"/>
          <p:cNvSpPr>
            <a:spLocks/>
          </p:cNvSpPr>
          <p:nvPr/>
        </p:nvSpPr>
        <p:spPr bwMode="auto">
          <a:xfrm>
            <a:off x="0" y="2036729"/>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rPr>
              <a:t>Python</a:t>
            </a:r>
            <a:r>
              <a:rPr kumimoji="0" lang="zh-CN" altLang="en-US" sz="4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rPr>
              <a:t>高级开发环境</a:t>
            </a:r>
            <a:r>
              <a:rPr kumimoji="0" lang="en-US" altLang="zh-CN" sz="4000" b="0"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rPr>
              <a:t>VSCode</a:t>
            </a:r>
            <a:endParaRPr kumimoji="0" lang="en-US" sz="4000" b="0" i="0" u="none" strike="noStrike" kern="1200" cap="none" spc="0" normalizeH="0" baseline="0" noProof="0" dirty="0">
              <a:ln>
                <a:noFill/>
              </a:ln>
              <a:solidFill>
                <a:srgbClr val="FF931A"/>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pic>
        <p:nvPicPr>
          <p:cNvPr id="14" name="图片 13">
            <a:extLst>
              <a:ext uri="{FF2B5EF4-FFF2-40B4-BE49-F238E27FC236}">
                <a16:creationId xmlns:a16="http://schemas.microsoft.com/office/drawing/2014/main" id="{F972298D-3543-4745-B395-C4ACA3DBD29E}"/>
              </a:ext>
            </a:extLst>
          </p:cNvPr>
          <p:cNvPicPr>
            <a:picLocks noChangeAspect="1"/>
          </p:cNvPicPr>
          <p:nvPr/>
        </p:nvPicPr>
        <p:blipFill>
          <a:blip r:embed="rId3">
            <a:lum bright="70000" contrast="-70000"/>
          </a:blip>
          <a:stretch>
            <a:fillRect/>
          </a:stretch>
        </p:blipFill>
        <p:spPr>
          <a:xfrm>
            <a:off x="5853616" y="4743741"/>
            <a:ext cx="1187624" cy="281081"/>
          </a:xfrm>
          <a:prstGeom prst="rect">
            <a:avLst/>
          </a:prstGeom>
        </p:spPr>
      </p:pic>
    </p:spTree>
    <p:extLst>
      <p:ext uri="{BB962C8B-B14F-4D97-AF65-F5344CB8AC3E}">
        <p14:creationId xmlns:p14="http://schemas.microsoft.com/office/powerpoint/2010/main" val="277846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FBA0611-5044-4ECB-9428-A456DF852D76}"/>
              </a:ext>
            </a:extLst>
          </p:cNvPr>
          <p:cNvSpPr/>
          <p:nvPr/>
        </p:nvSpPr>
        <p:spPr>
          <a:xfrm>
            <a:off x="0" y="1460430"/>
            <a:ext cx="9144000" cy="646331"/>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zh-CN" sz="2400" b="1" i="0"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VSCode</a:t>
            </a: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en-US" altLang="zh-CN"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Visual Studio Code</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0" y="2211710"/>
            <a:ext cx="9144000" cy="230832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微软出品，与</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Visual Studio</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同质量的</a:t>
            </a:r>
            <a:r>
              <a:rPr kumimoji="0"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Arial" charset="0"/>
                <a:sym typeface="Gill Sans" charset="0"/>
              </a:rPr>
              <a:t>专业级</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开发工具</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跨平台</a:t>
            </a:r>
            <a:r>
              <a:rPr kumimoji="0"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Arial" charset="0"/>
                <a:sym typeface="Gill Sans" charset="0"/>
              </a:rPr>
              <a:t>免费</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工具：支持</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Windows/Linux/</a:t>
            </a:r>
            <a:r>
              <a:rPr kumimoji="0" lang="en-US" altLang="zh-CN" sz="24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MacOS</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Arial" charset="0"/>
                <a:sym typeface="Gill Sans" charset="0"/>
              </a:rPr>
              <a:t>编辑器</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模式：轻量级、功能丰富、可扩展性强</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a:t>
            </a:r>
          </a:p>
        </p:txBody>
      </p:sp>
      <p:sp>
        <p:nvSpPr>
          <p:cNvPr id="6" name="Rectangle 12"/>
          <p:cNvSpPr>
            <a:spLocks/>
          </p:cNvSpPr>
          <p:nvPr/>
        </p:nvSpPr>
        <p:spPr bwMode="auto">
          <a:xfrm>
            <a:off x="24990" y="555526"/>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Python</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高级开发环境</a:t>
            </a:r>
            <a:r>
              <a:rPr kumimoji="0" lang="en-US" altLang="zh-CN" sz="40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VSCode</a:t>
            </a:r>
            <a:endParaRPr kumimoji="0" lang="en-US" altLang="zh-CN"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Tree>
    <p:extLst>
      <p:ext uri="{BB962C8B-B14F-4D97-AF65-F5344CB8AC3E}">
        <p14:creationId xmlns:p14="http://schemas.microsoft.com/office/powerpoint/2010/main" val="1620131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a:spLocks/>
          </p:cNvSpPr>
          <p:nvPr/>
        </p:nvSpPr>
        <p:spPr bwMode="auto">
          <a:xfrm>
            <a:off x="24990" y="555526"/>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Python</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高级开发环境</a:t>
            </a:r>
            <a:r>
              <a:rPr kumimoji="0" lang="en-US" altLang="zh-CN" sz="40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VSCode</a:t>
            </a:r>
            <a:endParaRPr kumimoji="0" lang="en-US" altLang="zh-CN"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640866"/>
            <a:ext cx="9144000" cy="646331"/>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第一步：安装</a:t>
            </a:r>
            <a:r>
              <a:rPr kumimoji="0" lang="en-US" altLang="zh-CN"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IDLE</a:t>
            </a: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环境；第二步：安装</a:t>
            </a:r>
            <a:r>
              <a:rPr kumimoji="0" lang="en-US" altLang="zh-CN" sz="2400" b="1" i="0"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VSCode</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0" y="2643758"/>
            <a:ext cx="9144000" cy="1458220"/>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下载地址：</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https://code.visualstudio.com</a:t>
            </a: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工具大小约 </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90MB</a:t>
            </a:r>
          </a:p>
        </p:txBody>
      </p:sp>
    </p:spTree>
    <p:extLst>
      <p:ext uri="{BB962C8B-B14F-4D97-AF65-F5344CB8AC3E}">
        <p14:creationId xmlns:p14="http://schemas.microsoft.com/office/powerpoint/2010/main" val="1958973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43608" y="339502"/>
            <a:ext cx="7056784" cy="4393847"/>
          </a:xfrm>
          <a:prstGeom prst="rect">
            <a:avLst/>
          </a:prstGeom>
          <a:ln>
            <a:solidFill>
              <a:srgbClr val="C00000"/>
            </a:solidFill>
          </a:ln>
        </p:spPr>
      </p:pic>
    </p:spTree>
    <p:extLst>
      <p:ext uri="{BB962C8B-B14F-4D97-AF65-F5344CB8AC3E}">
        <p14:creationId xmlns:p14="http://schemas.microsoft.com/office/powerpoint/2010/main" val="4286891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49819" y="1059582"/>
            <a:ext cx="4076797" cy="3158082"/>
          </a:xfrm>
          <a:prstGeom prst="rect">
            <a:avLst/>
          </a:prstGeom>
          <a:ln>
            <a:solidFill>
              <a:srgbClr val="C00000"/>
            </a:solidFill>
          </a:ln>
        </p:spPr>
      </p:pic>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70299" y="1059582"/>
            <a:ext cx="4076796" cy="3158082"/>
          </a:xfrm>
          <a:prstGeom prst="rect">
            <a:avLst/>
          </a:prstGeom>
          <a:ln>
            <a:solidFill>
              <a:srgbClr val="C00000"/>
            </a:solidFill>
          </a:ln>
        </p:spPr>
      </p:pic>
    </p:spTree>
    <p:extLst>
      <p:ext uri="{BB962C8B-B14F-4D97-AF65-F5344CB8AC3E}">
        <p14:creationId xmlns:p14="http://schemas.microsoft.com/office/powerpoint/2010/main" val="3385837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691680" y="339502"/>
            <a:ext cx="5904656" cy="4428492"/>
          </a:xfrm>
          <a:prstGeom prst="rect">
            <a:avLst/>
          </a:prstGeom>
          <a:solidFill>
            <a:schemeClr val="accent1"/>
          </a:solidFill>
          <a:ln>
            <a:solidFill>
              <a:srgbClr val="C00000"/>
            </a:solidFill>
          </a:ln>
        </p:spPr>
      </p:pic>
    </p:spTree>
    <p:extLst>
      <p:ext uri="{BB962C8B-B14F-4D97-AF65-F5344CB8AC3E}">
        <p14:creationId xmlns:p14="http://schemas.microsoft.com/office/powerpoint/2010/main" val="3294076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pic>
        <p:nvPicPr>
          <p:cNvPr id="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059582"/>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a:spLocks/>
          </p:cNvSpPr>
          <p:nvPr/>
        </p:nvSpPr>
        <p:spPr bwMode="auto">
          <a:xfrm>
            <a:off x="4575842" y="3287228"/>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21" name="Freeform 15"/>
          <p:cNvSpPr>
            <a:spLocks/>
          </p:cNvSpPr>
          <p:nvPr/>
        </p:nvSpPr>
        <p:spPr bwMode="auto">
          <a:xfrm>
            <a:off x="4575048" y="3287228"/>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3" name="Rectangle 1"/>
          <p:cNvSpPr>
            <a:spLocks/>
          </p:cNvSpPr>
          <p:nvPr/>
        </p:nvSpPr>
        <p:spPr bwMode="auto">
          <a:xfrm>
            <a:off x="0" y="2036729"/>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rPr>
              <a:t>1.4 Python</a:t>
            </a:r>
            <a:r>
              <a:rPr kumimoji="0" lang="zh-CN" altLang="en-US" sz="4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rPr>
              <a:t>程序编写与运行</a:t>
            </a:r>
            <a:endParaRPr kumimoji="0" lang="en-US" sz="4000" b="0" i="0" u="none" strike="noStrike" kern="1200" cap="none" spc="0" normalizeH="0" baseline="0" noProof="0" dirty="0">
              <a:ln>
                <a:noFill/>
              </a:ln>
              <a:solidFill>
                <a:srgbClr val="FF931A"/>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pic>
        <p:nvPicPr>
          <p:cNvPr id="14" name="图片 13">
            <a:extLst>
              <a:ext uri="{FF2B5EF4-FFF2-40B4-BE49-F238E27FC236}">
                <a16:creationId xmlns:a16="http://schemas.microsoft.com/office/drawing/2014/main" id="{F972298D-3543-4745-B395-C4ACA3DBD29E}"/>
              </a:ext>
            </a:extLst>
          </p:cNvPr>
          <p:cNvPicPr>
            <a:picLocks noChangeAspect="1"/>
          </p:cNvPicPr>
          <p:nvPr/>
        </p:nvPicPr>
        <p:blipFill>
          <a:blip r:embed="rId3">
            <a:lum bright="70000" contrast="-70000"/>
          </a:blip>
          <a:stretch>
            <a:fillRect/>
          </a:stretch>
        </p:blipFill>
        <p:spPr>
          <a:xfrm>
            <a:off x="5853616" y="4743741"/>
            <a:ext cx="1187624" cy="281081"/>
          </a:xfrm>
          <a:prstGeom prst="rect">
            <a:avLst/>
          </a:prstGeom>
        </p:spPr>
      </p:pic>
    </p:spTree>
    <p:extLst>
      <p:ext uri="{BB962C8B-B14F-4D97-AF65-F5344CB8AC3E}">
        <p14:creationId xmlns:p14="http://schemas.microsoft.com/office/powerpoint/2010/main" val="910960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Python</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的两种编程方式</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419622"/>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交互式和文件式</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252536" y="2499742"/>
            <a:ext cx="9144000" cy="1569660"/>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交互式：对每个输入语句即时运行结果，适合语法练习</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文件式：批量执行一组语句并运行结果，编程的主要方式</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spTree>
    <p:extLst>
      <p:ext uri="{BB962C8B-B14F-4D97-AF65-F5344CB8AC3E}">
        <p14:creationId xmlns:p14="http://schemas.microsoft.com/office/powerpoint/2010/main" val="2619013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摩尔定律 </a:t>
            </a:r>
            <a:r>
              <a:rPr kumimoji="0" lang="en-US" altLang="zh-CN"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rPr>
              <a:t>Moore’s Law</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388422"/>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计算机发展历史上最重要的预测法则</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324544" y="2211710"/>
            <a:ext cx="9144000" cy="230832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Intel</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公司创始人之一戈登</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摩尔在</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1965</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年提出</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单位面积集成电路上可容纳晶体管的数量约每两年翻一番</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 </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CPU/GPU</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、内存、硬盘、电子产品价格等都遵循摩尔定律</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spTree>
    <p:extLst>
      <p:ext uri="{BB962C8B-B14F-4D97-AF65-F5344CB8AC3E}">
        <p14:creationId xmlns:p14="http://schemas.microsoft.com/office/powerpoint/2010/main" val="467892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实例</a:t>
            </a: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1: </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圆面积的计算</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419622"/>
            <a:ext cx="9144000" cy="646331"/>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根据半径</a:t>
            </a:r>
            <a:r>
              <a:rPr kumimoji="0" lang="en-US" altLang="zh-CN"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r</a:t>
            </a: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计算圆面积</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10" name="矩形 9">
            <a:extLst>
              <a:ext uri="{FF2B5EF4-FFF2-40B4-BE49-F238E27FC236}">
                <a16:creationId xmlns:a16="http://schemas.microsoft.com/office/drawing/2014/main" id="{511215CD-CC6E-4487-9C83-0F756AA52EAF}"/>
              </a:ext>
            </a:extLst>
          </p:cNvPr>
          <p:cNvSpPr/>
          <p:nvPr/>
        </p:nvSpPr>
        <p:spPr>
          <a:xfrm>
            <a:off x="7668344" y="4532792"/>
            <a:ext cx="1296144" cy="461665"/>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交互式</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sp>
        <p:nvSpPr>
          <p:cNvPr id="7" name="Rectangle 1"/>
          <p:cNvSpPr>
            <a:spLocks noChangeArrowheads="1"/>
          </p:cNvSpPr>
          <p:nvPr/>
        </p:nvSpPr>
        <p:spPr bwMode="auto">
          <a:xfrm>
            <a:off x="2339752" y="2146919"/>
            <a:ext cx="4176464" cy="2385873"/>
          </a:xfrm>
          <a:prstGeom prst="rect">
            <a:avLst/>
          </a:prstGeom>
          <a:solidFill>
            <a:srgbClr val="FEFEFA"/>
          </a:solidFill>
          <a:ln w="6350" cmpd="thickThin">
            <a:noFill/>
          </a:ln>
          <a:effec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r</a:t>
            </a:r>
            <a:r>
              <a:rPr kumimoji="0" lang="zh-CN"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 </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25</a:t>
            </a:r>
            <a:br>
              <a:rPr kumimoji="0" lang="zh-CN" altLang="zh-CN" sz="2000" b="1" i="0" u="none" strike="noStrike" kern="1200" cap="none" spc="0" normalizeH="0" baseline="0" noProof="0" dirty="0">
                <a:ln>
                  <a:noFill/>
                </a:ln>
                <a:solidFill>
                  <a:srgbClr val="F8F8F2"/>
                </a:solidFill>
                <a:effectLst/>
                <a:uLnTx/>
                <a:uFillTx/>
                <a:latin typeface="Consolas" panose="020B0609020204030204" pitchFamily="49" charset="0"/>
                <a:sym typeface="Gill Sans" charset="0"/>
              </a:rPr>
            </a:br>
            <a:r>
              <a:rPr kumimoji="0" lang="en-US" altLang="zh-CN" sz="20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area = 3.1415 * r * r</a:t>
            </a:r>
            <a:br>
              <a:rPr kumimoji="0" lang="zh-CN" altLang="zh-CN" sz="2000" b="1" i="0" u="none" strike="noStrike" kern="1200" cap="none" spc="0" normalizeH="0" baseline="0" noProof="0" dirty="0">
                <a:ln>
                  <a:noFill/>
                </a:ln>
                <a:solidFill>
                  <a:srgbClr val="AE81FF"/>
                </a:solidFill>
                <a:effectLst/>
                <a:uLnTx/>
                <a:uFillTx/>
                <a:latin typeface="Consolas" panose="020B0609020204030204" pitchFamily="49" charset="0"/>
                <a:sym typeface="Gill Sans" charset="0"/>
              </a:rPr>
            </a:br>
            <a:r>
              <a:rPr kumimoji="0" lang="en-US" altLang="zh-CN" sz="20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kumimoji="0" lang="zh-CN" altLang="zh-CN" sz="2000" b="1" i="0" u="none" strike="noStrike" kern="1200" cap="none" spc="0" normalizeH="0" baseline="0" noProof="0" dirty="0">
                <a:ln>
                  <a:noFill/>
                </a:ln>
                <a:solidFill>
                  <a:srgbClr val="900090"/>
                </a:solidFill>
                <a:effectLst/>
                <a:uLnTx/>
                <a:uFillTx/>
                <a:latin typeface="Consolas" panose="020B0609020204030204" pitchFamily="49" charset="0"/>
                <a:sym typeface="Gill Sans" charset="0"/>
              </a:rPr>
              <a:t>print</a:t>
            </a:r>
            <a:r>
              <a:rPr kumimoji="0" lang="zh-CN"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area</a:t>
            </a:r>
            <a:r>
              <a:rPr kumimoji="0" lang="zh-CN"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endPar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endParaRP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21FF"/>
                </a:solidFill>
                <a:effectLst/>
                <a:uLnTx/>
                <a:uFillTx/>
                <a:latin typeface="Consolas" panose="020B0609020204030204" pitchFamily="49" charset="0"/>
                <a:sym typeface="Gill Sans" charset="0"/>
              </a:rPr>
              <a:t>1963.4375000000002</a:t>
            </a:r>
            <a:br>
              <a:rPr kumimoji="0" lang="zh-CN"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br>
            <a:r>
              <a:rPr kumimoji="0" lang="en-US" altLang="zh-CN" sz="20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kumimoji="0" lang="zh-CN" altLang="zh-CN" sz="2000" b="1" i="0" u="none" strike="noStrike" kern="1200" cap="none" spc="0" normalizeH="0" baseline="0" noProof="0" dirty="0">
                <a:ln>
                  <a:noFill/>
                </a:ln>
                <a:solidFill>
                  <a:srgbClr val="900090"/>
                </a:solidFill>
                <a:effectLst/>
                <a:uLnTx/>
                <a:uFillTx/>
                <a:latin typeface="Consolas" panose="020B0609020204030204" pitchFamily="49" charset="0"/>
                <a:sym typeface="Gill Sans" charset="0"/>
              </a:rPr>
              <a:t>print</a:t>
            </a:r>
            <a:r>
              <a:rPr kumimoji="0" lang="zh-CN"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r>
              <a:rPr kumimoji="0" lang="zh-CN" altLang="zh-CN" sz="20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zh-CN" altLang="zh-CN" sz="2000" b="0" i="0" u="none" strike="noStrike" kern="1200" cap="none" spc="0" normalizeH="0" baseline="0" noProof="0" dirty="0">
                <a:ln>
                  <a:noFill/>
                </a:ln>
                <a:solidFill>
                  <a:srgbClr val="1DB41D"/>
                </a:solidFill>
                <a:effectLst/>
                <a:uLnTx/>
                <a:uFillTx/>
                <a:latin typeface="微软雅黑" panose="020B0503020204020204" pitchFamily="34" charset="-122"/>
                <a:ea typeface="微软雅黑" panose="020B0503020204020204" pitchFamily="34" charset="-122"/>
                <a:sym typeface="Gill Sans" charset="0"/>
              </a:rPr>
              <a:t> </a:t>
            </a:r>
            <a:r>
              <a:rPr kumimoji="0" lang="zh-CN" altLang="zh-CN" sz="20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{:.2f}"</a:t>
            </a:r>
            <a:r>
              <a:rPr kumimoji="0" lang="zh-CN"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.format(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area</a:t>
            </a:r>
            <a:r>
              <a:rPr kumimoji="0" lang="zh-CN"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endPar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endParaRP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21FF"/>
                </a:solidFill>
                <a:effectLst/>
                <a:uLnTx/>
                <a:uFillTx/>
                <a:latin typeface="Consolas" panose="020B0609020204030204" pitchFamily="49" charset="0"/>
                <a:sym typeface="Gill Sans" charset="0"/>
              </a:rPr>
              <a:t>1963.44</a:t>
            </a:r>
            <a:endParaRPr kumimoji="0" lang="zh-CN" altLang="zh-CN" sz="2000" b="1" i="0" u="none" strike="noStrike" kern="1200" cap="none" spc="0" normalizeH="0" baseline="0" noProof="0" dirty="0">
              <a:ln>
                <a:noFill/>
              </a:ln>
              <a:solidFill>
                <a:srgbClr val="000000"/>
              </a:solidFill>
              <a:effectLst/>
              <a:uLnTx/>
              <a:uFillTx/>
              <a:latin typeface="Arial" panose="020B0604020202020204" pitchFamily="34" charset="0"/>
              <a:sym typeface="Gill Sans" charset="0"/>
            </a:endParaRPr>
          </a:p>
        </p:txBody>
      </p:sp>
    </p:spTree>
    <p:extLst>
      <p:ext uri="{BB962C8B-B14F-4D97-AF65-F5344CB8AC3E}">
        <p14:creationId xmlns:p14="http://schemas.microsoft.com/office/powerpoint/2010/main" val="3388927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实例</a:t>
            </a: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1: </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圆面积的计算</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419622"/>
            <a:ext cx="9144000" cy="646331"/>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根据半径</a:t>
            </a:r>
            <a:r>
              <a:rPr kumimoji="0" lang="en-US" altLang="zh-CN"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r</a:t>
            </a: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计算圆面积（</a:t>
            </a: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hlinkClick r:id="rId2" action="ppaction://hlinkfile"/>
              </a:rPr>
              <a:t>例题</a:t>
            </a: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3" name="矩形 2"/>
          <p:cNvSpPr/>
          <p:nvPr/>
        </p:nvSpPr>
        <p:spPr>
          <a:xfrm>
            <a:off x="5508104" y="2543419"/>
            <a:ext cx="3096344" cy="116955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120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输出结果如下：</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sym typeface="Gill Sans"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1963.4375000000002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1963.44</a:t>
            </a:r>
          </a:p>
        </p:txBody>
      </p:sp>
      <p:sp>
        <p:nvSpPr>
          <p:cNvPr id="7" name="矩形 6"/>
          <p:cNvSpPr/>
          <p:nvPr/>
        </p:nvSpPr>
        <p:spPr>
          <a:xfrm>
            <a:off x="2546593" y="4429715"/>
            <a:ext cx="4050813" cy="369332"/>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保存为</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CalCircle.py</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文件并运行</a:t>
            </a:r>
          </a:p>
        </p:txBody>
      </p:sp>
      <p:sp>
        <p:nvSpPr>
          <p:cNvPr id="10" name="矩形 9">
            <a:extLst>
              <a:ext uri="{FF2B5EF4-FFF2-40B4-BE49-F238E27FC236}">
                <a16:creationId xmlns:a16="http://schemas.microsoft.com/office/drawing/2014/main" id="{511215CD-CC6E-4487-9C83-0F756AA52EAF}"/>
              </a:ext>
            </a:extLst>
          </p:cNvPr>
          <p:cNvSpPr/>
          <p:nvPr/>
        </p:nvSpPr>
        <p:spPr>
          <a:xfrm>
            <a:off x="7668344" y="4532792"/>
            <a:ext cx="1296144" cy="461665"/>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文件式</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sp>
        <p:nvSpPr>
          <p:cNvPr id="8" name="Rectangle 1"/>
          <p:cNvSpPr>
            <a:spLocks noChangeArrowheads="1"/>
          </p:cNvSpPr>
          <p:nvPr/>
        </p:nvSpPr>
        <p:spPr bwMode="auto">
          <a:xfrm>
            <a:off x="611560" y="2139702"/>
            <a:ext cx="4176464" cy="1852188"/>
          </a:xfrm>
          <a:prstGeom prst="rect">
            <a:avLst/>
          </a:prstGeom>
          <a:solidFill>
            <a:srgbClr val="FEFEFA"/>
          </a:solidFill>
          <a:ln w="6350" cmpd="thickThin">
            <a:noFill/>
          </a:ln>
          <a:effec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r</a:t>
            </a:r>
            <a:r>
              <a:rPr kumimoji="0" lang="zh-CN"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 </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25</a:t>
            </a:r>
            <a:br>
              <a:rPr kumimoji="0" lang="zh-CN" altLang="zh-CN" sz="2000" b="1" i="0" u="none" strike="noStrike" kern="1200" cap="none" spc="0" normalizeH="0" baseline="0" noProof="0" dirty="0">
                <a:ln>
                  <a:noFill/>
                </a:ln>
                <a:solidFill>
                  <a:srgbClr val="F8F8F2"/>
                </a:solidFill>
                <a:effectLst/>
                <a:uLnTx/>
                <a:uFillTx/>
                <a:latin typeface="Consolas" panose="020B0609020204030204" pitchFamily="49" charset="0"/>
                <a:sym typeface="Gill Sans" charset="0"/>
              </a:rPr>
            </a:b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area = 3.1415 * r * r</a:t>
            </a:r>
            <a:br>
              <a:rPr kumimoji="0" lang="zh-CN" altLang="zh-CN" sz="2000" b="1" i="0" u="none" strike="noStrike" kern="1200" cap="none" spc="0" normalizeH="0" baseline="0" noProof="0" dirty="0">
                <a:ln>
                  <a:noFill/>
                </a:ln>
                <a:solidFill>
                  <a:srgbClr val="AE81FF"/>
                </a:solidFill>
                <a:effectLst/>
                <a:uLnTx/>
                <a:uFillTx/>
                <a:latin typeface="Consolas" panose="020B0609020204030204" pitchFamily="49" charset="0"/>
                <a:sym typeface="Gill Sans" charset="0"/>
              </a:rPr>
            </a:br>
            <a:r>
              <a:rPr kumimoji="0" lang="zh-CN" altLang="zh-CN" sz="2000" b="1" i="0" u="none" strike="noStrike" kern="1200" cap="none" spc="0" normalizeH="0" baseline="0" noProof="0" dirty="0">
                <a:ln>
                  <a:noFill/>
                </a:ln>
                <a:solidFill>
                  <a:srgbClr val="900090"/>
                </a:solidFill>
                <a:effectLst/>
                <a:uLnTx/>
                <a:uFillTx/>
                <a:latin typeface="Consolas" panose="020B0609020204030204" pitchFamily="49" charset="0"/>
                <a:sym typeface="Gill Sans" charset="0"/>
              </a:rPr>
              <a:t>print</a:t>
            </a:r>
            <a:r>
              <a:rPr kumimoji="0" lang="zh-CN"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area</a:t>
            </a:r>
            <a:r>
              <a:rPr kumimoji="0" lang="zh-CN"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br>
              <a:rPr kumimoji="0" lang="zh-CN"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br>
            <a:r>
              <a:rPr kumimoji="0" lang="zh-CN" altLang="zh-CN" sz="2000" b="1" i="0" u="none" strike="noStrike" kern="1200" cap="none" spc="0" normalizeH="0" baseline="0" noProof="0" dirty="0">
                <a:ln>
                  <a:noFill/>
                </a:ln>
                <a:solidFill>
                  <a:srgbClr val="900090"/>
                </a:solidFill>
                <a:effectLst/>
                <a:uLnTx/>
                <a:uFillTx/>
                <a:latin typeface="Consolas" panose="020B0609020204030204" pitchFamily="49" charset="0"/>
                <a:sym typeface="Gill Sans" charset="0"/>
              </a:rPr>
              <a:t>print</a:t>
            </a:r>
            <a:r>
              <a:rPr kumimoji="0" lang="zh-CN"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r>
              <a:rPr kumimoji="0" lang="zh-CN" altLang="zh-CN" sz="20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zh-CN" altLang="zh-CN" sz="2000" b="0" i="0" u="none" strike="noStrike" kern="1200" cap="none" spc="0" normalizeH="0" baseline="0" noProof="0" dirty="0">
                <a:ln>
                  <a:noFill/>
                </a:ln>
                <a:solidFill>
                  <a:srgbClr val="1DB41D"/>
                </a:solidFill>
                <a:effectLst/>
                <a:uLnTx/>
                <a:uFillTx/>
                <a:latin typeface="微软雅黑" panose="020B0503020204020204" pitchFamily="34" charset="-122"/>
                <a:ea typeface="微软雅黑" panose="020B0503020204020204" pitchFamily="34" charset="-122"/>
                <a:sym typeface="Gill Sans" charset="0"/>
              </a:rPr>
              <a:t> </a:t>
            </a:r>
            <a:r>
              <a:rPr kumimoji="0" lang="zh-CN" altLang="zh-CN" sz="20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{:.2f}"</a:t>
            </a:r>
            <a:r>
              <a:rPr kumimoji="0" lang="zh-CN"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.format(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area</a:t>
            </a:r>
            <a:r>
              <a:rPr kumimoji="0" lang="zh-CN"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endParaRPr kumimoji="0" lang="zh-CN" altLang="zh-CN" sz="2000" b="1" i="0" u="none" strike="noStrike" kern="1200" cap="none" spc="0" normalizeH="0" baseline="0" noProof="0" dirty="0">
              <a:ln>
                <a:noFill/>
              </a:ln>
              <a:solidFill>
                <a:srgbClr val="000000"/>
              </a:solidFill>
              <a:effectLst/>
              <a:uLnTx/>
              <a:uFillTx/>
              <a:latin typeface="Arial" panose="020B0604020202020204" pitchFamily="34" charset="0"/>
              <a:sym typeface="Gill Sans" charset="0"/>
            </a:endParaRPr>
          </a:p>
        </p:txBody>
      </p:sp>
    </p:spTree>
    <p:extLst>
      <p:ext uri="{BB962C8B-B14F-4D97-AF65-F5344CB8AC3E}">
        <p14:creationId xmlns:p14="http://schemas.microsoft.com/office/powerpoint/2010/main" val="3432382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1" y="16283"/>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实例</a:t>
            </a: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2: </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同切圆绘制</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3203848" y="2092346"/>
            <a:ext cx="3312368" cy="646331"/>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绘制多个同切圆</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7" name="矩形 6"/>
          <p:cNvSpPr/>
          <p:nvPr/>
        </p:nvSpPr>
        <p:spPr>
          <a:xfrm>
            <a:off x="2330569" y="4578959"/>
            <a:ext cx="4482861" cy="369332"/>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保存为</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TangentCirclesDraw.py</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文件并运行</a:t>
            </a:r>
          </a:p>
        </p:txBody>
      </p:sp>
      <p:sp>
        <p:nvSpPr>
          <p:cNvPr id="12" name="矩形 11">
            <a:extLst>
              <a:ext uri="{FF2B5EF4-FFF2-40B4-BE49-F238E27FC236}">
                <a16:creationId xmlns:a16="http://schemas.microsoft.com/office/drawing/2014/main" id="{511215CD-CC6E-4487-9C83-0F756AA52EAF}"/>
              </a:ext>
            </a:extLst>
          </p:cNvPr>
          <p:cNvSpPr/>
          <p:nvPr/>
        </p:nvSpPr>
        <p:spPr>
          <a:xfrm>
            <a:off x="7668344" y="4532792"/>
            <a:ext cx="1296144" cy="461665"/>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文件式</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pic>
        <p:nvPicPr>
          <p:cNvPr id="2" name="图片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38539" y="2283718"/>
            <a:ext cx="2160240" cy="1976264"/>
          </a:xfrm>
          <a:prstGeom prst="rect">
            <a:avLst/>
          </a:prstGeom>
        </p:spPr>
      </p:pic>
      <p:sp>
        <p:nvSpPr>
          <p:cNvPr id="9" name="Rectangle 1"/>
          <p:cNvSpPr>
            <a:spLocks noChangeArrowheads="1"/>
          </p:cNvSpPr>
          <p:nvPr/>
        </p:nvSpPr>
        <p:spPr bwMode="auto">
          <a:xfrm>
            <a:off x="539552" y="2243449"/>
            <a:ext cx="3240360" cy="2289343"/>
          </a:xfrm>
          <a:prstGeom prst="rect">
            <a:avLst/>
          </a:prstGeom>
          <a:solidFill>
            <a:srgbClr val="FEFEFA"/>
          </a:solidFill>
          <a:ln w="6350" cmpd="thickThin">
            <a:noFill/>
          </a:ln>
          <a:effec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2000" b="1" i="1" u="none" strike="noStrike" kern="1200" cap="none" spc="0" normalizeH="0" baseline="0" noProof="0" dirty="0">
                <a:ln>
                  <a:noFill/>
                </a:ln>
                <a:solidFill>
                  <a:srgbClr val="FF7700"/>
                </a:solidFill>
                <a:effectLst/>
                <a:uLnTx/>
                <a:uFillTx/>
                <a:latin typeface="Consolas" panose="020B0609020204030204" pitchFamily="49" charset="0"/>
                <a:sym typeface="Gill Sans" charset="0"/>
              </a:rPr>
              <a:t>i</a:t>
            </a:r>
            <a:r>
              <a:rPr kumimoji="0" lang="en-US" altLang="zh-CN" sz="2000" b="1" i="1" u="none" strike="noStrike" kern="1200" cap="none" spc="0" normalizeH="0" baseline="0" noProof="0" dirty="0" err="1">
                <a:ln>
                  <a:noFill/>
                </a:ln>
                <a:solidFill>
                  <a:srgbClr val="FF7700"/>
                </a:solidFill>
                <a:effectLst/>
                <a:uLnTx/>
                <a:uFillTx/>
                <a:latin typeface="Consolas" panose="020B0609020204030204" pitchFamily="49" charset="0"/>
                <a:sym typeface="Gill Sans" charset="0"/>
              </a:rPr>
              <a:t>mport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turtle</a:t>
            </a: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000000"/>
                </a:solidFill>
                <a:effectLst/>
                <a:uLnTx/>
                <a:uFillTx/>
                <a:latin typeface="Consolas" panose="020B0609020204030204" pitchFamily="49" charset="0"/>
                <a:sym typeface="Gill Sans" charset="0"/>
              </a:rPr>
              <a:t>turtle.pensize</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(2)</a:t>
            </a: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000000"/>
                </a:solidFill>
                <a:effectLst/>
                <a:uLnTx/>
                <a:uFillTx/>
                <a:latin typeface="Consolas" panose="020B0609020204030204" pitchFamily="49" charset="0"/>
                <a:sym typeface="Gill Sans" charset="0"/>
              </a:rPr>
              <a:t>turtle.circle</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(10)</a:t>
            </a: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000000"/>
                </a:solidFill>
                <a:effectLst/>
                <a:uLnTx/>
                <a:uFillTx/>
                <a:latin typeface="Consolas" panose="020B0609020204030204" pitchFamily="49" charset="0"/>
                <a:sym typeface="Gill Sans" charset="0"/>
              </a:rPr>
              <a:t>turtle.circle</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(40)</a:t>
            </a: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000000"/>
                </a:solidFill>
                <a:effectLst/>
                <a:uLnTx/>
                <a:uFillTx/>
                <a:latin typeface="Consolas" panose="020B0609020204030204" pitchFamily="49" charset="0"/>
                <a:sym typeface="Gill Sans" charset="0"/>
              </a:rPr>
              <a:t>turtle.circle</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(80)</a:t>
            </a: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000000"/>
                </a:solidFill>
                <a:effectLst/>
                <a:uLnTx/>
                <a:uFillTx/>
                <a:latin typeface="Consolas" panose="020B0609020204030204" pitchFamily="49" charset="0"/>
                <a:sym typeface="Gill Sans" charset="0"/>
              </a:rPr>
              <a:t>turtle.circle</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(160)</a:t>
            </a:r>
            <a:endParaRPr kumimoji="0" lang="zh-CN" altLang="zh-CN" sz="2000" b="1" i="0" u="none" strike="noStrike" kern="1200" cap="none" spc="0" normalizeH="0" baseline="0" noProof="0" dirty="0">
              <a:ln>
                <a:noFill/>
              </a:ln>
              <a:solidFill>
                <a:srgbClr val="000000"/>
              </a:solidFill>
              <a:effectLst/>
              <a:uLnTx/>
              <a:uFillTx/>
              <a:latin typeface="Arial" panose="020B0604020202020204" pitchFamily="34" charset="0"/>
              <a:sym typeface="Gill Sans" charset="0"/>
            </a:endParaRPr>
          </a:p>
        </p:txBody>
      </p:sp>
      <p:sp>
        <p:nvSpPr>
          <p:cNvPr id="3" name="TextBox 2"/>
          <p:cNvSpPr txBox="1"/>
          <p:nvPr/>
        </p:nvSpPr>
        <p:spPr>
          <a:xfrm>
            <a:off x="340208" y="681888"/>
            <a:ext cx="8676456" cy="1384995"/>
          </a:xfrm>
          <a:prstGeom prst="rect">
            <a:avLst/>
          </a:prstGeom>
          <a:solidFill>
            <a:schemeClr val="accent4">
              <a:lumMod val="60000"/>
              <a:lumOff val="40000"/>
            </a:schemeClr>
          </a:solidFill>
        </p:spPr>
        <p:txBody>
          <a:bodyPr wrap="square" rtlCol="0">
            <a:spAutoFit/>
          </a:bodyPr>
          <a:lstStyle/>
          <a:p>
            <a:pPr algn="l"/>
            <a:r>
              <a:rPr lang="zh-CN" altLang="en-US" dirty="0"/>
              <a:t> </a:t>
            </a:r>
            <a:r>
              <a:rPr lang="en-US" altLang="zh-CN" dirty="0"/>
              <a:t>Turtle</a:t>
            </a:r>
            <a:r>
              <a:rPr lang="zh-CN" altLang="en-US" dirty="0"/>
              <a:t>库是</a:t>
            </a:r>
            <a:r>
              <a:rPr lang="en-US" altLang="zh-CN" dirty="0"/>
              <a:t>Python</a:t>
            </a:r>
            <a:r>
              <a:rPr lang="zh-CN" altLang="en-US" dirty="0"/>
              <a:t>语言中一个很流行的绘制图像的函数库，想象一个小乌龟，在一个横轴为</a:t>
            </a:r>
            <a:r>
              <a:rPr lang="en-US" altLang="zh-CN" dirty="0"/>
              <a:t>x</a:t>
            </a:r>
            <a:r>
              <a:rPr lang="zh-CN" altLang="en-US" dirty="0"/>
              <a:t>、纵轴为</a:t>
            </a:r>
            <a:r>
              <a:rPr lang="en-US" altLang="zh-CN" dirty="0"/>
              <a:t>y</a:t>
            </a:r>
            <a:r>
              <a:rPr lang="zh-CN" altLang="en-US" dirty="0"/>
              <a:t>的坐标系原点，</a:t>
            </a:r>
            <a:r>
              <a:rPr lang="en-US" altLang="zh-CN" dirty="0"/>
              <a:t>(0,0)</a:t>
            </a:r>
            <a:r>
              <a:rPr lang="zh-CN" altLang="en-US" dirty="0"/>
              <a:t>位置开始，它根据一组函数指令的控制，在这个平面坐标系中移动，从而在它爬行的路径上绘制了图形</a:t>
            </a:r>
          </a:p>
        </p:txBody>
      </p:sp>
    </p:spTree>
    <p:extLst>
      <p:ext uri="{BB962C8B-B14F-4D97-AF65-F5344CB8AC3E}">
        <p14:creationId xmlns:p14="http://schemas.microsoft.com/office/powerpoint/2010/main" val="586034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实例</a:t>
            </a: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2: </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同切圆绘制</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419622"/>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绘制多个同切圆</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12" name="矩形 11">
            <a:extLst>
              <a:ext uri="{FF2B5EF4-FFF2-40B4-BE49-F238E27FC236}">
                <a16:creationId xmlns:a16="http://schemas.microsoft.com/office/drawing/2014/main" id="{511215CD-CC6E-4487-9C83-0F756AA52EAF}"/>
              </a:ext>
            </a:extLst>
          </p:cNvPr>
          <p:cNvSpPr/>
          <p:nvPr/>
        </p:nvSpPr>
        <p:spPr>
          <a:xfrm>
            <a:off x="7668344" y="4532792"/>
            <a:ext cx="1296144" cy="461665"/>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交互式</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pic>
        <p:nvPicPr>
          <p:cNvPr id="7" name="图片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38539" y="2283718"/>
            <a:ext cx="2160240" cy="1976264"/>
          </a:xfrm>
          <a:prstGeom prst="rect">
            <a:avLst/>
          </a:prstGeom>
        </p:spPr>
      </p:pic>
      <p:sp>
        <p:nvSpPr>
          <p:cNvPr id="8" name="Rectangle 1"/>
          <p:cNvSpPr>
            <a:spLocks noChangeArrowheads="1"/>
          </p:cNvSpPr>
          <p:nvPr/>
        </p:nvSpPr>
        <p:spPr bwMode="auto">
          <a:xfrm>
            <a:off x="1043608" y="2136827"/>
            <a:ext cx="3240360" cy="2289343"/>
          </a:xfrm>
          <a:prstGeom prst="rect">
            <a:avLst/>
          </a:prstGeom>
          <a:solidFill>
            <a:srgbClr val="FEFEFA"/>
          </a:solidFill>
          <a:ln w="6350" cmpd="thickThin">
            <a:noFill/>
          </a:ln>
          <a:effec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kumimoji="0" lang="en-US" altLang="zh-CN" sz="2000" b="1" i="1" u="none" strike="noStrike" kern="1200" cap="none" spc="0" normalizeH="0" baseline="0" noProof="0" dirty="0" err="1">
                <a:ln>
                  <a:noFill/>
                </a:ln>
                <a:solidFill>
                  <a:srgbClr val="FF7700"/>
                </a:solidFill>
                <a:effectLst/>
                <a:uLnTx/>
                <a:uFillTx/>
                <a:latin typeface="Consolas" panose="020B0609020204030204" pitchFamily="49" charset="0"/>
                <a:sym typeface="Gill Sans" charset="0"/>
              </a:rPr>
              <a:t>import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turtle</a:t>
            </a: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kumimoji="0" lang="en-US" altLang="zh-CN" sz="2000" b="1" i="0" u="none" strike="noStrike" kern="1200" cap="none" spc="0" normalizeH="0" baseline="0" noProof="0" dirty="0" err="1">
                <a:ln>
                  <a:noFill/>
                </a:ln>
                <a:solidFill>
                  <a:srgbClr val="000000"/>
                </a:solidFill>
                <a:effectLst/>
                <a:uLnTx/>
                <a:uFillTx/>
                <a:latin typeface="Consolas" panose="020B0609020204030204" pitchFamily="49" charset="0"/>
                <a:sym typeface="Gill Sans" charset="0"/>
              </a:rPr>
              <a:t>turtle.pensize</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(2)</a:t>
            </a: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kumimoji="0" lang="en-US" altLang="zh-CN" sz="2000" b="1" i="0" u="none" strike="noStrike" kern="1200" cap="none" spc="0" normalizeH="0" baseline="0" noProof="0" dirty="0" err="1">
                <a:ln>
                  <a:noFill/>
                </a:ln>
                <a:solidFill>
                  <a:srgbClr val="000000"/>
                </a:solidFill>
                <a:effectLst/>
                <a:uLnTx/>
                <a:uFillTx/>
                <a:latin typeface="Consolas" panose="020B0609020204030204" pitchFamily="49" charset="0"/>
                <a:sym typeface="Gill Sans" charset="0"/>
              </a:rPr>
              <a:t>turtle.circle</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(10)</a:t>
            </a: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kumimoji="0" lang="en-US" altLang="zh-CN" sz="2000" b="1" i="0" u="none" strike="noStrike" kern="1200" cap="none" spc="0" normalizeH="0" baseline="0" noProof="0" dirty="0" err="1">
                <a:ln>
                  <a:noFill/>
                </a:ln>
                <a:solidFill>
                  <a:srgbClr val="000000"/>
                </a:solidFill>
                <a:effectLst/>
                <a:uLnTx/>
                <a:uFillTx/>
                <a:latin typeface="Consolas" panose="020B0609020204030204" pitchFamily="49" charset="0"/>
                <a:sym typeface="Gill Sans" charset="0"/>
              </a:rPr>
              <a:t>turtle.circle</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(40)</a:t>
            </a: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kumimoji="0" lang="en-US" altLang="zh-CN" sz="2000" b="1" i="0" u="none" strike="noStrike" kern="1200" cap="none" spc="0" normalizeH="0" baseline="0" noProof="0" dirty="0" err="1">
                <a:ln>
                  <a:noFill/>
                </a:ln>
                <a:solidFill>
                  <a:srgbClr val="000000"/>
                </a:solidFill>
                <a:effectLst/>
                <a:uLnTx/>
                <a:uFillTx/>
                <a:latin typeface="Consolas" panose="020B0609020204030204" pitchFamily="49" charset="0"/>
                <a:sym typeface="Gill Sans" charset="0"/>
              </a:rPr>
              <a:t>turtle.circle</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(80)</a:t>
            </a: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kumimoji="0" lang="en-US" altLang="zh-CN" sz="2000" b="1" i="0" u="none" strike="noStrike" kern="1200" cap="none" spc="0" normalizeH="0" baseline="0" noProof="0" dirty="0" err="1">
                <a:ln>
                  <a:noFill/>
                </a:ln>
                <a:solidFill>
                  <a:srgbClr val="000000"/>
                </a:solidFill>
                <a:effectLst/>
                <a:uLnTx/>
                <a:uFillTx/>
                <a:latin typeface="Consolas" panose="020B0609020204030204" pitchFamily="49" charset="0"/>
                <a:sym typeface="Gill Sans" charset="0"/>
              </a:rPr>
              <a:t>turtle.circle</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(160)</a:t>
            </a:r>
            <a:endParaRPr kumimoji="0" lang="zh-CN" altLang="zh-CN" sz="2000" b="1" i="0" u="none" strike="noStrike" kern="1200" cap="none" spc="0" normalizeH="0" baseline="0" noProof="0" dirty="0">
              <a:ln>
                <a:noFill/>
              </a:ln>
              <a:solidFill>
                <a:srgbClr val="000000"/>
              </a:solidFill>
              <a:effectLst/>
              <a:uLnTx/>
              <a:uFillTx/>
              <a:latin typeface="Arial" panose="020B0604020202020204" pitchFamily="34" charset="0"/>
              <a:sym typeface="Gill Sans" charset="0"/>
            </a:endParaRPr>
          </a:p>
        </p:txBody>
      </p:sp>
    </p:spTree>
    <p:extLst>
      <p:ext uri="{BB962C8B-B14F-4D97-AF65-F5344CB8AC3E}">
        <p14:creationId xmlns:p14="http://schemas.microsoft.com/office/powerpoint/2010/main" val="714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实例</a:t>
            </a: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3: </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五角星绘制</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21656" y="1303099"/>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绘制一个五角星</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8" name="矩形 7">
            <a:extLst>
              <a:ext uri="{FF2B5EF4-FFF2-40B4-BE49-F238E27FC236}">
                <a16:creationId xmlns:a16="http://schemas.microsoft.com/office/drawing/2014/main" id="{511215CD-CC6E-4487-9C83-0F756AA52EAF}"/>
              </a:ext>
            </a:extLst>
          </p:cNvPr>
          <p:cNvSpPr/>
          <p:nvPr/>
        </p:nvSpPr>
        <p:spPr>
          <a:xfrm>
            <a:off x="7668344" y="4532792"/>
            <a:ext cx="1296144" cy="461665"/>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交互式</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2215489"/>
            <a:ext cx="2232248" cy="2032046"/>
          </a:xfrm>
          <a:prstGeom prst="rect">
            <a:avLst/>
          </a:prstGeom>
        </p:spPr>
      </p:pic>
      <p:sp>
        <p:nvSpPr>
          <p:cNvPr id="10" name="Rectangle 1"/>
          <p:cNvSpPr>
            <a:spLocks noChangeArrowheads="1"/>
          </p:cNvSpPr>
          <p:nvPr/>
        </p:nvSpPr>
        <p:spPr bwMode="auto">
          <a:xfrm>
            <a:off x="1187624" y="1995686"/>
            <a:ext cx="2718556" cy="2691708"/>
          </a:xfrm>
          <a:prstGeom prst="rect">
            <a:avLst/>
          </a:prstGeom>
          <a:solidFill>
            <a:srgbClr val="FEFEFA"/>
          </a:solidFill>
          <a:ln w="6350" cmpd="thickThin">
            <a:noFill/>
          </a:ln>
          <a:effec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kumimoji="0" lang="zh-CN" altLang="zh-CN" sz="1800" b="1" i="1" u="none" strike="noStrike" kern="1200" cap="none" spc="0" normalizeH="0" baseline="0" noProof="0" dirty="0">
                <a:ln>
                  <a:noFill/>
                </a:ln>
                <a:solidFill>
                  <a:srgbClr val="FF7700"/>
                </a:solidFill>
                <a:effectLst/>
                <a:uLnTx/>
                <a:uFillTx/>
                <a:latin typeface="Consolas" panose="020B0609020204030204" pitchFamily="49" charset="0"/>
                <a:sym typeface="Gill Sans" charset="0"/>
              </a:rPr>
              <a:t>f</a:t>
            </a:r>
            <a:r>
              <a:rPr kumimoji="0" lang="en-US" altLang="zh-CN" sz="1800" b="1" i="1" u="none" strike="noStrike" kern="1200" cap="none" spc="0" normalizeH="0" baseline="0" noProof="0" dirty="0">
                <a:ln>
                  <a:noFill/>
                </a:ln>
                <a:solidFill>
                  <a:srgbClr val="FF7700"/>
                </a:solidFill>
                <a:effectLst/>
                <a:uLnTx/>
                <a:uFillTx/>
                <a:latin typeface="Consolas" panose="020B0609020204030204" pitchFamily="49" charset="0"/>
                <a:sym typeface="Gill Sans" charset="0"/>
              </a:rPr>
              <a:t>rom</a:t>
            </a:r>
            <a:r>
              <a:rPr kumimoji="0" lang="zh-CN" altLang="zh-CN" sz="1800" b="1" i="1" u="none" strike="noStrike" kern="1200" cap="none" spc="0" normalizeH="0" baseline="0" noProof="0" dirty="0">
                <a:ln>
                  <a:noFill/>
                </a:ln>
                <a:solidFill>
                  <a:srgbClr val="66D9EF"/>
                </a:solidFill>
                <a:effectLst/>
                <a:uLnTx/>
                <a:uFillTx/>
                <a:latin typeface="Consolas" panose="020B0609020204030204" pitchFamily="49" charset="0"/>
                <a:sym typeface="Gill Sans" charset="0"/>
              </a:rPr>
              <a:t> </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turtle</a:t>
            </a:r>
            <a:r>
              <a:rPr kumimoji="0" lang="zh-CN"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kumimoji="0" lang="zh-CN" altLang="zh-CN" sz="1800" b="1" i="1" u="none" strike="noStrike" kern="1200" cap="none" spc="0" normalizeH="0" baseline="0" noProof="0" dirty="0">
                <a:ln>
                  <a:noFill/>
                </a:ln>
                <a:solidFill>
                  <a:srgbClr val="FF7700"/>
                </a:solidFill>
                <a:effectLst/>
                <a:uLnTx/>
                <a:uFillTx/>
                <a:latin typeface="Consolas" panose="020B0609020204030204" pitchFamily="49" charset="0"/>
                <a:sym typeface="Gill Sans" charset="0"/>
              </a:rPr>
              <a:t>i</a:t>
            </a:r>
            <a:r>
              <a:rPr kumimoji="0" lang="en-US" altLang="zh-CN" sz="1800" b="1" i="1" u="none" strike="noStrike" kern="1200" cap="none" spc="0" normalizeH="0" baseline="0" noProof="0" dirty="0" err="1">
                <a:ln>
                  <a:noFill/>
                </a:ln>
                <a:solidFill>
                  <a:srgbClr val="FF7700"/>
                </a:solidFill>
                <a:effectLst/>
                <a:uLnTx/>
                <a:uFillTx/>
                <a:latin typeface="Consolas" panose="020B0609020204030204" pitchFamily="49" charset="0"/>
                <a:sym typeface="Gill Sans" charset="0"/>
              </a:rPr>
              <a:t>mport</a:t>
            </a:r>
            <a:r>
              <a:rPr kumimoji="0" lang="zh-CN" altLang="zh-CN" sz="1800" b="1" i="1" u="none" strike="noStrike" kern="1200" cap="none" spc="0" normalizeH="0" baseline="0" noProof="0" dirty="0">
                <a:ln>
                  <a:noFill/>
                </a:ln>
                <a:solidFill>
                  <a:srgbClr val="66D9EF"/>
                </a:solidFill>
                <a:effectLst/>
                <a:uLnTx/>
                <a:uFillTx/>
                <a:latin typeface="Consolas" panose="020B0609020204030204" pitchFamily="49" charset="0"/>
                <a:sym typeface="Gill Sans" charset="0"/>
              </a:rPr>
              <a:t> </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br>
              <a:rPr kumimoji="0" lang="zh-CN" altLang="zh-CN" sz="1800" b="1" i="0" u="none" strike="noStrike" kern="1200" cap="none" spc="0" normalizeH="0" baseline="0" noProof="0" dirty="0">
                <a:ln>
                  <a:noFill/>
                </a:ln>
                <a:solidFill>
                  <a:srgbClr val="F92672"/>
                </a:solidFill>
                <a:effectLst/>
                <a:uLnTx/>
                <a:uFillTx/>
                <a:latin typeface="Consolas" panose="020B0609020204030204" pitchFamily="49" charset="0"/>
                <a:sym typeface="Gill Sans" charset="0"/>
              </a:rPr>
            </a:br>
            <a:r>
              <a:rPr kumimoji="0" lang="en-US" altLang="zh-CN" sz="18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color(</a:t>
            </a:r>
            <a:r>
              <a:rPr kumimoji="0" lang="en-US"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'red', 'red'</a:t>
            </a:r>
            <a:r>
              <a:rPr kumimoji="0" lang="zh-CN"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endPar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endParaRP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kumimoji="0" lang="en-US" altLang="zh-CN" sz="1800" b="1" i="0" u="none" strike="noStrike" kern="1200" cap="none" spc="0" normalizeH="0" baseline="0" noProof="0" dirty="0" err="1">
                <a:ln>
                  <a:noFill/>
                </a:ln>
                <a:solidFill>
                  <a:srgbClr val="000000"/>
                </a:solidFill>
                <a:effectLst/>
                <a:uLnTx/>
                <a:uFillTx/>
                <a:latin typeface="Consolas" panose="020B0609020204030204" pitchFamily="49" charset="0"/>
                <a:sym typeface="Gill Sans" charset="0"/>
              </a:rPr>
              <a:t>begin_fill</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kumimoji="0" lang="zh-CN" altLang="zh-CN" sz="1800" b="1" i="1" u="none" strike="noStrike" kern="1200" cap="none" spc="0" normalizeH="0" baseline="0" noProof="0" dirty="0">
                <a:ln>
                  <a:noFill/>
                </a:ln>
                <a:solidFill>
                  <a:srgbClr val="FF7700"/>
                </a:solidFill>
                <a:effectLst/>
                <a:uLnTx/>
                <a:uFillTx/>
                <a:latin typeface="Consolas" panose="020B0609020204030204" pitchFamily="49" charset="0"/>
                <a:sym typeface="Gill Sans" charset="0"/>
              </a:rPr>
              <a:t>f</a:t>
            </a:r>
            <a:r>
              <a:rPr kumimoji="0" lang="en-US" altLang="zh-CN" sz="1800" b="1" i="1" u="none" strike="noStrike" kern="1200" cap="none" spc="0" normalizeH="0" baseline="0" noProof="0" dirty="0">
                <a:ln>
                  <a:noFill/>
                </a:ln>
                <a:solidFill>
                  <a:srgbClr val="FF7700"/>
                </a:solidFill>
                <a:effectLst/>
                <a:uLnTx/>
                <a:uFillTx/>
                <a:latin typeface="Consolas" panose="020B0609020204030204" pitchFamily="49" charset="0"/>
                <a:sym typeface="Gill Sans" charset="0"/>
              </a:rPr>
              <a:t>or</a:t>
            </a:r>
            <a:r>
              <a:rPr kumimoji="0" lang="zh-CN" altLang="zh-CN" sz="1800" b="1" i="1" u="none" strike="noStrike" kern="1200" cap="none" spc="0" normalizeH="0" baseline="0" noProof="0" dirty="0">
                <a:ln>
                  <a:noFill/>
                </a:ln>
                <a:solidFill>
                  <a:srgbClr val="66D9EF"/>
                </a:solidFill>
                <a:effectLst/>
                <a:uLnTx/>
                <a:uFillTx/>
                <a:latin typeface="Consolas" panose="020B0609020204030204" pitchFamily="49" charset="0"/>
                <a:sym typeface="Gill Sans" charset="0"/>
              </a:rPr>
              <a:t> </a:t>
            </a:r>
            <a:r>
              <a:rPr kumimoji="0" lang="en-US" altLang="zh-CN" sz="1800" b="1" i="0" u="none" strike="noStrike" kern="1200" cap="none" spc="0" normalizeH="0" baseline="0" noProof="0" dirty="0" err="1">
                <a:ln>
                  <a:noFill/>
                </a:ln>
                <a:solidFill>
                  <a:srgbClr val="000000"/>
                </a:solidFill>
                <a:effectLst/>
                <a:uLnTx/>
                <a:uFillTx/>
                <a:latin typeface="Consolas" panose="020B0609020204030204" pitchFamily="49" charset="0"/>
                <a:sym typeface="Gill Sans" charset="0"/>
              </a:rPr>
              <a:t>i</a:t>
            </a:r>
            <a:r>
              <a:rPr kumimoji="0" lang="zh-CN" altLang="zh-CN" sz="1800" b="1" i="0" u="none" strike="noStrike" kern="1200" cap="none" spc="0" normalizeH="0" baseline="0" noProof="0" dirty="0">
                <a:ln>
                  <a:noFill/>
                </a:ln>
                <a:solidFill>
                  <a:srgbClr val="F8F8F2"/>
                </a:solidFill>
                <a:effectLst/>
                <a:uLnTx/>
                <a:uFillTx/>
                <a:latin typeface="Consolas" panose="020B0609020204030204" pitchFamily="49" charset="0"/>
                <a:sym typeface="Gill Sans" charset="0"/>
              </a:rPr>
              <a:t> </a:t>
            </a:r>
            <a:r>
              <a:rPr kumimoji="0" lang="zh-CN" altLang="zh-CN" sz="1800" b="1" i="1" u="none" strike="noStrike" kern="1200" cap="none" spc="0" normalizeH="0" baseline="0" noProof="0" dirty="0">
                <a:ln>
                  <a:noFill/>
                </a:ln>
                <a:solidFill>
                  <a:srgbClr val="FF7700"/>
                </a:solidFill>
                <a:effectLst/>
                <a:uLnTx/>
                <a:uFillTx/>
                <a:latin typeface="Consolas" panose="020B0609020204030204" pitchFamily="49" charset="0"/>
                <a:sym typeface="Gill Sans" charset="0"/>
              </a:rPr>
              <a:t>in</a:t>
            </a:r>
            <a:r>
              <a:rPr kumimoji="0" lang="zh-CN" altLang="zh-CN" sz="1800" b="1" i="1" u="none" strike="noStrike" kern="1200" cap="none" spc="0" normalizeH="0" baseline="0" noProof="0" dirty="0">
                <a:ln>
                  <a:noFill/>
                </a:ln>
                <a:solidFill>
                  <a:srgbClr val="66D9EF"/>
                </a:solidFill>
                <a:effectLst/>
                <a:uLnTx/>
                <a:uFillTx/>
                <a:latin typeface="Consolas" panose="020B0609020204030204" pitchFamily="49" charset="0"/>
                <a:sym typeface="Gill Sans" charset="0"/>
              </a:rPr>
              <a:t> </a:t>
            </a:r>
            <a:r>
              <a:rPr kumimoji="0" lang="en-US" altLang="zh-CN" sz="1800" b="1" i="1" u="none" strike="noStrike" kern="1200" cap="none" spc="0" normalizeH="0" baseline="0" noProof="0" dirty="0">
                <a:ln>
                  <a:noFill/>
                </a:ln>
                <a:solidFill>
                  <a:srgbClr val="900090"/>
                </a:solidFill>
                <a:effectLst/>
                <a:uLnTx/>
                <a:uFillTx/>
                <a:latin typeface="Consolas" panose="020B0609020204030204" pitchFamily="49" charset="0"/>
                <a:sym typeface="Gill Sans" charset="0"/>
              </a:rPr>
              <a:t>range</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(5)</a:t>
            </a:r>
            <a:r>
              <a:rPr kumimoji="0" lang="zh-CN"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endPar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endParaRP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   </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kumimoji="0" lang="en-US" altLang="zh-CN" sz="1800" b="1" i="0" u="none" strike="noStrike" kern="1200" cap="none" spc="0" normalizeH="0" baseline="0" noProof="0" dirty="0" err="1">
                <a:ln>
                  <a:noFill/>
                </a:ln>
                <a:solidFill>
                  <a:srgbClr val="000000"/>
                </a:solidFill>
                <a:effectLst/>
                <a:uLnTx/>
                <a:uFillTx/>
                <a:latin typeface="Consolas" panose="020B0609020204030204" pitchFamily="49" charset="0"/>
                <a:sym typeface="Gill Sans" charset="0"/>
              </a:rPr>
              <a:t>fd</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(200)</a:t>
            </a: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kumimoji="0" lang="en-US" altLang="zh-CN" sz="1800" b="1" i="0" u="none" strike="noStrike" kern="1200" cap="none" spc="0" normalizeH="0" baseline="0" noProof="0" dirty="0" err="1">
                <a:ln>
                  <a:noFill/>
                </a:ln>
                <a:solidFill>
                  <a:srgbClr val="000000"/>
                </a:solidFill>
                <a:effectLst/>
                <a:uLnTx/>
                <a:uFillTx/>
                <a:latin typeface="Consolas" panose="020B0609020204030204" pitchFamily="49" charset="0"/>
                <a:sym typeface="Gill Sans" charset="0"/>
              </a:rPr>
              <a:t>rt</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(144)</a:t>
            </a:r>
          </a:p>
          <a:p>
            <a:pPr marL="0" marR="0" lvl="0" indent="0" algn="l" defTabSz="914400" rtl="0" eaLnBrk="0" fontAlgn="base" latinLnBrk="0" hangingPunct="0">
              <a:lnSpc>
                <a:spcPct val="12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endParaRP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kumimoji="0" lang="en-US" altLang="zh-CN" sz="1800" b="1" i="0" u="none" strike="noStrike" kern="1200" cap="none" spc="0" normalizeH="0" baseline="0" noProof="0" dirty="0" err="1">
                <a:ln>
                  <a:noFill/>
                </a:ln>
                <a:solidFill>
                  <a:srgbClr val="000000"/>
                </a:solidFill>
                <a:effectLst/>
                <a:uLnTx/>
                <a:uFillTx/>
                <a:latin typeface="Consolas" panose="020B0609020204030204" pitchFamily="49" charset="0"/>
                <a:sym typeface="Gill Sans" charset="0"/>
              </a:rPr>
              <a:t>end_fill</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endParaRPr kumimoji="0" lang="zh-CN" altLang="zh-CN" sz="1800" b="1" i="0" u="none" strike="noStrike" kern="1200" cap="none" spc="0" normalizeH="0" baseline="0" noProof="0" dirty="0">
              <a:ln>
                <a:noFill/>
              </a:ln>
              <a:solidFill>
                <a:srgbClr val="000000"/>
              </a:solidFill>
              <a:effectLst/>
              <a:uLnTx/>
              <a:uFillTx/>
              <a:latin typeface="Arial" panose="020B0604020202020204" pitchFamily="34" charset="0"/>
              <a:sym typeface="Gill Sans" charset="0"/>
            </a:endParaRPr>
          </a:p>
        </p:txBody>
      </p:sp>
    </p:spTree>
    <p:extLst>
      <p:ext uri="{BB962C8B-B14F-4D97-AF65-F5344CB8AC3E}">
        <p14:creationId xmlns:p14="http://schemas.microsoft.com/office/powerpoint/2010/main" val="2788465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a:spLocks/>
          </p:cNvSpPr>
          <p:nvPr/>
        </p:nvSpPr>
        <p:spPr bwMode="auto">
          <a:xfrm>
            <a:off x="179512" y="509836"/>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实例</a:t>
            </a:r>
            <a:r>
              <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3: </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五角星绘制</a:t>
            </a:r>
            <a:endPar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a:p>
            <a:pPr lvl="0" algn="l">
              <a:lnSpc>
                <a:spcPct val="70000"/>
              </a:lnSpc>
              <a:defRPr/>
            </a:pPr>
            <a:r>
              <a:rPr lang="en-US" sz="1100" b="1" dirty="0">
                <a:latin typeface="Times New Roman" panose="02020603050405020304" pitchFamily="18" charset="0"/>
                <a:ea typeface="微软雅黑" panose="020B0503020204020204" pitchFamily="34" charset="-122"/>
                <a:cs typeface="Times New Roman" panose="02020603050405020304" pitchFamily="18" charset="0"/>
                <a:sym typeface="Bebas Neue" charset="0"/>
                <a:hlinkClick r:id="rId3"/>
              </a:rPr>
              <a:t>https://python123.io/python/songtian/5ed87dc83b5ca9663fd4761d?code=061ElA1003d6lM1Kdq000aZsyU2ElA1e&amp;state=wechat</a:t>
            </a:r>
            <a:endParaRPr lang="en-US" sz="1100" b="1" dirty="0">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a:p>
            <a:pPr lvl="0" algn="l">
              <a:lnSpc>
                <a:spcPct val="70000"/>
              </a:lnSpc>
              <a:defRPr/>
            </a:pPr>
            <a:endParaRPr kumimoji="0" lang="en-US" sz="11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7208" y="1283474"/>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绘制一个五角星</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7" name="矩形 6"/>
          <p:cNvSpPr/>
          <p:nvPr/>
        </p:nvSpPr>
        <p:spPr>
          <a:xfrm>
            <a:off x="2915816" y="4659982"/>
            <a:ext cx="4482861" cy="36933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保存为</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StarDraw.py</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rPr>
              <a:t>文件并运行</a:t>
            </a:r>
          </a:p>
        </p:txBody>
      </p:sp>
      <p:sp>
        <p:nvSpPr>
          <p:cNvPr id="11" name="矩形 10">
            <a:extLst>
              <a:ext uri="{FF2B5EF4-FFF2-40B4-BE49-F238E27FC236}">
                <a16:creationId xmlns:a16="http://schemas.microsoft.com/office/drawing/2014/main" id="{511215CD-CC6E-4487-9C83-0F756AA52EAF}"/>
              </a:ext>
            </a:extLst>
          </p:cNvPr>
          <p:cNvSpPr/>
          <p:nvPr/>
        </p:nvSpPr>
        <p:spPr>
          <a:xfrm>
            <a:off x="7668344" y="4532792"/>
            <a:ext cx="1296144" cy="461665"/>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sym typeface="Gill Sans" charset="0"/>
              </a:rPr>
              <a:t>文件式</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2120" y="2250712"/>
            <a:ext cx="2232248" cy="2032046"/>
          </a:xfrm>
          <a:prstGeom prst="rect">
            <a:avLst/>
          </a:prstGeom>
        </p:spPr>
      </p:pic>
      <p:sp>
        <p:nvSpPr>
          <p:cNvPr id="9" name="Rectangle 1"/>
          <p:cNvSpPr>
            <a:spLocks noChangeArrowheads="1"/>
          </p:cNvSpPr>
          <p:nvPr/>
        </p:nvSpPr>
        <p:spPr bwMode="auto">
          <a:xfrm>
            <a:off x="1259632" y="1920881"/>
            <a:ext cx="2718556" cy="2691708"/>
          </a:xfrm>
          <a:prstGeom prst="rect">
            <a:avLst/>
          </a:prstGeom>
          <a:solidFill>
            <a:srgbClr val="FEFEFA"/>
          </a:solidFill>
          <a:ln w="6350" cmpd="thickThin">
            <a:noFill/>
          </a:ln>
          <a:effec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zh-CN" sz="1800" b="1" i="1" u="none" strike="noStrike" kern="1200" cap="none" spc="0" normalizeH="0" baseline="0" noProof="0" dirty="0">
                <a:ln>
                  <a:noFill/>
                </a:ln>
                <a:solidFill>
                  <a:srgbClr val="FF7700"/>
                </a:solidFill>
                <a:effectLst/>
                <a:uLnTx/>
                <a:uFillTx/>
                <a:latin typeface="Consolas" panose="020B0609020204030204" pitchFamily="49" charset="0"/>
                <a:sym typeface="Gill Sans" charset="0"/>
              </a:rPr>
              <a:t>f</a:t>
            </a:r>
            <a:r>
              <a:rPr kumimoji="0" lang="en-US" altLang="zh-CN" sz="1800" b="1" i="1" u="none" strike="noStrike" kern="1200" cap="none" spc="0" normalizeH="0" baseline="0" noProof="0" dirty="0">
                <a:ln>
                  <a:noFill/>
                </a:ln>
                <a:solidFill>
                  <a:srgbClr val="FF7700"/>
                </a:solidFill>
                <a:effectLst/>
                <a:uLnTx/>
                <a:uFillTx/>
                <a:latin typeface="Consolas" panose="020B0609020204030204" pitchFamily="49" charset="0"/>
                <a:sym typeface="Gill Sans" charset="0"/>
              </a:rPr>
              <a:t>rom</a:t>
            </a:r>
            <a:r>
              <a:rPr kumimoji="0" lang="zh-CN" altLang="zh-CN" sz="1800" b="1" i="1" u="none" strike="noStrike" kern="1200" cap="none" spc="0" normalizeH="0" baseline="0" noProof="0" dirty="0">
                <a:ln>
                  <a:noFill/>
                </a:ln>
                <a:solidFill>
                  <a:srgbClr val="66D9EF"/>
                </a:solidFill>
                <a:effectLst/>
                <a:uLnTx/>
                <a:uFillTx/>
                <a:latin typeface="Consolas" panose="020B0609020204030204" pitchFamily="49" charset="0"/>
                <a:sym typeface="Gill Sans" charset="0"/>
              </a:rPr>
              <a:t> </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turtle</a:t>
            </a:r>
            <a:r>
              <a:rPr kumimoji="0" lang="zh-CN"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kumimoji="0" lang="zh-CN" altLang="zh-CN" sz="1800" b="1" i="1" u="none" strike="noStrike" kern="1200" cap="none" spc="0" normalizeH="0" baseline="0" noProof="0" dirty="0">
                <a:ln>
                  <a:noFill/>
                </a:ln>
                <a:solidFill>
                  <a:srgbClr val="FF7700"/>
                </a:solidFill>
                <a:effectLst/>
                <a:uLnTx/>
                <a:uFillTx/>
                <a:latin typeface="Consolas" panose="020B0609020204030204" pitchFamily="49" charset="0"/>
                <a:sym typeface="Gill Sans" charset="0"/>
              </a:rPr>
              <a:t>i</a:t>
            </a:r>
            <a:r>
              <a:rPr kumimoji="0" lang="en-US" altLang="zh-CN" sz="1800" b="1" i="1" u="none" strike="noStrike" kern="1200" cap="none" spc="0" normalizeH="0" baseline="0" noProof="0" dirty="0" err="1">
                <a:ln>
                  <a:noFill/>
                </a:ln>
                <a:solidFill>
                  <a:srgbClr val="FF7700"/>
                </a:solidFill>
                <a:effectLst/>
                <a:uLnTx/>
                <a:uFillTx/>
                <a:latin typeface="Consolas" panose="020B0609020204030204" pitchFamily="49" charset="0"/>
                <a:sym typeface="Gill Sans" charset="0"/>
              </a:rPr>
              <a:t>mport</a:t>
            </a:r>
            <a:r>
              <a:rPr kumimoji="0" lang="zh-CN" altLang="zh-CN" sz="1800" b="1" i="1" u="none" strike="noStrike" kern="1200" cap="none" spc="0" normalizeH="0" baseline="0" noProof="0" dirty="0">
                <a:ln>
                  <a:noFill/>
                </a:ln>
                <a:solidFill>
                  <a:srgbClr val="66D9EF"/>
                </a:solidFill>
                <a:effectLst/>
                <a:uLnTx/>
                <a:uFillTx/>
                <a:latin typeface="Consolas" panose="020B0609020204030204" pitchFamily="49" charset="0"/>
                <a:sym typeface="Gill Sans" charset="0"/>
              </a:rPr>
              <a:t> </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br>
              <a:rPr kumimoji="0" lang="zh-CN" altLang="zh-CN" sz="1800" b="1" i="0" u="none" strike="noStrike" kern="1200" cap="none" spc="0" normalizeH="0" baseline="0" noProof="0" dirty="0">
                <a:ln>
                  <a:noFill/>
                </a:ln>
                <a:solidFill>
                  <a:srgbClr val="F92672"/>
                </a:solidFill>
                <a:effectLst/>
                <a:uLnTx/>
                <a:uFillTx/>
                <a:latin typeface="Consolas" panose="020B0609020204030204" pitchFamily="49" charset="0"/>
                <a:sym typeface="Gill Sans" charset="0"/>
              </a:rPr>
            </a:b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color(</a:t>
            </a:r>
            <a:r>
              <a:rPr kumimoji="0" lang="en-US"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'red', 'red'</a:t>
            </a:r>
            <a:r>
              <a:rPr kumimoji="0" lang="zh-CN"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endPar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endParaRP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1800" b="1" i="0" u="none" strike="noStrike" kern="1200" cap="none" spc="0" normalizeH="0" baseline="0" noProof="0" dirty="0" err="1">
                <a:ln>
                  <a:noFill/>
                </a:ln>
                <a:solidFill>
                  <a:srgbClr val="000000"/>
                </a:solidFill>
                <a:effectLst/>
                <a:uLnTx/>
                <a:uFillTx/>
                <a:latin typeface="Consolas" panose="020B0609020204030204" pitchFamily="49" charset="0"/>
                <a:sym typeface="Gill Sans" charset="0"/>
              </a:rPr>
              <a:t>begin_fill</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zh-CN" sz="1800" b="1" i="1" u="none" strike="noStrike" kern="1200" cap="none" spc="0" normalizeH="0" baseline="0" noProof="0" dirty="0">
                <a:ln>
                  <a:noFill/>
                </a:ln>
                <a:solidFill>
                  <a:srgbClr val="FF7700"/>
                </a:solidFill>
                <a:effectLst/>
                <a:uLnTx/>
                <a:uFillTx/>
                <a:latin typeface="Consolas" panose="020B0609020204030204" pitchFamily="49" charset="0"/>
                <a:sym typeface="Gill Sans" charset="0"/>
              </a:rPr>
              <a:t>f</a:t>
            </a:r>
            <a:r>
              <a:rPr kumimoji="0" lang="en-US" altLang="zh-CN" sz="1800" b="1" i="1" u="none" strike="noStrike" kern="1200" cap="none" spc="0" normalizeH="0" baseline="0" noProof="0" dirty="0">
                <a:ln>
                  <a:noFill/>
                </a:ln>
                <a:solidFill>
                  <a:srgbClr val="FF7700"/>
                </a:solidFill>
                <a:effectLst/>
                <a:uLnTx/>
                <a:uFillTx/>
                <a:latin typeface="Consolas" panose="020B0609020204030204" pitchFamily="49" charset="0"/>
                <a:sym typeface="Gill Sans" charset="0"/>
              </a:rPr>
              <a:t>or</a:t>
            </a:r>
            <a:r>
              <a:rPr kumimoji="0" lang="zh-CN" altLang="zh-CN" sz="1800" b="1" i="1" u="none" strike="noStrike" kern="1200" cap="none" spc="0" normalizeH="0" baseline="0" noProof="0" dirty="0">
                <a:ln>
                  <a:noFill/>
                </a:ln>
                <a:solidFill>
                  <a:srgbClr val="66D9EF"/>
                </a:solidFill>
                <a:effectLst/>
                <a:uLnTx/>
                <a:uFillTx/>
                <a:latin typeface="Consolas" panose="020B0609020204030204" pitchFamily="49" charset="0"/>
                <a:sym typeface="Gill Sans" charset="0"/>
              </a:rPr>
              <a:t> </a:t>
            </a:r>
            <a:r>
              <a:rPr kumimoji="0" lang="en-US" altLang="zh-CN" sz="1800" b="1" i="0" u="none" strike="noStrike" kern="1200" cap="none" spc="0" normalizeH="0" baseline="0" noProof="0" dirty="0" err="1">
                <a:ln>
                  <a:noFill/>
                </a:ln>
                <a:solidFill>
                  <a:srgbClr val="000000"/>
                </a:solidFill>
                <a:effectLst/>
                <a:uLnTx/>
                <a:uFillTx/>
                <a:latin typeface="Consolas" panose="020B0609020204030204" pitchFamily="49" charset="0"/>
                <a:sym typeface="Gill Sans" charset="0"/>
              </a:rPr>
              <a:t>i</a:t>
            </a:r>
            <a:r>
              <a:rPr kumimoji="0" lang="zh-CN" altLang="zh-CN" sz="1800" b="1" i="0" u="none" strike="noStrike" kern="1200" cap="none" spc="0" normalizeH="0" baseline="0" noProof="0" dirty="0">
                <a:ln>
                  <a:noFill/>
                </a:ln>
                <a:solidFill>
                  <a:srgbClr val="F8F8F2"/>
                </a:solidFill>
                <a:effectLst/>
                <a:uLnTx/>
                <a:uFillTx/>
                <a:latin typeface="Consolas" panose="020B0609020204030204" pitchFamily="49" charset="0"/>
                <a:sym typeface="Gill Sans" charset="0"/>
              </a:rPr>
              <a:t> </a:t>
            </a:r>
            <a:r>
              <a:rPr kumimoji="0" lang="zh-CN" altLang="zh-CN" sz="1800" b="1" i="1" u="none" strike="noStrike" kern="1200" cap="none" spc="0" normalizeH="0" baseline="0" noProof="0" dirty="0">
                <a:ln>
                  <a:noFill/>
                </a:ln>
                <a:solidFill>
                  <a:srgbClr val="FF7700"/>
                </a:solidFill>
                <a:effectLst/>
                <a:uLnTx/>
                <a:uFillTx/>
                <a:latin typeface="Consolas" panose="020B0609020204030204" pitchFamily="49" charset="0"/>
                <a:sym typeface="Gill Sans" charset="0"/>
              </a:rPr>
              <a:t>in</a:t>
            </a:r>
            <a:r>
              <a:rPr kumimoji="0" lang="zh-CN" altLang="zh-CN" sz="1800" b="1" i="1" u="none" strike="noStrike" kern="1200" cap="none" spc="0" normalizeH="0" baseline="0" noProof="0" dirty="0">
                <a:ln>
                  <a:noFill/>
                </a:ln>
                <a:solidFill>
                  <a:srgbClr val="66D9EF"/>
                </a:solidFill>
                <a:effectLst/>
                <a:uLnTx/>
                <a:uFillTx/>
                <a:latin typeface="Consolas" panose="020B0609020204030204" pitchFamily="49" charset="0"/>
                <a:sym typeface="Gill Sans" charset="0"/>
              </a:rPr>
              <a:t> </a:t>
            </a:r>
            <a:r>
              <a:rPr kumimoji="0" lang="en-US" altLang="zh-CN" sz="1800" b="1" i="1" u="none" strike="noStrike" kern="1200" cap="none" spc="0" normalizeH="0" baseline="0" noProof="0" dirty="0">
                <a:ln>
                  <a:noFill/>
                </a:ln>
                <a:solidFill>
                  <a:srgbClr val="900090"/>
                </a:solidFill>
                <a:effectLst/>
                <a:uLnTx/>
                <a:uFillTx/>
                <a:latin typeface="Consolas" panose="020B0609020204030204" pitchFamily="49" charset="0"/>
                <a:sym typeface="Gill Sans" charset="0"/>
              </a:rPr>
              <a:t>range</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(5)</a:t>
            </a:r>
            <a:r>
              <a:rPr kumimoji="0" lang="zh-CN"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endPar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endParaRP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kumimoji="0" lang="en-US" altLang="zh-CN" sz="1800" b="1" i="0" u="none" strike="noStrike" kern="1200" cap="none" spc="0" normalizeH="0" baseline="0" noProof="0" dirty="0" err="1">
                <a:ln>
                  <a:noFill/>
                </a:ln>
                <a:solidFill>
                  <a:srgbClr val="000000"/>
                </a:solidFill>
                <a:effectLst/>
                <a:uLnTx/>
                <a:uFillTx/>
                <a:latin typeface="Consolas" panose="020B0609020204030204" pitchFamily="49" charset="0"/>
                <a:sym typeface="Gill Sans" charset="0"/>
              </a:rPr>
              <a:t>fd</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(200)</a:t>
            </a: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kumimoji="0" lang="en-US" altLang="zh-CN" sz="1800" b="1" i="0" u="none" strike="noStrike" kern="1200" cap="none" spc="0" normalizeH="0" baseline="0" noProof="0" dirty="0" err="1">
                <a:ln>
                  <a:noFill/>
                </a:ln>
                <a:solidFill>
                  <a:srgbClr val="000000"/>
                </a:solidFill>
                <a:effectLst/>
                <a:uLnTx/>
                <a:uFillTx/>
                <a:latin typeface="Consolas" panose="020B0609020204030204" pitchFamily="49" charset="0"/>
                <a:sym typeface="Gill Sans" charset="0"/>
              </a:rPr>
              <a:t>rt</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(144)</a:t>
            </a: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1800" b="1" i="0" u="none" strike="noStrike" kern="1200" cap="none" spc="0" normalizeH="0" baseline="0" noProof="0" dirty="0" err="1">
                <a:ln>
                  <a:noFill/>
                </a:ln>
                <a:solidFill>
                  <a:srgbClr val="000000"/>
                </a:solidFill>
                <a:effectLst/>
                <a:uLnTx/>
                <a:uFillTx/>
                <a:latin typeface="Consolas" panose="020B0609020204030204" pitchFamily="49" charset="0"/>
                <a:sym typeface="Gill Sans" charset="0"/>
              </a:rPr>
              <a:t>end_fill</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done()</a:t>
            </a:r>
            <a:endParaRPr kumimoji="0" lang="zh-CN" altLang="zh-CN" sz="1800" b="1" i="0" u="none" strike="noStrike" kern="1200" cap="none" spc="0" normalizeH="0" baseline="0" noProof="0" dirty="0">
              <a:ln>
                <a:noFill/>
              </a:ln>
              <a:solidFill>
                <a:srgbClr val="000000"/>
              </a:solidFill>
              <a:effectLst/>
              <a:uLnTx/>
              <a:uFillTx/>
              <a:latin typeface="Arial" panose="020B0604020202020204" pitchFamily="34" charset="0"/>
              <a:sym typeface="Gill Sans" charset="0"/>
            </a:endParaRPr>
          </a:p>
        </p:txBody>
      </p:sp>
    </p:spTree>
    <p:extLst>
      <p:ext uri="{BB962C8B-B14F-4D97-AF65-F5344CB8AC3E}">
        <p14:creationId xmlns:p14="http://schemas.microsoft.com/office/powerpoint/2010/main" val="953990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612" y="3795886"/>
            <a:ext cx="1356388" cy="1356388"/>
          </a:xfrm>
          <a:prstGeom prst="rect">
            <a:avLst/>
          </a:prstGeom>
        </p:spPr>
      </p:pic>
    </p:spTree>
    <p:extLst>
      <p:ext uri="{BB962C8B-B14F-4D97-AF65-F5344CB8AC3E}">
        <p14:creationId xmlns:p14="http://schemas.microsoft.com/office/powerpoint/2010/main" val="736835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3528" y="0"/>
            <a:ext cx="8544020" cy="5143500"/>
          </a:xfrm>
          <a:prstGeom prst="rect">
            <a:avLst/>
          </a:prstGeom>
        </p:spPr>
      </p:pic>
      <p:sp>
        <p:nvSpPr>
          <p:cNvPr id="7" name="矩形 6">
            <a:extLst>
              <a:ext uri="{FF2B5EF4-FFF2-40B4-BE49-F238E27FC236}">
                <a16:creationId xmlns:a16="http://schemas.microsoft.com/office/drawing/2014/main" id="{FFBA0611-5044-4ECB-9428-A456DF852D76}"/>
              </a:ext>
            </a:extLst>
          </p:cNvPr>
          <p:cNvSpPr/>
          <p:nvPr/>
        </p:nvSpPr>
        <p:spPr>
          <a:xfrm>
            <a:off x="467544" y="123478"/>
            <a:ext cx="6228184" cy="553998"/>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集成电路晶体管数量实测 </a:t>
            </a:r>
            <a:r>
              <a:rPr kumimoji="0" lang="en-US" altLang="zh-CN"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1971-2016</a:t>
            </a:r>
            <a:endParaRPr kumimoji="0"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8" name="矩形 7">
            <a:extLst>
              <a:ext uri="{FF2B5EF4-FFF2-40B4-BE49-F238E27FC236}">
                <a16:creationId xmlns:a16="http://schemas.microsoft.com/office/drawing/2014/main" id="{FFBA0611-5044-4ECB-9428-A456DF852D76}"/>
              </a:ext>
            </a:extLst>
          </p:cNvPr>
          <p:cNvSpPr/>
          <p:nvPr/>
        </p:nvSpPr>
        <p:spPr>
          <a:xfrm>
            <a:off x="6053447" y="2429174"/>
            <a:ext cx="2952328" cy="1338828"/>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1971-2015</a:t>
            </a:r>
            <a:r>
              <a:rPr kumimoji="0" lang="zh-CN" altLang="en-US" sz="18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a:t>
            </a:r>
            <a:r>
              <a:rPr kumimoji="0" lang="en-US" altLang="zh-CN" sz="18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44</a:t>
            </a:r>
            <a:r>
              <a:rPr kumimoji="0" lang="zh-CN" altLang="en-US" sz="18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年</a:t>
            </a:r>
            <a:endParaRPr kumimoji="0" lang="en-US" altLang="zh-CN" sz="18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理论上：约</a:t>
            </a:r>
            <a:r>
              <a:rPr kumimoji="0" lang="en-US" altLang="zh-CN" sz="18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2</a:t>
            </a:r>
            <a:r>
              <a:rPr kumimoji="0" lang="en-US" altLang="zh-CN" sz="1800" b="1" i="0" u="none" strike="noStrike" kern="1200" cap="none" spc="0" normalizeH="0" baseline="3000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22</a:t>
            </a:r>
            <a:r>
              <a:rPr kumimoji="0" lang="zh-CN" altLang="en-US" sz="18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，四百万倍</a:t>
            </a:r>
            <a:endParaRPr kumimoji="0" lang="en-US" altLang="zh-CN" sz="18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rPr>
              <a:t>实际上：四百三十五万倍</a:t>
            </a:r>
            <a:endParaRPr kumimoji="0" lang="en-US" altLang="zh-CN" sz="18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charset="0"/>
              <a:sym typeface="Gill Sans" charset="0"/>
            </a:endParaRPr>
          </a:p>
        </p:txBody>
      </p:sp>
      <p:sp>
        <p:nvSpPr>
          <p:cNvPr id="6" name="矩形 5"/>
          <p:cNvSpPr/>
          <p:nvPr/>
        </p:nvSpPr>
        <p:spPr bwMode="auto">
          <a:xfrm>
            <a:off x="1331640" y="4371950"/>
            <a:ext cx="504056" cy="144016"/>
          </a:xfrm>
          <a:prstGeom prst="rect">
            <a:avLst/>
          </a:prstGeom>
          <a:noFill/>
          <a:ln w="25400" cap="flat" cmpd="sng" algn="ctr">
            <a:solidFill>
              <a:srgbClr val="D9843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9" name="矩形 8"/>
          <p:cNvSpPr/>
          <p:nvPr/>
        </p:nvSpPr>
        <p:spPr>
          <a:xfrm>
            <a:off x="2377430" y="4244484"/>
            <a:ext cx="2218108" cy="415498"/>
          </a:xfrm>
          <a:prstGeom prst="rect">
            <a:avLst/>
          </a:prstGeom>
        </p:spPr>
        <p:txBody>
          <a:bodyPr wrap="non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D98431"/>
                </a:solidFill>
                <a:effectLst/>
                <a:uLnTx/>
                <a:uFillTx/>
                <a:latin typeface="微软雅黑" panose="020B0503020204020204" pitchFamily="34" charset="-122"/>
                <a:ea typeface="微软雅黑" panose="020B0503020204020204" pitchFamily="34" charset="-122"/>
                <a:cs typeface="Arial" charset="0"/>
                <a:sym typeface="Gill Sans" charset="0"/>
              </a:rPr>
              <a:t>Intel 4004(1971): 2300</a:t>
            </a:r>
          </a:p>
        </p:txBody>
      </p:sp>
      <p:sp>
        <p:nvSpPr>
          <p:cNvPr id="11" name="矩形 10"/>
          <p:cNvSpPr/>
          <p:nvPr/>
        </p:nvSpPr>
        <p:spPr bwMode="auto">
          <a:xfrm>
            <a:off x="7468256" y="301172"/>
            <a:ext cx="1064184" cy="155049"/>
          </a:xfrm>
          <a:prstGeom prst="rect">
            <a:avLst/>
          </a:prstGeom>
          <a:noFill/>
          <a:ln w="25400" cap="flat" cmpd="sng" algn="ctr">
            <a:solidFill>
              <a:srgbClr val="D9843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12" name="矩形 11"/>
          <p:cNvSpPr/>
          <p:nvPr/>
        </p:nvSpPr>
        <p:spPr>
          <a:xfrm>
            <a:off x="6876257" y="1294312"/>
            <a:ext cx="2267744" cy="738664"/>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D98431"/>
                </a:solidFill>
                <a:effectLst/>
                <a:uLnTx/>
                <a:uFillTx/>
                <a:latin typeface="微软雅黑" panose="020B0503020204020204" pitchFamily="34" charset="-122"/>
                <a:ea typeface="微软雅黑" panose="020B0503020204020204" pitchFamily="34" charset="-122"/>
                <a:cs typeface="Arial" charset="0"/>
                <a:sym typeface="Gill Sans" charset="0"/>
              </a:rPr>
              <a:t>SPARC M7</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D98431"/>
                </a:solidFill>
                <a:effectLst/>
                <a:uLnTx/>
                <a:uFillTx/>
                <a:latin typeface="微软雅黑" panose="020B0503020204020204" pitchFamily="34" charset="-122"/>
                <a:ea typeface="微软雅黑" panose="020B0503020204020204" pitchFamily="34" charset="-122"/>
                <a:cs typeface="Arial" charset="0"/>
                <a:sym typeface="Gill Sans" charset="0"/>
              </a:rPr>
              <a:t>(2015): 10,000,000,000</a:t>
            </a:r>
          </a:p>
        </p:txBody>
      </p:sp>
      <p:sp>
        <p:nvSpPr>
          <p:cNvPr id="10" name="矩形 9"/>
          <p:cNvSpPr/>
          <p:nvPr/>
        </p:nvSpPr>
        <p:spPr>
          <a:xfrm>
            <a:off x="5171069" y="3956451"/>
            <a:ext cx="3916842" cy="415498"/>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D98431"/>
                </a:solidFill>
                <a:effectLst/>
                <a:uLnTx/>
                <a:uFillTx/>
                <a:latin typeface="微软雅黑" panose="020B0503020204020204" pitchFamily="34" charset="-122"/>
                <a:ea typeface="微软雅黑" panose="020B0503020204020204" pitchFamily="34" charset="-122"/>
                <a:cs typeface="Arial" charset="0"/>
                <a:sym typeface="Gill Sans" charset="0"/>
              </a:rPr>
              <a:t>32-core AMD </a:t>
            </a:r>
            <a:r>
              <a:rPr kumimoji="0" lang="en-US" altLang="zh-CN" sz="1400" b="1" i="0" u="none" strike="noStrike" kern="1200" cap="none" spc="0" normalizeH="0" baseline="0" noProof="0" dirty="0" err="1">
                <a:ln>
                  <a:noFill/>
                </a:ln>
                <a:solidFill>
                  <a:srgbClr val="D98431"/>
                </a:solidFill>
                <a:effectLst/>
                <a:uLnTx/>
                <a:uFillTx/>
                <a:latin typeface="微软雅黑" panose="020B0503020204020204" pitchFamily="34" charset="-122"/>
                <a:ea typeface="微软雅黑" panose="020B0503020204020204" pitchFamily="34" charset="-122"/>
                <a:cs typeface="Arial" charset="0"/>
                <a:sym typeface="Gill Sans" charset="0"/>
              </a:rPr>
              <a:t>Epyc</a:t>
            </a:r>
            <a:r>
              <a:rPr kumimoji="0" lang="en-US" altLang="zh-CN" sz="1400" b="1" i="0" u="none" strike="noStrike" kern="1200" cap="none" spc="0" normalizeH="0" baseline="0" noProof="0" dirty="0">
                <a:ln>
                  <a:noFill/>
                </a:ln>
                <a:solidFill>
                  <a:srgbClr val="D98431"/>
                </a:solidFill>
                <a:effectLst/>
                <a:uLnTx/>
                <a:uFillTx/>
                <a:latin typeface="微软雅黑" panose="020B0503020204020204" pitchFamily="34" charset="-122"/>
                <a:ea typeface="微软雅黑" panose="020B0503020204020204" pitchFamily="34" charset="-122"/>
                <a:cs typeface="Arial" charset="0"/>
                <a:sym typeface="Gill Sans" charset="0"/>
              </a:rPr>
              <a:t>(2017): 19,200,000,000</a:t>
            </a:r>
          </a:p>
        </p:txBody>
      </p:sp>
    </p:spTree>
    <p:extLst>
      <p:ext uri="{BB962C8B-B14F-4D97-AF65-F5344CB8AC3E}">
        <p14:creationId xmlns:p14="http://schemas.microsoft.com/office/powerpoint/2010/main" val="2970885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579155a5afd86163fd78435cb23c80c36c925"/>
</p:tagLst>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_rels/theme2.xml.rels><?xml version="1.0" encoding="UTF-8" standalone="yes"?>
<Relationships xmlns="http://schemas.openxmlformats.org/package/2006/relationships"><Relationship Id="rId1" Type="http://schemas.openxmlformats.org/officeDocument/2006/relationships/image" Target="NULL"/></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Embassy_Orange (Light)">
      <a:dk1>
        <a:srgbClr val="000000"/>
      </a:dk1>
      <a:lt1>
        <a:srgbClr val="FFFFFF"/>
      </a:lt1>
      <a:dk2>
        <a:srgbClr val="323232"/>
      </a:dk2>
      <a:lt2>
        <a:srgbClr val="969696"/>
      </a:lt2>
      <a:accent1>
        <a:srgbClr val="FF6900"/>
      </a:accent1>
      <a:accent2>
        <a:srgbClr val="FF931A"/>
      </a:accent2>
      <a:accent3>
        <a:srgbClr val="FFB219"/>
      </a:accent3>
      <a:accent4>
        <a:srgbClr val="FFE019"/>
      </a:accent4>
      <a:accent5>
        <a:srgbClr val="4B4B4B"/>
      </a:accent5>
      <a:accent6>
        <a:srgbClr val="7F7F7F"/>
      </a:accent6>
      <a:hlink>
        <a:srgbClr val="B2B2B2"/>
      </a:hlink>
      <a:folHlink>
        <a:srgbClr val="F0F0F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C86EE"/>
        </a:solidFill>
        <a:ln w="25400"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Title &amp; Subtitle">
  <a:themeElements>
    <a:clrScheme name="Embassy_Orange (Light)">
      <a:dk1>
        <a:srgbClr val="000000"/>
      </a:dk1>
      <a:lt1>
        <a:srgbClr val="FFFFFF"/>
      </a:lt1>
      <a:dk2>
        <a:srgbClr val="323232"/>
      </a:dk2>
      <a:lt2>
        <a:srgbClr val="969696"/>
      </a:lt2>
      <a:accent1>
        <a:srgbClr val="FF6900"/>
      </a:accent1>
      <a:accent2>
        <a:srgbClr val="FF931A"/>
      </a:accent2>
      <a:accent3>
        <a:srgbClr val="FFB219"/>
      </a:accent3>
      <a:accent4>
        <a:srgbClr val="FFE019"/>
      </a:accent4>
      <a:accent5>
        <a:srgbClr val="4B4B4B"/>
      </a:accent5>
      <a:accent6>
        <a:srgbClr val="7F7F7F"/>
      </a:accent6>
      <a:hlink>
        <a:srgbClr val="B2B2B2"/>
      </a:hlink>
      <a:folHlink>
        <a:srgbClr val="F0F0F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C86EE"/>
        </a:solidFill>
        <a:ln w="25400"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itle &amp; Subtitle">
  <a:themeElements>
    <a:clrScheme name="Embassy_Orange (Light)">
      <a:dk1>
        <a:srgbClr val="000000"/>
      </a:dk1>
      <a:lt1>
        <a:srgbClr val="FFFFFF"/>
      </a:lt1>
      <a:dk2>
        <a:srgbClr val="323232"/>
      </a:dk2>
      <a:lt2>
        <a:srgbClr val="969696"/>
      </a:lt2>
      <a:accent1>
        <a:srgbClr val="FF6900"/>
      </a:accent1>
      <a:accent2>
        <a:srgbClr val="FF931A"/>
      </a:accent2>
      <a:accent3>
        <a:srgbClr val="FFB219"/>
      </a:accent3>
      <a:accent4>
        <a:srgbClr val="FFE019"/>
      </a:accent4>
      <a:accent5>
        <a:srgbClr val="4B4B4B"/>
      </a:accent5>
      <a:accent6>
        <a:srgbClr val="7F7F7F"/>
      </a:accent6>
      <a:hlink>
        <a:srgbClr val="B2B2B2"/>
      </a:hlink>
      <a:folHlink>
        <a:srgbClr val="F0F0F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52554</TotalTime>
  <Pages>0</Pages>
  <Words>3152</Words>
  <Characters>0</Characters>
  <Application>Microsoft Office PowerPoint</Application>
  <PresentationFormat>全屏显示(16:9)</PresentationFormat>
  <Lines>0</Lines>
  <Paragraphs>449</Paragraphs>
  <Slides>86</Slides>
  <Notes>4</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86</vt:i4>
      </vt:variant>
    </vt:vector>
  </HeadingPairs>
  <TitlesOfParts>
    <vt:vector size="100" baseType="lpstr">
      <vt:lpstr>FontAwesome</vt:lpstr>
      <vt:lpstr>Gill Sans</vt:lpstr>
      <vt:lpstr>Helvetica Neue</vt:lpstr>
      <vt:lpstr>隶书</vt:lpstr>
      <vt:lpstr>微软雅黑</vt:lpstr>
      <vt:lpstr>Arial</vt:lpstr>
      <vt:lpstr>Calibri</vt:lpstr>
      <vt:lpstr>Consolas</vt:lpstr>
      <vt:lpstr>Palatino Linotype</vt:lpstr>
      <vt:lpstr>Rockwell</vt:lpstr>
      <vt:lpstr>Times New Roman</vt:lpstr>
      <vt:lpstr>Title &amp; Subtitle</vt:lpstr>
      <vt:lpstr>2_Title &amp; Subtitle</vt:lpstr>
      <vt:lpstr>3_Title &amp; Subtitle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计算思维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Tian Song</dc:creator>
  <cp:lastModifiedBy>honghao zhu</cp:lastModifiedBy>
  <cp:revision>4551</cp:revision>
  <cp:lastPrinted>2017-02-27T11:23:14Z</cp:lastPrinted>
  <dcterms:modified xsi:type="dcterms:W3CDTF">2025-02-24T00:06:25Z</dcterms:modified>
</cp:coreProperties>
</file>