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152"/>
  </p:notesMasterIdLst>
  <p:handoutMasterIdLst>
    <p:handoutMasterId r:id="rId153"/>
  </p:handoutMasterIdLst>
  <p:sldIdLst>
    <p:sldId id="490" r:id="rId3"/>
    <p:sldId id="492" r:id="rId4"/>
    <p:sldId id="584" r:id="rId5"/>
    <p:sldId id="588" r:id="rId6"/>
    <p:sldId id="589" r:id="rId7"/>
    <p:sldId id="594" r:id="rId8"/>
    <p:sldId id="596" r:id="rId9"/>
    <p:sldId id="592" r:id="rId10"/>
    <p:sldId id="593" r:id="rId11"/>
    <p:sldId id="595" r:id="rId12"/>
    <p:sldId id="547" r:id="rId13"/>
    <p:sldId id="591" r:id="rId14"/>
    <p:sldId id="757" r:id="rId15"/>
    <p:sldId id="599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758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661" r:id="rId73"/>
    <p:sldId id="759" r:id="rId74"/>
    <p:sldId id="667" r:id="rId75"/>
    <p:sldId id="669" r:id="rId76"/>
    <p:sldId id="670" r:id="rId77"/>
    <p:sldId id="671" r:id="rId78"/>
    <p:sldId id="672" r:id="rId79"/>
    <p:sldId id="673" r:id="rId80"/>
    <p:sldId id="674" r:id="rId81"/>
    <p:sldId id="675" r:id="rId82"/>
    <p:sldId id="676" r:id="rId83"/>
    <p:sldId id="677" r:id="rId84"/>
    <p:sldId id="678" r:id="rId85"/>
    <p:sldId id="679" r:id="rId86"/>
    <p:sldId id="680" r:id="rId87"/>
    <p:sldId id="681" r:id="rId88"/>
    <p:sldId id="682" r:id="rId89"/>
    <p:sldId id="683" r:id="rId90"/>
    <p:sldId id="684" r:id="rId91"/>
    <p:sldId id="685" r:id="rId92"/>
    <p:sldId id="686" r:id="rId93"/>
    <p:sldId id="687" r:id="rId94"/>
    <p:sldId id="688" r:id="rId95"/>
    <p:sldId id="689" r:id="rId96"/>
    <p:sldId id="690" r:id="rId97"/>
    <p:sldId id="691" r:id="rId98"/>
    <p:sldId id="692" r:id="rId99"/>
    <p:sldId id="693" r:id="rId100"/>
    <p:sldId id="694" r:id="rId101"/>
    <p:sldId id="695" r:id="rId102"/>
    <p:sldId id="696" r:id="rId103"/>
    <p:sldId id="697" r:id="rId104"/>
    <p:sldId id="698" r:id="rId105"/>
    <p:sldId id="699" r:id="rId106"/>
    <p:sldId id="700" r:id="rId107"/>
    <p:sldId id="701" r:id="rId108"/>
    <p:sldId id="702" r:id="rId109"/>
    <p:sldId id="760" r:id="rId110"/>
    <p:sldId id="707" r:id="rId111"/>
    <p:sldId id="708" r:id="rId112"/>
    <p:sldId id="709" r:id="rId113"/>
    <p:sldId id="710" r:id="rId114"/>
    <p:sldId id="711" r:id="rId115"/>
    <p:sldId id="712" r:id="rId116"/>
    <p:sldId id="713" r:id="rId117"/>
    <p:sldId id="714" r:id="rId118"/>
    <p:sldId id="715" r:id="rId119"/>
    <p:sldId id="716" r:id="rId120"/>
    <p:sldId id="717" r:id="rId121"/>
    <p:sldId id="718" r:id="rId122"/>
    <p:sldId id="719" r:id="rId123"/>
    <p:sldId id="720" r:id="rId124"/>
    <p:sldId id="721" r:id="rId125"/>
    <p:sldId id="722" r:id="rId126"/>
    <p:sldId id="723" r:id="rId127"/>
    <p:sldId id="724" r:id="rId128"/>
    <p:sldId id="761" r:id="rId129"/>
    <p:sldId id="729" r:id="rId130"/>
    <p:sldId id="730" r:id="rId131"/>
    <p:sldId id="731" r:id="rId132"/>
    <p:sldId id="732" r:id="rId133"/>
    <p:sldId id="733" r:id="rId134"/>
    <p:sldId id="734" r:id="rId135"/>
    <p:sldId id="735" r:id="rId136"/>
    <p:sldId id="736" r:id="rId137"/>
    <p:sldId id="737" r:id="rId138"/>
    <p:sldId id="738" r:id="rId139"/>
    <p:sldId id="739" r:id="rId140"/>
    <p:sldId id="740" r:id="rId141"/>
    <p:sldId id="741" r:id="rId142"/>
    <p:sldId id="742" r:id="rId143"/>
    <p:sldId id="743" r:id="rId144"/>
    <p:sldId id="744" r:id="rId145"/>
    <p:sldId id="745" r:id="rId146"/>
    <p:sldId id="746" r:id="rId147"/>
    <p:sldId id="747" r:id="rId148"/>
    <p:sldId id="748" r:id="rId149"/>
    <p:sldId id="749" r:id="rId150"/>
    <p:sldId id="529" r:id="rId151"/>
  </p:sldIdLst>
  <p:sldSz cx="9144000" cy="5143500" type="screen16x9"/>
  <p:notesSz cx="7096125" cy="10231438"/>
  <p:custDataLst>
    <p:tags r:id="rId15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D98431"/>
    <a:srgbClr val="1C86EF"/>
    <a:srgbClr val="1C86EE"/>
    <a:srgbClr val="CECECE"/>
    <a:srgbClr val="338DCC"/>
    <a:srgbClr val="007FD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88725" autoAdjust="0"/>
  </p:normalViewPr>
  <p:slideViewPr>
    <p:cSldViewPr>
      <p:cViewPr varScale="1">
        <p:scale>
          <a:sx n="95" d="100"/>
          <a:sy n="95" d="100"/>
        </p:scale>
        <p:origin x="85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38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tags" Target="tags/tag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rstrip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：删除字符串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右侧的指定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字符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lstrip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：删除字符串左侧的指定字符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600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1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74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67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2890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6284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436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8805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9027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0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5218888" y="3358673"/>
            <a:ext cx="2132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蟒蛇绘制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606087" y="122920"/>
            <a:ext cx="3227704" cy="4000510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turtle.pencolor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"purple"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turtle.done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1419622"/>
            <a:ext cx="2964642" cy="17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格式化是对字符串进行格式表达的方式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字符串格式化使用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.format()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方法，用法如下：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3147814"/>
            <a:ext cx="856895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&gt;.format(&lt;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逗号分隔的参数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9431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87524" y="2139702"/>
            <a:ext cx="856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占用率为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%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.format(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2018-10-10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,10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11735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051720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4233560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11735" y="4011910"/>
            <a:ext cx="352182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524825" y="343584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4810" y="343584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46650" y="3435845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8645" y="4273123"/>
            <a:ext cx="2948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的默认顺序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689346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7913482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8388110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724128" y="4011910"/>
            <a:ext cx="2808312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6502436" y="3425767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26572" y="3425767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01200" y="342576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24128" y="4263044"/>
            <a:ext cx="284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中参数的顺序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88032" y="2675114"/>
            <a:ext cx="856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计算机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CPU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占用率为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%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2018-10-10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"C"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8388424" y="3321445"/>
            <a:ext cx="0" cy="47444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711735" y="2158683"/>
            <a:ext cx="7194857" cy="1578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6689346" y="2444286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7914164" y="2141233"/>
            <a:ext cx="6089" cy="709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V="1">
            <a:off x="716508" y="2174466"/>
            <a:ext cx="1" cy="6741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2057662" y="2434943"/>
            <a:ext cx="1529" cy="4299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2058343" y="2431352"/>
            <a:ext cx="4640271" cy="129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4238019" y="3347502"/>
            <a:ext cx="1529" cy="4299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4233560" y="3770440"/>
            <a:ext cx="4154864" cy="705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54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槽内部对格式化的配置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749654"/>
            <a:ext cx="85689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3314924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2911361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6091368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7308304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43" y="3527736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引导符号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30" y="3530199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用于填充的单个字符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73" y="3535125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居中对齐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3535125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槽设定的输出宽度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2954884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23" y="3527736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12" y="3542694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780" y="3542694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2682876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2879540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2889619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288719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2885563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2791851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288556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2051670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1648107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1691630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1691630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43" y="2264482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引导符号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30" y="2266945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用于填充的单个字符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73" y="2271871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左对齐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右对齐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^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居中对齐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2271871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槽设定的输出宽度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1691630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1419622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1616286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填充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1626365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162393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宽度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1622309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1528597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精度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162230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13452" y="2264482"/>
            <a:ext cx="40230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0:=^20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'=======PYTHON======='</a:t>
            </a: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0:</a:t>
            </a:r>
            <a:r>
              <a:rPr lang="zh-CN" altLang="en-US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&gt;20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>
                <a:solidFill>
                  <a:srgbClr val="0010FF"/>
                </a:solidFill>
                <a:latin typeface="Consolas" panose="020B0609020204030204" pitchFamily="49" charset="0"/>
              </a:rPr>
              <a:t>'*****************BIT'</a:t>
            </a:r>
            <a:endParaRPr lang="en-US" altLang="zh-CN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:10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'BIT       '</a:t>
            </a:r>
            <a:endParaRPr lang="zh-CN" altLang="en-US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4984" y="2378764"/>
            <a:ext cx="7159565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0:,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.2f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12345.6789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'12,345.68'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{0:b},{0:c},{0:d},{0:o},{0:x},{0:X}</a:t>
            </a:r>
            <a:r>
              <a:rPr lang="zh-CN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425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'110101001,Ʃ,425,651,1a9,1A9'</a:t>
            </a: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{0:e},{0:E},{0:f},{0:%}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3.14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'3.140000e+00,3.140000E+00,3.140000,314.000000%'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539552" y="2050703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4788024" y="1647140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6091368" y="1690663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 flipV="1">
            <a:off x="7308304" y="1690663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23" y="2263515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12" y="2278473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6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780" y="2278473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1615319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162539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1622971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1621342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1527630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1621341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1419622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8642" y="1244131"/>
            <a:ext cx="8144479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正向递增序号、反向递减序号、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&gt;[M:N:K]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*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len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hex()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oct()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chr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.lower()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.upper()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.split()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.count()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replace()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.center()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.strip()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.join(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.format()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52" y="4346368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2: time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练习与作业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time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中处理时间的标准库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时间的表达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提供获取系统时间并格式化输出功能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提供系统级精确计时功能，用于程序性能分析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18573" y="2427734"/>
            <a:ext cx="227390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i="1" dirty="0">
                <a:solidFill>
                  <a:srgbClr val="FF931A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time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.&lt;b&gt;()</a:t>
            </a:r>
          </a:p>
        </p:txBody>
      </p:sp>
    </p:spTree>
    <p:extLst>
      <p:ext uri="{BB962C8B-B14F-4D97-AF65-F5344CB8AC3E}">
        <p14:creationId xmlns:p14="http://schemas.microsoft.com/office/powerpoint/2010/main" val="32375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库包括三类函数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237397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时间获取：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time()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gmtime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时间格式化：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strftime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strptime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sleep(),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时间获取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0290"/>
              </p:ext>
            </p:extLst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获取当前时间戳，即计算机内部时间值，浮点数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1516939876.6022282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获取当前时间并以易读方式表示，返回字符串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time.ctime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'Fri Jan 26 12:11:16 2023'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64425"/>
              </p:ext>
            </p:extLst>
          </p:nvPr>
        </p:nvGraphicFramePr>
        <p:xfrm>
          <a:off x="489148" y="1563638"/>
          <a:ext cx="8165704" cy="2592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32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215984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获取当前时间，表示为计算机可处理的时间格式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=2023,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=16,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=0)</a:t>
                      </a:r>
                      <a:endParaRPr lang="zh-CN" altLang="en-US" sz="18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时间格式化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将时间以合理的方式展示出来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格式化：类似字符串格式化，需要有展示模板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展示模板由特定的格式化控制符组成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strftime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03839"/>
              </p:ext>
            </p:extLst>
          </p:nvPr>
        </p:nvGraphicFramePr>
        <p:xfrm>
          <a:off x="489148" y="1707654"/>
          <a:ext cx="8165704" cy="25335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strftime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是格式化模板字符串，用来定义输出效果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是计算机内部时间类型变量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time.strftime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,t)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‘2023-01-26</a:t>
                      </a: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12:55:20'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48469384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0000~9999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32378273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January~December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April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33621607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Jan~Dec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55792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01~31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328936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Monday~Sunday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Wednesday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342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8209" y="1294806"/>
            <a:ext cx="622021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练习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编程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道单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道编程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743153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7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48469384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Mon~Sun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00~23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32378273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%I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33621607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AM,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55792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328936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342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571" y="1880636"/>
            <a:ext cx="70567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,t)</a:t>
            </a:r>
          </a:p>
        </p:txBody>
      </p:sp>
      <p:sp>
        <p:nvSpPr>
          <p:cNvPr id="3" name="矩形 2"/>
          <p:cNvSpPr/>
          <p:nvPr/>
        </p:nvSpPr>
        <p:spPr>
          <a:xfrm>
            <a:off x="3749158" y="2657389"/>
            <a:ext cx="3922869" cy="613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 ‘2023-01-26 12:55:20'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571" y="1390005"/>
            <a:ext cx="3583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time.gmtime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3571" y="3435846"/>
            <a:ext cx="8226901" cy="120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‘2023-01-26 12:55:20'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strptime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右箭头 4"/>
          <p:cNvSpPr/>
          <p:nvPr/>
        </p:nvSpPr>
        <p:spPr bwMode="auto">
          <a:xfrm rot="2439879">
            <a:off x="3662250" y="2539321"/>
            <a:ext cx="311099" cy="288032"/>
          </a:xfrm>
          <a:prstGeom prst="rightArrow">
            <a:avLst/>
          </a:prstGeom>
          <a:solidFill>
            <a:srgbClr val="FF66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 rot="8080734">
            <a:off x="3662191" y="3291830"/>
            <a:ext cx="311099" cy="288032"/>
          </a:xfrm>
          <a:prstGeom prst="rightArrow">
            <a:avLst/>
          </a:prstGeom>
          <a:solidFill>
            <a:srgbClr val="FF66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29521"/>
              </p:ext>
            </p:extLst>
          </p:nvPr>
        </p:nvGraphicFramePr>
        <p:xfrm>
          <a:off x="406338" y="1419622"/>
          <a:ext cx="8331324" cy="33849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strptime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是字符串形式的时间值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是格式化模板字符串，用来定义输入效果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timeStr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zh-CN" sz="1800" b="1" dirty="0">
                          <a:solidFill>
                            <a:srgbClr val="00AA03"/>
                          </a:solidFill>
                          <a:latin typeface="Consolas" panose="020B0609020204030204" pitchFamily="49" charset="0"/>
                        </a:rPr>
                        <a:t>‘2023-01-26 12:55:20'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time.strptime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timeStr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=2023,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=16,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=0)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程序计时应用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程序计时应用广泛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程序计时指测量起止动作所经历时间的过程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测量时间：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产生时间：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sleep()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57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06338" y="1390814"/>
          <a:ext cx="8331324" cy="35358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perf_counter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级别的精确时间计数值，单位为秒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由于这个计数值起点不确定，连续调用差值才有意义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start =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318.66599499718114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341.3905185375658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- start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22.724523540384666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06338" y="1635646"/>
          <a:ext cx="8331324" cy="27774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拟休眠的时间，单位是秒，可以是浮点数</a:t>
                      </a:r>
                      <a:endParaRPr lang="en-US" altLang="zh-CN" sz="18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931A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def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: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      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time.sleep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(3.3)</a:t>
                      </a:r>
                      <a:endParaRPr lang="en-US" altLang="zh-CN" sz="1800" b="1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程序将等待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秒后再退出</a:t>
                      </a:r>
                      <a:endParaRPr lang="en-US" altLang="zh-CN" sz="2000" b="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文本进度条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文本进度条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382477"/>
            <a:chOff x="5904656" y="4720696"/>
            <a:chExt cx="3239344" cy="38247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38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CECE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Gill Sans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文本进度条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用过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计算机的都见过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2347" y="2533579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进度条什么原理呢？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" name="直接连接符 5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10" name="矩形 9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48" y="2314346"/>
            <a:ext cx="3757129" cy="12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需求分析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79612" y="2355726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采用字符串方式打印可以动态变化的文本进度条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进度条需要能在一行中逐渐变化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如何获得文本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进度条的变化时间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63688" y="2427734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sleep()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模拟一个持续的进度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似乎不那么难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简单的开始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简单的开始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699542"/>
            <a:ext cx="5760640" cy="41586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xtProBarV1.py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time</a:t>
            </a:r>
            <a:br>
              <a:rPr lang="zh-CN" altLang="zh-CN" sz="20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scale = 10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------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(scale+1):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a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b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 (scale -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c = 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/scale)*100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"{:^3.0f}%[{}-&gt;{}]"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c,a,b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(0.1)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"------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------"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627534"/>
            <a:ext cx="2162203" cy="3035821"/>
          </a:xfrm>
          <a:prstGeom prst="rect">
            <a:avLst/>
          </a:prstGeom>
          <a:ln>
            <a:solidFill>
              <a:srgbClr val="CCFFCC"/>
            </a:solidFill>
          </a:ln>
        </p:spPr>
      </p:pic>
    </p:spTree>
    <p:extLst>
      <p:ext uri="{BB962C8B-B14F-4D97-AF65-F5344CB8AC3E}">
        <p14:creationId xmlns:p14="http://schemas.microsoft.com/office/powerpoint/2010/main" val="41844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单行动态刷新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刷新的本质是：用之后打印的字符覆盖之前的字符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不能换行：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需要被控制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要能回退：打印后光标退回到之前的位置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刷新的关键是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419622"/>
            <a:ext cx="5760640" cy="19264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xtProBarV2.py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{:3}%"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), end=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time.sleep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7164"/>
          <a:stretch/>
        </p:blipFill>
        <p:spPr>
          <a:xfrm>
            <a:off x="1187623" y="3507854"/>
            <a:ext cx="6581081" cy="864096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84860" y="4150141"/>
            <a:ext cx="3186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IDLE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屏蔽了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\r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419622"/>
            <a:ext cx="5760640" cy="19264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xtProBarV2.py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(101):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"\r{:3}%"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), end=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time.sleep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84860" y="4083918"/>
            <a:ext cx="3186608" cy="85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命令行执行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22" y="3795886"/>
            <a:ext cx="3572346" cy="4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实例完整效果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完整效果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7808" y="483518"/>
            <a:ext cx="8028384" cy="44467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xtProBarV3.py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18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time</a:t>
            </a:r>
            <a:br>
              <a:rPr lang="zh-CN" altLang="zh-CN" sz="18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1800" b="1" dirty="0">
                <a:latin typeface="Consolas" panose="020B0609020204030204" pitchFamily="49" charset="0"/>
              </a:rPr>
              <a:t>scale = 50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.center(scale//2,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(scale+1):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a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b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(scale -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c = 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/scale)*100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 - start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"\r{:^3.0f}%[{}-&gt;{}]{:.2f}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s"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c,a,b,dur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),end=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(0.1)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.center(scale//2,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36" y="2488127"/>
            <a:ext cx="4319960" cy="5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226401"/>
            <a:ext cx="8028384" cy="4446706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xtProBarV3.py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18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time</a:t>
            </a:r>
            <a:br>
              <a:rPr lang="zh-CN" altLang="zh-CN" sz="18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1800" b="1" dirty="0">
                <a:latin typeface="Consolas" panose="020B0609020204030204" pitchFamily="49" charset="0"/>
              </a:rPr>
              <a:t>scale = 50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.center(scale//2,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(scale+1):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a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b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(scale -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c = 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/scale)*100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 - start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"\r{:^3.0f}%[{}-&gt;{}]{:.2f}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s"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c,a,b,dur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),end=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(0.1)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.center(scale//2,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46536" y="125879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计算问题扩展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文本进度条程序使用了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计时方法适合各类需要统计时间的计算问题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例如：比较不同算法时间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、统计程序运行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进度条应用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在任何运行时间需要较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长的程序中增加进度条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在任何希望提高用户体验的应用中增加进度条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进度条是人机交互的纽带之一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3478"/>
            <a:ext cx="4752528" cy="4605795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1520" y="4794643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Harrison C. et al.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Rethinking the Progress</a:t>
            </a:r>
            <a:r>
              <a:rPr kumimoji="0" lang="en-US" altLang="zh-CN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Bar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 In ACM Symposium on User Interface Software and Technology, 2007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pitchFamily="18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139702"/>
          <a:ext cx="8165704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3773216">
                  <a:extLst>
                    <a:ext uri="{9D8B030D-6E8A-4147-A177-3AD203B41FA5}">
                      <a16:colId xmlns:a16="http://schemas.microsoft.com/office/drawing/2014/main" val="172066965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设计名称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设计函数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Linear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Early Pause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x+(1-sin(x*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*2+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/2)/-8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Late Pause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x+(1-sin(x*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*2+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/2)/8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Slow Wavy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x+sin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*5)/20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1632093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 Wavy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x+sin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*20)/80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48106707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文本进度条的不同设计函数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211710"/>
          <a:ext cx="8165704" cy="21813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3773216">
                  <a:extLst>
                    <a:ext uri="{9D8B030D-6E8A-4147-A177-3AD203B41FA5}">
                      <a16:colId xmlns:a16="http://schemas.microsoft.com/office/drawing/2014/main" val="172066965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设计名称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设计函数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(x+(1-x)*0.03)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kern="1200" baseline="30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Inverse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=1+(1-x)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(x+(1-x)/2)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Inverse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Fast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1+(1-x)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163209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文本进度条的不同设计函数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9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63635" y="1074414"/>
            <a:ext cx="4544250" cy="31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整数类型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浮点数类型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复数类型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数值运算操作符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数值运算函数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26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整数类型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整数类型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与数学中整数的概念一致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可正可负，没有取值范围限制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pow(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x,y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函数：计算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</a:t>
            </a:r>
            <a:r>
              <a:rPr lang="en-US" altLang="zh-CN" sz="2400" b="1" baseline="30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，想算多大算多大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3939902"/>
            <a:ext cx="3600400" cy="576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8B0087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(2,100)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Consolas" panose="020B0609020204030204" pitchFamily="49" charset="0"/>
              </a:rPr>
              <a:t>1267650600228229401496703205376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60032" y="3939902"/>
            <a:ext cx="3600400" cy="57606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8B0087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(2,pow(2,15))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Consolas" panose="020B0609020204030204" pitchFamily="49" charset="0"/>
              </a:rPr>
              <a:t>1415461031044954789001553……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整数类型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种进制表示形式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3568" y="1995686"/>
            <a:ext cx="7200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十进制：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1010, 99, -217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0b010, -0B101</a:t>
            </a: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八进制，以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0o123, -0O456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十六进制，以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0x9a, -0X89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691680" y="1275606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关于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整数，就需要知道这些。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整数无限制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pow()</a:t>
            </a: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种进制表示形式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浮点数类型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与数学中实数的概念一致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带有小数点及小数的数字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浮点数取值范围和小数精度都存在限制，但常规计算可忽略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取值范围数量级约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307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308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，精度数量级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浮点数间运算存在不确定尾数，不是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9832" y="2169804"/>
            <a:ext cx="3960440" cy="2016224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0.4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0.30000000000000004</a:t>
            </a:r>
          </a:p>
        </p:txBody>
      </p:sp>
      <p:sp>
        <p:nvSpPr>
          <p:cNvPr id="3" name="矩形 2"/>
          <p:cNvSpPr/>
          <p:nvPr/>
        </p:nvSpPr>
        <p:spPr>
          <a:xfrm>
            <a:off x="4329068" y="4036338"/>
            <a:ext cx="146706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不确定尾数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608904" y="4011910"/>
            <a:ext cx="2187232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17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浮点数间运算存在不确定尾数，不是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bug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87624" y="2176287"/>
            <a:ext cx="604600" cy="486307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1640" y="2633736"/>
            <a:ext cx="70567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0.00011001100110011001100110011001100110011001100110011010  (</a:t>
            </a:r>
            <a:r>
              <a:rPr lang="zh-CN" altLang="en-US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二进制表示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3851920" y="2166963"/>
            <a:ext cx="378180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53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位二进制表示小数部分，约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1800" b="1" baseline="30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1640" y="3126521"/>
            <a:ext cx="68407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1600" b="1" dirty="0">
                <a:solidFill>
                  <a:srgbClr val="00B050"/>
                </a:solidFill>
                <a:latin typeface="Arial Narrow" panose="020B0606020202030204" pitchFamily="34" charset="0"/>
              </a:rPr>
              <a:t>0.1000000000000000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055511151231257827021181583404541015625  (</a:t>
            </a:r>
            <a:r>
              <a:rPr lang="zh-CN" altLang="en-US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十进制表示</a:t>
            </a:r>
            <a:r>
              <a:rPr lang="en-US" altLang="zh-CN" sz="1600" b="1" dirty="0">
                <a:solidFill>
                  <a:srgbClr val="0100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187624" y="4084185"/>
            <a:ext cx="1773762" cy="486307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0.1 + 0.2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712" y="3612648"/>
            <a:ext cx="503214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二进制表示小数，可以无限接近，但不完全相同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97323" y="4443958"/>
            <a:ext cx="376737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结果无限接近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0.3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，但可能存在尾数</a:t>
            </a:r>
            <a:endParaRPr lang="en-US" altLang="zh-CN" sz="1800" baseline="30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2139702"/>
            <a:ext cx="3960440" cy="2148262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 ==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B008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round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(0.1+0.2, 1) ==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浮点数间运算存在不确定尾数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11710"/>
            <a:ext cx="842392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round(x, d)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四舍五入，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是小数截取位数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间运算与比较用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函数辅助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不确定尾数一般发生在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en-US" altLang="zh-CN" sz="2400" b="1" baseline="30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左右，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十分有效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浮点数类型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浮点数可以采用科学计数法表示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5848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作为幂的符号，以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为基数，格式如下：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 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&lt;a&gt;e&lt;b&gt;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a*10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4.3e-3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值为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0.0043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9.6E5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值为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960000.0</a:t>
            </a:r>
          </a:p>
        </p:txBody>
      </p:sp>
    </p:spTree>
    <p:extLst>
      <p:ext uri="{BB962C8B-B14F-4D97-AF65-F5344CB8AC3E}">
        <p14:creationId xmlns:p14="http://schemas.microsoft.com/office/powerpoint/2010/main" val="12346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115616" y="915566"/>
            <a:ext cx="72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关于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浮点数，需要知道这些。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取值范围和精度基本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运算存在不确定尾数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round()</a:t>
            </a: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科学计数法表示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复数类型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复数类型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与数学中复数的概念一致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215CD-CC6E-4487-9C83-0F756AA52EAF}"/>
                  </a:ext>
                </a:extLst>
              </p:cNvPr>
              <p:cNvSpPr/>
              <p:nvPr/>
            </p:nvSpPr>
            <p:spPr>
              <a:xfrm>
                <a:off x="1043608" y="2139702"/>
                <a:ext cx="7200800" cy="2380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如果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x</a:t>
                </a:r>
                <a:r>
                  <a:rPr kumimoji="0" lang="en-US" altLang="zh-CN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2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= -1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，那么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x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的值是什么？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定义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 ，以此为基础，构建数学体系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  <a:p>
                <a:pPr lvl="0" algn="l">
                  <a:lnSpc>
                    <a:spcPct val="200000"/>
                  </a:lnSpc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  <a:sym typeface="Gill Sans" charset="0"/>
                  </a:rPr>
                  <a:t> </a:t>
                </a:r>
                <a:r>
                  <a:rPr lang="en-US" altLang="zh-CN" sz="2400" b="1" noProof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a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+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b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被称为复数，其中，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a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是实部，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b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rPr>
                  <a:t>是虚部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11215CD-CC6E-4487-9C83-0F756AA5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9702"/>
                <a:ext cx="7200800" cy="2380267"/>
              </a:xfrm>
              <a:prstGeom prst="rect">
                <a:avLst/>
              </a:prstGeom>
              <a:blipFill>
                <a:blip r:embed="rId2"/>
                <a:stretch>
                  <a:fillRect l="-1270" b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30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- 3.1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数字类型及操作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- 3.2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天天向上的力量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- 3.3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2: time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复数类型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复数实例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2139702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= 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.23e-4+5.6e+89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实部是什么？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z.real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获得实部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虚部是什么？     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z.imag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获得虚部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635896" y="2859782"/>
            <a:ext cx="11521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5004048" y="2859782"/>
            <a:ext cx="11521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6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数值运算操作符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操作符是完成运算的一种符号体系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40360" y="2168502"/>
          <a:ext cx="784887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之和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减，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之差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乘，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之积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之商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3.3333333333333335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64513888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整数除，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之整数商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10//3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5943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操作符是完成运算的一种符号体系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5960"/>
              </p:ext>
            </p:extLst>
          </p:nvPr>
        </p:nvGraphicFramePr>
        <p:xfrm>
          <a:off x="640800" y="2139702"/>
          <a:ext cx="784887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本身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的负值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余数，模运算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10%3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幂运算，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次幂，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30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zh-CN" sz="1800" baseline="30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645138882"/>
                  </a:ext>
                </a:extLst>
              </a:tr>
              <a:tr h="44246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当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是小数时，开方运算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10**0.5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结果是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06380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20272" y="4327115"/>
                <a:ext cx="731418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327115"/>
                <a:ext cx="731418" cy="436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二元操作符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有对应的增强赋值操作符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6576" y="1995686"/>
          <a:ext cx="7848872" cy="29901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增强操作符及使用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20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即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= x 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，其中，</a:t>
                      </a:r>
                      <a:r>
                        <a:rPr lang="en-US" altLang="zh-CN" sz="1800" b="1" i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为二元操作符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 vMerge="1">
                  <a:txBody>
                    <a:bodyPr/>
                    <a:lstStyle/>
                    <a:p>
                      <a:pPr marL="342900" indent="-342900" algn="ctr">
                        <a:lnSpc>
                          <a:spcPct val="100000"/>
                        </a:lnSpc>
                        <a:buFontTx/>
                        <a:buChar char="-"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i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1327401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= 3.1415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**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3   #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与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x = x **3 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等价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31.006276662836743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数字类型的关系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类型间可进行混合运算，生成结果为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最宽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5848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三种类型存在一种逐渐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变宽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的关系：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-&gt;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-&gt;  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复数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例如：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123 + 4.0 = 127.0 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=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浮点数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11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数值运算函数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95686"/>
          <a:ext cx="8165704" cy="2837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绝对值，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的绝对值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abs(-10.01)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10.01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divmod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商余，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(x//y,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x%y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，同时输出商和余数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divmod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(10, 3)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 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(3,</a:t>
                      </a:r>
                      <a:r>
                        <a:rPr lang="en-US" altLang="zh-CN" sz="180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1)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pow(x, y[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幂余，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(x**y)%z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[..]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表示参数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可省略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pow(3, pow(3, 99),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10000)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4587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62745"/>
          <a:ext cx="8165704" cy="2837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d])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四舍五入，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是保留小数位数，默认值为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(-10.123,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最大值，返回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中的最大值，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max(1, 9, 5, 4,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20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最小值，返回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,x</a:t>
                      </a:r>
                      <a:r>
                        <a:rPr lang="en-US" altLang="zh-CN" sz="1800" baseline="-25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 ,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aseline="-25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中的最小值，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不限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min(1, 9, 5, 4, 3)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数值运算函数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62745"/>
          <a:ext cx="8165704" cy="28447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21337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将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变成整数，舍弃小数部分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(123.45)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变成浮点数，增加小数部分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(12)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float(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1.23</a:t>
                      </a:r>
                      <a:r>
                        <a:rPr lang="zh-CN" altLang="zh-CN" sz="18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1.23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complex(x)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变成复数，增加虚数部分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complex(4)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+ 0j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一些以函数形式提供的数值运算功能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33918" y="1302962"/>
            <a:ext cx="598869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数字及字符串类型</a:t>
            </a:r>
            <a:endParaRPr lang="en-US" altLang="zh-CN" sz="24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实践能力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初步学会编程进行字符类操作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69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8418" y="1155821"/>
            <a:ext cx="8556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整数类型的无限范围及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种进制表示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浮点数类型的近似无限范围、小尾数及科学计数法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、*、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、**、二元增强赋值操作符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abs()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divmod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pow()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round()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max()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min()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float()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complex()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76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天天向上的力量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基本问题：持续的价值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7848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天，每天进步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，累计进步多少呢？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，累计剩下多少呢？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2850858"/>
            <a:ext cx="266590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endParaRPr lang="zh-CN" altLang="zh-CN" sz="9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3848" y="4227934"/>
            <a:ext cx="17281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0.99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endParaRPr lang="zh-CN" altLang="zh-CN" sz="9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需求分析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天天向上的力量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55776" y="2139702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数学公式可以求解，似乎没必要用程序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如果是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三天打鱼两天晒网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如果是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双休日又不退步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18903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1‰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，累计进步多少呢？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，累计剩下多少呢？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7" y="2850858"/>
            <a:ext cx="19442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5856" y="4254548"/>
            <a:ext cx="1800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4228657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编写上述代码，并保存为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DayDayUpQ1.py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1560" y="2283718"/>
            <a:ext cx="8208912" cy="1601662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1.001, 365)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daydown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0.999, 365)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，向下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前课复习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1‰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3344468"/>
            <a:ext cx="309795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0.69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的力量，接近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倍，不可小觑哦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3344468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5816" y="2083045"/>
            <a:ext cx="4176464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1.44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0.69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1995686"/>
            <a:ext cx="85679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，累计进步多少呢？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天，每天退步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，累计剩下多少呢？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2859782"/>
            <a:ext cx="194421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0339" y="4302370"/>
            <a:ext cx="18002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9436" y="2859782"/>
            <a:ext cx="194421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999" y="4302370"/>
            <a:ext cx="180020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4228657"/>
            <a:ext cx="56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编写上述代码，并保存为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DayDayUpQ2.py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1560" y="2011826"/>
            <a:ext cx="8208912" cy="2033710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= 0.005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+dayfactor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365)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1-dayfactor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365)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向上：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，向下：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56" y="2427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使用变量的好处：一处修改即可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8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604" y="3665626"/>
            <a:ext cx="309795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0.16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，惊讶！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的力量，惊人！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604" y="3141779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.17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64588" y="2084175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6.17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0.16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5‰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3621118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0.03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3097271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788024" y="2039667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37.78</a:t>
            </a: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0.03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193034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天，一周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个工作日，每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天进步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天，一周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个休息日，每天退步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这种工作日的力量，如何呢？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429994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数学思维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283968" y="4424621"/>
            <a:ext cx="216024" cy="360040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429994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for..in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43608" y="1419622"/>
            <a:ext cx="7560840" cy="3512252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day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latin typeface="Consolas" panose="020B0609020204030204" pitchFamily="49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 % 7 </a:t>
            </a:r>
            <a:r>
              <a:rPr lang="en-US" altLang="zh-CN" sz="20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0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*(1+dayfactor)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工作日的力量：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0072" y="1923678"/>
            <a:ext cx="2920992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采用循环模拟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天的过程</a:t>
            </a:r>
            <a:endParaRPr lang="en-US" altLang="zh-CN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抽象 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963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尽管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提高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，但总体效果介于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的力量之间</a:t>
            </a:r>
          </a:p>
        </p:txBody>
      </p:sp>
      <p:sp>
        <p:nvSpPr>
          <p:cNvPr id="10" name="矩形 9"/>
          <p:cNvSpPr/>
          <p:nvPr/>
        </p:nvSpPr>
        <p:spPr>
          <a:xfrm>
            <a:off x="3131840" y="3514782"/>
            <a:ext cx="29564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6.17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347864" y="2061630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工作日的力量：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4.63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工作日的力量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999" y="3515606"/>
            <a:ext cx="3097955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0" y="3514782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第四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25845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缩进、注释、命名、变量、保留字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数据类型、字符串、 整数、浮点数、列表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赋值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语句、分支语句、函数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input()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eval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基本语法元素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167879"/>
            <a:ext cx="8523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工作日模式要努力到什么水平，才能与每天努力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一样？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天，每天进步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，不停歇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365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天，每周工作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天休息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天，休息日下降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，要多努力呢？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3959932" y="4424621"/>
            <a:ext cx="216024" cy="360040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9992" y="4299942"/>
            <a:ext cx="396044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4301572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for..in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计算思维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78988" y="2211710"/>
            <a:ext cx="1787974" cy="425246"/>
            <a:chOff x="5664346" y="3244320"/>
            <a:chExt cx="1787974" cy="425246"/>
          </a:xfrm>
        </p:grpSpPr>
        <p:sp>
          <p:nvSpPr>
            <p:cNvPr id="3" name="矩形 2"/>
            <p:cNvSpPr/>
            <p:nvPr/>
          </p:nvSpPr>
          <p:spPr bwMode="auto">
            <a:xfrm>
              <a:off x="5664346" y="3244320"/>
              <a:ext cx="1787973" cy="425246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64348" y="3251520"/>
              <a:ext cx="17879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君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(365,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1%)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2078890" y="2212506"/>
            <a:ext cx="2046115" cy="425246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8888" y="2225074"/>
            <a:ext cx="20461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x%)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stCxn id="11" idx="2"/>
          </p:cNvCxnSpPr>
          <p:nvPr/>
        </p:nvCxnSpPr>
        <p:spPr bwMode="auto">
          <a:xfrm flipH="1">
            <a:off x="3101946" y="2637752"/>
            <a:ext cx="2" cy="3910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流程图: 决策 14"/>
          <p:cNvSpPr/>
          <p:nvPr/>
        </p:nvSpPr>
        <p:spPr bwMode="auto">
          <a:xfrm>
            <a:off x="3851920" y="3395588"/>
            <a:ext cx="1728192" cy="594729"/>
          </a:xfrm>
          <a:prstGeom prst="flowChartDecision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直接连接符 20"/>
          <p:cNvCxnSpPr>
            <a:stCxn id="3" idx="2"/>
          </p:cNvCxnSpPr>
          <p:nvPr/>
        </p:nvCxnSpPr>
        <p:spPr bwMode="auto">
          <a:xfrm flipH="1">
            <a:off x="6272974" y="2636956"/>
            <a:ext cx="1" cy="3803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H="1">
            <a:off x="3101946" y="3018084"/>
            <a:ext cx="317102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endCxn id="15" idx="0"/>
          </p:cNvCxnSpPr>
          <p:nvPr/>
        </p:nvCxnSpPr>
        <p:spPr bwMode="auto">
          <a:xfrm>
            <a:off x="4716016" y="3017288"/>
            <a:ext cx="0" cy="3783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>
          <a:xfrm>
            <a:off x="4103948" y="347543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比较一下</a:t>
            </a:r>
          </a:p>
        </p:txBody>
      </p:sp>
      <p:cxnSp>
        <p:nvCxnSpPr>
          <p:cNvPr id="27" name="直接连接符 26"/>
          <p:cNvCxnSpPr>
            <a:stCxn id="15" idx="1"/>
          </p:cNvCxnSpPr>
          <p:nvPr/>
        </p:nvCxnSpPr>
        <p:spPr bwMode="auto">
          <a:xfrm flipH="1">
            <a:off x="1763686" y="3692953"/>
            <a:ext cx="2088234" cy="24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 flipV="1">
            <a:off x="1763688" y="2526618"/>
            <a:ext cx="315202" cy="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1763686" y="2516256"/>
            <a:ext cx="1864" cy="37057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 flipH="1">
            <a:off x="1763686" y="3258761"/>
            <a:ext cx="2385" cy="44932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>
          <a:xfrm>
            <a:off x="1105728" y="2910118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再加点儿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3051701" y="334901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比不过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57" name="直接连接符 56"/>
          <p:cNvCxnSpPr>
            <a:endCxn id="67" idx="0"/>
          </p:cNvCxnSpPr>
          <p:nvPr/>
        </p:nvCxnSpPr>
        <p:spPr bwMode="auto">
          <a:xfrm>
            <a:off x="4728716" y="3995381"/>
            <a:ext cx="0" cy="41515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3883858" y="403368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比上了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58386" y="4402103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6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1115616" y="2909055"/>
            <a:ext cx="1299868" cy="356517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224660" y="4410535"/>
            <a:ext cx="1008112" cy="321690"/>
          </a:xfrm>
          <a:prstGeom prst="rect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456908" y="3882870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7584" y="1131590"/>
            <a:ext cx="7776864" cy="3839428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 = 0.01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6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工作日的努力参数是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2040" y="1779662"/>
            <a:ext cx="32768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参数计算工作日力量的函数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参数不同，这段代码可共用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ef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保留字用于定义函数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3867894"/>
            <a:ext cx="2991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while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保留字判断条件是否成立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条件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成立时循环执行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923678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99942"/>
            <a:ext cx="9153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工作日模式，每天要努力到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1.9%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，相当于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365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模式每天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的效果！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5816" y="2094610"/>
            <a:ext cx="3447372" cy="1036733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工作日的努力参数是：</a:t>
            </a:r>
            <a:r>
              <a:rPr lang="en-US" altLang="zh-CN" sz="2000" b="1" dirty="0">
                <a:solidFill>
                  <a:srgbClr val="0021FF"/>
                </a:solidFill>
                <a:latin typeface="Consolas" panose="020B0609020204030204" pitchFamily="49" charset="0"/>
              </a:rPr>
              <a:t>0.019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工作日的努力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75656" y="3410943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048" y="3429057"/>
            <a:ext cx="33123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962.89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天天向上的力量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GRIT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charset="0"/>
              </a:rPr>
              <a:t>perseverance and passion for long-term goals</a:t>
            </a:r>
          </a:p>
        </p:txBody>
      </p:sp>
      <p:sp>
        <p:nvSpPr>
          <p:cNvPr id="18" name="矩形 17"/>
          <p:cNvSpPr/>
          <p:nvPr/>
        </p:nvSpPr>
        <p:spPr>
          <a:xfrm>
            <a:off x="1331640" y="2193596"/>
            <a:ext cx="2771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60032" y="2211710"/>
            <a:ext cx="33123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962.89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3094227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GRIT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，坚毅，对长期目标的持续激情及持久耐力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GRIT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是获得成功最重要的因素之一，牢记天天向上的力量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7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天天向上的力量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5576" y="474168"/>
            <a:ext cx="7560840" cy="4109006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*(1+dayfactor)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工作日的力量：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46536" y="125879"/>
            <a:ext cx="1187624" cy="2810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197029" y="987574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for..in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28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计算思维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267494"/>
            <a:ext cx="7632848" cy="4336752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lang="en-US" altLang="zh-CN" sz="18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 = 0.01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18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工作日的努力参数是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6182080" y="567175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lang="zh-CN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天天向上的力量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38842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实例虽然仅包含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行代码，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但包含很多语法元素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条件循环、计数循环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、分支、函数、计算思维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清楚理解这些代码能够快速入门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1805162" y="402774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基本图形绘制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87750" y="1250973"/>
            <a:ext cx="8144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从计算机技术演进角度看待</a:t>
            </a: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语言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海龟绘图体系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import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保留字用法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pensize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pencolor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circle()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循环语句：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range()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问题的变化和扩展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工作日模式中，如果休息日不下降呢？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如果努力每天提高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，休息时每天下降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如果工作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天休息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问题的变化和扩展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252536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三天打鱼，两天晒网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多一份努力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努力比下降多一点儿）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多一点懈怠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呢？（下降比努力多一点儿）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93564"/>
            <a:ext cx="1689566" cy="24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82121" y="1196616"/>
            <a:ext cx="4544250" cy="289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字符串类型的表示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字符串操作符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字符串处理函数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字符串处理方法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字符串类型的格式化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56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字符串类型的表示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45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字符串由一对单引号、双引号或三引号表示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“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”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、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‘C’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或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‘‘‘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’’’</a:t>
            </a:r>
            <a:endParaRPr lang="en-US" altLang="zh-CN" sz="2000" b="1" dirty="0">
              <a:solidFill>
                <a:srgbClr val="1DB41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字符串是字符的有序序列，可以对其中的字符进行索引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 是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的第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个字符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字符串有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 表示方法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1995686"/>
            <a:ext cx="8567936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由一对单引号或双引号表示，仅表示单行字符串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由一对三单引号或三双引号表示，可表示多行字符串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Python</a:t>
            </a: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   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语言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1512" y="4371950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Q: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老师老师，三引号不是多行注释吗？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4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187624" y="213970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语言为何提供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类共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 字符串表示方式？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类共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 表示方法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如果希望在字符串中包含双引号或单引号呢？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如果希望在字符串中既包括单引号又包括双引号呢？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这里既有单引号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又有双引号 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24504"/>
              </p:ext>
            </p:extLst>
          </p:nvPr>
        </p:nvGraphicFramePr>
        <p:xfrm>
          <a:off x="581971" y="728938"/>
          <a:ext cx="8136905" cy="32005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323307698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and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 err="1">
                          <a:latin typeface="Consolas" panose="020B0609020204030204" pitchFamily="49" charset="0"/>
                        </a:rPr>
                        <a:t>elif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import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raise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as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return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nonlocal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assert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except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break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finally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lambda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while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continue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from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yield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async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def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pass 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</a:t>
                      </a:r>
                      <a:endParaRPr lang="zh-CN" altLang="en-US" sz="24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await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547664" y="3937890"/>
            <a:ext cx="954107" cy="568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字符串的序号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 和 反向递减序号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9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3648" y="3183814"/>
            <a:ext cx="6264696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3215462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温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43712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483768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300942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354228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406794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460080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511926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64492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18498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71064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214696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950912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83759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009432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527775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75038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07885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26400" y="3831884"/>
            <a:ext cx="53292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37864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85127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65740" y="3831884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94532" y="3831884"/>
            <a:ext cx="57488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71561" y="2527265"/>
            <a:ext cx="780159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99309" y="2527265"/>
            <a:ext cx="81418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27057" y="2527265"/>
            <a:ext cx="80478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957196" y="2520065"/>
            <a:ext cx="5850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75540" y="2520065"/>
            <a:ext cx="59949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22802" y="2520065"/>
            <a:ext cx="57800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41250" y="2520065"/>
            <a:ext cx="594392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66964" y="2520065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585628" y="2520065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12968" y="2520065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13505" y="2520065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42297" y="2520065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690952" y="4515966"/>
            <a:ext cx="37764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>
          <a:xfrm>
            <a:off x="3820758" y="4602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flipH="1">
            <a:off x="2602922" y="2528838"/>
            <a:ext cx="375250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3760407" y="20870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反向递减序号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 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获取字符串中一个或多个字符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索引：返回字符串中单个字符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切片：返回字符串中一段字符子串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&gt;[M: N]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[1:3]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-1]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字符串切片高级用法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[M: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N: 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根据步长对字符串切片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4548" y="2001948"/>
            <a:ext cx="835292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 N]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缺失表示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至开头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缺失表示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至结尾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[:3]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 N: K]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，根据步长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对字符串切片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[1:8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一三五七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1800" b="1" dirty="0">
              <a:solidFill>
                <a:srgbClr val="1DB41D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[::-1]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十九八七六五四三二一〇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的特殊字符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转义符表达特定字符的本意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(\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结果为    </a:t>
            </a:r>
            <a:r>
              <a:rPr lang="zh-CN" altLang="en-US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转义符形成一些组合，表达一些不可打印的含义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noProof="0" dirty="0">
                <a:solidFill>
                  <a:srgbClr val="1DB41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\b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光标移动到下行首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\r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回车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光标移动到本行首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字符串操作符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47564" y="2489053"/>
          <a:ext cx="7848872" cy="17388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 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的子串，返回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91680" y="2139702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输入：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的整数，表示星期几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输出：输入整数对应的星期字符串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，输出 星期三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星期一星期二星期三星期四星期五星期六星期日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weekId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请输入星期数字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(1-7)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–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1 ) * 3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pos+3]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一二三四五六日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请输入星期数字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(1-7)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</a:rPr>
              <a:t>-1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字符串处理函数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405685" y="437840"/>
            <a:ext cx="6480720" cy="374441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转换后的温度是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输入格式错误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0112" y="3553587"/>
            <a:ext cx="1210588" cy="568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defRPr/>
            </a:pPr>
            <a:r>
              <a:rPr lang="zh-CN" altLang="en-US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温度转换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957029" y="4160858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5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23678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长度，返回字符串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一二三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456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任意类型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所对应的字符串形式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(1.23)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1.23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([1,2])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[1,2]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的十六进制或八进制小写形式字符串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0x1a9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0o651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一些以函数形式提供的字符串处理功能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067694"/>
          <a:ext cx="8165704" cy="1296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编码，返回其对应的字符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为字符，返回其对应的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E833CF38-49E1-4CE8-8188-2F0F05A6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35" y="3518079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buClr>
                <a:srgbClr val="0066FF"/>
              </a:buClr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itchFamily="34" charset="-122"/>
              </a:rPr>
              <a:t>chr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(u)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A7802E-C9B3-4504-9C9F-A761B749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35" y="4515966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buClr>
                <a:srgbClr val="0066FF"/>
              </a:buClr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itchFamily="34" charset="-122"/>
              </a:rPr>
              <a:t>ord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(x)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9826CC7-76BB-488B-8484-30C1C018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721158"/>
            <a:ext cx="2268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lvl="1" indent="0" algn="just" eaLnBrk="1" hangingPunct="1">
              <a:lnSpc>
                <a:spcPct val="200000"/>
              </a:lnSpc>
              <a:buClr>
                <a:srgbClr val="0066FF"/>
              </a:buCl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>
                <a:solidFill>
                  <a:srgbClr val="0070C0"/>
                </a:solidFill>
              </a:rPr>
              <a:t>Unicode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3C29240-2E0A-40E9-9FE5-FFF825E3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748911"/>
            <a:ext cx="1368152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单字符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79C706-F395-4338-8FDA-B289CDF9B2D6}"/>
              </a:ext>
            </a:extLst>
          </p:cNvPr>
          <p:cNvCxnSpPr/>
          <p:nvPr/>
        </p:nvCxnSpPr>
        <p:spPr bwMode="auto">
          <a:xfrm>
            <a:off x="3707904" y="4083918"/>
            <a:ext cx="140475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184186-755E-4737-ABEB-A589C7FB03E2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7904" y="4390883"/>
            <a:ext cx="136815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30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字符串的编码方式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Unicode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编码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统一字符编码，即覆盖几乎所有字符的编码方式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1114111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(0x10FFFF)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空间，每个编码对应一个字符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字符串中每个字符都是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Unicode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编码字符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一些有趣的例子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Unicode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编码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2067694"/>
            <a:ext cx="6696744" cy="2808312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 + 1 = 2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(10004)</a:t>
            </a:r>
            <a:b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'1 + 1 = 2 ✔'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这个字符♉的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值是： 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9801'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(12):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(9800 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♈♉♊♋♌♍♎♏♐♑♒♓</a:t>
            </a:r>
            <a:endParaRPr lang="zh-CN" altLang="zh-CN" sz="20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字符串处理方法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在编程中是一个专有名词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&lt;a&gt;.&lt;b&gt;()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风格中的函数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&lt;b&gt;()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方法本身也是函数，但与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&lt;a&gt;.&lt;b&gt;()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风格使用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字符串或字符串变量是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，存在一些可用方法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23678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str.lower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str.upper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返回字符串的副本，全部字符小写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.lower()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str.split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返回一个列表，由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被分隔的部分组成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A,B,C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.split(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['A','B','C']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(sub)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返回子串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中出现的次数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an apple a day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.count(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a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一些以方法形式提供的字符串处理功能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23678"/>
          <a:ext cx="8165704" cy="28554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16297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str.replace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(old, new)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副本，所有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子串被替换为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.replace(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str.center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(width[,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fillchar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字符串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根据宽度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居中，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</a:t>
                      </a:r>
                      <a:r>
                        <a:rPr kumimoji="0" lang="en-US" altLang="zh-CN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.center(20,"=")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b="0" kern="1200" dirty="0">
                          <a:solidFill>
                            <a:srgbClr val="3EBF3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'=======python======='</a:t>
                      </a:r>
                      <a:endParaRPr lang="zh-CN" altLang="en-US" sz="1800" b="0" kern="1200" dirty="0">
                        <a:solidFill>
                          <a:srgbClr val="3EBF3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5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一些以方法形式提供的字符串处理功能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923678"/>
          <a:ext cx="8165704" cy="28588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16297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str.strip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(chars)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中去掉在其左侧和右侧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python=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.strip(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=np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ytho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str.join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除最后元素外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元素后增加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.join(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EBF3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"12345"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1,2,3,4,5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#</a:t>
                      </a:r>
                      <a:r>
                        <a:rPr lang="zh-CN" altLang="en-US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主要用于字符串分隔等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3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字符串类型的格式化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52128</TotalTime>
  <Pages>0</Pages>
  <Words>6821</Words>
  <Characters>0</Characters>
  <Application>Microsoft Office PowerPoint</Application>
  <PresentationFormat>全屏显示(16:9)</PresentationFormat>
  <Lines>0</Lines>
  <Paragraphs>970</Paragraphs>
  <Slides>149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149</vt:i4>
      </vt:variant>
    </vt:vector>
  </HeadingPairs>
  <TitlesOfParts>
    <vt:vector size="164" baseType="lpstr">
      <vt:lpstr>-apple-system</vt:lpstr>
      <vt:lpstr>Gill Sans</vt:lpstr>
      <vt:lpstr>等线</vt:lpstr>
      <vt:lpstr>微软雅黑</vt:lpstr>
      <vt:lpstr>Arial</vt:lpstr>
      <vt:lpstr>Arial Narrow</vt:lpstr>
      <vt:lpstr>Bell MT</vt:lpstr>
      <vt:lpstr>Britannic Bold</vt:lpstr>
      <vt:lpstr>Calibri</vt:lpstr>
      <vt:lpstr>Cambria Math</vt:lpstr>
      <vt:lpstr>Consolas</vt:lpstr>
      <vt:lpstr>Palatino Linotype</vt:lpstr>
      <vt:lpstr>Times New Roman</vt:lpstr>
      <vt:lpstr>Title &amp; Subtitle</vt:lpstr>
      <vt:lpstr>1_Title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honghao zhu</cp:lastModifiedBy>
  <cp:revision>4535</cp:revision>
  <cp:lastPrinted>2017-02-27T11:23:14Z</cp:lastPrinted>
  <dcterms:modified xsi:type="dcterms:W3CDTF">2025-03-09T13:25:41Z</dcterms:modified>
</cp:coreProperties>
</file>