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126"/>
  </p:notesMasterIdLst>
  <p:handoutMasterIdLst>
    <p:handoutMasterId r:id="rId127"/>
  </p:handoutMasterIdLst>
  <p:sldIdLst>
    <p:sldId id="490" r:id="rId3"/>
    <p:sldId id="492" r:id="rId4"/>
    <p:sldId id="584" r:id="rId5"/>
    <p:sldId id="598" r:id="rId6"/>
    <p:sldId id="588" r:id="rId7"/>
    <p:sldId id="589" r:id="rId8"/>
    <p:sldId id="594" r:id="rId9"/>
    <p:sldId id="592" r:id="rId10"/>
    <p:sldId id="593" r:id="rId11"/>
    <p:sldId id="596" r:id="rId12"/>
    <p:sldId id="595" r:id="rId13"/>
    <p:sldId id="597" r:id="rId14"/>
    <p:sldId id="547" r:id="rId15"/>
    <p:sldId id="591" r:id="rId16"/>
    <p:sldId id="721" r:id="rId17"/>
    <p:sldId id="601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32" r:id="rId35"/>
    <p:sldId id="633" r:id="rId36"/>
    <p:sldId id="634" r:id="rId37"/>
    <p:sldId id="635" r:id="rId38"/>
    <p:sldId id="636" r:id="rId39"/>
    <p:sldId id="637" r:id="rId40"/>
    <p:sldId id="638" r:id="rId41"/>
    <p:sldId id="639" r:id="rId42"/>
    <p:sldId id="640" r:id="rId43"/>
    <p:sldId id="641" r:id="rId44"/>
    <p:sldId id="642" r:id="rId45"/>
    <p:sldId id="643" r:id="rId46"/>
    <p:sldId id="644" r:id="rId47"/>
    <p:sldId id="645" r:id="rId48"/>
    <p:sldId id="646" r:id="rId49"/>
    <p:sldId id="723" r:id="rId50"/>
    <p:sldId id="651" r:id="rId51"/>
    <p:sldId id="653" r:id="rId52"/>
    <p:sldId id="654" r:id="rId53"/>
    <p:sldId id="655" r:id="rId54"/>
    <p:sldId id="656" r:id="rId55"/>
    <p:sldId id="657" r:id="rId56"/>
    <p:sldId id="658" r:id="rId57"/>
    <p:sldId id="659" r:id="rId58"/>
    <p:sldId id="660" r:id="rId59"/>
    <p:sldId id="661" r:id="rId60"/>
    <p:sldId id="662" r:id="rId61"/>
    <p:sldId id="663" r:id="rId62"/>
    <p:sldId id="664" r:id="rId63"/>
    <p:sldId id="665" r:id="rId64"/>
    <p:sldId id="666" r:id="rId65"/>
    <p:sldId id="667" r:id="rId66"/>
    <p:sldId id="668" r:id="rId67"/>
    <p:sldId id="669" r:id="rId68"/>
    <p:sldId id="670" r:id="rId69"/>
    <p:sldId id="671" r:id="rId70"/>
    <p:sldId id="672" r:id="rId71"/>
    <p:sldId id="673" r:id="rId72"/>
    <p:sldId id="674" r:id="rId73"/>
    <p:sldId id="675" r:id="rId74"/>
    <p:sldId id="676" r:id="rId75"/>
    <p:sldId id="677" r:id="rId76"/>
    <p:sldId id="678" r:id="rId77"/>
    <p:sldId id="679" r:id="rId78"/>
    <p:sldId id="680" r:id="rId79"/>
    <p:sldId id="724" r:id="rId80"/>
    <p:sldId id="685" r:id="rId81"/>
    <p:sldId id="686" r:id="rId82"/>
    <p:sldId id="687" r:id="rId83"/>
    <p:sldId id="688" r:id="rId84"/>
    <p:sldId id="689" r:id="rId85"/>
    <p:sldId id="729" r:id="rId86"/>
    <p:sldId id="690" r:id="rId87"/>
    <p:sldId id="691" r:id="rId88"/>
    <p:sldId id="692" r:id="rId89"/>
    <p:sldId id="693" r:id="rId90"/>
    <p:sldId id="694" r:id="rId91"/>
    <p:sldId id="695" r:id="rId92"/>
    <p:sldId id="696" r:id="rId93"/>
    <p:sldId id="697" r:id="rId94"/>
    <p:sldId id="698" r:id="rId95"/>
    <p:sldId id="725" r:id="rId96"/>
    <p:sldId id="703" r:id="rId97"/>
    <p:sldId id="704" r:id="rId98"/>
    <p:sldId id="705" r:id="rId99"/>
    <p:sldId id="706" r:id="rId100"/>
    <p:sldId id="707" r:id="rId101"/>
    <p:sldId id="708" r:id="rId102"/>
    <p:sldId id="709" r:id="rId103"/>
    <p:sldId id="710" r:id="rId104"/>
    <p:sldId id="711" r:id="rId105"/>
    <p:sldId id="712" r:id="rId106"/>
    <p:sldId id="713" r:id="rId107"/>
    <p:sldId id="714" r:id="rId108"/>
    <p:sldId id="715" r:id="rId109"/>
    <p:sldId id="716" r:id="rId110"/>
    <p:sldId id="717" r:id="rId111"/>
    <p:sldId id="619" r:id="rId112"/>
    <p:sldId id="620" r:id="rId113"/>
    <p:sldId id="727" r:id="rId114"/>
    <p:sldId id="728" r:id="rId115"/>
    <p:sldId id="726" r:id="rId116"/>
    <p:sldId id="621" r:id="rId117"/>
    <p:sldId id="622" r:id="rId118"/>
    <p:sldId id="623" r:id="rId119"/>
    <p:sldId id="624" r:id="rId120"/>
    <p:sldId id="625" r:id="rId121"/>
    <p:sldId id="626" r:id="rId122"/>
    <p:sldId id="627" r:id="rId123"/>
    <p:sldId id="722" r:id="rId124"/>
    <p:sldId id="529" r:id="rId125"/>
  </p:sldIdLst>
  <p:sldSz cx="9144000" cy="5143500" type="screen16x9"/>
  <p:notesSz cx="7096125" cy="10231438"/>
  <p:custDataLst>
    <p:tags r:id="rId1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5"/>
    <a:srgbClr val="FEFEFA"/>
    <a:srgbClr val="0070C0"/>
    <a:srgbClr val="D98431"/>
    <a:srgbClr val="1C86EF"/>
    <a:srgbClr val="1C86EE"/>
    <a:srgbClr val="CECECE"/>
    <a:srgbClr val="338DCC"/>
    <a:srgbClr val="007FDE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0" autoAdjust="0"/>
    <p:restoredTop sz="95184" autoAdjust="0"/>
  </p:normalViewPr>
  <p:slideViewPr>
    <p:cSldViewPr>
      <p:cViewPr varScale="1">
        <p:scale>
          <a:sx n="108" d="100"/>
          <a:sy n="108" d="100"/>
        </p:scale>
        <p:origin x="49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ags" Target="tags/tag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这段代码的作用是将字符串 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"PYTHON" 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从原始状态开始，每次循环都打印出当前字符串的所有字符，然后将字符串的最后一个字符移除。这个过程会一直重复，直到字符串为空为止。</a:t>
            </a:r>
          </a:p>
          <a:p>
            <a:pPr algn="l"/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具体解释如下：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初始化字符串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s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为 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"PYTHON"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进入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while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循环，条件是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s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不为空。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在循环内部，使用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for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循环遍历字符串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s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中的每个字符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使用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print(c, end="")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打印字符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，并设置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end=""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参数使得打印结果在同一行显示。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循环结束后，将字符串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s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的最后一个字符移除，即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s = s[:-1]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继续执行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while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循环，直到 </a:t>
            </a:r>
            <a:r>
              <a:rPr lang="en-US" altLang="zh-CN" b="0" i="0" dirty="0">
                <a:solidFill>
                  <a:srgbClr val="43436B"/>
                </a:solidFill>
                <a:effectLst/>
                <a:latin typeface="-apple-system"/>
              </a:rPr>
              <a:t>s </a:t>
            </a:r>
            <a:r>
              <a:rPr lang="zh-CN" altLang="en-US" b="0" i="0" dirty="0">
                <a:solidFill>
                  <a:srgbClr val="43436B"/>
                </a:solidFill>
                <a:effectLst/>
                <a:latin typeface="-apple-system"/>
              </a:rPr>
              <a:t>变为空字符串。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6003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14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3742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7567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2890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62840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04363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8805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33796" y="1906119"/>
            <a:ext cx="8276407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6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1701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90271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903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程序的控制结构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957029" y="4160858"/>
            <a:ext cx="808374" cy="730939"/>
          </a:xfrm>
          <a:prstGeom prst="rect">
            <a:avLst/>
          </a:prstGeom>
          <a:noFill/>
        </p:spPr>
      </p:pic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2"/>
          <p:cNvSpPr>
            <a:spLocks/>
          </p:cNvSpPr>
          <p:nvPr/>
        </p:nvSpPr>
        <p:spPr bwMode="auto">
          <a:xfrm>
            <a:off x="1805162" y="402774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基本图形绘制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87750" y="1250973"/>
            <a:ext cx="8144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从计算机技术演进角度看待</a:t>
            </a: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语言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海龟绘图体系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import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保留字用法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penup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pendown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pensize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pencolor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circle()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循环语句：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range()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圆周率的近似计算公式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实例讲解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8604" y="2787774"/>
                <a:ext cx="7344816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pt-BR" sz="2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4" y="2787774"/>
                <a:ext cx="7344816" cy="100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6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699542"/>
            <a:ext cx="4752528" cy="36570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800" b="1" dirty="0">
                <a:solidFill>
                  <a:srgbClr val="E00000"/>
                </a:solidFill>
                <a:latin typeface="Consolas" panose="020B0609020204030204" pitchFamily="49" charset="0"/>
              </a:rPr>
              <a:t>#CalPiV1.py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pi = 0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N  = 100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k </a:t>
            </a: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(N) 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pi += 1/</a:t>
            </a: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(16,k)*( \  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4/(8*k+1) – 2/(8*k+4) - \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1/(8*k+5) – 1/(8*k+6))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圆周率值是</a:t>
            </a:r>
            <a:r>
              <a:rPr lang="en-US" altLang="zh-CN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{}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.format(pi))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572000" y="1827426"/>
                <a:ext cx="4572000" cy="671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pt-BR" sz="16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altLang="zh-CN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t-BR" altLang="zh-CN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16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pt-BR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pt-BR" altLang="zh-CN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27426"/>
                <a:ext cx="4572000" cy="671594"/>
              </a:xfrm>
              <a:prstGeom prst="rect">
                <a:avLst/>
              </a:prstGeom>
              <a:blipFill>
                <a:blip r:embed="rId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860032" y="3059837"/>
            <a:ext cx="4230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3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圆周率值是: 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6951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实例讲解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879812" y="1283474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蒙特卡罗方法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DCC46-6DE2-4FF2-9CB2-355C13220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17586" r="21266" b="13675"/>
          <a:stretch/>
        </p:blipFill>
        <p:spPr>
          <a:xfrm>
            <a:off x="5076056" y="2211710"/>
            <a:ext cx="2625600" cy="25432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EE601D-9231-41A7-91BE-794C0BAF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55726"/>
            <a:ext cx="2592288" cy="23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7544" y="123478"/>
            <a:ext cx="8028384" cy="48067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#CalPiV2.py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from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random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random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from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time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perf_counter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DARTS = 1000*1000  //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抛点数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hits = 0.0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start 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perf_counter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DARTS+1):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x, y = random(), random()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dist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pow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(x ** 2 + y ** 2, 0.5)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dist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&lt;= 1.0: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hits = hits + 1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pi = 4 * (hits/DARTS)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圆周率值是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{}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.format(pi))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运行时间是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{:.5f}s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perf_counter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()-start))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DCC46-6DE2-4FF2-9CB2-355C13220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17586" r="21266" b="13675"/>
          <a:stretch/>
        </p:blipFill>
        <p:spPr>
          <a:xfrm>
            <a:off x="5796136" y="1271368"/>
            <a:ext cx="2592288" cy="25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圆周率的计算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382477"/>
            <a:chOff x="5904656" y="4720696"/>
            <a:chExt cx="3239344" cy="38247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38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CECE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0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125879"/>
            <a:ext cx="8028384" cy="4806746"/>
          </a:xfrm>
          <a:prstGeom prst="rect">
            <a:avLst/>
          </a:prstGeom>
          <a:solidFill>
            <a:srgbClr val="FEFEFA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#CalPiV2.py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random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random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time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perf_counter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DARTS = 1000*1000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hits = 0.0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perf_counter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(1, DARTS+1):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x, y = random(), random()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dist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(x ** 2 + y ** 2, 0.5)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dist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&lt;= 1.0: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hits = hits + 1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pi = 4 * (hits/DARTS)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圆周率值是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{}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.format(pi))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运行时间是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{:.5f}s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perf_counter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()-start))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F6DCC46-6DE2-4FF2-9CB2-355C13220C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17586" r="21266" b="13675"/>
          <a:stretch/>
        </p:blipFill>
        <p:spPr>
          <a:xfrm>
            <a:off x="5670872" y="1531445"/>
            <a:ext cx="1560040" cy="1511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3E5B82F-ED05-4E60-B43A-4872BB8CA620}"/>
              </a:ext>
            </a:extLst>
          </p:cNvPr>
          <p:cNvSpPr txBox="1"/>
          <p:nvPr/>
        </p:nvSpPr>
        <p:spPr>
          <a:xfrm>
            <a:off x="5752391" y="1779662"/>
            <a:ext cx="1378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6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π</a:t>
            </a:r>
            <a:endParaRPr lang="zh-CN" altLang="en-US" sz="66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理解方法思维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数学思维：找到公式，利用公式求解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计算思维：抽象一种过程，用计算机自动化求解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谁更准确？     （不好说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5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程序运行时间分析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221171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库的计时方法获得程序运行时间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改变撒点数量，理解程序运行时间的分布</a:t>
            </a:r>
            <a:endParaRPr lang="en-US" altLang="zh-CN" sz="2400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初步掌握简单的程序性能分析方法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7DFDE6-FD00-4FBA-B0E9-B155F8E8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683206"/>
            <a:ext cx="2477743" cy="2461459"/>
          </a:xfrm>
          <a:prstGeom prst="rect">
            <a:avLst/>
          </a:prstGeom>
        </p:spPr>
      </p:pic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-36512" y="19139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计算问题的扩展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3202955"/>
            <a:ext cx="7813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不求解圆周率，而是某个特定图形的面积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在工程计算中寻找蒙特卡罗方法的应用场景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任意多边形 1"/>
          <p:cNvSpPr/>
          <p:nvPr/>
        </p:nvSpPr>
        <p:spPr bwMode="auto">
          <a:xfrm>
            <a:off x="6264192" y="807558"/>
            <a:ext cx="2268248" cy="2160240"/>
          </a:xfrm>
          <a:custGeom>
            <a:avLst/>
            <a:gdLst>
              <a:gd name="connsiteX0" fmla="*/ 2152800 w 2265569"/>
              <a:gd name="connsiteY0" fmla="*/ 2191240 h 2191240"/>
              <a:gd name="connsiteX1" fmla="*/ 2023200 w 2265569"/>
              <a:gd name="connsiteY1" fmla="*/ 290440 h 2191240"/>
              <a:gd name="connsiteX2" fmla="*/ 0 w 2265569"/>
              <a:gd name="connsiteY2" fmla="*/ 38440 h 219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569" h="2191240">
                <a:moveTo>
                  <a:pt x="2152800" y="2191240"/>
                </a:moveTo>
                <a:cubicBezTo>
                  <a:pt x="2267400" y="1420240"/>
                  <a:pt x="2382000" y="649240"/>
                  <a:pt x="2023200" y="290440"/>
                </a:cubicBezTo>
                <a:cubicBezTo>
                  <a:pt x="1664400" y="-68360"/>
                  <a:pt x="832200" y="-14960"/>
                  <a:pt x="0" y="38440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4966115" y="3540640"/>
            <a:ext cx="2132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蟒蛇绘制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957029" y="4160858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606087" y="122920"/>
            <a:ext cx="3227704" cy="4000510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</a:t>
            </a:r>
            <a:b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turtle.setup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(650, 350, 200, 200)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(-250)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turtle.pendown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(25)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turtle.pencolor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"purple"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turtle.seth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(-40, 80)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80/2)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(16, 180)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 * 2/3)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turtle.done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1419622"/>
            <a:ext cx="2964642" cy="17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程序的异常处理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6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339502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什么叫做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E7A1D3-14D4-01AD-3AEA-C59F3D5A7E8E}"/>
              </a:ext>
            </a:extLst>
          </p:cNvPr>
          <p:cNvSpPr txBox="1"/>
          <p:nvPr/>
        </p:nvSpPr>
        <p:spPr>
          <a:xfrm>
            <a:off x="503548" y="1059582"/>
            <a:ext cx="8136904" cy="388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7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在程序运行过程中，总会遇到各种各样的问题和错误。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27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有些错误是我们编写代码时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自己造成的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：比如语法错误、调用错误，甚至逻辑错误。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27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还有一些错误，则是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不可预料的错误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，但是完全有可能发生的：比如文件不存在、磁盘空间不足、网络堵塞、系统错误等等。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27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这些导致程序在运行过程中出现异常中断和退出的错误，我们统称为异常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27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大多数的异常都不会被程序处理，而是以错误信息的形式展现出来。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27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#0作为除数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7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1/0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7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#ZeroDivisionError: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1001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339502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异常的危害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E7A1D3-14D4-01AD-3AEA-C59F3D5A7E8E}"/>
              </a:ext>
            </a:extLst>
          </p:cNvPr>
          <p:cNvSpPr txBox="1"/>
          <p:nvPr/>
        </p:nvSpPr>
        <p:spPr>
          <a:xfrm>
            <a:off x="917594" y="1275606"/>
            <a:ext cx="7470830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如果程序中一旦出现了异常的语句代码，则该异常就会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立即中断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程序的运行！</a:t>
            </a: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为了保证程序的正常运行，提高程序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健壮性和可用性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。我们应当尽量考虑全面，将可能出现的异常进行处理，而不是留在那里，任由其发生。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339502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异常的分类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C83D83-F3CF-9BD7-BBCD-272A35E9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7574"/>
            <a:ext cx="6408712" cy="39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2012" y="1779662"/>
            <a:ext cx="6624736" cy="129614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dirty="0" err="1">
                <a:latin typeface="Consolas" panose="020B0609020204030204" pitchFamily="49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请输入一个整数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**2)</a:t>
            </a:r>
          </a:p>
        </p:txBody>
      </p:sp>
      <p:sp>
        <p:nvSpPr>
          <p:cNvPr id="7" name="矩形 6"/>
          <p:cNvSpPr/>
          <p:nvPr/>
        </p:nvSpPr>
        <p:spPr>
          <a:xfrm>
            <a:off x="1160998" y="3795886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当用户没有输入整数时，会产生异常，怎么处理？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688" y="1491630"/>
            <a:ext cx="6120680" cy="266429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 File "t.py", line 1, in &lt;module&gt;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(input("</a:t>
            </a:r>
            <a:r>
              <a:rPr lang="zh-CN" altLang="en-US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请输入一个整数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: "))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 File "&lt;string&gt;", line 1, in &lt;module&gt;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NameError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: name '</a:t>
            </a: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' is not defined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691680" y="3538334"/>
            <a:ext cx="1440160" cy="504056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5868144" y="4038932"/>
            <a:ext cx="2492780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异常内容提示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39500" y="3534876"/>
            <a:ext cx="4256836" cy="504056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573516" y="4038932"/>
            <a:ext cx="2492780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异常类型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23928" y="2157147"/>
            <a:ext cx="1080120" cy="504056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4396764" y="1283474"/>
            <a:ext cx="29427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异常发生的代码行数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624" y="2139700"/>
            <a:ext cx="2817385" cy="230023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algn="l" eaLnBrk="0" hangingPunct="0">
              <a:lnSpc>
                <a:spcPct val="16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1055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异常处理的基本使用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788024" y="2139700"/>
            <a:ext cx="2817385" cy="230023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algn="l" eaLnBrk="0" hangingPunct="0">
              <a:lnSpc>
                <a:spcPct val="16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异常类型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5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1707654"/>
            <a:ext cx="6624736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  <a:endParaRPr lang="en-US" altLang="zh-CN" sz="2400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请输入一个整数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**2)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   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输入不是整数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1055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1707654"/>
            <a:ext cx="6624736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try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请输入一个整数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**2)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xcept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NameError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输入不是整数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1055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示例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555776" y="3507854"/>
            <a:ext cx="2016224" cy="504056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4572000" y="3050621"/>
            <a:ext cx="448675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标注异常类型后，仅响应此类异常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异常类型名字等同于变量名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1059582"/>
            <a:ext cx="3240360" cy="396044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except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2&gt;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3&gt;</a:t>
            </a:r>
            <a:endParaRPr lang="zh-CN" altLang="zh-CN" sz="2400" b="1" dirty="0">
              <a:latin typeface="Arial" panose="020B0604020202020204" pitchFamily="34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finally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4&gt;</a:t>
            </a:r>
            <a:endParaRPr lang="zh-CN" altLang="zh-CN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195736" y="1310550"/>
            <a:ext cx="694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异常处理的高级使用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563888" y="2427734"/>
            <a:ext cx="5544616" cy="1462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finally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对应语句块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一定执行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i="1" noProof="0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lse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对应语句块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在不发生异常时执行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7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38657" y="4073266"/>
            <a:ext cx="808374" cy="730939"/>
          </a:xfrm>
          <a:prstGeom prst="rect">
            <a:avLst/>
          </a:prstGeom>
          <a:noFill/>
        </p:spPr>
      </p:pic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2"/>
          <p:cNvSpPr>
            <a:spLocks/>
          </p:cNvSpPr>
          <p:nvPr/>
        </p:nvSpPr>
        <p:spPr bwMode="auto">
          <a:xfrm>
            <a:off x="1805162" y="402774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87750" y="1250973"/>
            <a:ext cx="8144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数据类型：整数、浮点数、复数及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数据类型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运算操作符、运算函数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字符串类型：表示、索引、切片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字符串操作符、处理函数、处理方法、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.format()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格式化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strftime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strptime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sleep()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5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1647" y="1188380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单分支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二分支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if-else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及紧凑形式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多分支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if-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elif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-else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及条件之间关系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not and or  &gt; &gt;= == &lt;= &lt; !=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异常处理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try-except-else-finally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程序的分支结构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69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练习与作业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24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程序的控制结构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168209" y="1294806"/>
            <a:ext cx="622021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练习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</a:t>
            </a: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可选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编程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测验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道单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选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道编程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743153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程序的分支结构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程序的分支结构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86659" y="1210275"/>
            <a:ext cx="454425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单分支结构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二分支结构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多分支结构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条件判断及组合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程序的异常处理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67298" y="206769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41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单分支结构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根据判断条件结果而选择不同向前路径的运行方式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1643" y="2526270"/>
            <a:ext cx="2295244" cy="160166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条件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4860032" y="2643758"/>
            <a:ext cx="1697194" cy="584062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08986" y="2751123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1782" y="3191932"/>
            <a:ext cx="691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zh-CN" altLang="en-US" sz="1800" b="1" dirty="0">
              <a:solidFill>
                <a:srgbClr val="FF77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stCxn id="9" idx="2"/>
            <a:endCxn id="16" idx="0"/>
          </p:cNvCxnSpPr>
          <p:nvPr/>
        </p:nvCxnSpPr>
        <p:spPr bwMode="auto">
          <a:xfrm>
            <a:off x="5708629" y="3227820"/>
            <a:ext cx="0" cy="4095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" name="组合 13"/>
          <p:cNvGrpSpPr/>
          <p:nvPr/>
        </p:nvGrpSpPr>
        <p:grpSpPr>
          <a:xfrm>
            <a:off x="5037136" y="3637339"/>
            <a:ext cx="1342985" cy="466007"/>
            <a:chOff x="3003294" y="2180102"/>
            <a:chExt cx="1299868" cy="412803"/>
          </a:xfrm>
        </p:grpSpPr>
        <p:sp>
          <p:nvSpPr>
            <p:cNvPr id="15" name="矩形 14"/>
            <p:cNvSpPr/>
            <p:nvPr/>
          </p:nvSpPr>
          <p:spPr>
            <a:xfrm>
              <a:off x="3156935" y="2187976"/>
              <a:ext cx="1011744" cy="404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ill Sans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23" name="直接连接符 22"/>
          <p:cNvCxnSpPr>
            <a:endCxn id="9" idx="0"/>
          </p:cNvCxnSpPr>
          <p:nvPr/>
        </p:nvCxnSpPr>
        <p:spPr bwMode="auto">
          <a:xfrm>
            <a:off x="5708627" y="2275160"/>
            <a:ext cx="2" cy="3685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6545474" y="2526270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25" name="直接连接符 24"/>
          <p:cNvCxnSpPr>
            <a:stCxn id="16" idx="2"/>
          </p:cNvCxnSpPr>
          <p:nvPr/>
        </p:nvCxnSpPr>
        <p:spPr bwMode="auto">
          <a:xfrm flipH="1">
            <a:off x="5708627" y="4039806"/>
            <a:ext cx="2" cy="4170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9" idx="3"/>
          </p:cNvCxnSpPr>
          <p:nvPr/>
        </p:nvCxnSpPr>
        <p:spPr bwMode="auto">
          <a:xfrm flipH="1">
            <a:off x="5718526" y="2935789"/>
            <a:ext cx="838700" cy="1328251"/>
          </a:xfrm>
          <a:prstGeom prst="bentConnector4">
            <a:avLst>
              <a:gd name="adj1" fmla="val -27256"/>
              <a:gd name="adj2" fmla="val 10002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23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单分支示例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2355726"/>
            <a:ext cx="3816424" cy="172819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guess = </a:t>
            </a:r>
            <a:r>
              <a:rPr lang="en-US" altLang="zh-CN" sz="2400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latin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guess == 99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猜对了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932040" y="2355726"/>
            <a:ext cx="3816424" cy="172819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条件正确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二分支结构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根据判断条件结果而选择不同向前路径的运行方式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88141" y="2226478"/>
            <a:ext cx="2817385" cy="230023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条件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5508104" y="2652316"/>
            <a:ext cx="1697194" cy="584062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57058" y="2759681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20157" y="2538536"/>
            <a:ext cx="691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True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77636" y="3510172"/>
            <a:ext cx="1342985" cy="402467"/>
            <a:chOff x="3003294" y="2180102"/>
            <a:chExt cx="1299868" cy="356517"/>
          </a:xfrm>
        </p:grpSpPr>
        <p:sp>
          <p:nvSpPr>
            <p:cNvPr id="15" name="矩形 14"/>
            <p:cNvSpPr/>
            <p:nvPr/>
          </p:nvSpPr>
          <p:spPr>
            <a:xfrm>
              <a:off x="3169263" y="2187976"/>
              <a:ext cx="987088" cy="327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语句块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23" name="直接连接符 22"/>
          <p:cNvCxnSpPr>
            <a:endCxn id="9" idx="0"/>
          </p:cNvCxnSpPr>
          <p:nvPr/>
        </p:nvCxnSpPr>
        <p:spPr bwMode="auto">
          <a:xfrm>
            <a:off x="6356699" y="2283718"/>
            <a:ext cx="2" cy="3685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7192128" y="2521969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6365890" y="4166234"/>
            <a:ext cx="0" cy="28803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9" idx="3"/>
            <a:endCxn id="26" idx="0"/>
          </p:cNvCxnSpPr>
          <p:nvPr/>
        </p:nvCxnSpPr>
        <p:spPr bwMode="auto">
          <a:xfrm>
            <a:off x="7205298" y="2944347"/>
            <a:ext cx="177353" cy="574714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>
            <a:stCxn id="9" idx="1"/>
            <a:endCxn id="16" idx="0"/>
          </p:cNvCxnSpPr>
          <p:nvPr/>
        </p:nvCxnSpPr>
        <p:spPr bwMode="auto">
          <a:xfrm rot="10800000" flipV="1">
            <a:off x="5349130" y="2944346"/>
            <a:ext cx="158975" cy="565825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" name="组合 20"/>
          <p:cNvGrpSpPr/>
          <p:nvPr/>
        </p:nvGrpSpPr>
        <p:grpSpPr>
          <a:xfrm>
            <a:off x="6711158" y="3519061"/>
            <a:ext cx="1342985" cy="402467"/>
            <a:chOff x="3003294" y="2180102"/>
            <a:chExt cx="1299868" cy="356517"/>
          </a:xfrm>
        </p:grpSpPr>
        <p:sp>
          <p:nvSpPr>
            <p:cNvPr id="22" name="矩形 21"/>
            <p:cNvSpPr/>
            <p:nvPr/>
          </p:nvSpPr>
          <p:spPr>
            <a:xfrm>
              <a:off x="3169263" y="2187976"/>
              <a:ext cx="987088" cy="327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语句块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27" name="肘形连接符 26"/>
          <p:cNvCxnSpPr>
            <a:stCxn id="16" idx="2"/>
            <a:endCxn id="26" idx="2"/>
          </p:cNvCxnSpPr>
          <p:nvPr/>
        </p:nvCxnSpPr>
        <p:spPr bwMode="auto">
          <a:xfrm rot="16200000" flipH="1">
            <a:off x="6361446" y="2900322"/>
            <a:ext cx="8889" cy="2033522"/>
          </a:xfrm>
          <a:prstGeom prst="bentConnector3">
            <a:avLst>
              <a:gd name="adj1" fmla="val 267171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78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二分支示例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2211710"/>
            <a:ext cx="3816424" cy="237626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</a:t>
            </a:r>
            <a:r>
              <a:rPr lang="en-US" altLang="zh-CN" sz="2400" b="1" noProof="0" dirty="0">
                <a:latin typeface="Consolas" panose="020B0609020204030204" pitchFamily="49" charset="0"/>
              </a:rPr>
              <a:t>==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99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猜对了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猜错了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004048" y="2535746"/>
            <a:ext cx="3816424" cy="172819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01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紧凑形式：适用于简单表达式的二分支结构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92580" y="1793820"/>
            <a:ext cx="7776864" cy="160166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1&gt; </a:t>
            </a:r>
            <a:r>
              <a:rPr lang="en-US" altLang="zh-CN" sz="28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lang="en-US" altLang="zh-CN" sz="2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8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2&gt;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28460" y="3075806"/>
            <a:ext cx="7992888" cy="158417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=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</a:t>
            </a:r>
            <a:r>
              <a:rPr lang="en-US" altLang="zh-CN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2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latin typeface="Consolas" panose="020B0609020204030204" pitchFamily="49" charset="0"/>
              </a:rPr>
              <a:t>guess==99 </a:t>
            </a:r>
            <a:r>
              <a:rPr lang="en-US" altLang="zh-CN" sz="2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latin typeface="Consolas" panose="020B0609020204030204" pitchFamily="49" charset="0"/>
              </a:rPr>
              <a:t>))</a:t>
            </a:r>
            <a:endParaRPr lang="zh-CN" altLang="zh-CN" sz="2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多分支结构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多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6236" y="1283474"/>
            <a:ext cx="2817385" cy="354094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条件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zh-CN" altLang="en-US" sz="2000" b="1" dirty="0">
                <a:latin typeface="Consolas" panose="020B0609020204030204" pitchFamily="49" charset="0"/>
              </a:rPr>
              <a:t>条件</a:t>
            </a:r>
            <a:r>
              <a:rPr lang="en-US" altLang="zh-CN" sz="2000" b="1" dirty="0">
                <a:latin typeface="Consolas" panose="020B0609020204030204" pitchFamily="49" charset="0"/>
              </a:rPr>
              <a:t>2&gt; 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zh-CN" altLang="en-US" sz="2000" b="1" dirty="0">
                <a:latin typeface="Consolas" panose="020B0609020204030204" pitchFamily="49" charset="0"/>
              </a:rPr>
              <a:t>语句块</a:t>
            </a:r>
            <a:r>
              <a:rPr lang="en-US" altLang="zh-CN" sz="2000" b="1" dirty="0">
                <a:latin typeface="Consolas" panose="020B0609020204030204" pitchFamily="49" charset="0"/>
              </a:rPr>
              <a:t>2&gt;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……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N&gt;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0" name="流程图: 决策 19"/>
          <p:cNvSpPr/>
          <p:nvPr/>
        </p:nvSpPr>
        <p:spPr bwMode="auto">
          <a:xfrm>
            <a:off x="4572477" y="1524062"/>
            <a:ext cx="1697194" cy="584062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21431" y="1631427"/>
            <a:ext cx="1224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13021" y="1325882"/>
            <a:ext cx="691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zh-CN" altLang="en-US" sz="1800" b="1" dirty="0">
              <a:solidFill>
                <a:srgbClr val="FF77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>
            <a:stCxn id="20" idx="2"/>
          </p:cNvCxnSpPr>
          <p:nvPr/>
        </p:nvCxnSpPr>
        <p:spPr bwMode="auto">
          <a:xfrm flipH="1">
            <a:off x="5421072" y="2108124"/>
            <a:ext cx="2" cy="32928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2" name="组合 31"/>
          <p:cNvGrpSpPr/>
          <p:nvPr/>
        </p:nvGrpSpPr>
        <p:grpSpPr>
          <a:xfrm>
            <a:off x="4749588" y="4154758"/>
            <a:ext cx="1342985" cy="402467"/>
            <a:chOff x="3003294" y="2180102"/>
            <a:chExt cx="1299868" cy="356517"/>
          </a:xfrm>
        </p:grpSpPr>
        <p:sp>
          <p:nvSpPr>
            <p:cNvPr id="33" name="矩形 32"/>
            <p:cNvSpPr/>
            <p:nvPr/>
          </p:nvSpPr>
          <p:spPr>
            <a:xfrm>
              <a:off x="3190984" y="2187976"/>
              <a:ext cx="943645" cy="299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ill Sans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35" name="直接连接符 34"/>
          <p:cNvCxnSpPr>
            <a:endCxn id="20" idx="0"/>
          </p:cNvCxnSpPr>
          <p:nvPr/>
        </p:nvCxnSpPr>
        <p:spPr bwMode="auto">
          <a:xfrm>
            <a:off x="5421072" y="1261993"/>
            <a:ext cx="2" cy="26206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>
          <a:xfrm>
            <a:off x="4541714" y="2068073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37" name="直接连接符 36"/>
          <p:cNvCxnSpPr>
            <a:stCxn id="34" idx="2"/>
          </p:cNvCxnSpPr>
          <p:nvPr/>
        </p:nvCxnSpPr>
        <p:spPr bwMode="auto">
          <a:xfrm flipH="1">
            <a:off x="5421079" y="4557223"/>
            <a:ext cx="2" cy="4170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流程图: 决策 38"/>
          <p:cNvSpPr/>
          <p:nvPr/>
        </p:nvSpPr>
        <p:spPr bwMode="auto">
          <a:xfrm>
            <a:off x="4574200" y="3225522"/>
            <a:ext cx="1697194" cy="584062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0" name="直接连接符 39"/>
          <p:cNvCxnSpPr>
            <a:stCxn id="39" idx="2"/>
            <a:endCxn id="34" idx="0"/>
          </p:cNvCxnSpPr>
          <p:nvPr/>
        </p:nvCxnSpPr>
        <p:spPr bwMode="auto">
          <a:xfrm flipH="1">
            <a:off x="5421081" y="3809584"/>
            <a:ext cx="1716" cy="34517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9" idx="0"/>
          </p:cNvCxnSpPr>
          <p:nvPr/>
        </p:nvCxnSpPr>
        <p:spPr bwMode="auto">
          <a:xfrm>
            <a:off x="5421072" y="2930620"/>
            <a:ext cx="1725" cy="29490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矩形 41"/>
          <p:cNvSpPr/>
          <p:nvPr/>
        </p:nvSpPr>
        <p:spPr>
          <a:xfrm>
            <a:off x="4555460" y="2854388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59352" y="3737681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4753" y="2283423"/>
            <a:ext cx="466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……</a:t>
            </a:r>
          </a:p>
        </p:txBody>
      </p:sp>
      <p:sp>
        <p:nvSpPr>
          <p:cNvPr id="44" name="矩形 43"/>
          <p:cNvSpPr/>
          <p:nvPr/>
        </p:nvSpPr>
        <p:spPr>
          <a:xfrm>
            <a:off x="4832991" y="3334183"/>
            <a:ext cx="1224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46" name="直接连接符 45"/>
          <p:cNvCxnSpPr>
            <a:stCxn id="20" idx="3"/>
            <a:endCxn id="49" idx="1"/>
          </p:cNvCxnSpPr>
          <p:nvPr/>
        </p:nvCxnSpPr>
        <p:spPr bwMode="auto">
          <a:xfrm>
            <a:off x="6269671" y="1816093"/>
            <a:ext cx="277296" cy="132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组合 46"/>
          <p:cNvGrpSpPr/>
          <p:nvPr/>
        </p:nvGrpSpPr>
        <p:grpSpPr>
          <a:xfrm>
            <a:off x="6546967" y="1616187"/>
            <a:ext cx="1060681" cy="402467"/>
            <a:chOff x="3003294" y="2180102"/>
            <a:chExt cx="1299868" cy="356517"/>
          </a:xfrm>
        </p:grpSpPr>
        <p:sp>
          <p:nvSpPr>
            <p:cNvPr id="48" name="矩形 47"/>
            <p:cNvSpPr/>
            <p:nvPr/>
          </p:nvSpPr>
          <p:spPr>
            <a:xfrm>
              <a:off x="3094875" y="2199226"/>
              <a:ext cx="1135866" cy="299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ill Sans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52" name="直接连接符 51"/>
          <p:cNvCxnSpPr>
            <a:endCxn id="55" idx="1"/>
          </p:cNvCxnSpPr>
          <p:nvPr/>
        </p:nvCxnSpPr>
        <p:spPr bwMode="auto">
          <a:xfrm>
            <a:off x="6269671" y="3518668"/>
            <a:ext cx="277296" cy="132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3" name="组合 52"/>
          <p:cNvGrpSpPr/>
          <p:nvPr/>
        </p:nvGrpSpPr>
        <p:grpSpPr>
          <a:xfrm>
            <a:off x="6489450" y="3318762"/>
            <a:ext cx="1191352" cy="402467"/>
            <a:chOff x="2932805" y="2180102"/>
            <a:chExt cx="1460005" cy="356517"/>
          </a:xfrm>
        </p:grpSpPr>
        <p:sp>
          <p:nvSpPr>
            <p:cNvPr id="54" name="矩形 53"/>
            <p:cNvSpPr/>
            <p:nvPr/>
          </p:nvSpPr>
          <p:spPr>
            <a:xfrm>
              <a:off x="2932805" y="2210476"/>
              <a:ext cx="1460005" cy="299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ill Sans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56" name="肘形连接符 55"/>
          <p:cNvCxnSpPr>
            <a:stCxn id="49" idx="3"/>
          </p:cNvCxnSpPr>
          <p:nvPr/>
        </p:nvCxnSpPr>
        <p:spPr bwMode="auto">
          <a:xfrm flipH="1">
            <a:off x="5430973" y="1817421"/>
            <a:ext cx="2176675" cy="2948341"/>
          </a:xfrm>
          <a:prstGeom prst="bentConnector4">
            <a:avLst>
              <a:gd name="adj1" fmla="val -16337"/>
              <a:gd name="adj2" fmla="val 9993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stCxn id="55" idx="3"/>
          </p:cNvCxnSpPr>
          <p:nvPr/>
        </p:nvCxnSpPr>
        <p:spPr bwMode="auto">
          <a:xfrm flipV="1">
            <a:off x="7607650" y="3517554"/>
            <a:ext cx="348726" cy="24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90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多分支结构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13159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对不同分数分级的问题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5576" y="1712647"/>
            <a:ext cx="7992888" cy="324036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score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algn="l" eaLnBrk="0" hangingPunct="0"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score &gt;= 60:</a:t>
            </a:r>
          </a:p>
          <a:p>
            <a:pPr algn="l" eaLnBrk="0" hangingPunct="0"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grade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000" b="1" dirty="0">
              <a:latin typeface="Arial" panose="020B0604020202020204" pitchFamily="34" charset="0"/>
            </a:endParaRPr>
          </a:p>
          <a:p>
            <a:pPr algn="l" eaLnBrk="0" hangingPunct="0"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score &gt;= 70:</a:t>
            </a:r>
          </a:p>
          <a:p>
            <a:pPr algn="l" eaLnBrk="0" hangingPunct="0"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grade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000" b="1" dirty="0">
              <a:latin typeface="Arial" panose="020B0604020202020204" pitchFamily="34" charset="0"/>
            </a:endParaRPr>
          </a:p>
          <a:p>
            <a:pPr algn="l" eaLnBrk="0" hangingPunct="0"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score &gt;= 80:</a:t>
            </a:r>
          </a:p>
          <a:p>
            <a:pPr algn="l" eaLnBrk="0" hangingPunct="0"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grade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000" b="1" dirty="0">
              <a:latin typeface="Arial" panose="020B0604020202020204" pitchFamily="34" charset="0"/>
            </a:endParaRPr>
          </a:p>
          <a:p>
            <a:pPr algn="l" eaLnBrk="0" hangingPunct="0"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score &gt;= 90:</a:t>
            </a:r>
          </a:p>
          <a:p>
            <a:pPr algn="l" eaLnBrk="0" hangingPunct="0"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grade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000" b="1" dirty="0">
              <a:latin typeface="Arial" panose="020B0604020202020204" pitchFamily="34" charset="0"/>
            </a:endParaRPr>
          </a:p>
          <a:p>
            <a:pPr lvl="0" algn="l" eaLnBrk="0" hangingPunct="0"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输入成绩属于级别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{}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.format(grade))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427984" y="2283718"/>
            <a:ext cx="4261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注意多条件之间的包含关系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注意变量取值范围的覆盖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4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>
            <a:stCxn id="51" idx="2"/>
          </p:cNvCxnSpPr>
          <p:nvPr/>
        </p:nvCxnSpPr>
        <p:spPr bwMode="auto">
          <a:xfrm flipH="1">
            <a:off x="5715335" y="2436070"/>
            <a:ext cx="1001" cy="285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24" name="Rectangle 12"/>
          <p:cNvSpPr>
            <a:spLocks/>
          </p:cNvSpPr>
          <p:nvPr/>
        </p:nvSpPr>
        <p:spPr bwMode="auto">
          <a:xfrm>
            <a:off x="1805162" y="402774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程序的控制结构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990476" y="1278910"/>
            <a:ext cx="1722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顺序结构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分支结构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循环结构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711574" y="1708928"/>
            <a:ext cx="180000" cy="9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流程图: 决策 10"/>
          <p:cNvSpPr/>
          <p:nvPr/>
        </p:nvSpPr>
        <p:spPr bwMode="auto">
          <a:xfrm>
            <a:off x="5899997" y="1473710"/>
            <a:ext cx="1380852" cy="475198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 flipV="1">
            <a:off x="5705358" y="2719452"/>
            <a:ext cx="1767850" cy="231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743491" y="1460049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5967209" y="1545207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42763" y="137037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0673" y="1691934"/>
            <a:ext cx="1126961" cy="325176"/>
            <a:chOff x="3003294" y="2180102"/>
            <a:chExt cx="1299868" cy="356517"/>
          </a:xfrm>
        </p:grpSpPr>
        <p:sp>
          <p:nvSpPr>
            <p:cNvPr id="20" name="矩形 19"/>
            <p:cNvSpPr/>
            <p:nvPr/>
          </p:nvSpPr>
          <p:spPr>
            <a:xfrm>
              <a:off x="3245867" y="2187976"/>
              <a:ext cx="8338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第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1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步骤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 bwMode="auto">
          <a:xfrm>
            <a:off x="3745153" y="2029397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3" name="组合 32"/>
          <p:cNvGrpSpPr/>
          <p:nvPr/>
        </p:nvGrpSpPr>
        <p:grpSpPr>
          <a:xfrm>
            <a:off x="3180673" y="2252113"/>
            <a:ext cx="1126961" cy="326807"/>
            <a:chOff x="3003294" y="2180102"/>
            <a:chExt cx="1299868" cy="356517"/>
          </a:xfrm>
        </p:grpSpPr>
        <p:sp>
          <p:nvSpPr>
            <p:cNvPr id="34" name="矩形 33"/>
            <p:cNvSpPr/>
            <p:nvPr/>
          </p:nvSpPr>
          <p:spPr>
            <a:xfrm>
              <a:off x="3245866" y="2187976"/>
              <a:ext cx="8338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第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2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步骤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 bwMode="auto">
          <a:xfrm>
            <a:off x="3745153" y="2584814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51" idx="0"/>
          </p:cNvCxnSpPr>
          <p:nvPr/>
        </p:nvCxnSpPr>
        <p:spPr bwMode="auto">
          <a:xfrm>
            <a:off x="5716336" y="1697872"/>
            <a:ext cx="0" cy="41302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" name="组合 48"/>
          <p:cNvGrpSpPr/>
          <p:nvPr/>
        </p:nvGrpSpPr>
        <p:grpSpPr>
          <a:xfrm>
            <a:off x="5152855" y="2110894"/>
            <a:ext cx="1126961" cy="325176"/>
            <a:chOff x="3003294" y="2180102"/>
            <a:chExt cx="1299868" cy="356517"/>
          </a:xfrm>
        </p:grpSpPr>
        <p:sp>
          <p:nvSpPr>
            <p:cNvPr id="50" name="矩形 49"/>
            <p:cNvSpPr/>
            <p:nvPr/>
          </p:nvSpPr>
          <p:spPr>
            <a:xfrm>
              <a:off x="3271571" y="2187976"/>
              <a:ext cx="782475" cy="337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选择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A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01423" y="2114875"/>
            <a:ext cx="1126961" cy="326807"/>
            <a:chOff x="3003294" y="2180102"/>
            <a:chExt cx="1299868" cy="356517"/>
          </a:xfrm>
        </p:grpSpPr>
        <p:sp>
          <p:nvSpPr>
            <p:cNvPr id="53" name="矩形 52"/>
            <p:cNvSpPr/>
            <p:nvPr/>
          </p:nvSpPr>
          <p:spPr>
            <a:xfrm>
              <a:off x="3278042" y="2187976"/>
              <a:ext cx="769532" cy="335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选择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B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 bwMode="auto">
          <a:xfrm flipV="1">
            <a:off x="7283230" y="1708928"/>
            <a:ext cx="180000" cy="88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>
            <a:off x="7464509" y="1697872"/>
            <a:ext cx="435" cy="40806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 flipH="1">
            <a:off x="7466065" y="2448951"/>
            <a:ext cx="1" cy="28240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>
            <a:off x="6590423" y="1255055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>
          <a:xfrm>
            <a:off x="7300641" y="1364846"/>
            <a:ext cx="389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否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75" name="直接连接符 74"/>
          <p:cNvCxnSpPr/>
          <p:nvPr/>
        </p:nvCxnSpPr>
        <p:spPr bwMode="auto">
          <a:xfrm>
            <a:off x="6586420" y="2724513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>
            <a:stCxn id="102" idx="2"/>
          </p:cNvCxnSpPr>
          <p:nvPr/>
        </p:nvCxnSpPr>
        <p:spPr bwMode="auto">
          <a:xfrm flipH="1">
            <a:off x="4398500" y="3810632"/>
            <a:ext cx="1911" cy="3216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/>
          <p:nvPr/>
        </p:nvCxnSpPr>
        <p:spPr bwMode="auto">
          <a:xfrm>
            <a:off x="4391273" y="4132268"/>
            <a:ext cx="460431" cy="8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流程图: 决策 94"/>
          <p:cNvSpPr/>
          <p:nvPr/>
        </p:nvSpPr>
        <p:spPr bwMode="auto">
          <a:xfrm>
            <a:off x="4860127" y="3896168"/>
            <a:ext cx="1380852" cy="475198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927339" y="3967665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850995" y="39149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4398500" y="3276638"/>
            <a:ext cx="112441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0" name="组合 99"/>
          <p:cNvGrpSpPr/>
          <p:nvPr/>
        </p:nvGrpSpPr>
        <p:grpSpPr>
          <a:xfrm>
            <a:off x="3836930" y="3485456"/>
            <a:ext cx="1126961" cy="325176"/>
            <a:chOff x="3003294" y="2180102"/>
            <a:chExt cx="1299868" cy="356517"/>
          </a:xfrm>
        </p:grpSpPr>
        <p:sp>
          <p:nvSpPr>
            <p:cNvPr id="101" name="矩形 100"/>
            <p:cNvSpPr/>
            <p:nvPr/>
          </p:nvSpPr>
          <p:spPr>
            <a:xfrm>
              <a:off x="3245685" y="2187976"/>
              <a:ext cx="834245" cy="337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语句块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109" name="直接连接符 108"/>
          <p:cNvCxnSpPr/>
          <p:nvPr/>
        </p:nvCxnSpPr>
        <p:spPr bwMode="auto">
          <a:xfrm>
            <a:off x="5546550" y="3091115"/>
            <a:ext cx="4003" cy="8023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/>
          <p:nvPr/>
        </p:nvCxnSpPr>
        <p:spPr bwMode="auto">
          <a:xfrm>
            <a:off x="5558613" y="4371366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直接连接符 122"/>
          <p:cNvCxnSpPr>
            <a:endCxn id="102" idx="0"/>
          </p:cNvCxnSpPr>
          <p:nvPr/>
        </p:nvCxnSpPr>
        <p:spPr bwMode="auto">
          <a:xfrm>
            <a:off x="4399455" y="3263793"/>
            <a:ext cx="956" cy="22166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7" name="矩形 126"/>
          <p:cNvSpPr/>
          <p:nvPr/>
        </p:nvSpPr>
        <p:spPr>
          <a:xfrm>
            <a:off x="5761624" y="4287625"/>
            <a:ext cx="389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否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6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条件判断及组合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0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程序的控制结构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66589" y="1171819"/>
            <a:ext cx="55953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- 4.1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程序的分支结构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- 4.2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身体质量指数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- 4.3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程序的循环结构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- 4.4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模块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3: random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- 4.5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6: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圆周率的计算</a:t>
            </a: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85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条件判断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165D8FE-D378-4867-AD89-FFF539B0A5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3568" y="1563638"/>
              <a:ext cx="7776864" cy="308101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160239">
                      <a:extLst>
                        <a:ext uri="{9D8B030D-6E8A-4147-A177-3AD203B41FA5}">
                          <a16:colId xmlns:a16="http://schemas.microsoft.com/office/drawing/2014/main" val="2350269296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630804413"/>
                        </a:ext>
                      </a:extLst>
                    </a:gridCol>
                    <a:gridCol w="3240361">
                      <a:extLst>
                        <a:ext uri="{9D8B030D-6E8A-4147-A177-3AD203B41FA5}">
                          <a16:colId xmlns:a16="http://schemas.microsoft.com/office/drawing/2014/main" val="204217230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操作符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数学符号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描述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421306199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小于</a:t>
                          </a:r>
                          <a:endParaRPr lang="en-US" altLang="zh-CN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116778412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≤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小于等于</a:t>
                          </a:r>
                          <a:endParaRPr lang="en-US" altLang="zh-CN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720683144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≥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1800" baseline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zh-CN" altLang="en-US" sz="1800" baseline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大于等于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464887734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&gt;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834746500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=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等于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973767265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！</a:t>
                          </a: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不等于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643583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165D8FE-D378-4867-AD89-FFF539B0A5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017413"/>
                  </p:ext>
                </p:extLst>
              </p:nvPr>
            </p:nvGraphicFramePr>
            <p:xfrm>
              <a:off x="683568" y="1563638"/>
              <a:ext cx="7776864" cy="312521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160239">
                      <a:extLst>
                        <a:ext uri="{9D8B030D-6E8A-4147-A177-3AD203B41FA5}">
                          <a16:colId xmlns:a16="http://schemas.microsoft.com/office/drawing/2014/main" val="2350269296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630804413"/>
                        </a:ext>
                      </a:extLst>
                    </a:gridCol>
                    <a:gridCol w="3240361">
                      <a:extLst>
                        <a:ext uri="{9D8B030D-6E8A-4147-A177-3AD203B41FA5}">
                          <a16:colId xmlns:a16="http://schemas.microsoft.com/office/drawing/2014/main" val="204217230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操作符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数学符号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描述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421306199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小于</a:t>
                          </a:r>
                          <a:endParaRPr lang="en-US" altLang="zh-CN" sz="18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116778412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≤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小于等于</a:t>
                          </a:r>
                          <a:endParaRPr lang="en-US" altLang="zh-CN" sz="18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7206831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≥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1800" baseline="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zh-CN" altLang="en-US" sz="1800" baseline="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大于等于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4648877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</a:t>
                          </a:r>
                          <a:endParaRPr lang="zh-CN" altLang="en-US" sz="24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&gt;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8347465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=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等于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9737672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！</a:t>
                          </a: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</a:t>
                          </a:r>
                          <a:endParaRPr lang="zh-CN" altLang="en-US" sz="24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1026" t="-586667" r="-137179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不等于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643583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5868144" y="917307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条件组合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2499742"/>
          <a:ext cx="7848872" cy="173888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and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两个条件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endParaRPr lang="en-US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or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两个条件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的逻辑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1055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用于条件组合的三个保留字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条件判断及组合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示例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2067694"/>
            <a:ext cx="4968552" cy="237626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&gt; 99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guess &lt; 99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猜错了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猜对了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436096" y="2355726"/>
            <a:ext cx="3528392" cy="19442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not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60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4.2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8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：对身体质量的刻画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1995686"/>
            <a:ext cx="856793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Body Mass Index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国际上常用的衡量人体肥胖和健康程度的重要标准，主要用于统计分析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9752" y="3723878"/>
            <a:ext cx="4392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 =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体重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(kg) 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身高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(m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50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BMI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：对身体质量的刻画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331640" y="2139702"/>
            <a:ext cx="6192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：体重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72 kg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身高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1.75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值是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23.5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这个值是否健康呢？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0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国际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：世界卫生组织   国内：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国家卫生健康委员会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98160" y="2427734"/>
          <a:ext cx="8165704" cy="21813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662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304953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3049538">
                  <a:extLst>
                    <a:ext uri="{9D8B030D-6E8A-4147-A177-3AD203B41FA5}">
                      <a16:colId xmlns:a16="http://schemas.microsoft.com/office/drawing/2014/main" val="178020987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(kg/m</a:t>
                      </a:r>
                      <a:r>
                        <a:rPr lang="en-US" altLang="zh-CN" sz="1800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(kg/m</a:t>
                      </a:r>
                      <a:r>
                        <a:rPr lang="en-US" altLang="zh-CN" sz="1800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偏瘦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&lt;18.5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&lt;18.5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24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偏胖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~ 30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~ 28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03181326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肥胖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≥30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≥28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906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808704" y="2355726"/>
            <a:ext cx="5544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输入：给定体重和身高值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输出：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指标分类信息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国际和国内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实例讲解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4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>
            <a:stCxn id="51" idx="2"/>
          </p:cNvCxnSpPr>
          <p:nvPr/>
        </p:nvCxnSpPr>
        <p:spPr bwMode="auto">
          <a:xfrm flipH="1">
            <a:off x="5715335" y="2436070"/>
            <a:ext cx="1001" cy="285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24" name="Rectangle 12"/>
          <p:cNvSpPr>
            <a:spLocks/>
          </p:cNvSpPr>
          <p:nvPr/>
        </p:nvSpPr>
        <p:spPr bwMode="auto">
          <a:xfrm>
            <a:off x="1805162" y="402774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程序的控制结构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15616" y="1222518"/>
            <a:ext cx="1722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顺序结构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分支结构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循环结构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711574" y="1708928"/>
            <a:ext cx="180000" cy="9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流程图: 决策 10"/>
          <p:cNvSpPr/>
          <p:nvPr/>
        </p:nvSpPr>
        <p:spPr bwMode="auto">
          <a:xfrm>
            <a:off x="5899997" y="1473710"/>
            <a:ext cx="1380852" cy="475198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 flipV="1">
            <a:off x="5705358" y="2719452"/>
            <a:ext cx="1767850" cy="231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858458" y="1453550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5967209" y="1545207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42763" y="137037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95640" y="1685435"/>
            <a:ext cx="1126961" cy="325176"/>
            <a:chOff x="3003294" y="2180102"/>
            <a:chExt cx="1299868" cy="356517"/>
          </a:xfrm>
        </p:grpSpPr>
        <p:sp>
          <p:nvSpPr>
            <p:cNvPr id="20" name="矩形 19"/>
            <p:cNvSpPr/>
            <p:nvPr/>
          </p:nvSpPr>
          <p:spPr>
            <a:xfrm>
              <a:off x="3245867" y="2187976"/>
              <a:ext cx="8338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zh-CN" altLang="en-US" sz="1400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 bwMode="auto">
          <a:xfrm>
            <a:off x="3860120" y="2022898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3" name="组合 32"/>
          <p:cNvGrpSpPr/>
          <p:nvPr/>
        </p:nvGrpSpPr>
        <p:grpSpPr>
          <a:xfrm>
            <a:off x="3295640" y="2245614"/>
            <a:ext cx="1126961" cy="326807"/>
            <a:chOff x="3003294" y="2180102"/>
            <a:chExt cx="1299868" cy="356517"/>
          </a:xfrm>
        </p:grpSpPr>
        <p:sp>
          <p:nvSpPr>
            <p:cNvPr id="34" name="矩形 33"/>
            <p:cNvSpPr/>
            <p:nvPr/>
          </p:nvSpPr>
          <p:spPr>
            <a:xfrm>
              <a:off x="3245866" y="2187976"/>
              <a:ext cx="8338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zh-CN" altLang="en-US" sz="1400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 bwMode="auto">
          <a:xfrm>
            <a:off x="3860120" y="2578315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51" idx="0"/>
          </p:cNvCxnSpPr>
          <p:nvPr/>
        </p:nvCxnSpPr>
        <p:spPr bwMode="auto">
          <a:xfrm>
            <a:off x="5716336" y="1697872"/>
            <a:ext cx="0" cy="41302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" name="组合 48"/>
          <p:cNvGrpSpPr/>
          <p:nvPr/>
        </p:nvGrpSpPr>
        <p:grpSpPr>
          <a:xfrm>
            <a:off x="5152855" y="2110894"/>
            <a:ext cx="1126961" cy="325176"/>
            <a:chOff x="3003294" y="2180102"/>
            <a:chExt cx="1299868" cy="356517"/>
          </a:xfrm>
        </p:grpSpPr>
        <p:sp>
          <p:nvSpPr>
            <p:cNvPr id="50" name="矩形 49"/>
            <p:cNvSpPr/>
            <p:nvPr/>
          </p:nvSpPr>
          <p:spPr>
            <a:xfrm>
              <a:off x="3271571" y="2187976"/>
              <a:ext cx="782475" cy="337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dirty="0"/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01423" y="2114875"/>
            <a:ext cx="1126961" cy="326807"/>
            <a:chOff x="3003294" y="2180102"/>
            <a:chExt cx="1299868" cy="356517"/>
          </a:xfrm>
        </p:grpSpPr>
        <p:sp>
          <p:nvSpPr>
            <p:cNvPr id="53" name="矩形 52"/>
            <p:cNvSpPr/>
            <p:nvPr/>
          </p:nvSpPr>
          <p:spPr>
            <a:xfrm>
              <a:off x="3278042" y="2187976"/>
              <a:ext cx="769532" cy="335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 bwMode="auto">
          <a:xfrm flipV="1">
            <a:off x="7283230" y="1708928"/>
            <a:ext cx="180000" cy="88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>
            <a:off x="7464509" y="1697872"/>
            <a:ext cx="435" cy="40806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 flipH="1">
            <a:off x="7466065" y="2448951"/>
            <a:ext cx="1" cy="28240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>
            <a:off x="6590423" y="1255055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>
          <a:xfrm>
            <a:off x="7300641" y="1364846"/>
            <a:ext cx="389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 bwMode="auto">
          <a:xfrm>
            <a:off x="6586420" y="2724513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>
            <a:stCxn id="102" idx="2"/>
          </p:cNvCxnSpPr>
          <p:nvPr/>
        </p:nvCxnSpPr>
        <p:spPr bwMode="auto">
          <a:xfrm flipH="1">
            <a:off x="4053450" y="3772979"/>
            <a:ext cx="1911" cy="3216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/>
          <p:nvPr/>
        </p:nvCxnSpPr>
        <p:spPr bwMode="auto">
          <a:xfrm>
            <a:off x="4046223" y="4094615"/>
            <a:ext cx="460431" cy="8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流程图: 决策 94"/>
          <p:cNvSpPr/>
          <p:nvPr/>
        </p:nvSpPr>
        <p:spPr bwMode="auto">
          <a:xfrm>
            <a:off x="4515077" y="3858515"/>
            <a:ext cx="1380852" cy="475198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82289" y="3930012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05945" y="38772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4053450" y="3238985"/>
            <a:ext cx="112441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0" name="组合 99"/>
          <p:cNvGrpSpPr/>
          <p:nvPr/>
        </p:nvGrpSpPr>
        <p:grpSpPr>
          <a:xfrm>
            <a:off x="3491880" y="3447803"/>
            <a:ext cx="1126961" cy="325176"/>
            <a:chOff x="3003294" y="2180102"/>
            <a:chExt cx="1299868" cy="356517"/>
          </a:xfrm>
        </p:grpSpPr>
        <p:sp>
          <p:nvSpPr>
            <p:cNvPr id="101" name="矩形 100"/>
            <p:cNvSpPr/>
            <p:nvPr/>
          </p:nvSpPr>
          <p:spPr>
            <a:xfrm>
              <a:off x="3245685" y="2187976"/>
              <a:ext cx="834245" cy="337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endParaRPr lang="zh-CN" altLang="en-US" sz="1400" dirty="0"/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109" name="直接连接符 108"/>
          <p:cNvCxnSpPr/>
          <p:nvPr/>
        </p:nvCxnSpPr>
        <p:spPr bwMode="auto">
          <a:xfrm>
            <a:off x="5201500" y="3053462"/>
            <a:ext cx="4003" cy="8023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/>
          <p:nvPr/>
        </p:nvCxnSpPr>
        <p:spPr bwMode="auto">
          <a:xfrm>
            <a:off x="5213563" y="4333713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直接连接符 122"/>
          <p:cNvCxnSpPr>
            <a:endCxn id="102" idx="0"/>
          </p:cNvCxnSpPr>
          <p:nvPr/>
        </p:nvCxnSpPr>
        <p:spPr bwMode="auto">
          <a:xfrm>
            <a:off x="4054405" y="3226140"/>
            <a:ext cx="956" cy="22166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7" name="矩形 126"/>
          <p:cNvSpPr/>
          <p:nvPr/>
        </p:nvSpPr>
        <p:spPr>
          <a:xfrm>
            <a:off x="5416574" y="4249972"/>
            <a:ext cx="389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4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身体质量指标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思路方法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211710"/>
            <a:ext cx="820789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难点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在于同时输出国际和国内对应的分类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思路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：分别计算并给出国际和国内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分类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思路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：混合计算并给出国际和国内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6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身体质量指标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932040" y="2355726"/>
          <a:ext cx="3731824" cy="21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447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1780209871"/>
                    </a:ext>
                  </a:extLst>
                </a:gridCol>
              </a:tblGrid>
              <a:tr h="36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60638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偏瘦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&lt;18.5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&lt;18.5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33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24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33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偏胖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~ 30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~ 28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03181326"/>
                  </a:ext>
                </a:extLst>
              </a:tr>
              <a:tr h="433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肥胖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≥30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≥28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90600577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347614"/>
            <a:ext cx="8028384" cy="35708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E00000"/>
                </a:solidFill>
                <a:latin typeface="Consolas" panose="020B0609020204030204" pitchFamily="49" charset="0"/>
              </a:rPr>
              <a:t>#CalBMIv1.py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height, weight = 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请输入身高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和体重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逗号隔开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]: "))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weight / pow(height, 2)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 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数值为：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{:.2f}"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who = ""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18.5: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 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18.5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25: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 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25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30: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 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 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"BMI 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指标为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'{0}'"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.format(who))</a:t>
            </a:r>
          </a:p>
        </p:txBody>
      </p:sp>
    </p:spTree>
    <p:extLst>
      <p:ext uri="{BB962C8B-B14F-4D97-AF65-F5344CB8AC3E}">
        <p14:creationId xmlns:p14="http://schemas.microsoft.com/office/powerpoint/2010/main" val="29516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身体质量指标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932040" y="2355726"/>
          <a:ext cx="3731824" cy="21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447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1780209871"/>
                    </a:ext>
                  </a:extLst>
                </a:gridCol>
              </a:tblGrid>
              <a:tr h="36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60638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偏瘦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&lt;18.5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&lt;18.5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33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24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33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偏胖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~ 30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~ 28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03181326"/>
                  </a:ext>
                </a:extLst>
              </a:tr>
              <a:tr h="433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肥胖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≥30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≥28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90600577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347614"/>
            <a:ext cx="8028384" cy="35708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#CalBMIv2.py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height, weight 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请输入身高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和体重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公斤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)[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逗号隔开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]: "))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weight / pow(height, 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BMI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数值为：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""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 18.5: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偏瘦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18.5 &lt;=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 24: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正常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24 &lt;=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 </a:t>
            </a:r>
            <a:r>
              <a:rPr lang="en-US" altLang="zh-CN" sz="1400" b="1" dirty="0">
                <a:latin typeface="Consolas" panose="020B0609020204030204" pitchFamily="49" charset="0"/>
              </a:rPr>
              <a:t>28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偏胖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肥胖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"BMI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指标为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'{0}'"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96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932040" y="1707654"/>
          <a:ext cx="3731824" cy="21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447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1780209871"/>
                    </a:ext>
                  </a:extLst>
                </a:gridCol>
              </a:tblGrid>
              <a:tr h="36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60638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偏瘦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&lt;18.5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&lt;18.5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33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24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33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偏胖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~ 30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~ 28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03181326"/>
                  </a:ext>
                </a:extLst>
              </a:tr>
              <a:tr h="433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肥胖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≥30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≥28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9060057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267494"/>
            <a:ext cx="8028384" cy="47229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E00000"/>
                </a:solidFill>
                <a:latin typeface="Consolas" panose="020B0609020204030204" pitchFamily="49" charset="0"/>
              </a:rPr>
              <a:t>#CalBMIv3.py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height, weight = 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请输入身高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和体重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逗号隔开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]: "))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weight / pow(height, 2)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"BMI </a:t>
            </a:r>
            <a:r>
              <a:rPr lang="zh-CN" altLang="en-US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数值为：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{:.2f}"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18.5: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18.5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24: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24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25: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25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28: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28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30: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"BMI 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指标为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'{0}', 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'{1}'"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57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7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95486"/>
            <a:ext cx="8028384" cy="4722942"/>
          </a:xfrm>
          <a:prstGeom prst="rect">
            <a:avLst/>
          </a:prstGeom>
          <a:solidFill>
            <a:srgbClr val="FEFEFA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E00000"/>
                </a:solidFill>
                <a:latin typeface="Consolas" panose="020B0609020204030204" pitchFamily="49" charset="0"/>
              </a:rPr>
              <a:t>#CalBMIv3.py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height, weight = 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请输入身高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和体重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逗号隔开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]: "))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weight / pow(height, 2)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"BMI </a:t>
            </a:r>
            <a:r>
              <a:rPr lang="zh-CN" altLang="en-US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数值为：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{:.2f}"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18.5: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18.5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24: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24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25: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25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28: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28 &lt;=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 30: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"BMI 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指标为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'{0}', </a:t>
            </a:r>
            <a:r>
              <a:rPr lang="zh-CN" altLang="en-US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en-US" altLang="zh-CN" sz="1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'{1}'"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.format(who,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46536" y="125879"/>
            <a:ext cx="1187624" cy="2810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0938"/>
            <a:ext cx="3168352" cy="16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关注多分支条件的组合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多分支条件之间的覆盖是重要问题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程序可运行，但如果不正确，要注意多分支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分支结构是程序的重要框架，读程序先看分支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4.3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程序的循环结构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411760" y="1302962"/>
            <a:ext cx="6155747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程序的控制语法及结构</a:t>
            </a:r>
            <a:endParaRPr lang="en-US" altLang="zh-CN" sz="2400" b="1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实践能力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学会编写带有条件判断及循环的程序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24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程序的控制结构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86692" y="1332690"/>
            <a:ext cx="4544250" cy="239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遍历循环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无限循环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循环控制保留字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循环的高级用法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67298" y="206769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程序的循环结构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遍历循环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遍历某个结构形成的循环运行方式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100680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从遍历结构中逐一提取元素，放在循环变量中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71700" y="2208865"/>
            <a:ext cx="5544616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循环变量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lang="en-US" altLang="zh-CN" sz="24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遍历结构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99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7704" y="1565514"/>
            <a:ext cx="5544616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循环变量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遍历结构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3651870"/>
            <a:ext cx="8028892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由保留字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组成，完整遍历所有元素后结束 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每次循环，所获得元素放入循环变量，并执行一次语句块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任意多边形 1"/>
          <p:cNvSpPr/>
          <p:nvPr/>
        </p:nvSpPr>
        <p:spPr bwMode="auto">
          <a:xfrm>
            <a:off x="3862822" y="1555684"/>
            <a:ext cx="1814400" cy="315562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16200000">
            <a:off x="2425526" y="2557984"/>
            <a:ext cx="504056" cy="243555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100680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遍历由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range()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函数产生的数字序列，产生循环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71800" y="2241502"/>
            <a:ext cx="3672408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lang="en-US" altLang="zh-CN" sz="2400" b="1" noProof="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noProof="0" dirty="0">
                <a:latin typeface="Consolas" panose="020B0609020204030204" pitchFamily="49" charset="0"/>
              </a:rPr>
              <a:t>(N)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30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1995685"/>
            <a:ext cx="3254824" cy="300379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4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68862" y="2006248"/>
            <a:ext cx="3254824" cy="300379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2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4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特定次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96636" y="4083918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range()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函数产生的数字序列，产生循环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12760" y="2241502"/>
            <a:ext cx="4536504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(M,N</a:t>
            </a:r>
            <a:r>
              <a:rPr lang="en-US" altLang="zh-CN" sz="2400" b="1" noProof="0" dirty="0">
                <a:latin typeface="Consolas" panose="020B0609020204030204" pitchFamily="49" charset="0"/>
              </a:rPr>
              <a:t>,K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433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1995685"/>
            <a:ext cx="3254824" cy="300379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</a:t>
            </a:r>
            <a:r>
              <a:rPr lang="en-US" altLang="zh-CN" sz="2000" b="1" dirty="0">
                <a:latin typeface="Consolas" panose="020B0609020204030204" pitchFamily="49" charset="0"/>
              </a:rPr>
              <a:t>,6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5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68862" y="2006248"/>
            <a:ext cx="3254824" cy="222168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(1,6,2):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5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特定次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039782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是字符串，遍历字符串每个字符，产生循环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4808" y="2178416"/>
            <a:ext cx="3672408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755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55776" y="2499742"/>
            <a:ext cx="4248472" cy="222168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Python123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P,y,t,h,o,n,1,2,3,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前课复习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8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011910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一个列表，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遍历其每个元素，产生循环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71800" y="2241502"/>
            <a:ext cx="3672408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item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4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67744" y="2499742"/>
            <a:ext cx="4752528" cy="165618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item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[123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456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(item, end=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123,PY,456,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011910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是一个文件标识符，遍历其每行，产生循环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71800" y="2241502"/>
            <a:ext cx="3672408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lang="en-US" altLang="zh-CN" sz="2400" b="1" dirty="0">
                <a:latin typeface="Consolas" panose="020B0609020204030204" pitchFamily="49" charset="0"/>
              </a:rPr>
              <a:t>line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lang="en-US" altLang="zh-CN" sz="2400" b="1" dirty="0">
                <a:latin typeface="Consolas" panose="020B0609020204030204" pitchFamily="49" charset="0"/>
              </a:rPr>
              <a:t>fi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27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63638"/>
            <a:ext cx="2029159" cy="2029159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04748" y="2211710"/>
            <a:ext cx="3735404" cy="259228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fi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line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0010FF"/>
                </a:solidFill>
                <a:latin typeface="Consolas" panose="020B0609020204030204" pitchFamily="49" charset="0"/>
              </a:rPr>
              <a:t>优美胜于丑陋</a:t>
            </a:r>
            <a:endParaRPr lang="en-US" altLang="zh-CN" sz="1600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0010FF"/>
                </a:solidFill>
                <a:latin typeface="Consolas" panose="020B0609020204030204" pitchFamily="49" charset="0"/>
              </a:rPr>
              <a:t>明了胜于隐晦</a:t>
            </a:r>
            <a:endParaRPr lang="en-US" altLang="zh-CN" sz="1600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0010FF"/>
                </a:solidFill>
                <a:latin typeface="Consolas" panose="020B0609020204030204" pitchFamily="49" charset="0"/>
              </a:rPr>
              <a:t>简洁胜于复杂</a:t>
            </a:r>
            <a:endParaRPr lang="en-US" altLang="zh-CN" sz="16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34877" y="2177606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优美胜于丑陋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明了胜于隐晦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简洁胜于复杂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42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9752" y="1269950"/>
            <a:ext cx="4320480" cy="85688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循环变量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遍历结构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2" name="任意多边形 1"/>
          <p:cNvSpPr/>
          <p:nvPr/>
        </p:nvSpPr>
        <p:spPr bwMode="auto">
          <a:xfrm>
            <a:off x="3938128" y="1371472"/>
            <a:ext cx="1413818" cy="171094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16200000">
            <a:off x="2874061" y="2111661"/>
            <a:ext cx="273294" cy="189783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52040" y="2715766"/>
            <a:ext cx="29301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计数循环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(N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次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计数循环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特定次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字符串遍历循环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48064" y="2717132"/>
            <a:ext cx="29301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列表遍历循环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文件遍历循环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……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0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无限循环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0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无限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由条件控制的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循环运行方式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011910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反复执行语句块，直到条件不满足时结束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1720" y="2208865"/>
            <a:ext cx="5544616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条件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8" name="任意多边形 7"/>
          <p:cNvSpPr/>
          <p:nvPr/>
        </p:nvSpPr>
        <p:spPr bwMode="auto">
          <a:xfrm rot="5400000" flipV="1">
            <a:off x="2476806" y="3138194"/>
            <a:ext cx="491740" cy="189783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43608" y="2139702"/>
            <a:ext cx="3735404" cy="259228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a = 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while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 &gt; 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a = a -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noProof="0" dirty="0">
                <a:solidFill>
                  <a:srgbClr val="0010FF"/>
                </a:solidFill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无限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无限循环的条件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60032" y="2131157"/>
            <a:ext cx="3735404" cy="259228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a = 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while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 &gt; 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a = a +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4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5</a:t>
            </a:r>
            <a:endParaRPr lang="en-US" altLang="zh-CN" sz="1600" b="1" noProof="0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noProof="0" dirty="0">
                <a:solidFill>
                  <a:srgbClr val="0010FF"/>
                </a:solidFill>
                <a:latin typeface="Consolas" panose="020B0609020204030204" pitchFamily="49" charset="0"/>
              </a:rPr>
              <a:t>…    </a:t>
            </a:r>
            <a:r>
              <a:rPr lang="en-US" altLang="zh-CN" sz="1600" b="1" noProof="0" dirty="0">
                <a:solidFill>
                  <a:srgbClr val="C00000"/>
                </a:solidFill>
                <a:latin typeface="Consolas" panose="020B0609020204030204" pitchFamily="49" charset="0"/>
              </a:rPr>
              <a:t>(CTRL + C </a:t>
            </a:r>
            <a:r>
              <a:rPr lang="zh-CN" altLang="en-US" sz="1600" b="1" noProof="0" dirty="0">
                <a:solidFill>
                  <a:srgbClr val="C00000"/>
                </a:solidFill>
                <a:latin typeface="Consolas" panose="020B0609020204030204" pitchFamily="49" charset="0"/>
              </a:rPr>
              <a:t>退出执行</a:t>
            </a:r>
            <a:r>
              <a:rPr lang="en-US" altLang="zh-CN" sz="1600" b="1" noProof="0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循环控制保留字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循环控制保留字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break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 </a:t>
            </a: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27584" y="213970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跳出并结束当前整个循环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，执行循环后的语句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结束当次循环，继续执行后续次数循环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while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循环搭配使用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1647" y="1258458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缩进、注释、命名、变量、保留字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数据类型、字符串、 整数、浮点数、列表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赋值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语句、分支语句、函数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input()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eval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4" name="Rectangle 12"/>
          <p:cNvSpPr>
            <a:spLocks/>
          </p:cNvSpPr>
          <p:nvPr/>
        </p:nvSpPr>
        <p:spPr bwMode="auto">
          <a:xfrm>
            <a:off x="1805162" y="402774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基本语法元素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05286" y="422575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846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循环控制保留字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break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 </a:t>
            </a: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5576" y="2139702"/>
            <a:ext cx="3735404" cy="230425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latin typeface="Consolas" panose="020B0609020204030204" pitchFamily="49" charset="0"/>
              </a:rPr>
              <a:t>c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continue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PYHON</a:t>
            </a:r>
          </a:p>
        </p:txBody>
      </p:sp>
      <p:sp>
        <p:nvSpPr>
          <p:cNvPr id="10" name="任意多边形 9"/>
          <p:cNvSpPr/>
          <p:nvPr/>
        </p:nvSpPr>
        <p:spPr bwMode="auto">
          <a:xfrm rot="16200000" flipH="1" flipV="1">
            <a:off x="3606050" y="2673604"/>
            <a:ext cx="491740" cy="288032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644008" y="2139702"/>
            <a:ext cx="3735404" cy="230425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latin typeface="Consolas" panose="020B0609020204030204" pitchFamily="49" charset="0"/>
              </a:rPr>
              <a:t>c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break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</a:t>
            </a:r>
          </a:p>
        </p:txBody>
      </p:sp>
      <p:sp>
        <p:nvSpPr>
          <p:cNvPr id="12" name="任意多边形 11"/>
          <p:cNvSpPr/>
          <p:nvPr/>
        </p:nvSpPr>
        <p:spPr bwMode="auto">
          <a:xfrm rot="16200000">
            <a:off x="5292080" y="3363838"/>
            <a:ext cx="648072" cy="360040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88024" y="1275606"/>
            <a:ext cx="4023436" cy="316835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latin typeface="Consolas" panose="020B0609020204030204" pitchFamily="49" charset="0"/>
              </a:rPr>
              <a:t>s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80D17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while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 !=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 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en-US" altLang="zh-CN" sz="2000" b="1" dirty="0">
                <a:latin typeface="Consolas" panose="020B0609020204030204" pitchFamily="49" charset="0"/>
              </a:rPr>
              <a:t>s 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break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(c, end=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s = s[:-1]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05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循环控制保留字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8564" y="1563638"/>
            <a:ext cx="4023436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latin typeface="Consolas" panose="020B0609020204030204" pitchFamily="49" charset="0"/>
              </a:rPr>
              <a:t>s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80D17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while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 !=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 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en-US" altLang="zh-CN" sz="2000" b="1" dirty="0">
                <a:latin typeface="Consolas" panose="020B0609020204030204" pitchFamily="49" charset="0"/>
              </a:rPr>
              <a:t>s 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(c, end=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s = s[:-1]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PYTHO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PYTH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PYT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0" name="任意多边形 9"/>
          <p:cNvSpPr/>
          <p:nvPr/>
        </p:nvSpPr>
        <p:spPr bwMode="auto">
          <a:xfrm rot="16200000">
            <a:off x="5719803" y="3152139"/>
            <a:ext cx="512706" cy="360040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03648" y="4299942"/>
            <a:ext cx="6768752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200" b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r>
              <a:rPr lang="en-US" altLang="zh-CN" sz="2200" b="1" noProof="0" dirty="0" err="1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reak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仅跳出当前最内层循环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循环的高级用法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的扩展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循环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8104" y="2139701"/>
            <a:ext cx="3096344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条件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3528" y="2139701"/>
            <a:ext cx="4680520" cy="158042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80000"/>
              </a:lnSpc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变量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lang="en-US" altLang="zh-CN" sz="24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遍历结构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27584" y="213970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当循环没有被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语句退出时，执行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语句块作为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正常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完成循环的奖励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这里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的用法与异常处理中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用法相似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的扩展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循环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循环的扩展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循环与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else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5576" y="2067694"/>
            <a:ext cx="3735404" cy="230425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latin typeface="Consolas" panose="020B0609020204030204" pitchFamily="49" charset="0"/>
              </a:rPr>
              <a:t>c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continue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正常退出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PYHON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正常退出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44008" y="2067694"/>
            <a:ext cx="3735404" cy="230425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latin typeface="Consolas" panose="020B0609020204030204" pitchFamily="49" charset="0"/>
              </a:rPr>
              <a:t>c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break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正常退出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24464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284316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遍历循环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计数、字符串、列表、文件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while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无限循环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break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退出当前循环层次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循环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的高级用法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有关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程序的循环结构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46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4.4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3: random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1549"/>
              </p:ext>
            </p:extLst>
          </p:nvPr>
        </p:nvGraphicFramePr>
        <p:xfrm>
          <a:off x="581971" y="728938"/>
          <a:ext cx="8136905" cy="32005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323307698"/>
                    </a:ext>
                  </a:extLst>
                </a:gridCol>
              </a:tblGrid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and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err="1">
                          <a:latin typeface="Consolas" panose="020B0609020204030204" pitchFamily="49" charset="0"/>
                        </a:rPr>
                        <a:t>elif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import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raise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endParaRPr lang="zh-CN" altLang="en-US" sz="2400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as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else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in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return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nonlocal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assert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except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try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break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finally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lambda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while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for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not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with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None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continue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from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or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yield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async</a:t>
                      </a:r>
                      <a:endParaRPr lang="zh-CN" altLang="en-US" sz="2400" b="1" i="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def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pass 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</a:t>
                      </a:r>
                      <a:endParaRPr lang="zh-CN" altLang="en-US" sz="2400" b="1" i="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await</a:t>
                      </a:r>
                      <a:endParaRPr lang="zh-CN" altLang="en-US" sz="2400" b="1" i="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259632" y="3903891"/>
            <a:ext cx="954107" cy="568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8917" y="422575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0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random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库基本介绍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random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库是使用随机数的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标准库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伪随机数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采用梅森旋转算法生成的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随机序列中元素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</a:t>
            </a:r>
            <a:r>
              <a:rPr lang="en-US" altLang="zh-CN" sz="2400" b="1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andom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库主要用于生成随机数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import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random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1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random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库包括两类函数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，常用共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228352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基本随机数函数：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seed(),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random()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扩展随机数函数：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getrandbits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uniform(),           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         	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randrange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choice(), shuffle()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152400" y="6359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random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基本随机数函数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467544" y="1229473"/>
            <a:ext cx="813690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计算机无法真正地生成真正的随机数，因为计算机是按照一定的算法进行操作的，是一个确定性的机器。所以，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计算机只能生成伪随机数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，也就是看起来很随机，但实际上是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有规律可循的数列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99A483-BCBD-8489-CB84-3DFF822A5D10}"/>
              </a:ext>
            </a:extLst>
          </p:cNvPr>
          <p:cNvSpPr txBox="1"/>
          <p:nvPr/>
        </p:nvSpPr>
        <p:spPr>
          <a:xfrm>
            <a:off x="395536" y="2571750"/>
            <a:ext cx="8280920" cy="2328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Python中的随机数生成模块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就是基于伪随机数生成算法实现的。随机数生成器的产生过程，可以简单地分为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两个步骤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种子初始化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种子初始化是为了设置生成随机数的起始值；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随机数生成则是通过复杂的数学运算将种子转化为随机数。</a:t>
            </a:r>
          </a:p>
        </p:txBody>
      </p:sp>
    </p:spTree>
    <p:extLst>
      <p:ext uri="{BB962C8B-B14F-4D97-AF65-F5344CB8AC3E}">
        <p14:creationId xmlns:p14="http://schemas.microsoft.com/office/powerpoint/2010/main" val="235747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随机数种子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9673" y="2952985"/>
            <a:ext cx="2031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梅森旋转算法</a:t>
            </a:r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2854775" y="2787774"/>
            <a:ext cx="2016224" cy="792088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656" y="296836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随机数种子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062687" y="319920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5848907" y="2398987"/>
            <a:ext cx="504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随机序列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5071921" y="3192455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6703768" y="1131590"/>
            <a:ext cx="202394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0.5714025946899135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0.4288890546751146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0.5780913011344704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0.20609823213950174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0.81332125135732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0.8235888725334455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0.6534725339011758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0.16022955651881965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0.5206693596399246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0.32777281162209315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…… 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899592" y="3651870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 bwMode="auto">
          <a:xfrm>
            <a:off x="6703768" y="2547934"/>
            <a:ext cx="2332728" cy="355047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9333" y="252540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63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seed(a=None)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初始化给定的随机数种子，默认为当前系统时间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random.seed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(10)  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#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产生种子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10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对应的序列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random()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[0.0, 1.0)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之间的随机小数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random.random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0.5714025946899135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6108" y="1419622"/>
            <a:ext cx="3024336" cy="321982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2000" b="1" dirty="0">
                <a:latin typeface="Consolas" panose="020B0609020204030204" pitchFamily="49" charset="0"/>
              </a:rPr>
              <a:t>random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80D17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</a:t>
            </a:r>
            <a:r>
              <a:rPr lang="en-US" altLang="zh-CN" sz="2000" b="1" dirty="0" err="1">
                <a:latin typeface="Consolas" panose="020B0609020204030204" pitchFamily="49" charset="0"/>
              </a:rPr>
              <a:t>ndom.seed</a:t>
            </a:r>
            <a:r>
              <a:rPr lang="en-US" altLang="zh-CN" sz="2000" b="1" dirty="0">
                <a:latin typeface="Consolas" panose="020B0609020204030204" pitchFamily="49" charset="0"/>
              </a:rPr>
              <a:t>(10)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0.5714025946899135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0.4288890546751146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04048" y="1419622"/>
            <a:ext cx="3024336" cy="321982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2000" b="1" dirty="0">
                <a:latin typeface="Consolas" panose="020B0609020204030204" pitchFamily="49" charset="0"/>
              </a:rPr>
              <a:t>random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80D17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</a:t>
            </a:r>
            <a:r>
              <a:rPr lang="en-US" altLang="zh-CN" sz="2000" b="1" dirty="0" err="1">
                <a:latin typeface="Consolas" panose="020B0609020204030204" pitchFamily="49" charset="0"/>
              </a:rPr>
              <a:t>ndom.seed</a:t>
            </a:r>
            <a:r>
              <a:rPr lang="en-US" altLang="zh-CN" sz="2000" b="1" dirty="0">
                <a:latin typeface="Consolas" panose="020B0609020204030204" pitchFamily="49" charset="0"/>
              </a:rPr>
              <a:t>(10)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0.5714025946899135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random.seed</a:t>
            </a:r>
            <a:r>
              <a:rPr lang="en-US" altLang="zh-CN" sz="2000" b="1" dirty="0">
                <a:latin typeface="Consolas" panose="020B0609020204030204" pitchFamily="49" charset="0"/>
              </a:rPr>
              <a:t>(10)</a:t>
            </a:r>
            <a:endParaRPr lang="en-US" altLang="zh-CN" sz="2000" b="1" dirty="0">
              <a:solidFill>
                <a:srgbClr val="780D17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0.5714025946899135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扩展随机数函数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0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8062" y="2825180"/>
            <a:ext cx="1641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random()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403648" y="2787774"/>
            <a:ext cx="2016224" cy="544270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3707904" y="2220464"/>
            <a:ext cx="468106" cy="403144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3707904" y="3435846"/>
            <a:ext cx="471687" cy="312282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572000" y="1714547"/>
            <a:ext cx="20162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randrange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getrandbits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uniform()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48264" y="2330099"/>
            <a:ext cx="1305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choice()</a:t>
            </a: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shuffle()</a:t>
            </a:r>
          </a:p>
        </p:txBody>
      </p:sp>
    </p:spTree>
    <p:extLst>
      <p:ext uri="{BB962C8B-B14F-4D97-AF65-F5344CB8AC3E}">
        <p14:creationId xmlns:p14="http://schemas.microsoft.com/office/powerpoint/2010/main" val="10877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405685" y="43784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48049" y="4044236"/>
            <a:ext cx="1210588" cy="568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温度转换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8917" y="422575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56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randint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b)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[a, b]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之间的整数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random.randint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(10, 100)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64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randrange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(m, n[, k])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[m, n)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为步长的随机整数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random.randrange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(10, 100, 10)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6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getrandbits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比特长的随机整数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random.getrandbits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(16)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37885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uniform(a,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[a, b]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之间的随机小数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random.uniform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(10, 100)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13.096321648808136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2652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88305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choice(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从序列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中随机选择一个元素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random.choice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([1,2,3,4,5,6,7,8,9])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shuffle(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将序列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中元素随机排列，返回打乱后的序列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s=[1,2,3,4,5,6,7,8,9]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;</a:t>
                      </a:r>
                      <a:r>
                        <a:rPr kumimoji="0" lang="en-US" altLang="zh-CN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random.shuffle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(s)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;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print(s)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[3, 5, 8, 9, 6, 1, 2, 7, 4]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随机数函数的使用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15616" y="2283718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能够利用随机数种子产生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确定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伪随机数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能够产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生随机整数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能够对序列类型进行随机操作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需要掌握的能力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9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5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4.5 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圆周率的计算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>
              <a:lnSpc>
                <a:spcPct val="7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圆周率的近似计算公式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99592" y="2787774"/>
                <a:ext cx="7344816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pt-BR" sz="2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87774"/>
                <a:ext cx="7344816" cy="100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8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47398" y="3795886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蒙特卡罗方法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EE601D-9231-41A7-91BE-794C0BAF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62" y="1419622"/>
            <a:ext cx="2232248" cy="1989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7DFDE6-FD00-4FBA-B0E9-B155F8E8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83474"/>
            <a:ext cx="3758759" cy="3734055"/>
          </a:xfrm>
          <a:prstGeom prst="rect">
            <a:avLst/>
          </a:prstGeom>
        </p:spPr>
      </p:pic>
      <p:sp>
        <p:nvSpPr>
          <p:cNvPr id="7" name="箭头: 右 5">
            <a:extLst>
              <a:ext uri="{FF2B5EF4-FFF2-40B4-BE49-F238E27FC236}">
                <a16:creationId xmlns:a16="http://schemas.microsoft.com/office/drawing/2014/main" id="{72499A44-4C95-4E68-857E-C4D41D7CC5AF}"/>
              </a:ext>
            </a:extLst>
          </p:cNvPr>
          <p:cNvSpPr/>
          <p:nvPr/>
        </p:nvSpPr>
        <p:spPr bwMode="auto">
          <a:xfrm rot="806063">
            <a:off x="3453815" y="2316538"/>
            <a:ext cx="576064" cy="360040"/>
          </a:xfrm>
          <a:prstGeom prst="rightArrow">
            <a:avLst/>
          </a:prstGeom>
          <a:noFill/>
          <a:ln w="3175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圆周率的计算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实例讲解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52031</TotalTime>
  <Pages>0</Pages>
  <Words>5098</Words>
  <Characters>0</Characters>
  <Application>Microsoft Office PowerPoint</Application>
  <PresentationFormat>全屏显示(16:9)</PresentationFormat>
  <Lines>0</Lines>
  <Paragraphs>884</Paragraphs>
  <Slides>123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123</vt:i4>
      </vt:variant>
    </vt:vector>
  </HeadingPairs>
  <TitlesOfParts>
    <vt:vector size="135" baseType="lpstr">
      <vt:lpstr>-apple-system</vt:lpstr>
      <vt:lpstr>Gill Sans</vt:lpstr>
      <vt:lpstr>黑体</vt:lpstr>
      <vt:lpstr>微软雅黑</vt:lpstr>
      <vt:lpstr>Arial</vt:lpstr>
      <vt:lpstr>Calibri</vt:lpstr>
      <vt:lpstr>Cambria Math</vt:lpstr>
      <vt:lpstr>Consolas</vt:lpstr>
      <vt:lpstr>Palatino Linotype</vt:lpstr>
      <vt:lpstr>Times New Roman</vt:lpstr>
      <vt:lpstr>Title &amp; Subtitle</vt:lpstr>
      <vt:lpstr>1_Title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honghao zhu</cp:lastModifiedBy>
  <cp:revision>4530</cp:revision>
  <cp:lastPrinted>2017-02-27T11:23:14Z</cp:lastPrinted>
  <dcterms:modified xsi:type="dcterms:W3CDTF">2025-03-23T03:48:02Z</dcterms:modified>
</cp:coreProperties>
</file>