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  <p:sldMasterId id="2147483685" r:id="rId3"/>
  </p:sldMasterIdLst>
  <p:notesMasterIdLst>
    <p:notesMasterId r:id="rId141"/>
  </p:notesMasterIdLst>
  <p:handoutMasterIdLst>
    <p:handoutMasterId r:id="rId142"/>
  </p:handoutMasterIdLst>
  <p:sldIdLst>
    <p:sldId id="490" r:id="rId4"/>
    <p:sldId id="743" r:id="rId5"/>
    <p:sldId id="744" r:id="rId6"/>
    <p:sldId id="745" r:id="rId7"/>
    <p:sldId id="589" r:id="rId8"/>
    <p:sldId id="597" r:id="rId9"/>
    <p:sldId id="599" r:id="rId10"/>
    <p:sldId id="600" r:id="rId11"/>
    <p:sldId id="598" r:id="rId12"/>
    <p:sldId id="602" r:id="rId13"/>
    <p:sldId id="601" r:id="rId14"/>
    <p:sldId id="603" r:id="rId15"/>
    <p:sldId id="604" r:id="rId16"/>
    <p:sldId id="605" r:id="rId17"/>
    <p:sldId id="547" r:id="rId18"/>
    <p:sldId id="591" r:id="rId19"/>
    <p:sldId id="746" r:id="rId20"/>
    <p:sldId id="608" r:id="rId21"/>
    <p:sldId id="610" r:id="rId22"/>
    <p:sldId id="611" r:id="rId23"/>
    <p:sldId id="612" r:id="rId24"/>
    <p:sldId id="613" r:id="rId25"/>
    <p:sldId id="614" r:id="rId26"/>
    <p:sldId id="615" r:id="rId27"/>
    <p:sldId id="616" r:id="rId28"/>
    <p:sldId id="617" r:id="rId29"/>
    <p:sldId id="618" r:id="rId30"/>
    <p:sldId id="619" r:id="rId31"/>
    <p:sldId id="620" r:id="rId32"/>
    <p:sldId id="621" r:id="rId33"/>
    <p:sldId id="622" r:id="rId34"/>
    <p:sldId id="623" r:id="rId35"/>
    <p:sldId id="624" r:id="rId36"/>
    <p:sldId id="625" r:id="rId37"/>
    <p:sldId id="626" r:id="rId38"/>
    <p:sldId id="627" r:id="rId39"/>
    <p:sldId id="628" r:id="rId40"/>
    <p:sldId id="629" r:id="rId41"/>
    <p:sldId id="630" r:id="rId42"/>
    <p:sldId id="631" r:id="rId43"/>
    <p:sldId id="632" r:id="rId44"/>
    <p:sldId id="633" r:id="rId45"/>
    <p:sldId id="634" r:id="rId46"/>
    <p:sldId id="635" r:id="rId47"/>
    <p:sldId id="636" r:id="rId48"/>
    <p:sldId id="637" r:id="rId49"/>
    <p:sldId id="638" r:id="rId50"/>
    <p:sldId id="639" r:id="rId51"/>
    <p:sldId id="640" r:id="rId52"/>
    <p:sldId id="641" r:id="rId53"/>
    <p:sldId id="642" r:id="rId54"/>
    <p:sldId id="643" r:id="rId55"/>
    <p:sldId id="644" r:id="rId56"/>
    <p:sldId id="645" r:id="rId57"/>
    <p:sldId id="747" r:id="rId58"/>
    <p:sldId id="650" r:id="rId59"/>
    <p:sldId id="651" r:id="rId60"/>
    <p:sldId id="652" r:id="rId61"/>
    <p:sldId id="653" r:id="rId62"/>
    <p:sldId id="654" r:id="rId63"/>
    <p:sldId id="655" r:id="rId64"/>
    <p:sldId id="656" r:id="rId65"/>
    <p:sldId id="657" r:id="rId66"/>
    <p:sldId id="658" r:id="rId67"/>
    <p:sldId id="659" r:id="rId68"/>
    <p:sldId id="660" r:id="rId69"/>
    <p:sldId id="661" r:id="rId70"/>
    <p:sldId id="662" r:id="rId71"/>
    <p:sldId id="663" r:id="rId72"/>
    <p:sldId id="664" r:id="rId73"/>
    <p:sldId id="665" r:id="rId74"/>
    <p:sldId id="666" r:id="rId75"/>
    <p:sldId id="667" r:id="rId76"/>
    <p:sldId id="668" r:id="rId77"/>
    <p:sldId id="669" r:id="rId78"/>
    <p:sldId id="670" r:id="rId79"/>
    <p:sldId id="671" r:id="rId80"/>
    <p:sldId id="672" r:id="rId81"/>
    <p:sldId id="673" r:id="rId82"/>
    <p:sldId id="748" r:id="rId83"/>
    <p:sldId id="678" r:id="rId84"/>
    <p:sldId id="680" r:id="rId85"/>
    <p:sldId id="681" r:id="rId86"/>
    <p:sldId id="682" r:id="rId87"/>
    <p:sldId id="683" r:id="rId88"/>
    <p:sldId id="684" r:id="rId89"/>
    <p:sldId id="685" r:id="rId90"/>
    <p:sldId id="686" r:id="rId91"/>
    <p:sldId id="687" r:id="rId92"/>
    <p:sldId id="688" r:id="rId93"/>
    <p:sldId id="689" r:id="rId94"/>
    <p:sldId id="690" r:id="rId95"/>
    <p:sldId id="691" r:id="rId96"/>
    <p:sldId id="692" r:id="rId97"/>
    <p:sldId id="693" r:id="rId98"/>
    <p:sldId id="694" r:id="rId99"/>
    <p:sldId id="695" r:id="rId100"/>
    <p:sldId id="696" r:id="rId101"/>
    <p:sldId id="697" r:id="rId102"/>
    <p:sldId id="698" r:id="rId103"/>
    <p:sldId id="699" r:id="rId104"/>
    <p:sldId id="700" r:id="rId105"/>
    <p:sldId id="701" r:id="rId106"/>
    <p:sldId id="702" r:id="rId107"/>
    <p:sldId id="704" r:id="rId108"/>
    <p:sldId id="749" r:id="rId109"/>
    <p:sldId id="707" r:id="rId110"/>
    <p:sldId id="708" r:id="rId111"/>
    <p:sldId id="709" r:id="rId112"/>
    <p:sldId id="710" r:id="rId113"/>
    <p:sldId id="711" r:id="rId114"/>
    <p:sldId id="712" r:id="rId115"/>
    <p:sldId id="713" r:id="rId116"/>
    <p:sldId id="714" r:id="rId117"/>
    <p:sldId id="715" r:id="rId118"/>
    <p:sldId id="750" r:id="rId119"/>
    <p:sldId id="720" r:id="rId120"/>
    <p:sldId id="721" r:id="rId121"/>
    <p:sldId id="722" r:id="rId122"/>
    <p:sldId id="723" r:id="rId123"/>
    <p:sldId id="724" r:id="rId124"/>
    <p:sldId id="725" r:id="rId125"/>
    <p:sldId id="726" r:id="rId126"/>
    <p:sldId id="727" r:id="rId127"/>
    <p:sldId id="728" r:id="rId128"/>
    <p:sldId id="729" r:id="rId129"/>
    <p:sldId id="730" r:id="rId130"/>
    <p:sldId id="731" r:id="rId131"/>
    <p:sldId id="732" r:id="rId132"/>
    <p:sldId id="733" r:id="rId133"/>
    <p:sldId id="734" r:id="rId134"/>
    <p:sldId id="735" r:id="rId135"/>
    <p:sldId id="736" r:id="rId136"/>
    <p:sldId id="737" r:id="rId137"/>
    <p:sldId id="738" r:id="rId138"/>
    <p:sldId id="739" r:id="rId139"/>
    <p:sldId id="529" r:id="rId140"/>
  </p:sldIdLst>
  <p:sldSz cx="9144000" cy="5143500" type="screen16x9"/>
  <p:notesSz cx="7096125" cy="10231438"/>
  <p:custDataLst>
    <p:tags r:id="rId143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0070C0"/>
    <a:srgbClr val="D98431"/>
    <a:srgbClr val="1C86EF"/>
    <a:srgbClr val="1C86EE"/>
    <a:srgbClr val="CECECE"/>
    <a:srgbClr val="338DCC"/>
    <a:srgbClr val="007FDE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0" autoAdjust="0"/>
    <p:restoredTop sz="95184" autoAdjust="0"/>
  </p:normalViewPr>
  <p:slideViewPr>
    <p:cSldViewPr>
      <p:cViewPr varScale="1">
        <p:scale>
          <a:sx n="108" d="100"/>
          <a:sy n="108" d="100"/>
        </p:scale>
        <p:origin x="49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slide" Target="slides/slide135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53" Type="http://schemas.openxmlformats.org/officeDocument/2006/relationships/slide" Target="slides/slide50.xml"/><Relationship Id="rId74" Type="http://schemas.openxmlformats.org/officeDocument/2006/relationships/slide" Target="slides/slide71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slide" Target="slides/slide137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notesMaster" Target="notesMasters/notesMaster1.xml"/><Relationship Id="rId146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43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Relationship Id="rId37" Type="http://schemas.openxmlformats.org/officeDocument/2006/relationships/slide" Target="slides/slide34.xml"/><Relationship Id="rId58" Type="http://schemas.openxmlformats.org/officeDocument/2006/relationships/slide" Target="slides/slide55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4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divmod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（）的返回值</a:t>
            </a:r>
            <a:endParaRPr lang="zh-CN" alt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如果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是整数，则</a:t>
            </a:r>
            <a:r>
              <a:rPr lang="en-US" altLang="zh-CN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divmod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（）的返回值与（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 // b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％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）相同。如果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的值为浮点型，则结果为（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％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）。 在此，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q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是商的整个部分。</a:t>
            </a:r>
            <a:endParaRPr lang="zh-CN" alt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nn-NO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divmod(8, 3) = (2, 2)</a:t>
            </a:r>
          </a:p>
          <a:p>
            <a:pPr algn="l"/>
            <a:r>
              <a:rPr lang="nn-NO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divmod(3, 8) = (0, 3)</a:t>
            </a:r>
          </a:p>
          <a:p>
            <a:pPr algn="l"/>
            <a:r>
              <a:rPr lang="nn-NO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divmod(5, 5) = (1, 0)</a:t>
            </a:r>
          </a:p>
          <a:p>
            <a:pPr algn="l"/>
            <a:r>
              <a:rPr lang="nn-NO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divmod(8.0, 3) = (2.0, 2.0)</a:t>
            </a:r>
          </a:p>
          <a:p>
            <a:pPr algn="l"/>
            <a:endParaRPr lang="nn-NO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python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中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/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和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//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两种除法的区别：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、“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/”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表示除号，“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//”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表示整除；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"/"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表示浮点数除法，返回浮点结果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;"//"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表示整数除法，返回不大于结果的一个最大的整数。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、“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/”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除法运算结果是准确的结果，“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//”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整除运算当余数是</a:t>
            </a:r>
            <a:r>
              <a:rPr lang="en-US" altLang="zh-CN" b="1" i="0" dirty="0">
                <a:solidFill>
                  <a:srgbClr val="333333"/>
                </a:solidFill>
                <a:effectLst/>
                <a:latin typeface="PingFang SC"/>
              </a:rPr>
              <a:t>5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的时候结果不一定满足“四舍五入”。</a:t>
            </a:r>
            <a:endParaRPr lang="nn-NO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56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2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函数在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中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函数主要用来返回对应字符的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码，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chr()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主要用来表示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ascii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码对应的字符他的输入时数字，可以用十进制，也可以用十六进制。可以将各种类型的数据转换为字符串类型。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strip()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函数是用于去除字符串首尾的指定字符（默认为空格字符）的方法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1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zh-CN" altLang="en-US" dirty="0"/>
              <a:t>表示浮点数除法，返回浮点数；</a:t>
            </a:r>
            <a:r>
              <a:rPr lang="en-US" altLang="zh-CN" dirty="0"/>
              <a:t>6/4=1.5</a:t>
            </a:r>
          </a:p>
          <a:p>
            <a:r>
              <a:rPr lang="en-US" altLang="zh-CN" dirty="0"/>
              <a:t>//</a:t>
            </a:r>
            <a:r>
              <a:rPr lang="zh-CN" altLang="en-US" dirty="0"/>
              <a:t>表示整数除法，返回不大于结果的一个最大的整数。</a:t>
            </a:r>
            <a:r>
              <a:rPr lang="en-US" altLang="zh-CN"/>
              <a:t>6//4=1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4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 &lt;</a:t>
            </a:r>
            <a:r>
              <a:rPr lang="zh-CN" altLang="en-US" dirty="0"/>
              <a:t>函数名</a:t>
            </a:r>
            <a:r>
              <a:rPr lang="en-US" altLang="zh-CN" dirty="0"/>
              <a:t>&gt; (&lt;</a:t>
            </a:r>
            <a:r>
              <a:rPr lang="zh-CN" altLang="en-US" dirty="0"/>
              <a:t>参数</a:t>
            </a:r>
            <a:r>
              <a:rPr lang="en-US" altLang="zh-CN" dirty="0"/>
              <a:t>&gt;</a:t>
            </a:r>
            <a:r>
              <a:rPr lang="zh-CN" altLang="en-US" dirty="0"/>
              <a:t>，*</a:t>
            </a:r>
            <a:r>
              <a:rPr lang="en-US" altLang="zh-CN" dirty="0"/>
              <a:t>b):     #*b</a:t>
            </a:r>
            <a:r>
              <a:rPr lang="zh-CN" altLang="en-US" dirty="0"/>
              <a:t>用于表达不确定的参数，即可变参数，也可以用*</a:t>
            </a:r>
            <a:r>
              <a:rPr lang="en-US" altLang="zh-CN" dirty="0"/>
              <a:t>a</a:t>
            </a:r>
            <a:r>
              <a:rPr lang="zh-CN" altLang="en-US" dirty="0"/>
              <a:t>或者*</a:t>
            </a:r>
            <a:r>
              <a:rPr lang="en-US" altLang="zh-CN" dirty="0"/>
              <a:t>c</a:t>
            </a:r>
            <a:r>
              <a:rPr lang="zh-CN" altLang="en-US" dirty="0"/>
              <a:t>等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&lt;</a:t>
            </a:r>
            <a:r>
              <a:rPr lang="zh-CN" altLang="en-US" dirty="0"/>
              <a:t>函数体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return &lt;</a:t>
            </a:r>
            <a:r>
              <a:rPr lang="zh-CN" altLang="en-US" dirty="0"/>
              <a:t>返回值</a:t>
            </a:r>
            <a:r>
              <a:rPr lang="en-US" altLang="zh-CN"/>
              <a:t>&gt;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76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定义函数</a:t>
            </a:r>
            <a:r>
              <a:rPr lang="en-US" altLang="zh-CN" dirty="0" err="1"/>
              <a:t>drawGap</a:t>
            </a:r>
            <a:r>
              <a:rPr lang="en-US" altLang="zh-CN" dirty="0"/>
              <a:t>()</a:t>
            </a:r>
            <a:r>
              <a:rPr lang="zh-CN" altLang="en-US" dirty="0"/>
              <a:t>用于绘制间隙，通过将画笔抬起，并向前移动</a:t>
            </a:r>
            <a:r>
              <a:rPr lang="en-US" altLang="zh-CN" dirty="0"/>
              <a:t>5</a:t>
            </a:r>
            <a:r>
              <a:rPr lang="zh-CN" altLang="en-US" dirty="0"/>
              <a:t>个单位，来实现间隙的绘制。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定义函数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drawLine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(draw)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用于绘制线段，通过判断参数</a:t>
            </a:r>
            <a:r>
              <a:rPr lang="en-US" altLang="zh-CN" dirty="0"/>
              <a:t>draw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的布尔值，决定是否下笔绘制线段。如果布尔值为</a:t>
            </a:r>
            <a:r>
              <a:rPr lang="en-US" altLang="zh-CN" dirty="0"/>
              <a:t>True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，则将画笔放下，向前移动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40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个单位；如果布尔值为</a:t>
            </a:r>
            <a:r>
              <a:rPr lang="en-US" altLang="zh-CN" dirty="0"/>
              <a:t>False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，则将画笔抬起，向前移动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40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个单位。然后调用</a:t>
            </a:r>
            <a:r>
              <a:rPr lang="en-US" altLang="zh-CN" dirty="0" err="1"/>
              <a:t>drawGap</a:t>
            </a:r>
            <a:r>
              <a:rPr lang="en-US" altLang="zh-CN" dirty="0"/>
              <a:t>()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函数绘制间隙，并将画笔右转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90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tahoma" panose="020B0604030504040204" pitchFamily="34" charset="0"/>
              </a:rPr>
              <a:t>度，准备绘制下一段线。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8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代表移动</a:t>
            </a:r>
            <a:r>
              <a:rPr lang="en-US" altLang="zh-CN" dirty="0"/>
              <a:t>1</a:t>
            </a:r>
            <a:r>
              <a:rPr lang="zh-CN" altLang="en-US" dirty="0"/>
              <a:t>号盘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0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zh-CN" altLang="en-US" b="1" i="0" dirty="0">
                <a:solidFill>
                  <a:srgbClr val="555555"/>
                </a:solidFill>
                <a:effectLst/>
                <a:latin typeface="inherit"/>
                <a:ea typeface="Microsoft YaHei" panose="020B0503020204020204" pitchFamily="34" charset="-122"/>
              </a:rPr>
              <a:t>递归和循环都是控制程序执行流程的重要工具，但它们的实现方式和使用场景有所不同。</a:t>
            </a:r>
          </a:p>
          <a:p>
            <a:pPr algn="l" fontAlgn="base"/>
            <a:r>
              <a:rPr lang="zh-CN" altLang="en-US" b="1" i="0" dirty="0">
                <a:solidFill>
                  <a:srgbClr val="555555"/>
                </a:solidFill>
                <a:effectLst/>
                <a:latin typeface="inherit"/>
                <a:ea typeface="Microsoft YaHei" panose="020B0503020204020204" pitchFamily="34" charset="-122"/>
              </a:rPr>
              <a:t>递归是一种函数调用自身的方式，通过不断调用自身来解决问题。递归通常用于解决具有递归结构的问题，例如树、图等数据结构的遍历和搜索。递归的优点是代码简洁易懂，但缺点是可能会导致栈溢出等问题，而且递归的效率通常比循环低。</a:t>
            </a:r>
          </a:p>
          <a:p>
            <a:pPr algn="l" fontAlgn="base"/>
            <a:r>
              <a:rPr lang="zh-CN" altLang="en-US" b="1" i="0" dirty="0">
                <a:solidFill>
                  <a:srgbClr val="555555"/>
                </a:solidFill>
                <a:effectLst/>
                <a:latin typeface="inherit"/>
                <a:ea typeface="Microsoft YaHei" panose="020B0503020204020204" pitchFamily="34" charset="-122"/>
              </a:rPr>
              <a:t>循环是一种重复执行某段代码的方式，通过控制循环条件来控制循环的次数。循环通常用于处理需要重复执行的任务，例如数组的遍历、排序等。循环的优点是效率高，但缺点是代码可能会比较冗长，而且可能会出现死循环等问题。</a:t>
            </a:r>
          </a:p>
          <a:p>
            <a:pPr algn="l" fontAlgn="base"/>
            <a:r>
              <a:rPr lang="zh-CN" altLang="en-US" b="1" i="0">
                <a:solidFill>
                  <a:srgbClr val="555555"/>
                </a:solidFill>
                <a:effectLst/>
                <a:latin typeface="inherit"/>
                <a:ea typeface="Microsoft YaHei" panose="020B0503020204020204" pitchFamily="34" charset="-122"/>
              </a:rPr>
              <a:t>总的来说，递归和循环各有优缺点，应根据具体问题的特点选择合适的方式来解决问题。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3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6003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14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3742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7567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2890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6284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4363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8805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170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90271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9039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512943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011451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791107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2968284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383801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1154296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45582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85581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565866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660856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295394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9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函数和代码复用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83568" y="226401"/>
            <a:ext cx="8028384" cy="44467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xtProBarV3.py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mport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scale = 50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执行开始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.center(scale//2,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-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start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time.perf_counter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(scale+1):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a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'*'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*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b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'.'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* (scale -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c = 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/scale)*100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dur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time.perf_counter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 - start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"\r{:^3.0f}%[{}-&gt;{}]{:.2f}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s"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c,a,b,dur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),end=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time.sleep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(0.1)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"\n"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+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执行结束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.center(scale//2,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'-'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72108"/>
            <a:ext cx="2875025" cy="93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236518" y="1406435"/>
            <a:ext cx="2016224" cy="51192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s[::-1]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59582"/>
            <a:ext cx="2816646" cy="38066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15616" y="2390764"/>
            <a:ext cx="243048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3779" y="2065470"/>
            <a:ext cx="29523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cs typeface="Arial" charset="0"/>
                <a:sym typeface="Gill Sans" charset="0"/>
              </a:rPr>
              <a:t>函数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cs typeface="Arial" charset="0"/>
                <a:sym typeface="Gill Sans" charset="0"/>
              </a:rPr>
              <a:t> 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cs typeface="Arial" charset="0"/>
                <a:sym typeface="Gill Sans" charset="0"/>
              </a:rPr>
              <a:t>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递归链条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递归基例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406387" y="1257052"/>
            <a:ext cx="5616624" cy="359253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count = 0</a:t>
            </a:r>
            <a:endParaRPr kumimoji="0" lang="en-US" altLang="zh-CN" sz="1800" b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hanoi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src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dst</a:t>
            </a:r>
            <a:r>
              <a:rPr lang="en-US" altLang="zh-CN" sz="1800" b="1" dirty="0">
                <a:latin typeface="Consolas" panose="020B0609020204030204" pitchFamily="49" charset="0"/>
              </a:rPr>
              <a:t>, mid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</a:t>
            </a: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sz="1800" b="1" dirty="0">
                <a:latin typeface="Consolas" panose="020B0609020204030204" pitchFamily="49" charset="0"/>
              </a:rPr>
              <a:t> count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lang="en-US" altLang="zh-CN" sz="1800" b="1" dirty="0">
                <a:latin typeface="Consolas" panose="020B0609020204030204" pitchFamily="49" charset="0"/>
              </a:rPr>
              <a:t>1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print(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{}:{}</a:t>
            </a:r>
            <a:r>
              <a:rPr lang="en-US" altLang="zh-CN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{}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latin typeface="Consolas" panose="020B0609020204030204" pitchFamily="49" charset="0"/>
              </a:rPr>
              <a:t>.format(1,src,dst</a:t>
            </a:r>
            <a:r>
              <a:rPr lang="en-US" altLang="zh-CN" sz="1800" b="1" noProof="0" dirty="0">
                <a:latin typeface="Consolas" panose="020B0609020204030204" pitchFamily="49" charset="0"/>
              </a:rPr>
              <a:t>)</a:t>
            </a:r>
            <a:r>
              <a:rPr lang="en-US" altLang="zh-CN" sz="1800" b="1" dirty="0">
                <a:latin typeface="Consolas" panose="020B0609020204030204" pitchFamily="49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count</a:t>
            </a: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+= 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lang="en-US" altLang="zh-CN" sz="1800" b="1" dirty="0">
                <a:latin typeface="Consolas" panose="020B0609020204030204" pitchFamily="49" charset="0"/>
              </a:rPr>
              <a:t>h</a:t>
            </a:r>
            <a:r>
              <a:rPr kumimoji="0" lang="en-US" altLang="zh-CN" sz="18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anoi</a:t>
            </a: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(n-1,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src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mid,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   print(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{}:{}</a:t>
            </a:r>
            <a:r>
              <a:rPr lang="en-US" altLang="zh-CN" sz="18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{}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latin typeface="Consolas" panose="020B0609020204030204" pitchFamily="49" charset="0"/>
              </a:rPr>
              <a:t>.format(</a:t>
            </a:r>
            <a:r>
              <a:rPr lang="en-US" altLang="zh-CN" sz="1800" b="1" dirty="0" err="1">
                <a:latin typeface="Consolas" panose="020B0609020204030204" pitchFamily="49" charset="0"/>
              </a:rPr>
              <a:t>n,src,dst</a:t>
            </a:r>
            <a:r>
              <a:rPr lang="en-US" altLang="zh-CN" sz="1800" b="1" dirty="0">
                <a:latin typeface="Consolas" panose="020B0609020204030204" pitchFamily="49" charset="0"/>
              </a:rPr>
              <a:t>))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   count += 1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   </a:t>
            </a:r>
            <a:r>
              <a:rPr lang="en-US" altLang="zh-CN" sz="1800" b="1" dirty="0" err="1">
                <a:latin typeface="Consolas" panose="020B0609020204030204" pitchFamily="49" charset="0"/>
              </a:rPr>
              <a:t>hanoi</a:t>
            </a:r>
            <a:r>
              <a:rPr lang="en-US" altLang="zh-CN" sz="1800" b="1" dirty="0">
                <a:latin typeface="Consolas" panose="020B0609020204030204" pitchFamily="49" charset="0"/>
              </a:rPr>
              <a:t>(n-1, mid, </a:t>
            </a:r>
            <a:r>
              <a:rPr lang="en-US" altLang="zh-CN" sz="1800" b="1" dirty="0" err="1">
                <a:latin typeface="Consolas" panose="020B0609020204030204" pitchFamily="49" charset="0"/>
              </a:rPr>
              <a:t>dst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latin typeface="Consolas" panose="020B0609020204030204" pitchFamily="49" charset="0"/>
              </a:rPr>
              <a:t>src</a:t>
            </a:r>
            <a:r>
              <a:rPr lang="en-US" altLang="zh-CN" sz="1800" b="1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5404"/>
            <a:ext cx="2448284" cy="9416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1576" y="1257052"/>
            <a:ext cx="3321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1566" y="1257052"/>
            <a:ext cx="3321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1556" y="1257052"/>
            <a:ext cx="3321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277386" y="2098016"/>
            <a:ext cx="3780928" cy="213381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count = 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hanoi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src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dst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mid):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… (</a:t>
            </a:r>
            <a:r>
              <a:rPr lang="zh-CN" altLang="en-US" sz="1800" b="1" dirty="0">
                <a:latin typeface="Consolas" panose="020B0609020204030204" pitchFamily="49" charset="0"/>
              </a:rPr>
              <a:t>略</a:t>
            </a:r>
            <a:r>
              <a:rPr lang="en-US" altLang="zh-CN" sz="18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latin typeface="Consolas" panose="020B0609020204030204" pitchFamily="49" charset="0"/>
              </a:rPr>
              <a:t>hanoi</a:t>
            </a:r>
            <a:r>
              <a:rPr lang="en-US" altLang="zh-CN" sz="1800" b="1" dirty="0">
                <a:latin typeface="Consolas" panose="020B0609020204030204" pitchFamily="49" charset="0"/>
              </a:rPr>
              <a:t>(3,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1800" b="1" dirty="0"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sz="18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p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rint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(count)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91576" y="1257052"/>
            <a:ext cx="3321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11566" y="1257052"/>
            <a:ext cx="3321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431556" y="1257052"/>
            <a:ext cx="3321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6300192" y="1672550"/>
            <a:ext cx="2304256" cy="29523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1:A-&gt;C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2:</a:t>
            </a: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A-&gt;B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1:C-&gt;B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3:A-&gt;C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1:B-&gt;A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2:B-&gt;C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1:A-&gt;C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7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15404"/>
            <a:ext cx="2448284" cy="94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23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9895" y="1443091"/>
            <a:ext cx="814447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模块化设计：松耦合、紧耦合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函数递归的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个特征：基例和链条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函数递归的实现：函数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分支结构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代码复用与函数递归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611560" y="2166654"/>
            <a:ext cx="6120680" cy="2778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看过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《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盗梦空间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》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吗？本质上就是递归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 </a:t>
            </a: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学过数学归纳法吗？本质上就是递归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听过下面这个故事吗？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"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从前有座山，山里有座庙，庙里有个老和尚在讲故事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…“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本质上就是递归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  <a:p>
            <a:pPr algn="l">
              <a:lnSpc>
                <a:spcPct val="200000"/>
              </a:lnSpc>
              <a:defRPr/>
            </a:pP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3267B3-2597-4518-9DC5-DA86DE11EC87}"/>
              </a:ext>
            </a:extLst>
          </p:cNvPr>
          <p:cNvSpPr/>
          <p:nvPr/>
        </p:nvSpPr>
        <p:spPr>
          <a:xfrm>
            <a:off x="0" y="566210"/>
            <a:ext cx="9144000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如何理解递归呢？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00EEDB-C82B-42FF-A63D-0F8A375C56F3}"/>
              </a:ext>
            </a:extLst>
          </p:cNvPr>
          <p:cNvSpPr/>
          <p:nvPr/>
        </p:nvSpPr>
        <p:spPr>
          <a:xfrm>
            <a:off x="32494" y="1419622"/>
            <a:ext cx="9144000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递归很简单，无非就是一个函数调用自己而已</a:t>
            </a:r>
            <a:r>
              <a:rPr lang="en-US" altLang="zh-CN" sz="1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0415" y="2100147"/>
            <a:ext cx="1656184" cy="244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4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5.4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4: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PyInstaller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1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PyInstaller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库基本介绍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6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PyInstaller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源代码转换成无需源代码的可执行文件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508885" y="2208854"/>
            <a:ext cx="3456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Windows (exe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Linux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Mac OS X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46240" y="3138007"/>
            <a:ext cx="1668995" cy="586568"/>
            <a:chOff x="3003294" y="2180102"/>
            <a:chExt cx="1299868" cy="356517"/>
          </a:xfrm>
        </p:grpSpPr>
        <p:sp>
          <p:nvSpPr>
            <p:cNvPr id="8" name="矩形 7"/>
            <p:cNvSpPr/>
            <p:nvPr/>
          </p:nvSpPr>
          <p:spPr>
            <a:xfrm>
              <a:off x="3052588" y="2236766"/>
              <a:ext cx="1201279" cy="2431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0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PyInstaller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Gill Sans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3003294" y="2180102"/>
              <a:ext cx="1299868" cy="356517"/>
            </a:xfrm>
            <a:prstGeom prst="rect">
              <a:avLst/>
            </a:prstGeom>
            <a:noFill/>
            <a:ln w="25400" cap="flat" cmpd="sng" algn="ctr">
              <a:solidFill>
                <a:srgbClr val="FF7C1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6600" b="0" i="0" u="none" strike="noStrike" kern="1200" cap="none" spc="0" normalizeH="0" baseline="0" noProof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28410" y="2931790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2411760" y="3431291"/>
            <a:ext cx="360040" cy="1"/>
          </a:xfrm>
          <a:prstGeom prst="straightConnector1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1" name="直接箭头连接符 10"/>
          <p:cNvCxnSpPr/>
          <p:nvPr/>
        </p:nvCxnSpPr>
        <p:spPr bwMode="auto">
          <a:xfrm>
            <a:off x="4932040" y="3426736"/>
            <a:ext cx="360040" cy="4554"/>
          </a:xfrm>
          <a:prstGeom prst="straightConnector1">
            <a:avLst/>
          </a:prstGeom>
          <a:noFill/>
          <a:ln w="25400" cap="flat" cmpd="sng" algn="ctr">
            <a:solidFill>
              <a:srgbClr val="FF7C1F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0252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1647" y="1188380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单分支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if-else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及紧凑形式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多分支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if-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elif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-else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及条件之间关系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not and or  &gt; &gt;= == &lt;= &lt; !=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异常处理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 try-except-else-finally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PyInstaller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PyInstaller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库是第三方库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2228272"/>
            <a:ext cx="7704856" cy="220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官方网站：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http://www.pyinstaller.org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第三方库：使用前需要额外安装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安装第三方库需要使用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pip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工具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PyInstaller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库的安装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cmd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命令行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 pip install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pyinstaller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536" y="2357092"/>
            <a:ext cx="3924616" cy="20882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016" y="2357092"/>
            <a:ext cx="3875924" cy="2088232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 bwMode="auto">
          <a:xfrm>
            <a:off x="4608000" y="3342238"/>
            <a:ext cx="1584176" cy="216024"/>
          </a:xfrm>
          <a:prstGeom prst="round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3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PyInstaller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库使用说明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0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简单的使用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cmd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命令行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pyinstaller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-F  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32291"/>
            <a:ext cx="4752528" cy="25571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787774"/>
            <a:ext cx="1912519" cy="89250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 bwMode="auto">
          <a:xfrm>
            <a:off x="6012160" y="3219822"/>
            <a:ext cx="1008112" cy="216024"/>
          </a:xfrm>
          <a:prstGeom prst="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048" y="4252246"/>
            <a:ext cx="1339352" cy="299715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 bwMode="auto">
          <a:xfrm>
            <a:off x="6606514" y="3839603"/>
            <a:ext cx="194420" cy="285111"/>
          </a:xfrm>
          <a:prstGeom prst="down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</p:spTree>
    <p:extLst>
      <p:ext uri="{BB962C8B-B14F-4D97-AF65-F5344CB8AC3E}">
        <p14:creationId xmlns:p14="http://schemas.microsoft.com/office/powerpoint/2010/main" val="292098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PyInstaller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库常用参数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489148" y="1707654"/>
          <a:ext cx="8165704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14674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01895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查看帮助</a:t>
                      </a:r>
                      <a:endParaRPr lang="zh-CN" altLang="en-US" sz="18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--clean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清理打包过程中的临时文件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-D,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--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onedir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默认值，生成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文件夹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0376995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--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onefile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dist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文件夹中只生成独立的打包文件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1194288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&lt;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图标文件名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ico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指定打包程序使用的图标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(icon)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625518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24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使用举例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yinstaller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–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curve.ico –F SevenDigitsDrawV2.py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16718" r="32018"/>
          <a:stretch/>
        </p:blipFill>
        <p:spPr>
          <a:xfrm>
            <a:off x="5986781" y="2715438"/>
            <a:ext cx="1440160" cy="143485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351" y="3204592"/>
            <a:ext cx="457200" cy="457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840" y="3206702"/>
            <a:ext cx="1780303" cy="48988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411760" y="3171254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0072" y="3171254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26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8: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83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科赫雪花小包裹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高大上的分形几何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4227934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分形几何是一种迭代的几何图形，广泛存在于自然界中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33"/>
          <a:stretch/>
        </p:blipFill>
        <p:spPr>
          <a:xfrm>
            <a:off x="44668" y="2215998"/>
            <a:ext cx="2304256" cy="1847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2029" y="2221649"/>
            <a:ext cx="1851670" cy="1851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2419" y="2236212"/>
            <a:ext cx="2162638" cy="1863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44650" y="2224263"/>
            <a:ext cx="2466818" cy="18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9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722942"/>
          </a:xfrm>
          <a:prstGeom prst="rect">
            <a:avLst/>
          </a:prstGeom>
          <a:solidFill>
            <a:srgbClr val="FEFEFA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#CalBMI.py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height, weight 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eval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input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请输入身高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米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和体重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\(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公斤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)[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逗号隔开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]: "))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weight / pow(height, 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"BMI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数值为：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18.5: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偏瘦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18.5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24: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正常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", 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正常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24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25: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正常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", 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25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28: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", 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28 &lt;=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bmi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 30: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偏胖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", 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肥胖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肥胖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", "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肥胖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"BMI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指标为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国际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'{0}',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国内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'{1}'"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.format(who,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nat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840938"/>
            <a:ext cx="3168352" cy="162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科赫曲线，也叫雪花曲线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884" y="2282443"/>
            <a:ext cx="2427498" cy="21091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3426" y="2282443"/>
            <a:ext cx="2892534" cy="21091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655" y="2282443"/>
            <a:ext cx="2812185" cy="21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9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Python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绘制科赫曲线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209407"/>
            <a:ext cx="3024336" cy="2501806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 bwMode="auto">
          <a:xfrm>
            <a:off x="4519223" y="4083918"/>
            <a:ext cx="72008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 rot="3600000">
            <a:off x="5428471" y="3772114"/>
            <a:ext cx="72008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5968532" y="4083918"/>
            <a:ext cx="72008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9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 rot="-3600000">
            <a:off x="5059283" y="3772114"/>
            <a:ext cx="72008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矩形 8"/>
          <p:cNvSpPr/>
          <p:nvPr/>
        </p:nvSpPr>
        <p:spPr>
          <a:xfrm>
            <a:off x="5220072" y="4507471"/>
            <a:ext cx="75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度</a:t>
            </a:r>
            <a:endParaRPr lang="zh-CN" altLang="en-US" sz="2400" dirty="0"/>
          </a:p>
        </p:txBody>
      </p:sp>
      <p:cxnSp>
        <p:nvCxnSpPr>
          <p:cNvPr id="14" name="直接箭头连接符 13"/>
          <p:cNvCxnSpPr/>
          <p:nvPr/>
        </p:nvCxnSpPr>
        <p:spPr bwMode="auto">
          <a:xfrm flipH="1" flipV="1">
            <a:off x="5359446" y="4083918"/>
            <a:ext cx="198793" cy="333273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直接箭头连接符 18"/>
          <p:cNvCxnSpPr/>
          <p:nvPr/>
        </p:nvCxnSpPr>
        <p:spPr bwMode="auto">
          <a:xfrm flipH="1" flipV="1">
            <a:off x="5599343" y="3867894"/>
            <a:ext cx="34511" cy="528687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直接箭头连接符 22"/>
          <p:cNvCxnSpPr/>
          <p:nvPr/>
        </p:nvCxnSpPr>
        <p:spPr bwMode="auto">
          <a:xfrm flipV="1">
            <a:off x="5711022" y="4107606"/>
            <a:ext cx="77489" cy="28897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4499992" y="2427734"/>
            <a:ext cx="218862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矩形 28"/>
          <p:cNvSpPr/>
          <p:nvPr/>
        </p:nvSpPr>
        <p:spPr>
          <a:xfrm>
            <a:off x="5142596" y="2820716"/>
            <a:ext cx="1136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1/3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长</a:t>
            </a:r>
            <a:endParaRPr lang="zh-CN" altLang="en-US" sz="2400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4886551" y="2729483"/>
            <a:ext cx="1" cy="78476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矩形 31"/>
          <p:cNvSpPr/>
          <p:nvPr/>
        </p:nvSpPr>
        <p:spPr>
          <a:xfrm>
            <a:off x="6804248" y="3203489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每分隔一次为一阶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71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科赫雪花小包裹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2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上</a:t>
            </a: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科赫曲线的绘制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5736" y="2211710"/>
            <a:ext cx="4611613" cy="24955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71692" y="4227934"/>
            <a:ext cx="26597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阶科赫曲线线段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832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707904" y="483518"/>
            <a:ext cx="543609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上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3779912" y="1316414"/>
            <a:ext cx="537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科赫曲线的绘制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7504" y="1203598"/>
            <a:ext cx="5112568" cy="35708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#KochDrawV1.py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(size, n):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 == 0: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(size)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angle in [0, 60, -120, 60]: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turtle.left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(angle)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(size/3, n-1)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20072" y="2211710"/>
            <a:ext cx="3528392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递归思想：函数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递归链条：线段的组合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递归基例：初始线段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707904" y="483518"/>
            <a:ext cx="543609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上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3770900" y="2715766"/>
            <a:ext cx="5373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科赫曲线的绘制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267494"/>
            <a:ext cx="8028384" cy="4794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rgbClr val="E00000"/>
                </a:solidFill>
                <a:latin typeface="Consolas" panose="020B0609020204030204" pitchFamily="49" charset="0"/>
              </a:rPr>
              <a:t>#KochDrawV1.py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latin typeface="Consolas" panose="020B0609020204030204" pitchFamily="49" charset="0"/>
              </a:rPr>
              <a:t> turtle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koch</a:t>
            </a:r>
            <a:r>
              <a:rPr lang="en-US" altLang="zh-CN" sz="1400" b="1" dirty="0">
                <a:latin typeface="Consolas" panose="020B0609020204030204" pitchFamily="49" charset="0"/>
              </a:rPr>
              <a:t>(size, n):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latin typeface="Consolas" panose="020B0609020204030204" pitchFamily="49" charset="0"/>
              </a:rPr>
              <a:t> n == 0: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(size)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latin typeface="Consolas" panose="020B0609020204030204" pitchFamily="49" charset="0"/>
              </a:rPr>
              <a:t> angle in [0, 60, -120, 60]: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turtle.left</a:t>
            </a:r>
            <a:r>
              <a:rPr lang="en-US" altLang="zh-CN" sz="1400" b="1" dirty="0">
                <a:latin typeface="Consolas" panose="020B0609020204030204" pitchFamily="49" charset="0"/>
              </a:rPr>
              <a:t>(angle)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koch</a:t>
            </a:r>
            <a:r>
              <a:rPr lang="en-US" altLang="zh-CN" sz="1400" b="1" dirty="0">
                <a:latin typeface="Consolas" panose="020B0609020204030204" pitchFamily="49" charset="0"/>
              </a:rPr>
              <a:t>(size/3, n-1)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b="1" dirty="0">
                <a:latin typeface="Consolas" panose="020B0609020204030204" pitchFamily="49" charset="0"/>
              </a:rPr>
              <a:t>():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turtle.setup</a:t>
            </a:r>
            <a:r>
              <a:rPr lang="en-US" altLang="zh-CN" sz="1400" b="1" dirty="0">
                <a:latin typeface="Consolas" panose="020B0609020204030204" pitchFamily="49" charset="0"/>
              </a:rPr>
              <a:t>(800,400)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turtle.goto</a:t>
            </a:r>
            <a:r>
              <a:rPr lang="en-US" altLang="zh-CN" sz="1400" b="1" dirty="0">
                <a:latin typeface="Consolas" panose="020B0609020204030204" pitchFamily="49" charset="0"/>
              </a:rPr>
              <a:t>(-300, -50)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turtle.pendown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turtle.pensize</a:t>
            </a:r>
            <a:r>
              <a:rPr lang="en-US" altLang="zh-CN" sz="1400" b="1" dirty="0">
                <a:latin typeface="Consolas" panose="020B0609020204030204" pitchFamily="49" charset="0"/>
              </a:rPr>
              <a:t>(2)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koch</a:t>
            </a:r>
            <a:r>
              <a:rPr lang="en-US" altLang="zh-CN" sz="1400" b="1" dirty="0">
                <a:latin typeface="Consolas" panose="020B0609020204030204" pitchFamily="49" charset="0"/>
              </a:rPr>
              <a:t>(600, 3)     # 3</a:t>
            </a:r>
            <a:r>
              <a:rPr lang="zh-CN" altLang="en-US" sz="1400" b="1" dirty="0">
                <a:latin typeface="Consolas" panose="020B0609020204030204" pitchFamily="49" charset="0"/>
              </a:rPr>
              <a:t>阶科赫曲线，阶数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turtle.hideturtle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main()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20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707904" y="483518"/>
            <a:ext cx="543609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上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882896" y="3235717"/>
            <a:ext cx="2627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科赫雪花的绘制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267494"/>
            <a:ext cx="8028384" cy="4794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#KochDrawV2.py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(size, n):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(600,600)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turtle.goto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(-200, </a:t>
            </a:r>
            <a:r>
              <a:rPr lang="en-US" altLang="zh-CN" sz="1400" b="1" dirty="0">
                <a:latin typeface="Consolas" panose="020B0609020204030204" pitchFamily="49" charset="0"/>
              </a:rPr>
              <a:t>10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level = 3       # 3</a:t>
            </a:r>
            <a:r>
              <a:rPr lang="zh-CN" altLang="en-US" sz="1400" b="1" dirty="0">
                <a:latin typeface="Consolas" panose="020B0609020204030204" pitchFamily="49" charset="0"/>
              </a:rPr>
              <a:t>阶科赫雪花，阶数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(400, level)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turtle.right</a:t>
            </a:r>
            <a:r>
              <a:rPr lang="en-US" altLang="zh-CN" sz="1400" b="1" dirty="0">
                <a:latin typeface="Consolas" panose="020B0609020204030204" pitchFamily="49" charset="0"/>
              </a:rPr>
              <a:t>(120)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koch</a:t>
            </a:r>
            <a:r>
              <a:rPr lang="en-US" altLang="zh-CN" sz="1400" b="1" dirty="0">
                <a:latin typeface="Consolas" panose="020B0609020204030204" pitchFamily="49" charset="0"/>
              </a:rPr>
              <a:t>(400, level)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turtle.right</a:t>
            </a:r>
            <a:r>
              <a:rPr lang="en-US" altLang="zh-CN" sz="1400" b="1" dirty="0">
                <a:latin typeface="Consolas" panose="020B0609020204030204" pitchFamily="49" charset="0"/>
              </a:rPr>
              <a:t>(120)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koch</a:t>
            </a:r>
            <a:r>
              <a:rPr lang="en-US" altLang="zh-CN" sz="1400" b="1" dirty="0">
                <a:latin typeface="Consolas" panose="020B0609020204030204" pitchFamily="49" charset="0"/>
              </a:rPr>
              <a:t>(400, level)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turtle.hideturtle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main()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5972652" y="1817538"/>
            <a:ext cx="2448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科赫曲线的绘制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下箭头 1"/>
          <p:cNvSpPr/>
          <p:nvPr/>
        </p:nvSpPr>
        <p:spPr bwMode="auto">
          <a:xfrm>
            <a:off x="7079902" y="2718359"/>
            <a:ext cx="233772" cy="350051"/>
          </a:xfrm>
          <a:prstGeom prst="downArrow">
            <a:avLst/>
          </a:pr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56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3707904" y="483518"/>
            <a:ext cx="543609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上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267494"/>
            <a:ext cx="8028384" cy="4794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#KochDrawV2.py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(size, n):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…(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(600,600)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turtle.goto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(-200, 100)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level = 3       # 3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阶科赫雪花，阶数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(400, level)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turtle.right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(120)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(400, level)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turtle.right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(120)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(400, level)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turtle.hideturtle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main()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040" y="1347614"/>
            <a:ext cx="3312368" cy="34782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859782"/>
            <a:ext cx="1224136" cy="100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科赫雪花小包裹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实例讲解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720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20359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计数、字符串、列表、文件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while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无限循环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continue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退出当前循环层次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循环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else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的高级用法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与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有关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1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打包才能上路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76656" y="4155926"/>
            <a:ext cx="64087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对编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写后的科赫雪花代码进行打包处理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下</a:t>
            </a:r>
            <a:r>
              <a:rPr lang="en-US" altLang="zh-CN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35496" y="2091141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yinstaller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–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curve.ico –F KochDrawV2.py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8067" y="3446335"/>
            <a:ext cx="457200" cy="457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449476" y="3412997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57788" y="3412997"/>
            <a:ext cx="4587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=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161" y="3020125"/>
            <a:ext cx="1152057" cy="12413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25" y="3511497"/>
            <a:ext cx="1459630" cy="39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科赫雪花小包裹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)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5616" y="1635646"/>
            <a:ext cx="5032147" cy="29144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2571750"/>
            <a:ext cx="1152057" cy="12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8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88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科赫雪花小包裹</a:t>
            </a:r>
            <a:r>
              <a:rPr kumimoji="0" lang="zh-CN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83568" y="189008"/>
            <a:ext cx="8028384" cy="47949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#KochDrawV2.py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(size, n):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latin typeface="Consolas" panose="020B0609020204030204" pitchFamily="49" charset="0"/>
              </a:rPr>
              <a:t> n == 0: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    </a:t>
            </a:r>
            <a:r>
              <a:rPr lang="en-US" altLang="zh-CN" sz="12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200" b="1" dirty="0">
                <a:latin typeface="Consolas" panose="020B0609020204030204" pitchFamily="49" charset="0"/>
              </a:rPr>
              <a:t>(size)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2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latin typeface="Consolas" panose="020B0609020204030204" pitchFamily="49" charset="0"/>
              </a:rPr>
              <a:t> angle in [0, 60, -120, 60]: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       </a:t>
            </a:r>
            <a:r>
              <a:rPr lang="en-US" altLang="zh-CN" sz="1200" b="1" dirty="0" err="1">
                <a:latin typeface="Consolas" panose="020B0609020204030204" pitchFamily="49" charset="0"/>
              </a:rPr>
              <a:t>turtle.left</a:t>
            </a:r>
            <a:r>
              <a:rPr lang="en-US" altLang="zh-CN" sz="1200" b="1" dirty="0">
                <a:latin typeface="Consolas" panose="020B0609020204030204" pitchFamily="49" charset="0"/>
              </a:rPr>
              <a:t>(angle)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latin typeface="Consolas" panose="020B0609020204030204" pitchFamily="49" charset="0"/>
              </a:rPr>
              <a:t>           </a:t>
            </a:r>
            <a:r>
              <a:rPr lang="en-US" altLang="zh-CN" sz="1200" b="1" dirty="0" err="1">
                <a:latin typeface="Consolas" panose="020B0609020204030204" pitchFamily="49" charset="0"/>
              </a:rPr>
              <a:t>koch</a:t>
            </a:r>
            <a:r>
              <a:rPr lang="en-US" altLang="zh-CN" sz="1200" b="1" dirty="0">
                <a:latin typeface="Consolas" panose="020B0609020204030204" pitchFamily="49" charset="0"/>
              </a:rPr>
              <a:t>(size/3, n-1)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(600,600)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turtle.goto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(-200, 100)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level = 3       # 3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阶科赫雪花，阶数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(400, level)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turtle.right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(120)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(400, level)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turtle.right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(120)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koch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(400, level)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turtle.hideturtle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main()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048" y="755776"/>
            <a:ext cx="3312368" cy="347826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295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绘制条件的扩展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修改分形几何绘制阶数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修改科赫曲线的基本定义及旋转角度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修改绘制科赫雪花的基础框架图形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363051" y="2415459"/>
            <a:ext cx="72008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 flipH="1">
            <a:off x="7812359" y="1780480"/>
            <a:ext cx="1" cy="6349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1DB41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7812360" y="2415459"/>
            <a:ext cx="72008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90009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接连接符 8"/>
          <p:cNvCxnSpPr/>
          <p:nvPr/>
        </p:nvCxnSpPr>
        <p:spPr bwMode="auto">
          <a:xfrm flipV="1">
            <a:off x="7083131" y="1773823"/>
            <a:ext cx="0" cy="6416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7087213" y="2799406"/>
            <a:ext cx="758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90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度</a:t>
            </a:r>
            <a:endParaRPr lang="zh-CN" altLang="en-US" sz="2400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 flipH="1" flipV="1">
            <a:off x="7175684" y="2352324"/>
            <a:ext cx="198793" cy="33327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H="1" flipV="1">
            <a:off x="7460114" y="2041449"/>
            <a:ext cx="34511" cy="5286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7632717" y="2416848"/>
            <a:ext cx="77489" cy="28897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7083131" y="1767710"/>
            <a:ext cx="72008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928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分形几何千千万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康托尔集、谢尔宾斯基三角形、门格海绵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龙形曲线、空间填充曲线、科赫曲线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函数递归的深入应用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03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692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539552" y="125879"/>
            <a:ext cx="8028384" cy="4806746"/>
          </a:xfrm>
          <a:prstGeom prst="rect">
            <a:avLst/>
          </a:prstGeom>
          <a:solidFill>
            <a:srgbClr val="FEFEFA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#CalPiV2.py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from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random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random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from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time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DARTS = 1000*1000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hits = 0.0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start =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DARTS+1):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x, y = random(), random()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pow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(x ** 2 + y ** 2, 0.5)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6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dist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&lt;= 1.0: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hits = hits + 1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pi = 4 * (hits/DARTS)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圆周率值是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{}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.format(pi))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运行时间是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: {:.5f}s</a:t>
            </a:r>
            <a:r>
              <a:rPr kumimoji="0" lang="zh-C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perf_counter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()-start))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DF6DCC46-6DE2-4FF2-9CB2-355C13220C7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0872" y="1531445"/>
            <a:ext cx="1560040" cy="1511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3E5B82F-ED05-4E60-B43A-4872BB8CA620}"/>
              </a:ext>
            </a:extLst>
          </p:cNvPr>
          <p:cNvSpPr txBox="1"/>
          <p:nvPr/>
        </p:nvSpPr>
        <p:spPr>
          <a:xfrm>
            <a:off x="5752391" y="1779662"/>
            <a:ext cx="1378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altLang="zh-CN" sz="6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sym typeface="Gill Sans" charset="0"/>
              </a:rPr>
              <a:t>π</a:t>
            </a:r>
            <a:endParaRPr kumimoji="0" lang="zh-CN" altLang="en-US" sz="6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32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练习与作业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3911925" y="3856857"/>
            <a:ext cx="808374" cy="730939"/>
          </a:xfrm>
          <a:prstGeom prst="rect">
            <a:avLst/>
          </a:prstGeom>
          <a:noFill/>
        </p:spPr>
      </p:pic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函数和代码复用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68209" y="1294806"/>
            <a:ext cx="622021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练习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</a:t>
            </a: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可选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编程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道单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选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道编程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743153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5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5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087437" y="490252"/>
            <a:ext cx="4544250" cy="354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函数的理解与定义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函数的使用及调用过程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函数的参数传递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函数的返回值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局部变量和全局变量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9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函数的理解和定义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4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267494"/>
            <a:ext cx="7632848" cy="433675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0.01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&lt; 37.78: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+= 0.001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工作日的努力参数是：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6182080" y="567175"/>
            <a:ext cx="19442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def..while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395536" y="663542"/>
            <a:ext cx="4945072" cy="262108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4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函数是一段代码的表示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函数是一段具有特定功能的、可重用的语句组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函数是一种功能的抽象，一般函数表达特定功能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两个作用：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降低编程难度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0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函数是一段代码的表示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184" y="2211710"/>
            <a:ext cx="600365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个或多个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37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43808" y="2067694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fact(n)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000" b="1" dirty="0">
                <a:latin typeface="Consolas" panose="020B0609020204030204" pitchFamily="49" charset="0"/>
              </a:rPr>
              <a:t>(1, n+1):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s *= </a:t>
            </a:r>
            <a:r>
              <a:rPr lang="en-US" altLang="zh-CN" sz="2000" b="1" dirty="0" err="1">
                <a:latin typeface="Consolas" panose="020B0609020204030204" pitchFamily="49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" name="矩形 2"/>
          <p:cNvSpPr/>
          <p:nvPr/>
        </p:nvSpPr>
        <p:spPr>
          <a:xfrm>
            <a:off x="899592" y="2931790"/>
            <a:ext cx="14622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200" b="1" dirty="0">
                <a:latin typeface="Consolas" panose="020B0609020204030204" pitchFamily="49" charset="0"/>
              </a:rPr>
              <a:t>n!</a:t>
            </a:r>
            <a:endParaRPr lang="zh-CN" altLang="en-US" sz="2800" dirty="0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3419872" y="1995686"/>
            <a:ext cx="360040" cy="14401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2454999" y="16769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88024" y="1675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4306203" y="2022981"/>
            <a:ext cx="338136" cy="1167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5293872" y="419929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 flipV="1">
            <a:off x="4797036" y="4295072"/>
            <a:ext cx="496836" cy="983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23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y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 =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f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(x)</a:t>
            </a:r>
            <a:endParaRPr kumimoji="0" lang="en-US" altLang="zh-CN" sz="2400" b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211710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函数定义时，所指定的参数是一种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占位符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函数定义后，如果不经过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，不会被执行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函数定义时，参数是输入、函数体是处理、结果是输出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(IPO)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函数的使用及调用过程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2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调用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调用是运行函数代码的方式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755576" y="1910217"/>
            <a:ext cx="4234954" cy="292987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fact(10)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762776" y="2012809"/>
            <a:ext cx="4032448" cy="2243933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762776" y="4803998"/>
            <a:ext cx="1584176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3188190" y="2156438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函数的定义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627784" y="4400371"/>
            <a:ext cx="14670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函数的调用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202915" y="2177826"/>
            <a:ext cx="375551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调用时要给出实际参数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实际参数替换定义中的参数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函数调用后得到返回值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函数的调用过程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69494" y="1946129"/>
            <a:ext cx="4234954" cy="256983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 n 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</p:txBody>
      </p:sp>
      <p:sp>
        <p:nvSpPr>
          <p:cNvPr id="2" name="矩形 1"/>
          <p:cNvSpPr/>
          <p:nvPr/>
        </p:nvSpPr>
        <p:spPr>
          <a:xfrm>
            <a:off x="848976" y="1946667"/>
            <a:ext cx="215956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a = fact( 10 )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(a)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208340" y="2268874"/>
            <a:ext cx="988490" cy="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4644008" y="2694187"/>
            <a:ext cx="13518" cy="133170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" name="任意多边形 9"/>
          <p:cNvSpPr/>
          <p:nvPr/>
        </p:nvSpPr>
        <p:spPr bwMode="auto">
          <a:xfrm>
            <a:off x="2740378" y="1720127"/>
            <a:ext cx="2901568" cy="252660"/>
          </a:xfrm>
          <a:custGeom>
            <a:avLst/>
            <a:gdLst>
              <a:gd name="connsiteX0" fmla="*/ 0 w 3182400"/>
              <a:gd name="connsiteY0" fmla="*/ 273607 h 280807"/>
              <a:gd name="connsiteX1" fmla="*/ 1317600 w 3182400"/>
              <a:gd name="connsiteY1" fmla="*/ 7 h 280807"/>
              <a:gd name="connsiteX2" fmla="*/ 3182400 w 3182400"/>
              <a:gd name="connsiteY2" fmla="*/ 280807 h 28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2400" h="280807">
                <a:moveTo>
                  <a:pt x="0" y="273607"/>
                </a:moveTo>
                <a:cubicBezTo>
                  <a:pt x="393600" y="136207"/>
                  <a:pt x="787200" y="-1193"/>
                  <a:pt x="1317600" y="7"/>
                </a:cubicBezTo>
                <a:cubicBezTo>
                  <a:pt x="1848000" y="1207"/>
                  <a:pt x="2515200" y="141007"/>
                  <a:pt x="3182400" y="280807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 flipV="1">
            <a:off x="3208340" y="2571750"/>
            <a:ext cx="982822" cy="11203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2202054" y="2122814"/>
            <a:ext cx="576064" cy="273137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7" name="矩形 16"/>
          <p:cNvSpPr/>
          <p:nvPr/>
        </p:nvSpPr>
        <p:spPr bwMode="auto">
          <a:xfrm>
            <a:off x="5809654" y="2132306"/>
            <a:ext cx="245104" cy="273137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6" name="矩形 15"/>
          <p:cNvSpPr/>
          <p:nvPr/>
        </p:nvSpPr>
        <p:spPr>
          <a:xfrm>
            <a:off x="2489942" y="3322738"/>
            <a:ext cx="10711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42218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函数的参数传递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61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3911925" y="3856857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>
            <a:spLocks/>
          </p:cNvSpPr>
          <p:nvPr/>
        </p:nvSpPr>
        <p:spPr bwMode="auto">
          <a:xfrm>
            <a:off x="2411596" y="259626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函数和代码复用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34181" y="890870"/>
            <a:ext cx="559539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- 5.1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函数的定义与使用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- 5.2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7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七段数码管绘制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- 5.3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代码复用与函数递归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- 5.4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4: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PyInstaller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- 5.5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8: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科赫雪花小包裹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503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参数个数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函数可以有参数，也可以没有，但必须保留括号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283718"/>
            <a:ext cx="439248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64088" y="2897820"/>
            <a:ext cx="3312368" cy="10801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fact() 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我也是函数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2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可选参数传递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函数定义时可以为某些参数指定默认值，构成可选参数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11710"/>
            <a:ext cx="68092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非可选参数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&gt;,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可选参数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63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057958" y="1995686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fact(n,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m=1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s//m</a:t>
            </a:r>
          </a:p>
        </p:txBody>
      </p:sp>
      <p:sp>
        <p:nvSpPr>
          <p:cNvPr id="3" name="矩形 2"/>
          <p:cNvSpPr/>
          <p:nvPr/>
        </p:nvSpPr>
        <p:spPr>
          <a:xfrm>
            <a:off x="323528" y="2931790"/>
            <a:ext cx="1877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计算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n!</a:t>
            </a:r>
            <a:r>
              <a:rPr lang="en-US" altLang="zh-CN" sz="2800" b="1" dirty="0">
                <a:latin typeface="Consolas" panose="020B0609020204030204" pitchFamily="49" charset="0"/>
              </a:rPr>
              <a:t>//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78238" y="1589817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4158957" y="1863098"/>
            <a:ext cx="352820" cy="24722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可选参数传递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516216" y="2272906"/>
            <a:ext cx="2376264" cy="17498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3628800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</p:txBody>
      </p:sp>
    </p:spTree>
    <p:extLst>
      <p:ext uri="{BB962C8B-B14F-4D97-AF65-F5344CB8AC3E}">
        <p14:creationId xmlns:p14="http://schemas.microsoft.com/office/powerpoint/2010/main" val="5799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可变参数传递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函数定义时可以设计可变数量参数，既不确定参数总数量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211710"/>
            <a:ext cx="680924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&gt;,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*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b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5018448" y="2492542"/>
            <a:ext cx="792088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</p:spTree>
    <p:extLst>
      <p:ext uri="{BB962C8B-B14F-4D97-AF65-F5344CB8AC3E}">
        <p14:creationId xmlns:p14="http://schemas.microsoft.com/office/powerpoint/2010/main" val="1241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22438" y="1491630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</a:t>
            </a:r>
            <a:r>
              <a:rPr lang="en-US" altLang="zh-CN" sz="2000" b="1" dirty="0">
                <a:latin typeface="Consolas" panose="020B0609020204030204" pitchFamily="49" charset="0"/>
              </a:rPr>
              <a:t>, *b)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000" b="1" dirty="0">
                <a:latin typeface="Consolas" panose="020B0609020204030204" pitchFamily="49" charset="0"/>
              </a:rPr>
              <a:t> item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b: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s *= item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</p:txBody>
      </p:sp>
      <p:sp>
        <p:nvSpPr>
          <p:cNvPr id="3" name="矩形 2"/>
          <p:cNvSpPr/>
          <p:nvPr/>
        </p:nvSpPr>
        <p:spPr>
          <a:xfrm>
            <a:off x="309121" y="2916981"/>
            <a:ext cx="1813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n!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乘数</a:t>
            </a:r>
          </a:p>
        </p:txBody>
      </p:sp>
      <p:sp>
        <p:nvSpPr>
          <p:cNvPr id="22" name="矩形 21"/>
          <p:cNvSpPr/>
          <p:nvPr/>
        </p:nvSpPr>
        <p:spPr>
          <a:xfrm>
            <a:off x="4600848" y="130696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可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参数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4099093" y="1563638"/>
            <a:ext cx="472907" cy="909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可变参数传递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372200" y="2272905"/>
            <a:ext cx="2376264" cy="17498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10886400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8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435456000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参数传递的两种方式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函数调用时，参数可以按照位置或名称方式传递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2211710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fact(n,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m=1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s//m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860032" y="2488930"/>
            <a:ext cx="3096344" cy="17498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 </a:t>
            </a:r>
            <a:r>
              <a:rPr lang="zh-CN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m=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,n=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6228184" y="3407038"/>
            <a:ext cx="1368152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8" name="矩形 7"/>
          <p:cNvSpPr/>
          <p:nvPr/>
        </p:nvSpPr>
        <p:spPr bwMode="auto">
          <a:xfrm>
            <a:off x="6228184" y="2495874"/>
            <a:ext cx="792088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9" name="矩形 8"/>
          <p:cNvSpPr/>
          <p:nvPr/>
        </p:nvSpPr>
        <p:spPr>
          <a:xfrm>
            <a:off x="7596336" y="2076744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位置传递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7094581" y="2333418"/>
            <a:ext cx="472907" cy="909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7738051" y="296626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传递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7236296" y="3222937"/>
            <a:ext cx="472907" cy="909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76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函数的返回值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函数的返回值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函数可以返回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个或多个结果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16752" y="2283718"/>
            <a:ext cx="8855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保留字用来传递返回值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函数可以有返回值，也可以没有，可以有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，也可以没有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r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可以传递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个返回值，也可以传递任意多个返回值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4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函数调用时，参数可以按照位置或名称方式传递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2211710"/>
            <a:ext cx="4234954" cy="23042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fact(n, m=1)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s//m</a:t>
            </a:r>
            <a:r>
              <a:rPr lang="en-US" altLang="zh-CN" sz="2000" b="1" dirty="0">
                <a:latin typeface="Consolas" panose="020B0609020204030204" pitchFamily="49" charset="0"/>
              </a:rPr>
              <a:t>, n, m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788024" y="2283718"/>
            <a:ext cx="3672408" cy="231506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5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(725760, 10, 5)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a,b,c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a,b,c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725760 10 5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函数的返回值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827584" y="4166738"/>
            <a:ext cx="2808312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6" name="矩形 15"/>
          <p:cNvSpPr/>
          <p:nvPr/>
        </p:nvSpPr>
        <p:spPr bwMode="auto">
          <a:xfrm>
            <a:off x="4581012" y="2787774"/>
            <a:ext cx="2808312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7" name="矩形 16"/>
          <p:cNvSpPr/>
          <p:nvPr/>
        </p:nvSpPr>
        <p:spPr>
          <a:xfrm>
            <a:off x="7841064" y="2265028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7389324" y="2559799"/>
            <a:ext cx="472908" cy="14650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64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局部变量和全局变量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3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234266" y="1302962"/>
            <a:ext cx="6673834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基本代码抽象即函数的使用方法</a:t>
            </a:r>
            <a:endParaRPr lang="en-US" altLang="zh-CN" sz="2400" b="1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实践能力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学会编写带有函数并复用代码的程序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3911925" y="3856857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函数和代码复用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9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800" y="1146976"/>
            <a:ext cx="421695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1&gt;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2&gt;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6800272" y="2296432"/>
            <a:ext cx="0" cy="164347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2335776" y="1529036"/>
            <a:ext cx="0" cy="324036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3" name="矩形 12"/>
          <p:cNvSpPr/>
          <p:nvPr/>
        </p:nvSpPr>
        <p:spPr>
          <a:xfrm>
            <a:off x="7033820" y="2627663"/>
            <a:ext cx="1210588" cy="960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09165" y="2559414"/>
            <a:ext cx="1210588" cy="960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全局变量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666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379" y="1419622"/>
            <a:ext cx="4234954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n, s = 10, 100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print(fact(n), 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319383" y="1502149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是全局变量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3635896" y="17000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603379" y="1491630"/>
            <a:ext cx="720080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1805529" y="1981001"/>
            <a:ext cx="454034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96442" y="2438901"/>
            <a:ext cx="454034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8514" y="3199860"/>
            <a:ext cx="17363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3628800 100</a:t>
            </a:r>
          </a:p>
        </p:txBody>
      </p:sp>
      <p:sp>
        <p:nvSpPr>
          <p:cNvPr id="19" name="矩形 18"/>
          <p:cNvSpPr/>
          <p:nvPr/>
        </p:nvSpPr>
        <p:spPr>
          <a:xfrm>
            <a:off x="4390885" y="2426333"/>
            <a:ext cx="3643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fact()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函数中的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是局部变量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3629500" y="26109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3995936" y="4245309"/>
            <a:ext cx="230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n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是全局变量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3312449" y="444325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433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lang="en-US" altLang="zh-CN" sz="4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规则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局部变量和全局变量是不同变量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局部变量是函数内部的占位符，与全局变量可能重名但不同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函数运算结束后，局部变量被释放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可以使用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保留字在函数内部使用全局变量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35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379" y="1419622"/>
            <a:ext cx="4234954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n, s = 10, 100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s = 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print(fact(n), s)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096442" y="2438901"/>
            <a:ext cx="454034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38514" y="3199860"/>
            <a:ext cx="1736373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3628800 100</a:t>
            </a:r>
          </a:p>
        </p:txBody>
      </p:sp>
      <p:sp>
        <p:nvSpPr>
          <p:cNvPr id="19" name="矩形 18"/>
          <p:cNvSpPr/>
          <p:nvPr/>
        </p:nvSpPr>
        <p:spPr>
          <a:xfrm>
            <a:off x="4211960" y="2027684"/>
            <a:ext cx="3643389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fact()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函数中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是局部变量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与全局变量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不同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3629500" y="26109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H="1">
            <a:off x="2720856" y="3948368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3347864" y="3724136"/>
            <a:ext cx="2912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此处局部变量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3628800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3177666" y="445771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707904" y="4267424"/>
            <a:ext cx="2342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此处全局变量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100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4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3379" y="1419622"/>
            <a:ext cx="4234954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n, s = 10, 100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fact(n) 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i="1" noProof="0" dirty="0">
                <a:solidFill>
                  <a:srgbClr val="FF770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(1, n+1):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s *=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print(fact(n), s)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144158" y="2453469"/>
            <a:ext cx="1576697" cy="43204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5806" y="3067271"/>
            <a:ext cx="2864887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362880000 362880000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283968" y="1919836"/>
            <a:ext cx="38164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fact()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函数中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保留字声明此处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是全局变量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3629500" y="2610999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H="1">
            <a:off x="2720856" y="3948368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3314270" y="3681035"/>
            <a:ext cx="2028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指全局变量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18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3177666" y="4452090"/>
            <a:ext cx="255323" cy="2073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3426759" y="4255050"/>
            <a:ext cx="2837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此处全局变量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被函数修改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045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规则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局部变量为组合数据类型且未创建，等同于全局变量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2067694"/>
            <a:ext cx="2880320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ls.append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C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print(ls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7" name="矩形 6"/>
          <p:cNvSpPr/>
          <p:nvPr/>
        </p:nvSpPr>
        <p:spPr>
          <a:xfrm>
            <a:off x="6156176" y="3568323"/>
            <a:ext cx="2300630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['F', 'f', 'C']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 flipH="1">
            <a:off x="3534144" y="3248660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4211960" y="2670778"/>
            <a:ext cx="33682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是列表类型，未真实创建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则等同于全局变量</a:t>
            </a:r>
            <a:endParaRPr lang="zh-CN" altLang="en-US" sz="1800" dirty="0"/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3419872" y="2355726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019540" y="2154814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通过使用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真实创建了一个全局变量列表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endParaRPr lang="zh-CN" altLang="en-US" sz="1800" dirty="0"/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2553061" y="4227934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3378138" y="4043268"/>
            <a:ext cx="1983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被修改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323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71600" y="1491630"/>
            <a:ext cx="2880320" cy="293179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 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ls = []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ls.append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(a)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unc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print(ls)</a:t>
            </a:r>
          </a:p>
        </p:txBody>
      </p:sp>
      <p:sp>
        <p:nvSpPr>
          <p:cNvPr id="7" name="矩形 6"/>
          <p:cNvSpPr/>
          <p:nvPr/>
        </p:nvSpPr>
        <p:spPr>
          <a:xfrm>
            <a:off x="6444208" y="3343346"/>
            <a:ext cx="1595309" cy="14311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运行结果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['F', 'f']</a:t>
            </a:r>
          </a:p>
        </p:txBody>
      </p:sp>
      <p:cxnSp>
        <p:nvCxnSpPr>
          <p:cNvPr id="9" name="直接连接符 8"/>
          <p:cNvCxnSpPr/>
          <p:nvPr/>
        </p:nvCxnSpPr>
        <p:spPr bwMode="auto">
          <a:xfrm flipH="1">
            <a:off x="3534144" y="2672596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0" name="矩形 9"/>
          <p:cNvSpPr/>
          <p:nvPr/>
        </p:nvSpPr>
        <p:spPr>
          <a:xfrm>
            <a:off x="4211960" y="2140151"/>
            <a:ext cx="3137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此处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是列表类型，真实创建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</a:t>
            </a:r>
            <a:r>
              <a:rPr lang="zh-CN" altLang="en-US" sz="1800" b="1" noProof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是局部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 flipH="1">
            <a:off x="3419872" y="1779662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2" name="矩形 11"/>
          <p:cNvSpPr/>
          <p:nvPr/>
        </p:nvSpPr>
        <p:spPr>
          <a:xfrm>
            <a:off x="4019540" y="1578750"/>
            <a:ext cx="4471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通过使用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[]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真实创建了一个全局变量列表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2627784" y="4043817"/>
            <a:ext cx="504056" cy="1511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4" name="矩形 13"/>
          <p:cNvSpPr/>
          <p:nvPr/>
        </p:nvSpPr>
        <p:spPr>
          <a:xfrm>
            <a:off x="3272840" y="3804136"/>
            <a:ext cx="1983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变量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ls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被修改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1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使用规则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基本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数据类型，无论是否重名，局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部变量与全局变量不同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可以通过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保留字在函数内部声明全局变量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组合数据类型，如果局部变量未真实创建，则是全局变量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l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函数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7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</a:t>
            </a: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ambda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返回函数名作为结果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函数是一种匿名函数，即没有名字的函数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i="1" noProof="0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保留字定义，函数名是返回结果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函数用于定义简单的、能够在一行内表示的函数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6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前课复习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715766"/>
            <a:ext cx="439248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:</a:t>
            </a:r>
          </a:p>
          <a:p>
            <a:pPr marL="171450" marR="0" lvl="1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函数体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  <a:p>
            <a:pPr marL="171450" marR="0" lvl="1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931A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返回值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492658"/>
            <a:ext cx="691276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函数名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 = </a:t>
            </a:r>
            <a:r>
              <a:rPr lang="en-US" altLang="zh-CN" sz="2400" b="1" i="1" noProof="0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lambda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&gt;: &lt;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表达式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3608" y="3291830"/>
            <a:ext cx="954107" cy="4991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等价于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78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39752" y="1491630"/>
            <a:ext cx="4392488" cy="317916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f =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lambda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x, y : x + 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(10, 15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25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f =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2000" b="1" dirty="0">
                <a:latin typeface="Consolas" panose="020B0609020204030204" pitchFamily="49" charset="0"/>
              </a:rPr>
              <a:t> :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print(f())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lambda</a:t>
            </a:r>
            <a:r>
              <a:rPr lang="zh-CN" altLang="en-US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函数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0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函数的应用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谨慎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lambda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67544" y="2139702"/>
            <a:ext cx="85679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函数主要用作一些特定函数或方法的参数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函数有一些固定使用方式，建议逐步掌握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一般情况，建议使用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定义的普通函数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6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37207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使用保留字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定义函数，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定义匿名函数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可选参数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赋初值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、可变参数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(*b)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、名称传递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可以返回任意多个结果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声明使用全局变量，一些隐式规则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73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4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七段数码管绘制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3967F0-6AAB-4DF2-BFE5-02AD94C1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11710"/>
            <a:ext cx="1656184" cy="2193324"/>
          </a:xfrm>
          <a:prstGeom prst="rect">
            <a:avLst/>
          </a:prstGeom>
        </p:spPr>
      </p:pic>
      <p:pic>
        <p:nvPicPr>
          <p:cNvPr id="7" name="图片 6" descr="图片包含 物体, 时钟, 事情&#10;&#10;已生成极高可信度的说明">
            <a:extLst>
              <a:ext uri="{FF2B5EF4-FFF2-40B4-BE49-F238E27FC236}">
                <a16:creationId xmlns:a16="http://schemas.microsoft.com/office/drawing/2014/main" id="{D8A7ECBD-9E6A-4D08-8550-584E72DE2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2643758"/>
            <a:ext cx="5400600" cy="138270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4168" y="513494"/>
            <a:ext cx="2689730" cy="17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七段数码管绘制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87624" y="2211710"/>
            <a:ext cx="65527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需求：用程序绘制七段数码管，似乎很有趣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该怎么做呢？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8" y="3781370"/>
            <a:ext cx="2628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turtle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绘图体系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081454" y="4155926"/>
            <a:ext cx="396044" cy="288032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860032" y="3781370"/>
            <a:ext cx="26282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七段数码管绘制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6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8418" y="1155821"/>
            <a:ext cx="8556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整数类型的无限范围及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种进制表示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浮点数类型的近似无限范围、小尾数及科学计数法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、*、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、**、二元增强赋值操作符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abs()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divmod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pow()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round()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max()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min()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float()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complex()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69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566" y="2283718"/>
            <a:ext cx="4966891" cy="2362529"/>
          </a:xfrm>
          <a:prstGeom prst="rect">
            <a:avLst/>
          </a:prstGeom>
        </p:spPr>
      </p:pic>
      <p:sp>
        <p:nvSpPr>
          <p:cNvPr id="7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七段数码管绘制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七段数码管绘制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8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基本思路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31640" y="2211710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：绘制单个数字对应的数码管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：获得一串数字，绘制对应的数码管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：获得当前系统时间，绘制对应的数码管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1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绘制单个数码管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1710"/>
            <a:ext cx="1944216" cy="2439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23928" y="2211710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七段数码管由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7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个基本线条组成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七段数码管可以有固定顺序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不同数字显示不同的线条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215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turtle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(draw): 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绘制单段数码管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turtle.pendown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draw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(40)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turtle.right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(90)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drawDigit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(digit):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根据数字绘制七段数码管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[2,3,4,5,6,8,9]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[0,1,3,4,5,6,7,8,9]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[0,2,3,5,6,8,9]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[0,2,6,8]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turtle.left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(90)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[0,4,5,6,8,9]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[0,2,3,5,6,7,8,9]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[0,1,2,3,4,7,8,9]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turtle.left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(180)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为绘制后续数字确定位置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(20)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为绘制后续数字确定位置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图片 11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6256" y="257621"/>
            <a:ext cx="1152712" cy="144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获取一段数字，绘制多个数码管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39702"/>
            <a:ext cx="1944216" cy="2439952"/>
          </a:xfrm>
          <a:prstGeom prst="rect">
            <a:avLst/>
          </a:prstGeom>
        </p:spPr>
      </p:pic>
      <p:pic>
        <p:nvPicPr>
          <p:cNvPr id="8" name="图片 7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2139702"/>
            <a:ext cx="1944216" cy="2439952"/>
          </a:xfrm>
          <a:prstGeom prst="rect">
            <a:avLst/>
          </a:prstGeom>
        </p:spPr>
      </p:pic>
      <p:pic>
        <p:nvPicPr>
          <p:cNvPr id="11" name="图片 10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139702"/>
            <a:ext cx="1944216" cy="243995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907704" y="4659982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896716" y="4648282"/>
            <a:ext cx="7216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64179" y="4648282"/>
            <a:ext cx="7697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6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32466" y="3075806"/>
            <a:ext cx="407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DC00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BF1467F-1090-14A3-CD89-251CA6F34C32}"/>
              </a:ext>
            </a:extLst>
          </p:cNvPr>
          <p:cNvCxnSpPr/>
          <p:nvPr/>
        </p:nvCxnSpPr>
        <p:spPr bwMode="auto">
          <a:xfrm>
            <a:off x="1907704" y="3291830"/>
            <a:ext cx="792088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756563A-33B0-A2A8-1E6A-1C81D4972B56}"/>
              </a:ext>
            </a:extLst>
          </p:cNvPr>
          <p:cNvCxnSpPr/>
          <p:nvPr/>
        </p:nvCxnSpPr>
        <p:spPr bwMode="auto">
          <a:xfrm>
            <a:off x="4716016" y="3445138"/>
            <a:ext cx="0" cy="63878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8E0273E-EBBD-2F9C-EA5F-8BA0BBC4BA81}"/>
              </a:ext>
            </a:extLst>
          </p:cNvPr>
          <p:cNvCxnSpPr/>
          <p:nvPr/>
        </p:nvCxnSpPr>
        <p:spPr bwMode="auto">
          <a:xfrm>
            <a:off x="7401758" y="2575477"/>
            <a:ext cx="0" cy="63878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026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(draw):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绘制单段数码管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drawDigit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(digit):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根据数字绘制七段数码管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drawDate</a:t>
            </a:r>
            <a:r>
              <a:rPr lang="en-US" altLang="zh-CN" sz="1400" b="1" dirty="0">
                <a:latin typeface="Consolas" panose="020B0609020204030204" pitchFamily="49" charset="0"/>
              </a:rPr>
              <a:t>(date): 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获得要输出的数字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latin typeface="Consolas" panose="020B0609020204030204" pitchFamily="49" charset="0"/>
              </a:rPr>
              <a:t> date: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drawDigit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))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通过</a:t>
            </a:r>
            <a:r>
              <a:rPr lang="en-US" altLang="zh-CN" sz="1400" b="1" dirty="0" err="1">
                <a:solidFill>
                  <a:srgbClr val="DC0012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()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函数将数字变为整数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101FF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400" b="1" dirty="0">
                <a:latin typeface="Consolas" panose="020B0609020204030204" pitchFamily="49" charset="0"/>
              </a:rPr>
              <a:t>():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turtle.setup</a:t>
            </a:r>
            <a:r>
              <a:rPr lang="en-US" altLang="zh-CN" sz="1400" b="1" dirty="0">
                <a:latin typeface="Consolas" panose="020B0609020204030204" pitchFamily="49" charset="0"/>
              </a:rPr>
              <a:t>(800, 350, 200, 200)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(-300)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turtle.pensize</a:t>
            </a:r>
            <a:r>
              <a:rPr lang="en-US" altLang="zh-CN" sz="1400" b="1" dirty="0">
                <a:latin typeface="Consolas" panose="020B0609020204030204" pitchFamily="49" charset="0"/>
              </a:rPr>
              <a:t>(5)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drawDate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'20181010'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turtle.hideturtle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turtle.done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main() 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584" y="2715766"/>
            <a:ext cx="4184233" cy="198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七段数码管绘制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实例讲解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9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基本思路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331640" y="2211710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：绘制单个数字对应的数码管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：获得一串数字，绘制对应的数码管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：获得当前系统时间，绘制对应的数码管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755576" y="474168"/>
            <a:ext cx="7560840" cy="4109006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1.0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 = 0.01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*(1-dayfactor)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*(1+dayfactor)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工作日的力量：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{:.2f}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5197029" y="987574"/>
            <a:ext cx="295232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for..in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8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计算思维</a:t>
            </a:r>
            <a:r>
              <a:rPr kumimoji="0" lang="en-US" altLang="zh-CN" sz="28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9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36" y="1788738"/>
            <a:ext cx="1379321" cy="19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绘制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漂亮的七段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1710"/>
            <a:ext cx="1944216" cy="2439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23928" y="2787774"/>
            <a:ext cx="460851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增加七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段数码管之间线条间隔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7560840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():  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绘制数码管间隔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(draw):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绘制单段数码管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turtle.pendown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draw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turtle.right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(90)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drawDigit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(digit):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根据数字绘制七段数码管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[2,3,4,5,6,8,9]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[0,1,3,4,5,6,7,8,9]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[0,2,3,5,6,8,9]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digit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[0,2,6,8] 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drawLine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11560" y="807550"/>
            <a:ext cx="3384376" cy="792088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5" name="矩形 4"/>
          <p:cNvSpPr/>
          <p:nvPr/>
        </p:nvSpPr>
        <p:spPr bwMode="auto">
          <a:xfrm>
            <a:off x="611560" y="1831296"/>
            <a:ext cx="3384376" cy="294006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6" name="矩形 5"/>
          <p:cNvSpPr/>
          <p:nvPr/>
        </p:nvSpPr>
        <p:spPr bwMode="auto">
          <a:xfrm>
            <a:off x="611560" y="2605989"/>
            <a:ext cx="3384376" cy="294006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</p:spTree>
    <p:extLst>
      <p:ext uri="{BB962C8B-B14F-4D97-AF65-F5344CB8AC3E}">
        <p14:creationId xmlns:p14="http://schemas.microsoft.com/office/powerpoint/2010/main" val="21917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七段数码管绘制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3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获取系统时间，绘制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七段数码管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6" name="图片 5" descr="图片包含 物体, 事情&#10;&#10;已生成高可信度的说明">
            <a:extLst>
              <a:ext uri="{FF2B5EF4-FFF2-40B4-BE49-F238E27FC236}">
                <a16:creationId xmlns:a16="http://schemas.microsoft.com/office/drawing/2014/main" id="{72FC42EB-1E53-4CA3-AE82-9F84B857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1710"/>
            <a:ext cx="1944216" cy="24399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23928" y="2211710"/>
            <a:ext cx="46085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time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库获得系统当前时间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增加年月日标记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年月日颜色不同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1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95486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turtle, time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…(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drawDate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(date):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lang="en-US" altLang="zh-CN" sz="1400" b="1" noProof="0" dirty="0">
                <a:solidFill>
                  <a:srgbClr val="DC0012"/>
                </a:solidFill>
                <a:latin typeface="Consolas" panose="020B0609020204030204" pitchFamily="49" charset="0"/>
              </a:rPr>
              <a:t>data</a:t>
            </a:r>
            <a:r>
              <a:rPr lang="zh-CN" altLang="en-US" sz="1400" b="1" noProof="0" dirty="0">
                <a:solidFill>
                  <a:srgbClr val="DC0012"/>
                </a:solidFill>
                <a:latin typeface="Consolas" panose="020B0609020204030204" pitchFamily="49" charset="0"/>
              </a:rPr>
              <a:t>为日期，格式为 </a:t>
            </a:r>
            <a:r>
              <a:rPr lang="en-US" altLang="zh-CN" sz="1400" b="1" dirty="0">
                <a:solidFill>
                  <a:srgbClr val="DC0012"/>
                </a:solidFill>
                <a:latin typeface="Consolas" panose="020B0609020204030204" pitchFamily="49" charset="0"/>
              </a:rPr>
              <a:t>'%Y-%m=%d+'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C0012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turtle.pencolor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"red"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latin typeface="Consolas" panose="020B0609020204030204" pitchFamily="49" charset="0"/>
              </a:rPr>
              <a:t> date: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==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'-'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turtle.write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1DB41D"/>
                </a:solidFill>
                <a:latin typeface="Consolas" panose="020B0609020204030204" pitchFamily="49" charset="0"/>
              </a:rPr>
              <a:t>年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latin typeface="Consolas" panose="020B0609020204030204" pitchFamily="49" charset="0"/>
              </a:rPr>
              <a:t>,font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"Arial</a:t>
            </a:r>
            <a:r>
              <a:rPr lang="en-US" altLang="zh-CN" sz="1400" b="1" dirty="0">
                <a:latin typeface="Consolas" panose="020B0609020204030204" pitchFamily="49" charset="0"/>
              </a:rPr>
              <a:t>", 18,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"normal"</a:t>
            </a:r>
            <a:r>
              <a:rPr lang="en-US" altLang="zh-CN" sz="1400" b="1" dirty="0"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turtle.pencolor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"green"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==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'='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turtle.write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1DB41D"/>
                </a:solidFill>
                <a:latin typeface="Consolas" panose="020B0609020204030204" pitchFamily="49" charset="0"/>
              </a:rPr>
              <a:t>月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latin typeface="Consolas" panose="020B0609020204030204" pitchFamily="49" charset="0"/>
              </a:rPr>
              <a:t>,font=(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"Arial"</a:t>
            </a:r>
            <a:r>
              <a:rPr lang="en-US" altLang="zh-CN" sz="1400" b="1" dirty="0">
                <a:latin typeface="Consolas" panose="020B0609020204030204" pitchFamily="49" charset="0"/>
              </a:rPr>
              <a:t>, 18,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"normal"</a:t>
            </a:r>
            <a:r>
              <a:rPr lang="en-US" altLang="zh-CN" sz="1400" b="1" dirty="0"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turtle.pencolor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"blue"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latin typeface="Consolas" panose="020B0609020204030204" pitchFamily="49" charset="0"/>
              </a:rPr>
              <a:t>(40)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elif</a:t>
            </a:r>
            <a:r>
              <a:rPr lang="en-US" altLang="zh-CN" sz="1400" b="1" dirty="0"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 ==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'+'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turtle.write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dirty="0">
                <a:solidFill>
                  <a:srgbClr val="1DB41D"/>
                </a:solidFill>
                <a:latin typeface="Consolas" panose="020B0609020204030204" pitchFamily="49" charset="0"/>
              </a:rPr>
              <a:t>日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latin typeface="Consolas" panose="020B0609020204030204" pitchFamily="49" charset="0"/>
              </a:rPr>
              <a:t>,font=(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"Arial"</a:t>
            </a:r>
            <a:r>
              <a:rPr lang="en-US" altLang="zh-CN" sz="1400" b="1" dirty="0">
                <a:latin typeface="Consolas" panose="020B0609020204030204" pitchFamily="49" charset="0"/>
              </a:rPr>
              <a:t>, 18, 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"normal"</a:t>
            </a:r>
            <a:r>
              <a:rPr lang="en-US" altLang="zh-CN" sz="1400" b="1" dirty="0">
                <a:latin typeface="Consolas" panose="020B0609020204030204" pitchFamily="49" charset="0"/>
              </a:rPr>
              <a:t>))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latin typeface="Consolas" panose="020B0609020204030204" pitchFamily="49" charset="0"/>
              </a:rPr>
              <a:t>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        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drawDigit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latin typeface="Consolas" panose="020B0609020204030204" pitchFamily="49" charset="0"/>
              </a:rPr>
              <a:t>))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09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7544" y="195486"/>
            <a:ext cx="7128792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turtle, time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…(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略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drawDate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(date): 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latin typeface="Consolas" panose="020B0609020204030204" pitchFamily="49" charset="0"/>
              </a:rPr>
              <a:t>)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10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turtle.setup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(800, 350, 200, 200)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turtle.penup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turtle.fd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(-300)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turtle.pensize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(5)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drawDate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time.strftime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'%Y-%m=%d+'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time.gmtime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turtle.hideturtle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turtle.done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main() </a:t>
            </a:r>
          </a:p>
        </p:txBody>
      </p:sp>
      <p:sp>
        <p:nvSpPr>
          <p:cNvPr id="3" name="矩形 2"/>
          <p:cNvSpPr/>
          <p:nvPr/>
        </p:nvSpPr>
        <p:spPr bwMode="auto">
          <a:xfrm>
            <a:off x="755576" y="3219822"/>
            <a:ext cx="5256584" cy="28803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733261"/>
            <a:ext cx="4097052" cy="1948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48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七段数码管绘制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2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4709" y="715036"/>
            <a:ext cx="3422469" cy="1627916"/>
          </a:xfrm>
          <a:prstGeom prst="rect">
            <a:avLst/>
          </a:prstGeom>
        </p:spPr>
      </p:pic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395536" y="125879"/>
            <a:ext cx="7200800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turtle, time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(draw): 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turtle.pendown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draw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turtle.penup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turtle.fd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(40)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latin typeface="Consolas" panose="020B0609020204030204" pitchFamily="49" charset="0"/>
              </a:rPr>
              <a:t>drawGap</a:t>
            </a:r>
            <a:r>
              <a:rPr lang="en-US" altLang="zh-CN" sz="1400" b="1" dirty="0">
                <a:latin typeface="Consolas" panose="020B0609020204030204" pitchFamily="49" charset="0"/>
              </a:rPr>
              <a:t>()</a:t>
            </a:r>
            <a:endParaRPr lang="en-US" altLang="zh-CN" sz="14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turtle.right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(90)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101FF"/>
                </a:solidFill>
                <a:latin typeface="Consolas" panose="020B0609020204030204" pitchFamily="49" charset="0"/>
              </a:rPr>
              <a:t>drawDigit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(digit): </a:t>
            </a:r>
            <a:endParaRPr lang="en-US" altLang="zh-CN" sz="1400" b="1" dirty="0">
              <a:solidFill>
                <a:srgbClr val="DC0012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[2,3,4,5,6,8,9]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[0,1,3,4,5,6,7,8,9]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[0,2,3,5,6,8,9]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[0,2,6,8]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turtle.left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(90)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[0,4,5,6,8,9]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[0,2,3,5,6,7,8,9]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digit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[0,1,2,3,4,7,8,9]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drawLine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…(</a:t>
            </a:r>
            <a:r>
              <a:rPr lang="zh-CN" alt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略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4602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理解方法思维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模块化思维：确定模块接口，封装功能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规则化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思维：抽象过程为规则，计算机自动执行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化繁为简：将大功能变为小功能组合，分而治之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9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应用问题的扩展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221171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绘制带小数点的七段数码管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带刷新的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时间倒计时效果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绘制高级的数码管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6136" y="3075806"/>
            <a:ext cx="3024336" cy="1273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2451" y="987574"/>
            <a:ext cx="1231705" cy="175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611560" y="267494"/>
            <a:ext cx="7632848" cy="4336752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b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*(1 - 0.01)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0.01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while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&lt; 37.78: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+= 0.001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工作日的努力参数是：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dayfactor</a:t>
            </a:r>
            <a:r>
              <a:rPr kumimoji="0" lang="zh-CN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46536" y="58670"/>
            <a:ext cx="3239344" cy="415498"/>
            <a:chOff x="5904656" y="4720696"/>
            <a:chExt cx="3239344" cy="415498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  <p:sp>
        <p:nvSpPr>
          <p:cNvPr id="15" name="矩形 14"/>
          <p:cNvSpPr/>
          <p:nvPr/>
        </p:nvSpPr>
        <p:spPr>
          <a:xfrm>
            <a:off x="6182080" y="567175"/>
            <a:ext cx="1944216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def..while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..</a:t>
            </a:r>
            <a:r>
              <a:rPr kumimoji="0" lang="en-US" altLang="zh-CN" sz="2400" b="0" i="0" u="none" strike="noStrike" kern="1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 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(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笨办法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试错</a:t>
            </a:r>
            <a:r>
              <a:rPr kumimoji="0" lang="en-US" altLang="zh-CN" sz="2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  <a:sym typeface="Gill Sans" charset="0"/>
              </a:rPr>
              <a:t>)</a:t>
            </a:r>
            <a:endParaRPr kumimoji="0" lang="zh-CN" altLang="zh-CN" sz="800" b="0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  <a:sym typeface="Gill Sans" charset="0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036" y="1788738"/>
            <a:ext cx="1379321" cy="199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0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9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代码复用与函数递归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6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652692" y="1255938"/>
            <a:ext cx="4768833" cy="2394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代码复用与模块化设计</a:t>
            </a:r>
            <a:endParaRPr lang="en-US" altLang="zh-CN" sz="22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函数递归的理解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函数递归的调用过程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函数递归实例解析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54587" y="2008249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代码复用与函数递归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代码复用与模块化设计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0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把代码当成资源进行抽象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11560" y="213970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代码资源化：程序代码是一种用来表达计算的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资源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代码抽象化：使用函数等方法对代码赋予更高级别的定义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代码复用：同一份代码在需要时可以被重复使用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9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 和 对象 是代码复用的两种主要形式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492BB75-F79C-413F-ADFC-735C137B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504280"/>
            <a:ext cx="381642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r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函数</a:t>
            </a:r>
            <a:r>
              <a:rPr lang="zh-CN" altLang="en-US" sz="2200" b="1" dirty="0">
                <a:latin typeface="Consolas" panose="020B0609020204030204" pitchFamily="49" charset="0"/>
                <a:ea typeface="微软雅黑" pitchFamily="34" charset="-122"/>
              </a:rPr>
              <a:t>：将代码命名</a:t>
            </a:r>
            <a:endParaRPr lang="en-US" altLang="zh-CN" sz="22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algn="r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200" b="1" dirty="0">
                <a:latin typeface="Consolas" panose="020B0609020204030204" pitchFamily="49" charset="0"/>
                <a:ea typeface="微软雅黑" pitchFamily="34" charset="-122"/>
              </a:rPr>
              <a:t>在代码层面建立了初步抽象</a:t>
            </a:r>
            <a:endParaRPr lang="en-US" altLang="zh-CN" sz="22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AEB35C0-B825-425F-8257-691857171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2227281"/>
            <a:ext cx="417646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l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对象</a:t>
            </a:r>
            <a:r>
              <a:rPr lang="zh-CN" altLang="en-US" sz="2200" b="1" dirty="0">
                <a:latin typeface="Consolas" panose="020B0609020204030204" pitchFamily="49" charset="0"/>
                <a:ea typeface="微软雅黑" pitchFamily="34" charset="-122"/>
              </a:rPr>
              <a:t>：属性和方法</a:t>
            </a:r>
            <a:endParaRPr lang="en-US" altLang="zh-CN" sz="22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algn="l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200" b="1" dirty="0">
                <a:latin typeface="Consolas" panose="020B0609020204030204" pitchFamily="49" charset="0"/>
                <a:ea typeface="微软雅黑" pitchFamily="34" charset="-122"/>
              </a:rPr>
              <a:t>&lt;a&gt;.&lt;b&gt; </a:t>
            </a:r>
            <a:r>
              <a:rPr lang="zh-CN" altLang="en-US" sz="2200" b="1" dirty="0">
                <a:latin typeface="Consolas" panose="020B0609020204030204" pitchFamily="49" charset="0"/>
                <a:ea typeface="微软雅黑" pitchFamily="34" charset="-122"/>
              </a:rPr>
              <a:t>和 </a:t>
            </a:r>
            <a:r>
              <a:rPr lang="en-US" altLang="zh-CN" sz="2200" b="1" dirty="0">
                <a:latin typeface="Consolas" panose="020B0609020204030204" pitchFamily="49" charset="0"/>
                <a:ea typeface="微软雅黑" pitchFamily="34" charset="-122"/>
              </a:rPr>
              <a:t>&lt;a&gt;.&lt;b&gt;()</a:t>
            </a:r>
          </a:p>
          <a:p>
            <a:pPr lvl="1" indent="0" algn="l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200" b="1" dirty="0">
                <a:latin typeface="Consolas" panose="020B0609020204030204" pitchFamily="49" charset="0"/>
                <a:ea typeface="微软雅黑" pitchFamily="34" charset="-122"/>
              </a:rPr>
              <a:t>在函数之上再次组织进行抽象</a:t>
            </a:r>
            <a:endParaRPr lang="en-US" altLang="zh-CN" sz="2200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6E1FD7-3358-4EB0-B5EA-7EBAB0B90835}"/>
              </a:ext>
            </a:extLst>
          </p:cNvPr>
          <p:cNvCxnSpPr/>
          <p:nvPr/>
        </p:nvCxnSpPr>
        <p:spPr bwMode="auto">
          <a:xfrm>
            <a:off x="2411760" y="4211754"/>
            <a:ext cx="439248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2">
            <a:extLst>
              <a:ext uri="{FF2B5EF4-FFF2-40B4-BE49-F238E27FC236}">
                <a16:creationId xmlns:a16="http://schemas.microsoft.com/office/drawing/2014/main" id="{2E189066-1E3E-4277-BF41-E9637DEB0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900" y="4229675"/>
            <a:ext cx="16561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抽象级别</a:t>
            </a:r>
            <a:endParaRPr lang="en-US" altLang="zh-CN" sz="2400" dirty="0">
              <a:solidFill>
                <a:srgbClr val="FF931A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16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模块化设计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分而治之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11560" y="213970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通过函数或对象封装将程序划分为模块及模块间的表达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具体包括：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主程序、子程序和子程序间关系</a:t>
            </a:r>
            <a:endParaRPr lang="en-US" altLang="zh-CN" sz="24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分而治之：一种分而治之、分层抽象、体系化的设计思想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627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模块化设计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紧耦合 松耦合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11560" y="2139702"/>
            <a:ext cx="83529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紧耦合：两个部分之间交流很多，无法独立存在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松耦合：两个部分之间交流较少，可以独立存在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模块内部紧耦合、模块之间松耦合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函数递归的理解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1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函数定义中调用函数自身的方式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FA59AE-D514-44EF-B722-40806A471BF7}"/>
              </a:ext>
            </a:extLst>
          </p:cNvPr>
          <p:cNvSpPr/>
          <p:nvPr/>
        </p:nvSpPr>
        <p:spPr bwMode="auto">
          <a:xfrm>
            <a:off x="2018565" y="2836306"/>
            <a:ext cx="592066" cy="432048"/>
          </a:xfrm>
          <a:prstGeom prst="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7795C-15C4-407A-B72E-5B1B9C47CE13}"/>
              </a:ext>
            </a:extLst>
          </p:cNvPr>
          <p:cNvSpPr/>
          <p:nvPr/>
        </p:nvSpPr>
        <p:spPr bwMode="auto">
          <a:xfrm>
            <a:off x="3405506" y="3022592"/>
            <a:ext cx="1296144" cy="504056"/>
          </a:xfrm>
          <a:prstGeom prst="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267744" y="2565487"/>
                <a:ext cx="483023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!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565487"/>
                <a:ext cx="4830233" cy="961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9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48642" y="1244131"/>
            <a:ext cx="8144479" cy="244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正向递增序号、反向递减序号、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&lt;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&gt;[M:N:K]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*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len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hex()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oct()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ord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chr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.lower()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.upper()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.split()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.count()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.replace()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.center()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.strip()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.join(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）、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.format()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格式化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两个关键特征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87624" y="2571750"/>
            <a:ext cx="69847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链条：计算过程存在递归链条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基例：存在一个或多个不需要再次递归的基例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580112" y="1995686"/>
                <a:ext cx="3454215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1                  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!     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1995686"/>
                <a:ext cx="3454215" cy="6865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类似数学归纳法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1897471"/>
            <a:ext cx="74888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数学归纳法</a:t>
            </a:r>
            <a:endParaRPr lang="en-US" altLang="zh-CN" sz="2400" b="1" noProof="0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lvl="2" algn="l">
              <a:lnSpc>
                <a:spcPct val="20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noProof="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证明当</a:t>
            </a:r>
            <a:r>
              <a:rPr lang="en-US" altLang="zh-CN" sz="2000" b="1" noProof="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zh-CN" altLang="en-US" sz="20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取第一个值</a:t>
            </a:r>
            <a:r>
              <a:rPr lang="en-US" altLang="zh-CN" sz="2000" b="1" i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en-US" altLang="zh-CN" sz="2000" b="1" i="1" baseline="-2500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0</a:t>
            </a:r>
            <a:r>
              <a:rPr lang="zh-CN" altLang="en-US" sz="20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时命题成立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  <a:p>
            <a:pPr lvl="2" algn="l">
              <a:lnSpc>
                <a:spcPct val="200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假设当</a:t>
            </a:r>
            <a:r>
              <a:rPr lang="en-US" altLang="zh-CN" sz="2000" b="1" i="1" dirty="0" err="1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en-US" altLang="zh-CN" sz="2000" b="1" i="1" baseline="-25000" dirty="0" err="1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k</a:t>
            </a:r>
            <a:r>
              <a:rPr lang="zh-CN" altLang="en-US" sz="20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时命题成立，证明当</a:t>
            </a:r>
            <a:r>
              <a:rPr lang="en-US" altLang="zh-CN" sz="20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n=</a:t>
            </a:r>
            <a:r>
              <a:rPr lang="en-US" altLang="zh-CN" sz="2000" b="1" i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en-US" altLang="zh-CN" sz="2000" b="1" i="1" baseline="-2500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k+1</a:t>
            </a:r>
            <a:r>
              <a:rPr lang="zh-CN" altLang="en-US" sz="20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时命题也成立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递归是数学归纳法思维的编程体现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1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函数递归的调用过程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8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递归的实现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195736" y="1486167"/>
                <a:ext cx="483023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ill Sans" charset="0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ill Sans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Gill Sans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</m:ctrlPr>
                            </m:eqArrPr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1                  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𝑛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&amp;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!       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486167"/>
                <a:ext cx="4830233" cy="9611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67744" y="2787774"/>
            <a:ext cx="5191568" cy="201076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000" b="1" dirty="0">
                <a:latin typeface="Consolas" panose="020B0609020204030204" pitchFamily="49" charset="0"/>
              </a:rPr>
              <a:t>(n):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lang="en-US" altLang="zh-CN" sz="2000" b="1" i="1" noProof="0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0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n*fact(n-1)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递归的实现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分支语句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71600" y="2211710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递归本身是一个函数，需要函数定义方式描述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函数内部，采用分支语句对输入参数进行判断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基例和链条，分别编写对应代码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调用过程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115616" y="1491630"/>
            <a:ext cx="2376264" cy="11521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(n):</a:t>
            </a:r>
            <a:b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0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n*fact(n-1)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23928" y="1491630"/>
            <a:ext cx="2376264" cy="11521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(n):</a:t>
            </a:r>
            <a:b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0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n*fact(n-1)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516216" y="1491630"/>
            <a:ext cx="2376264" cy="11521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(n):</a:t>
            </a:r>
            <a:b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0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n*fact(n-1)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16216" y="3507854"/>
            <a:ext cx="2376264" cy="11521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(n):</a:t>
            </a:r>
            <a:b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0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n*fact(n-1)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923784" y="3507854"/>
            <a:ext cx="2376264" cy="11521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(n):</a:t>
            </a:r>
            <a:b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0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n*fact(n-1)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115616" y="3507854"/>
            <a:ext cx="2376264" cy="115212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fact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(n):</a:t>
            </a:r>
            <a:b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12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n</a:t>
            </a: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0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12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n*fact(n-1)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467" y="2211710"/>
            <a:ext cx="970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1600" b="1" dirty="0">
                <a:latin typeface="Consolas" panose="020B0609020204030204" pitchFamily="49" charset="0"/>
              </a:rPr>
              <a:t>(5)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99373" y="255884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递归调用</a:t>
            </a:r>
            <a:endParaRPr lang="zh-CN" altLang="en-US" sz="1400" dirty="0"/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776780" y="1779662"/>
            <a:ext cx="36004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1835696" y="1270184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n=5</a:t>
            </a:r>
            <a:endParaRPr lang="zh-CN" altLang="en-US" sz="1400" b="1" dirty="0"/>
          </a:p>
        </p:txBody>
      </p:sp>
      <p:sp>
        <p:nvSpPr>
          <p:cNvPr id="15" name="矩形 14"/>
          <p:cNvSpPr/>
          <p:nvPr/>
        </p:nvSpPr>
        <p:spPr>
          <a:xfrm>
            <a:off x="4644008" y="1271274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n=4</a:t>
            </a:r>
            <a:endParaRPr lang="zh-CN" altLang="en-US" sz="1400" b="1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3599892" y="1931546"/>
            <a:ext cx="36004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>
          <a:xfrm>
            <a:off x="7236296" y="1270184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n=3</a:t>
            </a:r>
            <a:endParaRPr lang="zh-CN" altLang="en-US" sz="1400" b="1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6336196" y="1931546"/>
            <a:ext cx="36004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7236296" y="3301040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n=2</a:t>
            </a:r>
            <a:endParaRPr lang="zh-CN" altLang="en-US" sz="1400" b="1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H="1" flipV="1">
            <a:off x="5882552" y="3939902"/>
            <a:ext cx="503912" cy="28803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4644008" y="3301040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n=1</a:t>
            </a:r>
            <a:endParaRPr lang="zh-CN" altLang="en-US" sz="1400" b="1" dirty="0"/>
          </a:p>
        </p:txBody>
      </p:sp>
      <p:sp>
        <p:nvSpPr>
          <p:cNvPr id="29" name="矩形 28"/>
          <p:cNvSpPr/>
          <p:nvPr/>
        </p:nvSpPr>
        <p:spPr>
          <a:xfrm>
            <a:off x="1835696" y="3301040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n=0</a:t>
            </a:r>
            <a:endParaRPr lang="zh-CN" altLang="en-US" sz="1400" b="1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 flipH="1">
            <a:off x="7884368" y="2790427"/>
            <a:ext cx="360040" cy="43204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>
          <a:xfrm>
            <a:off x="3324451" y="1959972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n=4</a:t>
            </a:r>
            <a:endParaRPr lang="zh-CN" altLang="en-US" sz="1400" b="1" dirty="0"/>
          </a:p>
        </p:txBody>
      </p:sp>
      <p:sp>
        <p:nvSpPr>
          <p:cNvPr id="36" name="矩形 35"/>
          <p:cNvSpPr/>
          <p:nvPr/>
        </p:nvSpPr>
        <p:spPr>
          <a:xfrm>
            <a:off x="375325" y="1959972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n=5</a:t>
            </a:r>
            <a:endParaRPr lang="zh-CN" altLang="en-US" sz="1400" b="1" dirty="0"/>
          </a:p>
        </p:txBody>
      </p:sp>
      <p:sp>
        <p:nvSpPr>
          <p:cNvPr id="37" name="矩形 36"/>
          <p:cNvSpPr/>
          <p:nvPr/>
        </p:nvSpPr>
        <p:spPr>
          <a:xfrm>
            <a:off x="6095146" y="1959972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n=3</a:t>
            </a:r>
            <a:endParaRPr lang="zh-CN" altLang="en-US" sz="1400" b="1" dirty="0"/>
          </a:p>
        </p:txBody>
      </p:sp>
      <p:sp>
        <p:nvSpPr>
          <p:cNvPr id="38" name="矩形 37"/>
          <p:cNvSpPr/>
          <p:nvPr/>
        </p:nvSpPr>
        <p:spPr>
          <a:xfrm>
            <a:off x="7607370" y="2821415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n=2</a:t>
            </a:r>
            <a:endParaRPr lang="zh-CN" altLang="en-US" sz="1400" b="1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 flipH="1" flipV="1">
            <a:off x="3239948" y="3939902"/>
            <a:ext cx="503912" cy="28803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矩形 40"/>
          <p:cNvSpPr/>
          <p:nvPr/>
        </p:nvSpPr>
        <p:spPr>
          <a:xfrm>
            <a:off x="6179493" y="3832180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n=1</a:t>
            </a:r>
            <a:endParaRPr lang="zh-CN" altLang="en-US" sz="1400" b="1" dirty="0"/>
          </a:p>
        </p:txBody>
      </p:sp>
      <p:sp>
        <p:nvSpPr>
          <p:cNvPr id="42" name="矩形 41"/>
          <p:cNvSpPr/>
          <p:nvPr/>
        </p:nvSpPr>
        <p:spPr>
          <a:xfrm>
            <a:off x="3491880" y="3832180"/>
            <a:ext cx="370862" cy="2154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n=0</a:t>
            </a:r>
            <a:endParaRPr lang="zh-CN" altLang="en-US" sz="1400" b="1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3214626" y="4047624"/>
            <a:ext cx="475112" cy="27032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3181972" y="4194434"/>
            <a:ext cx="172089" cy="215444"/>
          </a:xfrm>
          <a:prstGeom prst="rect">
            <a:avLst/>
          </a:prstGeom>
          <a:solidFill>
            <a:srgbClr val="92D050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1</a:t>
            </a:r>
            <a:endParaRPr lang="zh-CN" altLang="en-US" sz="1400" b="1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5857590" y="4052490"/>
            <a:ext cx="475112" cy="27032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>
          <a:xfrm>
            <a:off x="5836142" y="4194434"/>
            <a:ext cx="172089" cy="215444"/>
          </a:xfrm>
          <a:prstGeom prst="rect">
            <a:avLst/>
          </a:prstGeom>
          <a:solidFill>
            <a:srgbClr val="92D050"/>
          </a:solidFill>
        </p:spPr>
        <p:txBody>
          <a:bodyPr wrap="non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1</a:t>
            </a:r>
            <a:endParaRPr lang="zh-CN" altLang="en-US" sz="1400" b="1" dirty="0"/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7986052" y="2883176"/>
            <a:ext cx="335597" cy="398349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>
          <a:xfrm>
            <a:off x="8196984" y="3109684"/>
            <a:ext cx="172089" cy="215444"/>
          </a:xfrm>
          <a:prstGeom prst="rect">
            <a:avLst/>
          </a:prstGeom>
          <a:solidFill>
            <a:srgbClr val="92D050"/>
          </a:solidFill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2</a:t>
            </a:r>
            <a:endParaRPr lang="zh-CN" altLang="en-US" sz="1400" b="1" dirty="0"/>
          </a:p>
        </p:txBody>
      </p:sp>
      <p:cxnSp>
        <p:nvCxnSpPr>
          <p:cNvPr id="57" name="直接箭头连接符 56"/>
          <p:cNvCxnSpPr/>
          <p:nvPr/>
        </p:nvCxnSpPr>
        <p:spPr bwMode="auto">
          <a:xfrm flipH="1">
            <a:off x="6400864" y="2038894"/>
            <a:ext cx="345776" cy="4186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>
          <a:xfrm>
            <a:off x="6624228" y="2317223"/>
            <a:ext cx="172089" cy="215444"/>
          </a:xfrm>
          <a:prstGeom prst="rect">
            <a:avLst/>
          </a:prstGeom>
          <a:solidFill>
            <a:srgbClr val="92D050"/>
          </a:solidFill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6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 flipH="1">
            <a:off x="3672428" y="2023915"/>
            <a:ext cx="345776" cy="4186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矩形 62"/>
          <p:cNvSpPr/>
          <p:nvPr/>
        </p:nvSpPr>
        <p:spPr>
          <a:xfrm>
            <a:off x="3859852" y="2302244"/>
            <a:ext cx="287828" cy="215444"/>
          </a:xfrm>
          <a:prstGeom prst="rect">
            <a:avLst/>
          </a:prstGeom>
          <a:solidFill>
            <a:srgbClr val="92D050"/>
          </a:solidFill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24</a:t>
            </a:r>
            <a:endParaRPr lang="zh-CN" altLang="en-US" sz="1400" b="1" dirty="0"/>
          </a:p>
        </p:txBody>
      </p:sp>
      <p:cxnSp>
        <p:nvCxnSpPr>
          <p:cNvPr id="64" name="直接箭头连接符 63"/>
          <p:cNvCxnSpPr/>
          <p:nvPr/>
        </p:nvCxnSpPr>
        <p:spPr bwMode="auto">
          <a:xfrm flipH="1">
            <a:off x="862916" y="1860746"/>
            <a:ext cx="345776" cy="418601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矩形 64"/>
          <p:cNvSpPr/>
          <p:nvPr/>
        </p:nvSpPr>
        <p:spPr>
          <a:xfrm>
            <a:off x="1057540" y="2124675"/>
            <a:ext cx="381576" cy="215444"/>
          </a:xfrm>
          <a:prstGeom prst="rect">
            <a:avLst/>
          </a:prstGeom>
          <a:solidFill>
            <a:srgbClr val="92D050"/>
          </a:solidFill>
        </p:spPr>
        <p:txBody>
          <a:bodyPr wrap="square" lIns="36000" tIns="0" rIns="36000" bIns="0">
            <a:spAutoFit/>
          </a:bodyPr>
          <a:lstStyle/>
          <a:p>
            <a:r>
              <a:rPr lang="en-US" altLang="zh-CN" sz="1400" b="1" dirty="0">
                <a:latin typeface="Consolas" panose="020B0609020204030204" pitchFamily="49" charset="0"/>
              </a:rPr>
              <a:t>120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6250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函数递归实例解析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167E40-F875-4E00-8CE8-F2A229478164}"/>
              </a:ext>
            </a:extLst>
          </p:cNvPr>
          <p:cNvGrpSpPr/>
          <p:nvPr/>
        </p:nvGrpSpPr>
        <p:grpSpPr>
          <a:xfrm>
            <a:off x="5853616" y="4676532"/>
            <a:ext cx="3239344" cy="415498"/>
            <a:chOff x="5904656" y="4720696"/>
            <a:chExt cx="3239344" cy="415498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07F8ED2-C577-4FF5-A9D5-1E7327F78113}"/>
                </a:ext>
              </a:extLst>
            </p:cNvPr>
            <p:cNvSpPr txBox="1"/>
            <p:nvPr/>
          </p:nvSpPr>
          <p:spPr>
            <a:xfrm>
              <a:off x="7092280" y="4720696"/>
              <a:ext cx="205172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CC BY-NC-SA 4.0 </a:t>
              </a: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ECECE"/>
                  </a:solidFill>
                  <a:effectLst/>
                  <a:uLnTx/>
                  <a:uFillTx/>
                  <a:latin typeface="Palatino Linotype" panose="0204050205050503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Gill Sans" charset="0"/>
                </a:rPr>
                <a:t>嵩天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972298D-3543-4745-B395-C4ACA3DBD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5904656" y="4787905"/>
              <a:ext cx="1187624" cy="281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74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字符串反转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将字符串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反转后输出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211710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函数</a:t>
            </a:r>
            <a:r>
              <a:rPr lang="en-US" altLang="zh-CN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 +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分支结构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递归链条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88224" y="1406435"/>
            <a:ext cx="2016224" cy="51192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400" b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s[::-1]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319972" y="2427734"/>
            <a:ext cx="4536504" cy="201076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 err="1">
                <a:solidFill>
                  <a:srgbClr val="0010FF"/>
                </a:solidFill>
                <a:latin typeface="Consolas" panose="020B0609020204030204" pitchFamily="49" charset="0"/>
              </a:rPr>
              <a:t>rvs</a:t>
            </a:r>
            <a:r>
              <a:rPr lang="en-US" altLang="zh-CN" sz="2000" b="1" dirty="0">
                <a:latin typeface="Consolas" panose="020B0609020204030204" pitchFamily="49" charset="0"/>
              </a:rPr>
              <a:t>(s):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lang="en-US" altLang="zh-CN" sz="2000" b="1" i="1" noProof="0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0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s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s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rvs</a:t>
            </a:r>
            <a:r>
              <a:rPr lang="en-US" altLang="zh-CN" sz="2000" b="1" dirty="0">
                <a:latin typeface="Consolas" panose="020B0609020204030204" pitchFamily="49" charset="0"/>
              </a:rPr>
              <a:t>(s[1:])+s[0]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斐波那契数列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一个经典数列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76368" y="2643758"/>
                <a:ext cx="7191264" cy="1375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ill Sans" charset="0"/>
                        </a:rPr>
                        <m:t>𝐹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ill Sans" charset="0"/>
                        </a:rPr>
                        <m:t>(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ill Sans" charset="0"/>
                        </a:rPr>
                        <m:t>𝑛</m:t>
                      </m:r>
                      <m:r>
                        <a:rPr kumimoji="0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Gill Sans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Gill Sans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  <m:t>1                                    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&amp;1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                                    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eqArr>
                            </m:e>
                            <m:e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sym typeface="Gill Sans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+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Gill Sans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sym typeface="Gill Sans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368" y="2643758"/>
                <a:ext cx="7191264" cy="1375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4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F(n) = F(n-1) + F(n-2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211710"/>
            <a:ext cx="74888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cs typeface="Arial" charset="0"/>
                <a:sym typeface="Gill Sans" charset="0"/>
              </a:rPr>
              <a:t>函数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cs typeface="Arial" charset="0"/>
                <a:sym typeface="Gill Sans" charset="0"/>
              </a:rPr>
              <a:t> 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cs typeface="Arial" charset="0"/>
                <a:sym typeface="Gill Sans" charset="0"/>
              </a:rPr>
              <a:t>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递归链条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递归基例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139952" y="2427734"/>
            <a:ext cx="4536504" cy="201076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(n):</a:t>
            </a:r>
            <a:b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9267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</a:t>
            </a:r>
            <a:r>
              <a:rPr kumimoji="0" lang="en-US" altLang="zh-CN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</a:t>
            </a:r>
            <a:r>
              <a:rPr kumimoji="0" lang="zh-CN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66D9E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1 or n ==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2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f(n-1) + f(n-2)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斐波那契数列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EFEFA"/>
        </a:solidFill>
        <a:ln>
          <a:noFill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noAutofit/>
      </a:bodyPr>
      <a:lstStyle>
        <a:defPPr algn="l" eaLnBrk="0" hangingPunct="0">
          <a:lnSpc>
            <a:spcPct val="120000"/>
          </a:lnSpc>
          <a:defRPr kumimoji="0" sz="1800" b="1" i="0" u="none" strike="noStrike" kern="1200" cap="none" spc="0" normalizeH="0" baseline="0" noProof="0" dirty="0">
            <a:ln>
              <a:noFill/>
            </a:ln>
            <a:solidFill>
              <a:srgbClr val="E00000"/>
            </a:solidFill>
            <a:effectLst/>
            <a:uLnTx/>
            <a:uFillTx/>
            <a:latin typeface="Consolas" panose="020B0609020204030204" pitchFamily="49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51917</TotalTime>
  <Pages>0</Pages>
  <Words>6683</Words>
  <Characters>0</Characters>
  <Application>Microsoft Office PowerPoint</Application>
  <PresentationFormat>全屏显示(16:9)</PresentationFormat>
  <Lines>0</Lines>
  <Paragraphs>925</Paragraphs>
  <Slides>137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137</vt:i4>
      </vt:variant>
    </vt:vector>
  </HeadingPairs>
  <TitlesOfParts>
    <vt:vector size="154" baseType="lpstr">
      <vt:lpstr>Gill Sans</vt:lpstr>
      <vt:lpstr>inherit</vt:lpstr>
      <vt:lpstr>PingFang SC</vt:lpstr>
      <vt:lpstr>等线</vt:lpstr>
      <vt:lpstr>微软雅黑</vt:lpstr>
      <vt:lpstr>Arial</vt:lpstr>
      <vt:lpstr>Arial</vt:lpstr>
      <vt:lpstr>Britannic Bold</vt:lpstr>
      <vt:lpstr>Calibri</vt:lpstr>
      <vt:lpstr>Cambria Math</vt:lpstr>
      <vt:lpstr>Consolas</vt:lpstr>
      <vt:lpstr>Palatino Linotype</vt:lpstr>
      <vt:lpstr>tahoma</vt:lpstr>
      <vt:lpstr>Times New Roman</vt:lpstr>
      <vt:lpstr>Title &amp; Subtitle</vt:lpstr>
      <vt:lpstr>1_Title &amp; Subtitle</vt:lpstr>
      <vt:lpstr>2_Title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honghao zhu</cp:lastModifiedBy>
  <cp:revision>4533</cp:revision>
  <cp:lastPrinted>2017-02-27T11:23:14Z</cp:lastPrinted>
  <dcterms:modified xsi:type="dcterms:W3CDTF">2025-03-30T17:14:51Z</dcterms:modified>
</cp:coreProperties>
</file>