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3" r:id="rId2"/>
  </p:sldMasterIdLst>
  <p:notesMasterIdLst>
    <p:notesMasterId r:id="rId138"/>
  </p:notesMasterIdLst>
  <p:handoutMasterIdLst>
    <p:handoutMasterId r:id="rId139"/>
  </p:handoutMasterIdLst>
  <p:sldIdLst>
    <p:sldId id="490" r:id="rId3"/>
    <p:sldId id="492" r:id="rId4"/>
    <p:sldId id="607" r:id="rId5"/>
    <p:sldId id="584" r:id="rId6"/>
    <p:sldId id="588" r:id="rId7"/>
    <p:sldId id="609" r:id="rId8"/>
    <p:sldId id="610" r:id="rId9"/>
    <p:sldId id="611" r:id="rId10"/>
    <p:sldId id="612" r:id="rId11"/>
    <p:sldId id="613" r:id="rId12"/>
    <p:sldId id="614" r:id="rId13"/>
    <p:sldId id="615" r:id="rId14"/>
    <p:sldId id="547" r:id="rId15"/>
    <p:sldId id="591" r:id="rId16"/>
    <p:sldId id="756" r:id="rId17"/>
    <p:sldId id="617" r:id="rId18"/>
    <p:sldId id="619" r:id="rId19"/>
    <p:sldId id="620" r:id="rId20"/>
    <p:sldId id="621" r:id="rId21"/>
    <p:sldId id="622" r:id="rId22"/>
    <p:sldId id="623" r:id="rId23"/>
    <p:sldId id="624" r:id="rId24"/>
    <p:sldId id="625" r:id="rId25"/>
    <p:sldId id="626" r:id="rId26"/>
    <p:sldId id="627" r:id="rId27"/>
    <p:sldId id="628" r:id="rId28"/>
    <p:sldId id="629" r:id="rId29"/>
    <p:sldId id="630" r:id="rId30"/>
    <p:sldId id="631" r:id="rId31"/>
    <p:sldId id="632" r:id="rId32"/>
    <p:sldId id="633" r:id="rId33"/>
    <p:sldId id="634" r:id="rId34"/>
    <p:sldId id="635" r:id="rId35"/>
    <p:sldId id="636" r:id="rId36"/>
    <p:sldId id="637" r:id="rId37"/>
    <p:sldId id="757" r:id="rId38"/>
    <p:sldId id="642" r:id="rId39"/>
    <p:sldId id="644" r:id="rId40"/>
    <p:sldId id="645" r:id="rId41"/>
    <p:sldId id="646" r:id="rId42"/>
    <p:sldId id="647" r:id="rId43"/>
    <p:sldId id="648" r:id="rId44"/>
    <p:sldId id="649" r:id="rId45"/>
    <p:sldId id="650" r:id="rId46"/>
    <p:sldId id="651" r:id="rId47"/>
    <p:sldId id="652" r:id="rId48"/>
    <p:sldId id="653" r:id="rId49"/>
    <p:sldId id="654" r:id="rId50"/>
    <p:sldId id="655" r:id="rId51"/>
    <p:sldId id="656" r:id="rId52"/>
    <p:sldId id="657" r:id="rId53"/>
    <p:sldId id="658" r:id="rId54"/>
    <p:sldId id="659" r:id="rId55"/>
    <p:sldId id="660" r:id="rId56"/>
    <p:sldId id="661" r:id="rId57"/>
    <p:sldId id="662" r:id="rId58"/>
    <p:sldId id="663" r:id="rId59"/>
    <p:sldId id="762" r:id="rId60"/>
    <p:sldId id="664" r:id="rId61"/>
    <p:sldId id="665" r:id="rId62"/>
    <p:sldId id="666" r:id="rId63"/>
    <p:sldId id="667" r:id="rId64"/>
    <p:sldId id="668" r:id="rId65"/>
    <p:sldId id="669" r:id="rId66"/>
    <p:sldId id="670" r:id="rId67"/>
    <p:sldId id="671" r:id="rId68"/>
    <p:sldId id="672" r:id="rId69"/>
    <p:sldId id="673" r:id="rId70"/>
    <p:sldId id="674" r:id="rId71"/>
    <p:sldId id="758" r:id="rId72"/>
    <p:sldId id="679" r:id="rId73"/>
    <p:sldId id="680" r:id="rId74"/>
    <p:sldId id="681" r:id="rId75"/>
    <p:sldId id="682" r:id="rId76"/>
    <p:sldId id="683" r:id="rId77"/>
    <p:sldId id="684" r:id="rId78"/>
    <p:sldId id="685" r:id="rId79"/>
    <p:sldId id="686" r:id="rId80"/>
    <p:sldId id="687" r:id="rId81"/>
    <p:sldId id="688" r:id="rId82"/>
    <p:sldId id="689" r:id="rId83"/>
    <p:sldId id="759" r:id="rId84"/>
    <p:sldId id="694" r:id="rId85"/>
    <p:sldId id="696" r:id="rId86"/>
    <p:sldId id="697" r:id="rId87"/>
    <p:sldId id="698" r:id="rId88"/>
    <p:sldId id="699" r:id="rId89"/>
    <p:sldId id="700" r:id="rId90"/>
    <p:sldId id="701" r:id="rId91"/>
    <p:sldId id="702" r:id="rId92"/>
    <p:sldId id="703" r:id="rId93"/>
    <p:sldId id="704" r:id="rId94"/>
    <p:sldId id="705" r:id="rId95"/>
    <p:sldId id="706" r:id="rId96"/>
    <p:sldId id="707" r:id="rId97"/>
    <p:sldId id="708" r:id="rId98"/>
    <p:sldId id="709" r:id="rId99"/>
    <p:sldId id="710" r:id="rId100"/>
    <p:sldId id="711" r:id="rId101"/>
    <p:sldId id="712" r:id="rId102"/>
    <p:sldId id="713" r:id="rId103"/>
    <p:sldId id="714" r:id="rId104"/>
    <p:sldId id="760" r:id="rId105"/>
    <p:sldId id="719" r:id="rId106"/>
    <p:sldId id="720" r:id="rId107"/>
    <p:sldId id="721" r:id="rId108"/>
    <p:sldId id="722" r:id="rId109"/>
    <p:sldId id="723" r:id="rId110"/>
    <p:sldId id="724" r:id="rId111"/>
    <p:sldId id="725" r:id="rId112"/>
    <p:sldId id="726" r:id="rId113"/>
    <p:sldId id="727" r:id="rId114"/>
    <p:sldId id="728" r:id="rId115"/>
    <p:sldId id="761" r:id="rId116"/>
    <p:sldId id="733" r:id="rId117"/>
    <p:sldId id="734" r:id="rId118"/>
    <p:sldId id="735" r:id="rId119"/>
    <p:sldId id="736" r:id="rId120"/>
    <p:sldId id="737" r:id="rId121"/>
    <p:sldId id="738" r:id="rId122"/>
    <p:sldId id="739" r:id="rId123"/>
    <p:sldId id="740" r:id="rId124"/>
    <p:sldId id="741" r:id="rId125"/>
    <p:sldId id="742" r:id="rId126"/>
    <p:sldId id="743" r:id="rId127"/>
    <p:sldId id="744" r:id="rId128"/>
    <p:sldId id="745" r:id="rId129"/>
    <p:sldId id="746" r:id="rId130"/>
    <p:sldId id="747" r:id="rId131"/>
    <p:sldId id="748" r:id="rId132"/>
    <p:sldId id="749" r:id="rId133"/>
    <p:sldId id="750" r:id="rId134"/>
    <p:sldId id="751" r:id="rId135"/>
    <p:sldId id="752" r:id="rId136"/>
    <p:sldId id="529" r:id="rId137"/>
  </p:sldIdLst>
  <p:sldSz cx="9144000" cy="5143500" type="screen16x9"/>
  <p:notesSz cx="7096125" cy="10231438"/>
  <p:custDataLst>
    <p:tags r:id="rId140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5"/>
    <a:srgbClr val="FEFEFA"/>
    <a:srgbClr val="0070C0"/>
    <a:srgbClr val="007FDE"/>
    <a:srgbClr val="D98431"/>
    <a:srgbClr val="1C86EF"/>
    <a:srgbClr val="1C86EE"/>
    <a:srgbClr val="CECECE"/>
    <a:srgbClr val="338DCC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84" autoAdjust="0"/>
  </p:normalViewPr>
  <p:slideViewPr>
    <p:cSldViewPr>
      <p:cViewPr varScale="1">
        <p:scale>
          <a:sx n="103" d="100"/>
          <a:sy n="103" d="100"/>
        </p:scale>
        <p:origin x="634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144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handoutMaster" Target="handoutMasters/handoutMaster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viewProps" Target="view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18707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762A1014-21A2-46A0-8123-83E663FB8528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18707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706617D4-2F23-4D77-90D3-9C99050C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67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9498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2585A59D-70F8-D247-82DD-BA5A6D366B3E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199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00" tIns="47350" rIns="94700" bIns="4735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935"/>
            <a:ext cx="5676900" cy="4604147"/>
          </a:xfrm>
          <a:prstGeom prst="rect">
            <a:avLst/>
          </a:prstGeom>
        </p:spPr>
        <p:txBody>
          <a:bodyPr vert="horz" lIns="94700" tIns="47350" rIns="94700" bIns="4735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9498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BFA35223-E47F-1946-8A6D-4B121950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5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489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Python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中，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color[-1][2] 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是一个双重索引操作，用于访问嵌套在元组（或列表）中的元素。让我们逐步解析它的含义：</a:t>
            </a:r>
          </a:p>
          <a:p>
            <a:pPr algn="l">
              <a:buNone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1. color[-1]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-1 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是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Python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中的负索引，表示从末尾开始计数。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对于元组（或列表）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color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color[-1] 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表示访问它的 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最后一个元素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。</a:t>
            </a:r>
          </a:p>
          <a:p>
            <a:pPr algn="l">
              <a:buNone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2. [2]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假设 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color[-1] 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返回的是一个可索引的对象（如另一个元组、列表或字符串），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[2] 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表示访问该对象的 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第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3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个元素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（因为索引从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0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开始）。</a:t>
            </a:r>
          </a:p>
          <a:p>
            <a:pPr algn="l">
              <a:buNone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示例</a:t>
            </a:r>
          </a:p>
          <a:p>
            <a:pPr algn="l"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假设 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color 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是以下嵌套元组：</a:t>
            </a:r>
          </a:p>
          <a:p>
            <a:pPr algn="l">
              <a:buNone/>
            </a:pPr>
            <a:r>
              <a:rPr lang="en-US" altLang="zh-CN" b="0" i="0" dirty="0">
                <a:solidFill>
                  <a:srgbClr val="FFFFFF"/>
                </a:solidFill>
                <a:effectLst/>
                <a:latin typeface="DeepSeek-CJK-patch"/>
              </a:rPr>
              <a:t>color </a:t>
            </a:r>
            <a:r>
              <a:rPr lang="en-US" altLang="zh-CN" b="0" i="0" dirty="0">
                <a:solidFill>
                  <a:srgbClr val="81A1C1"/>
                </a:solidFill>
                <a:effectLst/>
                <a:latin typeface="DeepSeek-CJK-patch"/>
              </a:rPr>
              <a:t>=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DeepSeek-CJK-patch"/>
              </a:rPr>
              <a:t> </a:t>
            </a:r>
            <a:r>
              <a:rPr lang="en-US" altLang="zh-CN" b="0" i="0" dirty="0">
                <a:solidFill>
                  <a:srgbClr val="81A1C1"/>
                </a:solidFill>
                <a:effectLst/>
                <a:latin typeface="DeepSeek-CJK-patch"/>
              </a:rPr>
              <a:t>((</a:t>
            </a:r>
            <a:r>
              <a:rPr lang="en-US" altLang="zh-CN" b="0" i="0" dirty="0">
                <a:solidFill>
                  <a:srgbClr val="A3BE8C"/>
                </a:solidFill>
                <a:effectLst/>
                <a:latin typeface="DeepSeek-CJK-patch"/>
              </a:rPr>
              <a:t>"red"</a:t>
            </a:r>
            <a:r>
              <a:rPr lang="en-US" altLang="zh-CN" b="0" i="0" dirty="0">
                <a:solidFill>
                  <a:srgbClr val="81A1C1"/>
                </a:solidFill>
                <a:effectLst/>
                <a:latin typeface="DeepSeek-CJK-patch"/>
              </a:rPr>
              <a:t>,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DeepSeek-CJK-patch"/>
              </a:rPr>
              <a:t> </a:t>
            </a:r>
            <a:r>
              <a:rPr lang="en-US" altLang="zh-CN" b="0" i="0" dirty="0">
                <a:solidFill>
                  <a:srgbClr val="A3BE8C"/>
                </a:solidFill>
                <a:effectLst/>
                <a:latin typeface="DeepSeek-CJK-patch"/>
              </a:rPr>
              <a:t>"green"</a:t>
            </a:r>
            <a:r>
              <a:rPr lang="en-US" altLang="zh-CN" b="0" i="0" dirty="0">
                <a:solidFill>
                  <a:srgbClr val="81A1C1"/>
                </a:solidFill>
                <a:effectLst/>
                <a:latin typeface="DeepSeek-CJK-patch"/>
              </a:rPr>
              <a:t>,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DeepSeek-CJK-patch"/>
              </a:rPr>
              <a:t> </a:t>
            </a:r>
            <a:r>
              <a:rPr lang="en-US" altLang="zh-CN" b="0" i="0" dirty="0">
                <a:solidFill>
                  <a:srgbClr val="A3BE8C"/>
                </a:solidFill>
                <a:effectLst/>
                <a:latin typeface="DeepSeek-CJK-patch"/>
              </a:rPr>
              <a:t>"blue"</a:t>
            </a:r>
            <a:r>
              <a:rPr lang="en-US" altLang="zh-CN" b="0" i="0" dirty="0">
                <a:solidFill>
                  <a:srgbClr val="81A1C1"/>
                </a:solidFill>
                <a:effectLst/>
                <a:latin typeface="DeepSeek-CJK-patch"/>
              </a:rPr>
              <a:t>),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DeepSeek-CJK-patch"/>
              </a:rPr>
              <a:t> </a:t>
            </a:r>
            <a:r>
              <a:rPr lang="en-US" altLang="zh-CN" b="0" i="0" dirty="0">
                <a:solidFill>
                  <a:srgbClr val="81A1C1"/>
                </a:solidFill>
                <a:effectLst/>
                <a:latin typeface="DeepSeek-CJK-patch"/>
              </a:rPr>
              <a:t>(</a:t>
            </a:r>
            <a:r>
              <a:rPr lang="en-US" altLang="zh-CN" b="0" i="0" dirty="0">
                <a:solidFill>
                  <a:srgbClr val="A3BE8C"/>
                </a:solidFill>
                <a:effectLst/>
                <a:latin typeface="DeepSeek-CJK-patch"/>
              </a:rPr>
              <a:t>"cyan"</a:t>
            </a:r>
            <a:r>
              <a:rPr lang="en-US" altLang="zh-CN" b="0" i="0" dirty="0">
                <a:solidFill>
                  <a:srgbClr val="81A1C1"/>
                </a:solidFill>
                <a:effectLst/>
                <a:latin typeface="DeepSeek-CJK-patch"/>
              </a:rPr>
              <a:t>,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DeepSeek-CJK-patch"/>
              </a:rPr>
              <a:t> </a:t>
            </a:r>
            <a:r>
              <a:rPr lang="en-US" altLang="zh-CN" b="0" i="0" dirty="0">
                <a:solidFill>
                  <a:srgbClr val="A3BE8C"/>
                </a:solidFill>
                <a:effectLst/>
                <a:latin typeface="DeepSeek-CJK-patch"/>
              </a:rPr>
              <a:t>"magenta"</a:t>
            </a:r>
            <a:r>
              <a:rPr lang="en-US" altLang="zh-CN" b="0" i="0" dirty="0">
                <a:solidFill>
                  <a:srgbClr val="81A1C1"/>
                </a:solidFill>
                <a:effectLst/>
                <a:latin typeface="DeepSeek-CJK-patch"/>
              </a:rPr>
              <a:t>,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DeepSeek-CJK-patch"/>
              </a:rPr>
              <a:t> </a:t>
            </a:r>
            <a:r>
              <a:rPr lang="en-US" altLang="zh-CN" b="0" i="0" dirty="0">
                <a:solidFill>
                  <a:srgbClr val="A3BE8C"/>
                </a:solidFill>
                <a:effectLst/>
                <a:latin typeface="DeepSeek-CJK-patch"/>
              </a:rPr>
              <a:t>"yellow"</a:t>
            </a:r>
            <a:r>
              <a:rPr lang="en-US" altLang="zh-CN" b="0" i="0" dirty="0">
                <a:solidFill>
                  <a:srgbClr val="81A1C1"/>
                </a:solidFill>
                <a:effectLst/>
                <a:latin typeface="DeepSeek-CJK-patch"/>
              </a:rPr>
              <a:t>))</a:t>
            </a:r>
            <a:endParaRPr lang="en-US" altLang="zh-CN" b="0" i="0" dirty="0">
              <a:solidFill>
                <a:srgbClr val="FFFFFF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color[-1] 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会取最后一个子元组：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("cyan", "magenta", "yellow")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。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然后 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[2] 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会取这个子元组的第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3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个元素：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"yellow"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167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34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286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68E48-6E3B-136B-B7D0-CC2EA75E3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691D987-C975-7161-83BE-77C1934805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4C710E7-2081-2719-AC34-F793886DA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08EB19-F239-9F9B-628C-B3F214726A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93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92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00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00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15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60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方差是衡量一组数据 离散程度（波动大小） 的统计量，表示数据点与均值（平均值）的偏离程度。方差越大，数据分布越分散；方差越小，数据越集中。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66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73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37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427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altLang="zh-CN" b="0" i="0" dirty="0" err="1">
                <a:solidFill>
                  <a:srgbClr val="404040"/>
                </a:solidFill>
                <a:effectLst/>
                <a:latin typeface="DeepSeek-CJK-patch"/>
              </a:rPr>
              <a:t>d.get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("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中国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","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伊斯兰堡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")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查找键 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"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中国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"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，该键存在于字典中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返回对应的值 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"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北京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"</a:t>
            </a:r>
            <a:endParaRPr lang="zh-CN" alt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（第二个参数 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"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伊斯兰堡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" 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被忽略）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b="0" i="0" dirty="0" err="1">
                <a:solidFill>
                  <a:srgbClr val="404040"/>
                </a:solidFill>
                <a:effectLst/>
                <a:latin typeface="DeepSeek-CJK-patch"/>
              </a:rPr>
              <a:t>d.get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("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巴基斯坦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","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伊斯兰堡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")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查找键 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"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巴基斯坦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"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，该键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不存在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于字典中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返回默认值 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"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伊斯兰堡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DeepSeek-CJK-patch"/>
              </a:rPr>
              <a:t>"</a:t>
            </a:r>
            <a:endParaRPr lang="zh-CN" alt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当键不存在时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get() 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返回指定的默认值（若未指定默认值则返回 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None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230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717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91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format()</a:t>
            </a:r>
            <a:r>
              <a:rPr lang="zh-CN" altLang="en-US" dirty="0"/>
              <a:t>函数将变量</a:t>
            </a:r>
            <a:r>
              <a:rPr lang="en-US" altLang="zh-CN" dirty="0"/>
              <a:t>word</a:t>
            </a:r>
            <a:r>
              <a:rPr lang="zh-CN" altLang="en-US" dirty="0"/>
              <a:t>和</a:t>
            </a:r>
            <a:r>
              <a:rPr lang="en-US" altLang="zh-CN" dirty="0"/>
              <a:t>count</a:t>
            </a:r>
            <a:r>
              <a:rPr lang="zh-CN" altLang="en-US" dirty="0"/>
              <a:t>插入到字符串中。其中</a:t>
            </a:r>
            <a:r>
              <a:rPr lang="en-US" altLang="zh-CN" dirty="0"/>
              <a:t>{0:&lt;10}</a:t>
            </a:r>
            <a:r>
              <a:rPr lang="zh-CN" altLang="en-US" dirty="0"/>
              <a:t>表示变量</a:t>
            </a:r>
            <a:r>
              <a:rPr lang="en-US" altLang="zh-CN" dirty="0"/>
              <a:t>word</a:t>
            </a:r>
            <a:r>
              <a:rPr lang="zh-CN" altLang="en-US" dirty="0"/>
              <a:t>左对齐，并使用空格进行填充，字段宽度为</a:t>
            </a:r>
            <a:r>
              <a:rPr lang="en-US" altLang="zh-CN" dirty="0"/>
              <a:t>10</a:t>
            </a:r>
            <a:r>
              <a:rPr lang="zh-CN" altLang="en-US" dirty="0"/>
              <a:t>；</a:t>
            </a:r>
            <a:r>
              <a:rPr lang="en-US" altLang="zh-CN" dirty="0"/>
              <a:t>{1:&gt;5}</a:t>
            </a:r>
            <a:r>
              <a:rPr lang="zh-CN" altLang="en-US" dirty="0"/>
              <a:t>表示变量</a:t>
            </a:r>
            <a:r>
              <a:rPr lang="en-US" altLang="zh-CN" dirty="0"/>
              <a:t>count</a:t>
            </a:r>
            <a:r>
              <a:rPr lang="zh-CN" altLang="en-US" dirty="0"/>
              <a:t>右对齐，并使用空格进行填充，字段宽度为</a:t>
            </a:r>
            <a:r>
              <a:rPr lang="en-US" altLang="zh-CN" dirty="0"/>
              <a:t>5</a:t>
            </a:r>
            <a:r>
              <a:rPr lang="zh-CN" altLang="en-US" dirty="0"/>
              <a:t>。</a:t>
            </a:r>
            <a:endParaRPr lang="en-US" altLang="zh-CN" dirty="0"/>
          </a:p>
          <a:p>
            <a:pPr algn="l" latinLnBrk="1">
              <a:lnSpc>
                <a:spcPts val="1650"/>
              </a:lnSpc>
            </a:pPr>
            <a:r>
              <a:rPr lang="en-US" altLang="zh-CN" b="0" i="0" dirty="0" err="1">
                <a:solidFill>
                  <a:srgbClr val="222226"/>
                </a:solidFill>
                <a:effectLst/>
                <a:latin typeface="PingFangSC-Regular"/>
              </a:rPr>
              <a:t>zimu,count</a:t>
            </a:r>
            <a:r>
              <a:rPr lang="en-US" altLang="zh-CN" b="0" i="0" dirty="0">
                <a:solidFill>
                  <a:srgbClr val="222226"/>
                </a:solidFill>
                <a:effectLst/>
                <a:latin typeface="PingFangSC-Regular"/>
              </a:rPr>
              <a:t>=items[</a:t>
            </a:r>
            <a:r>
              <a:rPr lang="en-US" altLang="zh-CN" b="0" i="0" dirty="0" err="1">
                <a:solidFill>
                  <a:srgbClr val="222226"/>
                </a:solidFill>
                <a:effectLst/>
                <a:latin typeface="PingFangSC-Regular"/>
              </a:rPr>
              <a:t>i</a:t>
            </a:r>
            <a:r>
              <a:rPr lang="en-US" altLang="zh-CN" b="0" i="0" dirty="0">
                <a:solidFill>
                  <a:srgbClr val="222226"/>
                </a:solidFill>
                <a:effectLst/>
                <a:latin typeface="PingFangSC-Regular"/>
              </a:rPr>
              <a:t>]</a:t>
            </a:r>
            <a:r>
              <a:rPr lang="zh-CN" altLang="en-US" b="0" i="0" dirty="0">
                <a:solidFill>
                  <a:srgbClr val="222226"/>
                </a:solidFill>
                <a:effectLst/>
                <a:latin typeface="PingFangSC-Regular"/>
              </a:rPr>
              <a:t>。</a:t>
            </a:r>
            <a:r>
              <a:rPr lang="en-US" altLang="zh-CN" b="0" i="0" dirty="0">
                <a:solidFill>
                  <a:srgbClr val="222226"/>
                </a:solidFill>
                <a:effectLst/>
                <a:latin typeface="PingFangSC-Regular"/>
              </a:rPr>
              <a:t>items[</a:t>
            </a:r>
            <a:r>
              <a:rPr lang="en-US" altLang="zh-CN" b="0" i="0" dirty="0" err="1">
                <a:solidFill>
                  <a:srgbClr val="222226"/>
                </a:solidFill>
                <a:effectLst/>
                <a:latin typeface="PingFangSC-Regular"/>
              </a:rPr>
              <a:t>i</a:t>
            </a:r>
            <a:r>
              <a:rPr lang="en-US" altLang="zh-CN" b="0" i="0" dirty="0">
                <a:solidFill>
                  <a:srgbClr val="222226"/>
                </a:solidFill>
                <a:effectLst/>
                <a:latin typeface="PingFangSC-Regular"/>
              </a:rPr>
              <a:t>]</a:t>
            </a:r>
            <a:r>
              <a:rPr lang="zh-CN" altLang="en-US" b="0" i="0" dirty="0">
                <a:solidFill>
                  <a:srgbClr val="222226"/>
                </a:solidFill>
                <a:effectLst/>
                <a:latin typeface="PingFangSC-Regular"/>
              </a:rPr>
              <a:t>是一个键值对，相当于</a:t>
            </a:r>
            <a:r>
              <a:rPr lang="en-US" altLang="zh-CN" b="0" i="0" dirty="0" err="1">
                <a:solidFill>
                  <a:srgbClr val="222226"/>
                </a:solidFill>
                <a:effectLst/>
                <a:latin typeface="PingFangSC-Regular"/>
              </a:rPr>
              <a:t>zimu</a:t>
            </a:r>
            <a:r>
              <a:rPr lang="zh-CN" altLang="en-US" b="0" i="0" dirty="0">
                <a:solidFill>
                  <a:srgbClr val="222226"/>
                </a:solidFill>
                <a:effectLst/>
                <a:latin typeface="PingFangSC-Regular"/>
              </a:rPr>
              <a:t>是键，</a:t>
            </a:r>
            <a:r>
              <a:rPr lang="en-US" altLang="zh-CN" b="0" i="0" dirty="0">
                <a:solidFill>
                  <a:srgbClr val="222226"/>
                </a:solidFill>
                <a:effectLst/>
                <a:latin typeface="PingFangSC-Regular"/>
              </a:rPr>
              <a:t>count</a:t>
            </a:r>
            <a:r>
              <a:rPr lang="zh-CN" altLang="en-US" b="0" i="0" dirty="0">
                <a:solidFill>
                  <a:srgbClr val="222226"/>
                </a:solidFill>
                <a:effectLst/>
                <a:latin typeface="PingFangSC-Regular"/>
              </a:rPr>
              <a:t>是值</a:t>
            </a:r>
          </a:p>
          <a:p>
            <a:endParaRPr lang="en-US" altLang="zh-CN" dirty="0"/>
          </a:p>
          <a:p>
            <a:endParaRPr lang="en-US" altLang="zh-CN" dirty="0"/>
          </a:p>
          <a:p>
            <a:pPr algn="l" fontAlgn="base"/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getText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algn="l" fontAlgn="base"/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txt = open("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hamlet.txt","r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").read()  #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打开文件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读权限</a:t>
            </a:r>
          </a:p>
          <a:p>
            <a:pPr algn="l" fontAlgn="base"/>
            <a:r>
              <a:rPr lang="zh-CN" alt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txt =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txt.lower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                    #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把英文字母全部变成小写</a:t>
            </a:r>
          </a:p>
          <a:p>
            <a:pPr algn="l" fontAlgn="base"/>
            <a:r>
              <a:rPr lang="zh-CN" alt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for 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in '!"$%&amp;()*+,-./:;&lt;=&gt;?@[\\]^_{|}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～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':</a:t>
            </a:r>
          </a:p>
          <a:p>
            <a:pPr algn="l" fontAlgn="base"/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txt =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txt.replace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," ")        #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特殊符号替换为空格</a:t>
            </a:r>
          </a:p>
          <a:p>
            <a:pPr algn="l" fontAlgn="base"/>
            <a:r>
              <a:rPr lang="zh-CN" alt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return txt</a:t>
            </a:r>
          </a:p>
          <a:p>
            <a:pPr algn="l" fontAlgn="base"/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algn="l" fontAlgn="base"/>
            <a:r>
              <a:rPr lang="en-US" altLang="zh-C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hamletTxt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getText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        </a:t>
            </a:r>
          </a:p>
          <a:p>
            <a:pPr algn="l" fontAlgn="base"/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words =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hamletTxt.split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      #split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默认以空格为分隔符，返回列表</a:t>
            </a:r>
          </a:p>
          <a:p>
            <a:pPr algn="l" fontAlgn="base"/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counts = {}             #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定义一个空字典类型，因为一个单词和对应的出现次数</a:t>
            </a:r>
          </a:p>
          <a:p>
            <a:pPr algn="l" fontAlgn="base"/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for word in words:  #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循环取出单词放到空字典当作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key</a:t>
            </a:r>
          </a:p>
          <a:p>
            <a:pPr algn="l" fontAlgn="base"/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counts[word] =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counts.get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(word,0) +1  #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查询出现次数，每出现一次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+1(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如果不存在返回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0)</a:t>
            </a:r>
          </a:p>
          <a:p>
            <a:pPr algn="l" fontAlgn="base"/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items = list(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counts.items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  #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取出字典的键和值 并返回列表类型</a:t>
            </a:r>
          </a:p>
          <a:p>
            <a:pPr algn="l" fontAlgn="base"/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print(items)            #[('the', 1138), ('tragedy', 3)]</a:t>
            </a:r>
          </a:p>
          <a:p>
            <a:pPr algn="l" fontAlgn="base"/>
            <a:r>
              <a:rPr lang="en-US" altLang="zh-C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items.sort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(key=lambda x:x[1],reverse=True) #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排序字典中的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出现次数</a:t>
            </a:r>
          </a:p>
          <a:p>
            <a:pPr algn="l" fontAlgn="base"/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for 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in range(10):</a:t>
            </a:r>
          </a:p>
          <a:p>
            <a:pPr algn="l" fontAlgn="base"/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word,count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= items[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algn="l" fontAlgn="base"/>
            <a:r>
              <a:rPr lang="en-US" altLang="zh-CN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print("{0:&lt;6}{1:&gt;9}".format(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word,count</a:t>
            </a:r>
            <a:r>
              <a:rPr lang="en-US" altLang="zh-CN" b="0" i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6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因为集合数据类型是不可重复的无序数据类型，若集合元素可被修改，则有可能导致集合内元素的重复，导致集合出现错误，所以集合元素不可更改。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33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07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69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15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ls[-1:-1:-1]  </a:t>
            </a:r>
            <a:r>
              <a:rPr lang="zh-CN" altLang="en-US" dirty="0"/>
              <a:t>输出</a:t>
            </a:r>
            <a:r>
              <a:rPr lang="en-US" altLang="zh-CN" dirty="0"/>
              <a:t> []</a:t>
            </a:r>
          </a:p>
          <a:p>
            <a:r>
              <a:rPr lang="en-US" altLang="zh-CN" dirty="0"/>
              <a:t>ls[-1:-3:-1] </a:t>
            </a:r>
            <a:r>
              <a:rPr lang="zh-CN" altLang="en-US" dirty="0"/>
              <a:t>输出 </a:t>
            </a:r>
            <a:r>
              <a:rPr lang="en-US" altLang="zh-CN" dirty="0"/>
              <a:t>['.io', 123]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97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07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24007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13852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862013"/>
            <a:ext cx="1959769" cy="238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62013"/>
            <a:ext cx="5822156" cy="238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87931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6003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22144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737424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775679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628904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562840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04363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8805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EBDE63-2D0D-4E04-B576-FA79D3B6E6A6}"/>
              </a:ext>
            </a:extLst>
          </p:cNvPr>
          <p:cNvSpPr txBox="1"/>
          <p:nvPr userDrawn="1"/>
        </p:nvSpPr>
        <p:spPr>
          <a:xfrm rot="20429976">
            <a:off x="433796" y="1906119"/>
            <a:ext cx="8276407" cy="1331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 BY-NC-SA 4.0 </a:t>
            </a:r>
            <a:r>
              <a:rPr lang="zh-CN" altLang="en-US" sz="6000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嵩天</a:t>
            </a:r>
            <a:endParaRPr kumimoji="0" lang="zh-CN" altLang="en-US" sz="6000" i="0" u="none" strike="noStrike" kern="1200" cap="none" spc="0" normalizeH="0" baseline="0" noProof="0" dirty="0">
              <a:ln>
                <a:noFill/>
              </a:ln>
              <a:solidFill>
                <a:srgbClr val="FBFBF5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2865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717016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490271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862013"/>
            <a:ext cx="1959769" cy="238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62013"/>
            <a:ext cx="5822156" cy="238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5903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4512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035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44564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43058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0672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03696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5556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62012"/>
            <a:ext cx="78390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647950"/>
            <a:ext cx="7839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62012"/>
            <a:ext cx="78390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647950"/>
            <a:ext cx="7839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96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组合数据类型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201" y1="34109" x2="23201" y2="34109"/>
                        <a14:foregroundMark x1="37929" y1="54109" x2="37929" y2="54109"/>
                        <a14:foregroundMark x1="48621" y1="55504" x2="48621" y2="55504"/>
                        <a14:foregroundMark x1="57700" y1="54109" x2="57700" y2="54109"/>
                        <a14:foregroundMark x1="63147" y1="47597" x2="63147" y2="47597"/>
                        <a14:foregroundMark x1="71217" y1="47597" x2="71217" y2="47597"/>
                        <a14:foregroundMark x1="80968" y1="46822" x2="80968" y2="46822"/>
                        <a14:backgroundMark x1="18157" y1="28837" x2="18157" y2="28837"/>
                        <a14:backgroundMark x1="15400" y1="52093" x2="15400" y2="52093"/>
                        <a14:backgroundMark x1="24344" y1="66977" x2="24344" y2="66977"/>
                      </a14:backgroundRemoval>
                    </a14:imgEffect>
                  </a14:imgLayer>
                </a14:imgProps>
              </a:ext>
            </a:extLst>
          </a:blip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8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5231" y="1203598"/>
            <a:ext cx="814447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for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…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in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遍历循环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: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计数、字符串、列表、文件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while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无限循环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continue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和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break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保留字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: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退出当前循环层次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循环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else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的高级用法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: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与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break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有关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4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程序的循环结构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2763656" y="3974306"/>
            <a:ext cx="808374" cy="730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296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lvl="0">
              <a:lnSpc>
                <a:spcPct val="7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字典类型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应用场景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元素遍历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842D2F5-A5DC-4BA1-B033-4A309EFD1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2211710"/>
            <a:ext cx="367240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for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k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in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:</a:t>
            </a:r>
          </a:p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&lt;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语句块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6991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7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DC02F5A-D0C5-4267-8282-FAF6725DC49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893528" y="3773774"/>
            <a:ext cx="808374" cy="730939"/>
          </a:xfrm>
          <a:prstGeom prst="rect">
            <a:avLst/>
          </a:prstGeo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80981" y="1321387"/>
            <a:ext cx="814447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映射关系采用键值对表达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字典类型使用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{}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dict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创建，键值对之间用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分隔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d[key]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方式既可以索引，也可以赋值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字典类型有一批操作方法和函数，最重要的是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.get()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3" name="Rectangle 12">
            <a:extLst>
              <a:ext uri="{FF2B5EF4-FFF2-40B4-BE49-F238E27FC236}">
                <a16:creationId xmlns:a16="http://schemas.microsoft.com/office/drawing/2014/main" id="{ED03F3AA-45DC-418A-83AE-90CC767B2012}"/>
              </a:ext>
            </a:extLst>
          </p:cNvPr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字典类型及操作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9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6.5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模块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5: 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jieba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库的使用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0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jieba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基本介绍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7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jieba</a:t>
            </a: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库概述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jieba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是优秀的中文分词第三方库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39552" y="2283718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中文文本需要通过分词获得单个的词语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jieba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是优秀的中文分词第三方库，需要额外安装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jieba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库提供三种分词模式，最简单只需掌握一个函数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696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jieba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库的安装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cmd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命令行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  pip install 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jieba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99742"/>
            <a:ext cx="3670945" cy="19151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495354"/>
            <a:ext cx="3675707" cy="1919491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 bwMode="auto">
          <a:xfrm>
            <a:off x="4788024" y="3711352"/>
            <a:ext cx="1728192" cy="216024"/>
          </a:xfrm>
          <a:prstGeom prst="roundRect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5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lvl="0">
              <a:lnSpc>
                <a:spcPct val="70000"/>
              </a:lnSpc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jieba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分词的原理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jieba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分词依靠中文词库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935596" y="2283718"/>
            <a:ext cx="7272808" cy="2203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利用一个中文词库，确定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中文字符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之间的关联概率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中文字符间概率大的组成词组，形成分词结果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除了分词，用户还可以添加自定义的词组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2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jieba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使用说明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137221" y="3858665"/>
            <a:ext cx="808374" cy="730939"/>
          </a:xfrm>
          <a:prstGeom prst="rect">
            <a:avLst/>
          </a:prstGeo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5231" y="1275606"/>
            <a:ext cx="814447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使用保留字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def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定义函数，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lambda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定义匿名函数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可选参数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赋初值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、可变参数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(*b)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、名称传递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保留字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return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可以返回任意多个结果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保留字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global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声明使用全局变量，一些隐式规则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6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函数的定义与使用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99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jieba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分词的三种模式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精确模式、全模式、搜索引擎模式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83568" y="2283718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精确模式：把文本精确的切分开，不存在冗余单词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全模式：把文本中所有可能的词语都扫描出来，有冗余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搜索引擎模式：在精确模式基础上，对长词再次切分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jieba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库常用函数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9148" y="1707654"/>
          <a:ext cx="8165704" cy="29019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10644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955060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jieba.lcut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精确模式，返回一个列表类型的分词结果   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jieba.lcut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中国是一个伟大的国家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</a:t>
                      </a:r>
                      <a:r>
                        <a:rPr lang="zh-CN" altLang="en-US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中国</a:t>
                      </a:r>
                      <a:r>
                        <a:rPr lang="en-US" altLang="zh-CN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是</a:t>
                      </a:r>
                      <a:r>
                        <a:rPr lang="en-US" altLang="zh-CN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一个</a:t>
                      </a:r>
                      <a:r>
                        <a:rPr lang="en-US" altLang="zh-CN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伟大</a:t>
                      </a:r>
                      <a:r>
                        <a:rPr lang="en-US" altLang="zh-CN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国家</a:t>
                      </a:r>
                      <a:r>
                        <a:rPr lang="en-US" altLang="zh-CN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']</a:t>
                      </a:r>
                      <a:endParaRPr lang="zh-CN" altLang="en-US" sz="1800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jieba.lcut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(s, </a:t>
                      </a: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cut_all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=True)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全模式，返回一个列表类型的分词结果，存在冗余   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jieba.lcut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中国是一个伟大的国家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,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cut_all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=True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</a:t>
                      </a:r>
                      <a:r>
                        <a:rPr lang="zh-CN" altLang="en-US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中国</a:t>
                      </a:r>
                      <a:r>
                        <a:rPr lang="en-US" altLang="zh-CN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国是</a:t>
                      </a:r>
                      <a:r>
                        <a:rPr lang="en-US" altLang="zh-CN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一个</a:t>
                      </a:r>
                      <a:r>
                        <a:rPr lang="en-US" altLang="zh-CN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伟大</a:t>
                      </a:r>
                      <a:r>
                        <a:rPr lang="en-US" altLang="zh-CN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国家</a:t>
                      </a:r>
                      <a:r>
                        <a:rPr lang="en-US" altLang="zh-CN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']</a:t>
                      </a:r>
                      <a:endParaRPr lang="zh-CN" altLang="en-US" sz="2000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23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jieba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库常用函数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42342" y="1491630"/>
          <a:ext cx="8259316" cy="327634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2945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929858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jieba.lcut_for_search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搜索引擎模式，返回一个列表类型的分词结果，存在冗余  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jieba.lcut_for_search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“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中华人民共和国是伟大的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</a:t>
                      </a:r>
                      <a:r>
                        <a:rPr lang="zh-CN" altLang="en-US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中华</a:t>
                      </a:r>
                      <a:r>
                        <a:rPr lang="en-US" altLang="zh-CN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华人</a:t>
                      </a:r>
                      <a:r>
                        <a:rPr lang="en-US" altLang="zh-CN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人民</a:t>
                      </a:r>
                      <a:r>
                        <a:rPr lang="en-US" altLang="zh-CN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共和</a:t>
                      </a:r>
                      <a:r>
                        <a:rPr lang="en-US" altLang="zh-CN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共和国</a:t>
                      </a:r>
                      <a:r>
                        <a:rPr lang="en-US" altLang="zh-CN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中华人民共和国</a:t>
                      </a:r>
                      <a:r>
                        <a:rPr lang="en-US" altLang="zh-CN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是</a:t>
                      </a:r>
                      <a:r>
                        <a:rPr lang="en-US" altLang="zh-CN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伟大</a:t>
                      </a:r>
                      <a:r>
                        <a:rPr lang="en-US" altLang="zh-CN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'</a:t>
                      </a:r>
                      <a:r>
                        <a:rPr lang="zh-CN" altLang="en-US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600" b="0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']</a:t>
                      </a:r>
                      <a:endParaRPr lang="zh-CN" altLang="en-US" sz="1800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jieba.add_word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(w)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向分词词典增加新词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jieba.add_word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蟒蛇语言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  <a:endParaRPr kumimoji="0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Gill Sans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65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jieba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分词要点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223628" y="2139702"/>
            <a:ext cx="66967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jieba.lcut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(s)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8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6.6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10: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文本词频统计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0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文本词频统计</a:t>
            </a: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问题分析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7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文本词频统计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27584" y="2206313"/>
            <a:ext cx="77048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需求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：一篇文章，出现了哪些词？哪些词出现得最多？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该怎么做呢？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403648" y="3781370"/>
            <a:ext cx="262829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英文文本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右箭头 1"/>
          <p:cNvSpPr/>
          <p:nvPr/>
        </p:nvSpPr>
        <p:spPr bwMode="auto">
          <a:xfrm>
            <a:off x="4184968" y="4141148"/>
            <a:ext cx="396044" cy="288032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860032" y="3781370"/>
            <a:ext cx="262829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中文文本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75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文本词频统计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99592" y="1930411"/>
            <a:ext cx="76328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英文文本：</a:t>
            </a:r>
            <a:r>
              <a:rPr lang="en-US" altLang="zh-CN" sz="2400" b="1" i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Hamet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分析词频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https://python123.io/resources/pye/hamlet.txt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中文文本：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三国演义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》	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分析人物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https://python123.io/resources/pye/threekingdoms.txt</a:t>
            </a:r>
          </a:p>
        </p:txBody>
      </p:sp>
    </p:spTree>
    <p:extLst>
      <p:ext uri="{BB962C8B-B14F-4D97-AF65-F5344CB8AC3E}">
        <p14:creationId xmlns:p14="http://schemas.microsoft.com/office/powerpoint/2010/main" val="16386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Hamlet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英文词频统计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实例讲解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2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19895" y="1443091"/>
            <a:ext cx="8144479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模块化设计：松耦合、紧耦合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函数递归的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个特征：基例和链条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函数递归的实现：函数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+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分支结构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137221" y="3858665"/>
            <a:ext cx="808374" cy="730939"/>
          </a:xfrm>
          <a:prstGeom prst="rect">
            <a:avLst/>
          </a:prstGeom>
          <a:noFill/>
        </p:spPr>
      </p:pic>
      <p:sp>
        <p:nvSpPr>
          <p:cNvPr id="23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代码复用与函数递归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81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195486"/>
            <a:ext cx="5256584" cy="4824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#CalHamletV1.py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101FF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txt = open(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"hamlet.txt"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"r"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).read()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txt =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txt.lower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'!"#$%&amp;()*+,-./:;&lt;=&gt;?@[\\]^_‘{|}~'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txt =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txt.replace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ch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i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txt</a:t>
            </a:r>
          </a:p>
          <a:p>
            <a:pPr algn="l" eaLnBrk="0" hangingPunct="0">
              <a:lnSpc>
                <a:spcPct val="120000"/>
              </a:lnSpc>
              <a:defRPr/>
            </a:pPr>
            <a:endParaRPr lang="en-US" altLang="zh-CN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hamletTxt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words  =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hamletTxt.split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counts = {}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word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words:			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counts[word] =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counts.get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(word,0) + 1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items = </a:t>
            </a:r>
            <a:r>
              <a:rPr lang="en-US" altLang="zh-CN" sz="1400" b="1" dirty="0">
                <a:solidFill>
                  <a:srgbClr val="900090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counts.items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items.sort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(key=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lambda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x:x[1], reverse=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(10):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word, count = items[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"{0:&lt;10}{1:&gt;5}"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.format(word, count))</a:t>
            </a:r>
          </a:p>
        </p:txBody>
      </p:sp>
      <p:pic>
        <p:nvPicPr>
          <p:cNvPr id="6" name="图片 5" descr="图片包含 建筑物, 旧, 文字, 书籍&#10;&#10;已生成极高可信度的说明">
            <a:extLst>
              <a:ext uri="{FF2B5EF4-FFF2-40B4-BE49-F238E27FC236}">
                <a16:creationId xmlns:a16="http://schemas.microsoft.com/office/drawing/2014/main" id="{D129006F-DDEF-431A-9E74-0CCEB2DBA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843558"/>
            <a:ext cx="1186986" cy="11869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43958"/>
            <a:ext cx="1538090" cy="54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5846536" y="125879"/>
            <a:ext cx="1187624" cy="28108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976046" y="2489745"/>
            <a:ext cx="2555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文本去噪及归一化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使用字典表达词频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611560" y="3867894"/>
            <a:ext cx="4392488" cy="288032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4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115616" y="1131590"/>
            <a:ext cx="2736304" cy="3003798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the        1138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and         965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to          754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of          669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you         550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solidFill>
                  <a:srgbClr val="0010FF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           542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a           542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my          514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hamlet      462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in          436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pic>
        <p:nvPicPr>
          <p:cNvPr id="15" name="图片 14" descr="图片包含 建筑物, 旧, 文字, 书籍&#10;&#10;已生成极高可信度的说明">
            <a:extLst>
              <a:ext uri="{FF2B5EF4-FFF2-40B4-BE49-F238E27FC236}">
                <a16:creationId xmlns:a16="http://schemas.microsoft.com/office/drawing/2014/main" id="{D129006F-DDEF-431A-9E74-0CCEB2DBA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275606"/>
            <a:ext cx="1186986" cy="118698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76056" y="2931790"/>
            <a:ext cx="32393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运行结果由大到小排序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观察单词出现次数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9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683568" y="1851670"/>
            <a:ext cx="7848872" cy="985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准备好电脑，与老师一起编码吧！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8895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三国演义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人物出场统计</a:t>
            </a: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实例讲解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8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560" y="195486"/>
            <a:ext cx="5256584" cy="4824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#CalThreeKingdomsV1.py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DC0012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mport</a:t>
            </a:r>
            <a:r>
              <a:rPr kumimoji="0" lang="en-US" altLang="zh-CN" sz="1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jieba</a:t>
            </a:r>
            <a:endParaRPr kumimoji="0" lang="en-US" altLang="zh-CN" sz="14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txt =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open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en-US" altLang="zh-CN" sz="14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threekingdoms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.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txt"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"r"</a:t>
            </a:r>
            <a:r>
              <a:rPr lang="en-US" altLang="zh-CN" sz="1400" b="1" dirty="0">
                <a:latin typeface="Consolas" panose="020B0609020204030204" pitchFamily="49" charset="0"/>
              </a:rPr>
              <a:t>, encoding=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"utf-8"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).read()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words = </a:t>
            </a:r>
            <a:r>
              <a:rPr lang="en-US" altLang="zh-CN" sz="1400" b="1" dirty="0" err="1">
                <a:latin typeface="Consolas" panose="020B0609020204030204" pitchFamily="49" charset="0"/>
              </a:rPr>
              <a:t>jieba.lcut</a:t>
            </a:r>
            <a:r>
              <a:rPr lang="en-US" altLang="zh-CN" sz="1400" b="1" dirty="0">
                <a:latin typeface="Consolas" panose="020B0609020204030204" pitchFamily="49" charset="0"/>
              </a:rPr>
              <a:t>(txt)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counts = {}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word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words: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400" b="1" dirty="0">
                <a:latin typeface="Consolas" panose="020B0609020204030204" pitchFamily="49" charset="0"/>
              </a:rPr>
              <a:t>(word) == 1: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continue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latin typeface="Consolas" panose="020B0609020204030204" pitchFamily="49" charset="0"/>
              </a:rPr>
              <a:t>: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			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counts[word] =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counts.get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(word,0) + 1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items =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list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counts.items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items.sort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(key=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lambda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x:x[1], reverse=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True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(15):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word, count = items[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"{0:&lt;10}{1:&gt;5}"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.format(word, count))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43958"/>
            <a:ext cx="1538090" cy="540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46536" y="58670"/>
            <a:ext cx="3239344" cy="415498"/>
            <a:chOff x="5904656" y="4720696"/>
            <a:chExt cx="3239344" cy="41549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839656" y="2909908"/>
            <a:ext cx="2555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中文文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本分词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使用字典表达词频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083" y="1707654"/>
            <a:ext cx="1805186" cy="120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0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619672" y="1059582"/>
            <a:ext cx="3240360" cy="3003798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曹操 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953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孔明 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836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将军 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772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却说 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656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玄德 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585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关公 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510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丞相 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491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二人 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469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不可 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440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荆州 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425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玄德曰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390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孔明曰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390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不能 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384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如此 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378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张飞 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358</a:t>
            </a:r>
            <a:endParaRPr kumimoji="0" lang="zh-CN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839656" y="2909908"/>
            <a:ext cx="2555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中文文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本分词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使用字典表达词频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083" y="1707654"/>
            <a:ext cx="1805186" cy="120225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676368" y="3753748"/>
            <a:ext cx="4392488" cy="288032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76368" y="793150"/>
            <a:ext cx="4392488" cy="288032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76368" y="2561481"/>
            <a:ext cx="4392488" cy="288032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37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683568" y="1851670"/>
            <a:ext cx="7848872" cy="985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准备好电脑，与老师一起编码吧！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3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8895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《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三国演义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》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人物出场统计</a:t>
            </a:r>
            <a:r>
              <a:rPr kumimoji="0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实例讲解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下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)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9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《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三国演义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》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人物出场统计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93068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将词频与人物相关联，面向问题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619672" y="2715766"/>
            <a:ext cx="180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词频统计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右箭头 1"/>
          <p:cNvSpPr/>
          <p:nvPr/>
        </p:nvSpPr>
        <p:spPr bwMode="auto">
          <a:xfrm>
            <a:off x="4211960" y="3075806"/>
            <a:ext cx="432048" cy="360040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652120" y="2717236"/>
            <a:ext cx="1800200" cy="824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人物统计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19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1600" y="125879"/>
            <a:ext cx="5256584" cy="4824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#CalThreeKingdomsV2.py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mport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jieba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txt =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open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threekingdoms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.txt"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"r"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encoding=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"utf-8"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).read()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000" b="1" dirty="0">
                <a:latin typeface="Consolas" panose="020B0609020204030204" pitchFamily="49" charset="0"/>
              </a:rPr>
              <a:t>excludes = {"</a:t>
            </a:r>
            <a:r>
              <a:rPr lang="zh-CN" altLang="en-US" sz="1000" b="1" dirty="0">
                <a:latin typeface="Consolas" panose="020B0609020204030204" pitchFamily="49" charset="0"/>
              </a:rPr>
              <a:t>将军</a:t>
            </a:r>
            <a:r>
              <a:rPr lang="en-US" altLang="zh-CN" sz="1000" b="1" dirty="0">
                <a:latin typeface="Consolas" panose="020B0609020204030204" pitchFamily="49" charset="0"/>
              </a:rPr>
              <a:t>","</a:t>
            </a:r>
            <a:r>
              <a:rPr lang="zh-CN" altLang="en-US" sz="1000" b="1" dirty="0">
                <a:latin typeface="Consolas" panose="020B0609020204030204" pitchFamily="49" charset="0"/>
              </a:rPr>
              <a:t>却说</a:t>
            </a:r>
            <a:r>
              <a:rPr lang="en-US" altLang="zh-CN" sz="1000" b="1" dirty="0">
                <a:latin typeface="Consolas" panose="020B0609020204030204" pitchFamily="49" charset="0"/>
              </a:rPr>
              <a:t>","</a:t>
            </a:r>
            <a:r>
              <a:rPr lang="zh-CN" altLang="en-US" sz="1000" b="1" dirty="0">
                <a:latin typeface="Consolas" panose="020B0609020204030204" pitchFamily="49" charset="0"/>
              </a:rPr>
              <a:t>荆州</a:t>
            </a:r>
            <a:r>
              <a:rPr lang="en-US" altLang="zh-CN" sz="1000" b="1" dirty="0">
                <a:latin typeface="Consolas" panose="020B0609020204030204" pitchFamily="49" charset="0"/>
              </a:rPr>
              <a:t>","</a:t>
            </a:r>
            <a:r>
              <a:rPr lang="zh-CN" altLang="en-US" sz="1000" b="1" dirty="0">
                <a:latin typeface="Consolas" panose="020B0609020204030204" pitchFamily="49" charset="0"/>
              </a:rPr>
              <a:t>二人</a:t>
            </a:r>
            <a:r>
              <a:rPr lang="en-US" altLang="zh-CN" sz="1000" b="1" dirty="0">
                <a:latin typeface="Consolas" panose="020B0609020204030204" pitchFamily="49" charset="0"/>
              </a:rPr>
              <a:t>","</a:t>
            </a:r>
            <a:r>
              <a:rPr lang="zh-CN" altLang="en-US" sz="1000" b="1" dirty="0">
                <a:latin typeface="Consolas" panose="020B0609020204030204" pitchFamily="49" charset="0"/>
              </a:rPr>
              <a:t>不可</a:t>
            </a:r>
            <a:r>
              <a:rPr lang="en-US" altLang="zh-CN" sz="1000" b="1" dirty="0">
                <a:latin typeface="Consolas" panose="020B0609020204030204" pitchFamily="49" charset="0"/>
              </a:rPr>
              <a:t>","</a:t>
            </a:r>
            <a:r>
              <a:rPr lang="zh-CN" altLang="en-US" sz="1000" b="1" dirty="0">
                <a:latin typeface="Consolas" panose="020B0609020204030204" pitchFamily="49" charset="0"/>
              </a:rPr>
              <a:t>不能</a:t>
            </a:r>
            <a:r>
              <a:rPr lang="en-US" altLang="zh-CN" sz="1000" b="1" dirty="0">
                <a:latin typeface="Consolas" panose="020B0609020204030204" pitchFamily="49" charset="0"/>
              </a:rPr>
              <a:t>","</a:t>
            </a:r>
            <a:r>
              <a:rPr lang="zh-CN" altLang="en-US" sz="1000" b="1" dirty="0">
                <a:latin typeface="Consolas" panose="020B0609020204030204" pitchFamily="49" charset="0"/>
              </a:rPr>
              <a:t>如此</a:t>
            </a:r>
            <a:r>
              <a:rPr lang="en-US" altLang="zh-CN" sz="1000" b="1" dirty="0">
                <a:latin typeface="Consolas" panose="020B0609020204030204" pitchFamily="49" charset="0"/>
              </a:rPr>
              <a:t>"}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words = 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jieba.lcut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(txt)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counts = {}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word </a:t>
            </a: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words: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len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(word) == 1: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</a:t>
            </a: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continue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lang="en-US" altLang="zh-CN" sz="1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 b="1" dirty="0">
                <a:latin typeface="Consolas" panose="020B0609020204030204" pitchFamily="49" charset="0"/>
              </a:rPr>
              <a:t>word == </a:t>
            </a:r>
            <a:r>
              <a:rPr lang="en-US" altLang="zh-CN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诸葛亮</a:t>
            </a:r>
            <a:r>
              <a:rPr lang="en-US" altLang="zh-CN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1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1000" b="1" dirty="0">
                <a:latin typeface="Consolas" panose="020B0609020204030204" pitchFamily="49" charset="0"/>
              </a:rPr>
              <a:t> word == </a:t>
            </a:r>
            <a:r>
              <a:rPr lang="en-US" altLang="zh-CN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孔明曰</a:t>
            </a:r>
            <a:r>
              <a:rPr lang="en-US" altLang="zh-CN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000" b="1" dirty="0">
                <a:latin typeface="Consolas" panose="020B0609020204030204" pitchFamily="49" charset="0"/>
              </a:rPr>
              <a:t>        </a:t>
            </a:r>
            <a:r>
              <a:rPr lang="en-US" altLang="zh-CN" sz="1000" b="1" dirty="0" err="1">
                <a:latin typeface="Consolas" panose="020B0609020204030204" pitchFamily="49" charset="0"/>
              </a:rPr>
              <a:t>rword</a:t>
            </a:r>
            <a:r>
              <a:rPr lang="en-US" altLang="zh-CN" sz="1000" b="1" dirty="0">
                <a:latin typeface="Consolas" panose="020B0609020204030204" pitchFamily="49" charset="0"/>
              </a:rPr>
              <a:t> = </a:t>
            </a:r>
            <a:r>
              <a:rPr lang="en-US" altLang="zh-CN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孔明</a:t>
            </a:r>
            <a:r>
              <a:rPr lang="en-US" altLang="zh-CN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000" b="1" dirty="0">
                <a:latin typeface="Consolas" panose="020B0609020204030204" pitchFamily="49" charset="0"/>
              </a:rPr>
              <a:t>    </a:t>
            </a:r>
            <a:r>
              <a:rPr lang="en-US" altLang="zh-CN" sz="10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000" b="1" dirty="0">
                <a:latin typeface="Consolas" panose="020B0609020204030204" pitchFamily="49" charset="0"/>
              </a:rPr>
              <a:t> word == </a:t>
            </a:r>
            <a:r>
              <a:rPr lang="en-US" altLang="zh-CN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关公</a:t>
            </a:r>
            <a:r>
              <a:rPr lang="en-US" altLang="zh-CN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1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1000" b="1" dirty="0">
                <a:latin typeface="Consolas" panose="020B0609020204030204" pitchFamily="49" charset="0"/>
              </a:rPr>
              <a:t> word == </a:t>
            </a:r>
            <a:r>
              <a:rPr lang="en-US" altLang="zh-CN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云长</a:t>
            </a:r>
            <a:r>
              <a:rPr lang="en-US" altLang="zh-CN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000" b="1" dirty="0">
                <a:latin typeface="Consolas" panose="020B0609020204030204" pitchFamily="49" charset="0"/>
              </a:rPr>
              <a:t>        </a:t>
            </a:r>
            <a:r>
              <a:rPr lang="en-US" altLang="zh-CN" sz="1000" b="1" dirty="0" err="1">
                <a:latin typeface="Consolas" panose="020B0609020204030204" pitchFamily="49" charset="0"/>
              </a:rPr>
              <a:t>rword</a:t>
            </a:r>
            <a:r>
              <a:rPr lang="en-US" altLang="zh-CN" sz="1000" b="1" dirty="0">
                <a:latin typeface="Consolas" panose="020B0609020204030204" pitchFamily="49" charset="0"/>
              </a:rPr>
              <a:t> = </a:t>
            </a:r>
            <a:r>
              <a:rPr lang="en-US" altLang="zh-CN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关羽</a:t>
            </a:r>
            <a:r>
              <a:rPr lang="en-US" altLang="zh-CN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000" b="1" dirty="0">
                <a:latin typeface="Consolas" panose="020B0609020204030204" pitchFamily="49" charset="0"/>
              </a:rPr>
              <a:t>    </a:t>
            </a:r>
            <a:r>
              <a:rPr lang="en-US" altLang="zh-CN" sz="10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000" b="1" dirty="0">
                <a:latin typeface="Consolas" panose="020B0609020204030204" pitchFamily="49" charset="0"/>
              </a:rPr>
              <a:t> word == </a:t>
            </a:r>
            <a:r>
              <a:rPr lang="en-US" altLang="zh-CN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玄德</a:t>
            </a:r>
            <a:r>
              <a:rPr lang="en-US" altLang="zh-CN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1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1000" b="1" dirty="0">
                <a:latin typeface="Consolas" panose="020B0609020204030204" pitchFamily="49" charset="0"/>
              </a:rPr>
              <a:t> word == </a:t>
            </a:r>
            <a:r>
              <a:rPr lang="en-US" altLang="zh-CN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玄德曰</a:t>
            </a:r>
            <a:r>
              <a:rPr lang="en-US" altLang="zh-CN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000" b="1" dirty="0">
                <a:latin typeface="Consolas" panose="020B0609020204030204" pitchFamily="49" charset="0"/>
              </a:rPr>
              <a:t>        </a:t>
            </a:r>
            <a:r>
              <a:rPr lang="en-US" altLang="zh-CN" sz="1000" b="1" dirty="0" err="1">
                <a:latin typeface="Consolas" panose="020B0609020204030204" pitchFamily="49" charset="0"/>
              </a:rPr>
              <a:t>rword</a:t>
            </a:r>
            <a:r>
              <a:rPr lang="en-US" altLang="zh-CN" sz="1000" b="1" dirty="0">
                <a:latin typeface="Consolas" panose="020B0609020204030204" pitchFamily="49" charset="0"/>
              </a:rPr>
              <a:t> = </a:t>
            </a:r>
            <a:r>
              <a:rPr lang="en-US" altLang="zh-CN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刘备</a:t>
            </a:r>
            <a:r>
              <a:rPr lang="en-US" altLang="zh-CN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000" b="1" dirty="0">
                <a:latin typeface="Consolas" panose="020B0609020204030204" pitchFamily="49" charset="0"/>
              </a:rPr>
              <a:t>    </a:t>
            </a:r>
            <a:r>
              <a:rPr lang="en-US" altLang="zh-CN" sz="10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000" b="1" dirty="0">
                <a:latin typeface="Consolas" panose="020B0609020204030204" pitchFamily="49" charset="0"/>
              </a:rPr>
              <a:t> word == </a:t>
            </a:r>
            <a:r>
              <a:rPr lang="en-US" altLang="zh-CN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孟德</a:t>
            </a:r>
            <a:r>
              <a:rPr lang="en-US" altLang="zh-CN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1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or</a:t>
            </a:r>
            <a:r>
              <a:rPr lang="en-US" altLang="zh-CN" sz="1000" b="1" dirty="0">
                <a:latin typeface="Consolas" panose="020B0609020204030204" pitchFamily="49" charset="0"/>
              </a:rPr>
              <a:t> word == </a:t>
            </a:r>
            <a:r>
              <a:rPr lang="en-US" altLang="zh-CN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丞相</a:t>
            </a:r>
            <a:r>
              <a:rPr lang="en-US" altLang="zh-CN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0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000" b="1" dirty="0">
                <a:latin typeface="Consolas" panose="020B0609020204030204" pitchFamily="49" charset="0"/>
              </a:rPr>
              <a:t>        </a:t>
            </a:r>
            <a:r>
              <a:rPr lang="en-US" altLang="zh-CN" sz="1000" b="1" dirty="0" err="1">
                <a:latin typeface="Consolas" panose="020B0609020204030204" pitchFamily="49" charset="0"/>
              </a:rPr>
              <a:t>rword</a:t>
            </a:r>
            <a:r>
              <a:rPr lang="en-US" altLang="zh-CN" sz="1000" b="1" dirty="0">
                <a:latin typeface="Consolas" panose="020B0609020204030204" pitchFamily="49" charset="0"/>
              </a:rPr>
              <a:t> = </a:t>
            </a:r>
            <a:r>
              <a:rPr lang="en-US" altLang="zh-CN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曹操</a:t>
            </a:r>
            <a:r>
              <a:rPr lang="en-US" altLang="zh-CN" sz="1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000" b="1" dirty="0">
                <a:latin typeface="Consolas" panose="020B0609020204030204" pitchFamily="49" charset="0"/>
              </a:rPr>
              <a:t>    </a:t>
            </a:r>
            <a:r>
              <a:rPr lang="en-US" altLang="zh-CN" sz="1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000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000" b="1" dirty="0">
                <a:latin typeface="Consolas" panose="020B0609020204030204" pitchFamily="49" charset="0"/>
              </a:rPr>
              <a:t>        </a:t>
            </a:r>
            <a:r>
              <a:rPr lang="en-US" altLang="zh-CN" sz="1000" b="1" dirty="0" err="1">
                <a:latin typeface="Consolas" panose="020B0609020204030204" pitchFamily="49" charset="0"/>
              </a:rPr>
              <a:t>rword</a:t>
            </a:r>
            <a:r>
              <a:rPr lang="en-US" altLang="zh-CN" sz="1000" b="1" dirty="0">
                <a:latin typeface="Consolas" panose="020B0609020204030204" pitchFamily="49" charset="0"/>
              </a:rPr>
              <a:t> = word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000" b="1" dirty="0">
                <a:latin typeface="Consolas" panose="020B0609020204030204" pitchFamily="49" charset="0"/>
              </a:rPr>
              <a:t>    counts[</a:t>
            </a:r>
            <a:r>
              <a:rPr lang="en-US" altLang="zh-CN" sz="1000" b="1" dirty="0" err="1">
                <a:latin typeface="Consolas" panose="020B0609020204030204" pitchFamily="49" charset="0"/>
              </a:rPr>
              <a:t>rword</a:t>
            </a:r>
            <a:r>
              <a:rPr lang="en-US" altLang="zh-CN" sz="1000" b="1" dirty="0">
                <a:latin typeface="Consolas" panose="020B0609020204030204" pitchFamily="49" charset="0"/>
              </a:rPr>
              <a:t>] = </a:t>
            </a:r>
            <a:r>
              <a:rPr lang="en-US" altLang="zh-CN" sz="1000" b="1" dirty="0" err="1">
                <a:latin typeface="Consolas" panose="020B0609020204030204" pitchFamily="49" charset="0"/>
              </a:rPr>
              <a:t>counts.get</a:t>
            </a:r>
            <a:r>
              <a:rPr lang="en-US" altLang="zh-CN" sz="1000" b="1" dirty="0">
                <a:latin typeface="Consolas" panose="020B0609020204030204" pitchFamily="49" charset="0"/>
              </a:rPr>
              <a:t>(rword,0) + 1 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000" b="1" dirty="0">
                <a:latin typeface="Consolas" panose="020B0609020204030204" pitchFamily="49" charset="0"/>
              </a:rPr>
              <a:t> word </a:t>
            </a:r>
            <a:r>
              <a:rPr lang="en-US" altLang="zh-CN" sz="1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000" b="1" dirty="0">
                <a:latin typeface="Consolas" panose="020B0609020204030204" pitchFamily="49" charset="0"/>
              </a:rPr>
              <a:t> excludes: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000" b="1" dirty="0">
                <a:latin typeface="Consolas" panose="020B0609020204030204" pitchFamily="49" charset="0"/>
              </a:rPr>
              <a:t>    </a:t>
            </a:r>
            <a:r>
              <a:rPr lang="en-US" altLang="zh-CN" sz="1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del</a:t>
            </a:r>
            <a:r>
              <a:rPr lang="en-US" altLang="zh-CN" sz="1000" b="1" dirty="0">
                <a:latin typeface="Consolas" panose="020B0609020204030204" pitchFamily="49" charset="0"/>
              </a:rPr>
              <a:t> counts[word]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000" b="1" dirty="0">
                <a:latin typeface="Consolas" panose="020B0609020204030204" pitchFamily="49" charset="0"/>
              </a:rPr>
              <a:t>items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list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counts.items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items.sort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(key=</a:t>
            </a: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lambda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x:x[1], reverse=</a:t>
            </a: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True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(10):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word, count = items[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"{0:&lt;10}{1:&gt;5}"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.format(word, count))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43958"/>
            <a:ext cx="1538090" cy="540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46536" y="58670"/>
            <a:ext cx="3239344" cy="415498"/>
            <a:chOff x="5904656" y="4720696"/>
            <a:chExt cx="3239344" cy="41549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422108" y="2524149"/>
            <a:ext cx="25553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中文文本分词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使用字典表达词频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扩展程序解决问题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94" y="1124515"/>
            <a:ext cx="1805186" cy="120225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364088" y="4676181"/>
            <a:ext cx="18582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原创 </a:t>
            </a:r>
            <a:r>
              <a:rPr lang="en-US" altLang="zh-CN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@</a:t>
            </a:r>
            <a:r>
              <a:rPr lang="zh-CN" altLang="en-US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嵩天老师团队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241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练习与作业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8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043608" y="1046218"/>
            <a:ext cx="3240360" cy="3003798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曹操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1451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孔明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1383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刘备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1252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关羽 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784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张飞 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358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商议 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344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如何 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338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主公 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331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军士 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317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吕布         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300</a:t>
            </a:r>
            <a:endParaRPr kumimoji="0" lang="zh-CN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04048" y="2067694"/>
            <a:ext cx="295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根据结果进一步优化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27534"/>
            <a:ext cx="1805186" cy="120225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851920" y="3013486"/>
            <a:ext cx="47500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隆重发布</a:t>
            </a:r>
            <a:r>
              <a:rPr lang="en-US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三国演义</a:t>
            </a:r>
            <a:r>
              <a:rPr lang="en-US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人物出场顺序前</a:t>
            </a:r>
            <a:r>
              <a:rPr lang="en-US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1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曹操、孔明、刘备、关羽、张飞、吕布、赵云、孙权、</a:t>
            </a:r>
            <a:endParaRPr lang="en-US" altLang="zh-CN" sz="1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司马懿、周瑜、袁绍、马超、魏延、黄忠、姜维、马岱、</a:t>
            </a:r>
            <a:endParaRPr lang="en-US" altLang="zh-CN" sz="1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庞德、孟获、刘表、夏侯惇</a:t>
            </a:r>
            <a:endParaRPr lang="zh-CN" altLang="zh-CN" sz="11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82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683568" y="1851670"/>
            <a:ext cx="7848872" cy="985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准备好电脑，与老师一起编码吧！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33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文本词频统计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举一反三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6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1600" y="125879"/>
            <a:ext cx="5256584" cy="4824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#CalThreeKingdomsV2.py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mport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jieba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txt =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open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threekingdoms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.txt"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"r"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encoding=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"utf-8"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).read()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excludes = {"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将军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","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却说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","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荆州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","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二人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","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不可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","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不能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","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如此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"}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words = 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jieba.lcut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(txt)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counts = {}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word </a:t>
            </a: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words: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len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(word) == 1: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</a:t>
            </a: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continue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word ==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诸葛亮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 </a:t>
            </a: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or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word ==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孔明曰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rword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孔明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word ==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关公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 </a:t>
            </a: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or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word ==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云长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rword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关羽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word ==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玄德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 </a:t>
            </a: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or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word ==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玄德曰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rword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刘备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word ==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孟德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 </a:t>
            </a: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or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word ==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丞相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rword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曹操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rword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word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counts[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rword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 = 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counts.get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(rword,0) + 1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word </a:t>
            </a: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excludes: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del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counts[word]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items =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list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counts.items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items.sort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(key=</a:t>
            </a: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lambda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x:x[1], reverse=</a:t>
            </a: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True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(10):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word, count = items[</a:t>
            </a:r>
            <a:r>
              <a:rPr kumimoji="0" lang="en-US" altLang="zh-CN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"{0:&lt;10}{1:&gt;5}"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.format(word, count))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43958"/>
            <a:ext cx="1538090" cy="540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46536" y="58670"/>
            <a:ext cx="3239344" cy="415498"/>
            <a:chOff x="5904656" y="4720696"/>
            <a:chExt cx="3239344" cy="41549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422108" y="2524149"/>
            <a:ext cx="25553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中文文本分词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使用字典表达词频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扩展程序解决问题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94" y="1124515"/>
            <a:ext cx="1805186" cy="120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0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应用问题的扩展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95536" y="2211710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《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红楼梦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》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《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西游记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》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《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水浒传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》…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政府工作报告、科研论文、新闻报道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FD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进一步呢？ 未来还有词云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5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3692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2F2A6687-5766-410E-8820-F397286DF7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893528" y="3773774"/>
            <a:ext cx="808374" cy="730939"/>
          </a:xfrm>
          <a:prstGeom prst="rect">
            <a:avLst/>
          </a:prstGeom>
          <a:noFill/>
        </p:spPr>
      </p:pic>
      <p:sp>
        <p:nvSpPr>
          <p:cNvPr id="27" name="Rectangle 12">
            <a:extLst>
              <a:ext uri="{FF2B5EF4-FFF2-40B4-BE49-F238E27FC236}">
                <a16:creationId xmlns:a16="http://schemas.microsoft.com/office/drawing/2014/main" id="{B6C0AEA8-3342-49B8-8A54-ADAD77EC9A62}"/>
              </a:ext>
            </a:extLst>
          </p:cNvPr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组合数据类型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168209" y="1203598"/>
            <a:ext cx="6220215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练习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(</a:t>
            </a:r>
            <a:r>
              <a:rPr lang="zh-CN" altLang="en-US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可选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FD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-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5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道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编程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@Python123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FD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测验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道单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选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道编程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@Python123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6" name="Freeform 6"/>
          <p:cNvSpPr>
            <a:spLocks noEditPoints="1"/>
          </p:cNvSpPr>
          <p:nvPr/>
        </p:nvSpPr>
        <p:spPr bwMode="auto">
          <a:xfrm>
            <a:off x="743153" y="2096663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1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8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6.1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集合类型及操作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1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835696" y="2015534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5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09DD582-F7FD-44CC-ABB5-DBE1B2FA9B52}"/>
              </a:ext>
            </a:extLst>
          </p:cNvPr>
          <p:cNvSpPr/>
          <p:nvPr/>
        </p:nvSpPr>
        <p:spPr>
          <a:xfrm>
            <a:off x="2775989" y="1143305"/>
            <a:ext cx="4544250" cy="2520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集合类型定义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集合操作符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集合处理方法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集合类型应用场景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87F324D-8E19-4C6C-A416-092E6E26FB3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893528" y="3773774"/>
            <a:ext cx="808374" cy="730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240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集合类型定义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4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集合类型的定义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集合是多个元素的无序组合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55576" y="2139702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集合类型与数学中的集合概念一致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集合元素之间无序，每个元素唯一，不存在相同元素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集合元素不可更改，不能是可变数据类型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48264" y="3867894"/>
            <a:ext cx="10936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为什么？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3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本课概要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3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集合类型的定义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集合是多个元素的无序组合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55576" y="2139702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集合用大括号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{}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表示，元素间用逗号分隔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建立集合类型用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{}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或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set()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建立空集合类型，必须使用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set()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29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899592" y="1563638"/>
            <a:ext cx="7416824" cy="288032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A = {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python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123,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python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,123)}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使用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{}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建立集合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 (‘python’, 123)</a:t>
            </a: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123, 'python'}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B = set(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pypy123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使用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set()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建立集合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{'3', '1', 'p', 'y', '2'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 = {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python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123,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python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,123}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{123,'python'}</a:t>
            </a:r>
          </a:p>
        </p:txBody>
      </p:sp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集合类型的定义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3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集合操作符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0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集合间操作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68230" y="1740598"/>
            <a:ext cx="10936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S | T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并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993223" y="1716210"/>
            <a:ext cx="1296144" cy="1296144"/>
          </a:xfrm>
          <a:prstGeom prst="ellipse">
            <a:avLst/>
          </a:prstGeom>
          <a:pattFill prst="diagBrick">
            <a:fgClr>
              <a:srgbClr val="0070C0"/>
            </a:fgClr>
            <a:bgClr>
              <a:schemeClr val="bg1"/>
            </a:bgClr>
          </a:patt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847167" y="1707654"/>
            <a:ext cx="1296144" cy="1296144"/>
          </a:xfrm>
          <a:prstGeom prst="ellipse">
            <a:avLst/>
          </a:prstGeom>
          <a:pattFill prst="shingle">
            <a:fgClr>
              <a:srgbClr val="0070C0"/>
            </a:fgClr>
            <a:bgClr>
              <a:schemeClr val="bg1"/>
            </a:bgClr>
          </a:pattFill>
          <a:ln w="25400" cap="flat" cmpd="sng" algn="ctr">
            <a:solidFill>
              <a:srgbClr val="0070C0">
                <a:alpha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93223" y="1711932"/>
            <a:ext cx="1296144" cy="1296144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4881655" y="1705916"/>
            <a:ext cx="1296144" cy="1296144"/>
          </a:xfrm>
          <a:prstGeom prst="ellipse">
            <a:avLst/>
          </a:prstGeom>
          <a:pattFill prst="diagBrick">
            <a:fgClr>
              <a:srgbClr val="0070C0"/>
            </a:fgClr>
            <a:bgClr>
              <a:schemeClr val="bg1"/>
            </a:bgClr>
          </a:patt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735599" y="1703376"/>
            <a:ext cx="1296144" cy="1296144"/>
          </a:xfrm>
          <a:prstGeom prst="ellipse">
            <a:avLst/>
          </a:prstGeom>
          <a:solidFill>
            <a:srgbClr val="FEFEFA"/>
          </a:solidFill>
          <a:ln w="25400" cap="flat" cmpd="sng" algn="ctr">
            <a:solidFill>
              <a:srgbClr val="0070C0">
                <a:alpha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881655" y="1707654"/>
            <a:ext cx="1296144" cy="1296144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19822"/>
            <a:ext cx="2376264" cy="140574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329" y="3146074"/>
            <a:ext cx="2353159" cy="161749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329090" y="2108627"/>
            <a:ext cx="421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414286" y="2108626"/>
            <a:ext cx="421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T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197218" y="2108627"/>
            <a:ext cx="421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282414" y="2108626"/>
            <a:ext cx="421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T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410780" y="3691865"/>
            <a:ext cx="421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495976" y="3691864"/>
            <a:ext cx="421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T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235577" y="3691865"/>
            <a:ext cx="421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320773" y="3691864"/>
            <a:ext cx="421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T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47026" y="1776336"/>
            <a:ext cx="1093630" cy="1048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 - T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差</a:t>
            </a:r>
          </a:p>
        </p:txBody>
      </p:sp>
      <p:sp>
        <p:nvSpPr>
          <p:cNvPr id="32" name="矩形 31"/>
          <p:cNvSpPr/>
          <p:nvPr/>
        </p:nvSpPr>
        <p:spPr>
          <a:xfrm>
            <a:off x="3263482" y="3400821"/>
            <a:ext cx="10936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S &amp; T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交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47026" y="3400821"/>
            <a:ext cx="10936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S ^ T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补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95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集合操作符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9148" y="1563638"/>
          <a:ext cx="8165704" cy="30662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9867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667028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操作符及应用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|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并，返回一个新集合，包括在集合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中的所有元素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差，返回一个新集合，包括在集合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但不在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&amp;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交，返回一个新集合，包括同时在集合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^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补，返回一个新集合，包括集合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中的非相同元素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&lt;= T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&lt;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True/False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，判断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的子集关系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73024692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&gt;= T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&gt;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True/False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，判断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的包含关系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82230988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6594120" y="917307"/>
            <a:ext cx="2060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个操作符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8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集合操作符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611560" y="2067694"/>
          <a:ext cx="8165704" cy="21813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9867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667028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操作符及应用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|=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并，更新集合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，包括在集合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中的所有元素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-=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差，更新集合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，包括在集合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但不在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&amp;=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交，更新集合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，包括同时在集合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^=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补，更新集合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，包括集合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中的非相同元素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6372200" y="917307"/>
            <a:ext cx="228265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个增强操作符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46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841345" y="1615021"/>
            <a:ext cx="3744416" cy="288032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A = {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, 123}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B = set(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pypy123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A-B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{123}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B-A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{'3', '1', '2'}</a:t>
            </a:r>
          </a:p>
        </p:txBody>
      </p:sp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集合类型的定义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65564" y="2503791"/>
            <a:ext cx="3744416" cy="1872208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A&amp;B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{'p', 'y'}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A|B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{'1', 'p', '2', 'y', '3', 123}</a:t>
            </a:r>
          </a:p>
        </p:txBody>
      </p:sp>
      <p:sp>
        <p:nvSpPr>
          <p:cNvPr id="2" name="矩形 1"/>
          <p:cNvSpPr/>
          <p:nvPr/>
        </p:nvSpPr>
        <p:spPr>
          <a:xfrm>
            <a:off x="5868144" y="2503791"/>
            <a:ext cx="30243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A^B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{'2', 123, '3', '1'}</a:t>
            </a:r>
          </a:p>
        </p:txBody>
      </p:sp>
    </p:spTree>
    <p:extLst>
      <p:ext uri="{BB962C8B-B14F-4D97-AF65-F5344CB8AC3E}">
        <p14:creationId xmlns:p14="http://schemas.microsoft.com/office/powerpoint/2010/main" val="116106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集合处理方法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集合处理方法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42342" y="1707654"/>
          <a:ext cx="8259316" cy="26238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63153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6096163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操作函数或方法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S.add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如果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不在集合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中，将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增加到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S.discard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移除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中元素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，如果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不在集合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中，不报错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S.remove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移除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中元素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，如果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不在集合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中，产生</a:t>
                      </a:r>
                      <a:r>
                        <a:rPr lang="en-US" altLang="zh-CN" sz="1800" b="0" kern="1200" baseline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KeyError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异常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S.clear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移除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中所有元素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S.pop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随机返回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的一个元素，更新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，若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为空产生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KeyError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822309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31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集合处理方法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42342" y="1707654"/>
          <a:ext cx="8259316" cy="26238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63153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6096163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操作函数或方法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S.copy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的一个副本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返回集合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的元素个数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in 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判断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中元素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在集合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中，返回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，否则返回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not in 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判断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中元素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不在集合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中，返回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，否则返回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将其他类型变量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转变为集合类型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99180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13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893528" y="3773774"/>
            <a:ext cx="808374" cy="730939"/>
          </a:xfrm>
          <a:prstGeom prst="rect">
            <a:avLst/>
          </a:prstGeom>
          <a:noFill/>
        </p:spPr>
      </p:pic>
      <p:sp>
        <p:nvSpPr>
          <p:cNvPr id="51212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组合数据类型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12"/>
          <p:cNvSpPr>
            <a:spLocks/>
          </p:cNvSpPr>
          <p:nvPr/>
        </p:nvSpPr>
        <p:spPr bwMode="auto">
          <a:xfrm>
            <a:off x="1425976" y="1733712"/>
            <a:ext cx="4211960" cy="45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7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从一个数据到一组数据</a:t>
            </a:r>
            <a:endParaRPr 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9" name="云形 28"/>
          <p:cNvSpPr/>
          <p:nvPr/>
        </p:nvSpPr>
        <p:spPr bwMode="auto">
          <a:xfrm>
            <a:off x="4811491" y="1159685"/>
            <a:ext cx="3970446" cy="2232674"/>
          </a:xfrm>
          <a:prstGeom prst="cloud">
            <a:avLst/>
          </a:prstGeom>
          <a:noFill/>
          <a:ln w="15875" cap="flat" cmpd="sng" algn="ctr">
            <a:solidFill>
              <a:schemeClr val="accent2">
                <a:lumMod val="40000"/>
                <a:lumOff val="6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79938" y="1937829"/>
            <a:ext cx="936104" cy="58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4E9A06"/>
                </a:solidFill>
                <a:latin typeface="Consolas" panose="020B0609020204030204" pitchFamily="49" charset="0"/>
              </a:rPr>
              <a:t>3.14</a:t>
            </a:r>
            <a:endParaRPr lang="en-US" altLang="zh-CN" sz="2400" b="1" dirty="0">
              <a:solidFill>
                <a:srgbClr val="3E4349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47535" y="1669511"/>
            <a:ext cx="1780721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4E9A06"/>
                </a:solidFill>
                <a:latin typeface="Consolas" panose="020B0609020204030204" pitchFamily="49" charset="0"/>
              </a:rPr>
              <a:t>3.1413</a:t>
            </a:r>
          </a:p>
          <a:p>
            <a:pPr algn="l"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4E9A06"/>
                </a:solidFill>
                <a:latin typeface="Consolas" panose="020B0609020204030204" pitchFamily="49" charset="0"/>
              </a:rPr>
              <a:t>3.1398</a:t>
            </a:r>
            <a:endParaRPr lang="en-US" altLang="zh-CN" sz="2400" b="1" dirty="0">
              <a:solidFill>
                <a:srgbClr val="3E4349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12"/>
          <p:cNvSpPr>
            <a:spLocks/>
          </p:cNvSpPr>
          <p:nvPr/>
        </p:nvSpPr>
        <p:spPr bwMode="auto">
          <a:xfrm>
            <a:off x="919898" y="3481526"/>
            <a:ext cx="1656184" cy="5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一个数据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表达一个含义</a:t>
            </a:r>
            <a:endParaRPr 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45260" y="1391855"/>
            <a:ext cx="13681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4E9A06"/>
                </a:solidFill>
                <a:latin typeface="Consolas" panose="020B0609020204030204" pitchFamily="49" charset="0"/>
              </a:rPr>
              <a:t>3.1404</a:t>
            </a:r>
            <a:endParaRPr lang="en-US" altLang="zh-CN" sz="2400" b="1" dirty="0">
              <a:solidFill>
                <a:srgbClr val="3E4349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4E9A06"/>
                </a:solidFill>
                <a:latin typeface="Consolas" panose="020B0609020204030204" pitchFamily="49" charset="0"/>
              </a:rPr>
              <a:t>3.1401</a:t>
            </a:r>
            <a:endParaRPr lang="en-US" altLang="zh-CN" sz="2400" b="1" dirty="0">
              <a:solidFill>
                <a:srgbClr val="3E4349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4E9A06"/>
                </a:solidFill>
                <a:latin typeface="Consolas" panose="020B0609020204030204" pitchFamily="49" charset="0"/>
              </a:rPr>
              <a:t>3.1349</a:t>
            </a:r>
            <a:endParaRPr lang="en-US" altLang="zh-CN" sz="2400" b="1" dirty="0">
              <a:solidFill>
                <a:srgbClr val="3E4349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箭头: 右 2"/>
          <p:cNvSpPr/>
          <p:nvPr/>
        </p:nvSpPr>
        <p:spPr bwMode="auto">
          <a:xfrm>
            <a:off x="3246558" y="2257211"/>
            <a:ext cx="534417" cy="288032"/>
          </a:xfrm>
          <a:prstGeom prst="rightArrow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40" name="矩形 39"/>
          <p:cNvSpPr/>
          <p:nvPr/>
        </p:nvSpPr>
        <p:spPr>
          <a:xfrm>
            <a:off x="7457021" y="1915098"/>
            <a:ext cx="1385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4E9A06"/>
                </a:solidFill>
                <a:latin typeface="Consolas" panose="020B0609020204030204" pitchFamily="49" charset="0"/>
              </a:rPr>
              <a:t>3.1376</a:t>
            </a:r>
            <a:endParaRPr lang="en-US" altLang="zh-CN" sz="2400" b="1" dirty="0">
              <a:solidFill>
                <a:srgbClr val="3E4349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12"/>
          <p:cNvSpPr>
            <a:spLocks/>
          </p:cNvSpPr>
          <p:nvPr/>
        </p:nvSpPr>
        <p:spPr bwMode="auto">
          <a:xfrm>
            <a:off x="5715115" y="3481526"/>
            <a:ext cx="2344960" cy="5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一组数据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表达一个或多个含义</a:t>
            </a:r>
            <a:endParaRPr 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39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51520" y="1707654"/>
            <a:ext cx="3744416" cy="2985137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A = {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, 123}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tem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b="1" dirty="0">
                <a:latin typeface="Consolas" panose="020B0609020204030204" pitchFamily="49" charset="0"/>
              </a:rPr>
              <a:t> A: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(item, end=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p123y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A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{'p', 123, 'y'}</a:t>
            </a:r>
          </a:p>
        </p:txBody>
      </p:sp>
      <p:sp>
        <p:nvSpPr>
          <p:cNvPr id="6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集合处理方法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211960" y="1347614"/>
            <a:ext cx="3744416" cy="288032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000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           print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A.pop</a:t>
            </a:r>
            <a:r>
              <a:rPr lang="en-US" altLang="zh-CN" sz="2000" b="1" dirty="0">
                <a:latin typeface="Consolas" panose="020B0609020204030204" pitchFamily="49" charset="0"/>
              </a:rPr>
              <a:t>(), end=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2000" b="1" dirty="0"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except</a:t>
            </a:r>
            <a:r>
              <a:rPr lang="en-US" altLang="zh-CN" sz="2000" b="1" dirty="0"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pass</a:t>
            </a:r>
          </a:p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p123y</a:t>
            </a:r>
          </a:p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A</a:t>
            </a:r>
            <a:endParaRPr lang="en-US" altLang="zh-CN" sz="2000" b="1" i="1" dirty="0">
              <a:solidFill>
                <a:srgbClr val="FF7700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set()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3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集合类型应用场景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3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集合类型应用场景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包含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关系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比较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51720" y="2283718"/>
            <a:ext cx="5328592" cy="194421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in {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, 123}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True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{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y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} &gt;=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{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, 123}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7402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集合类型应用场景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数据去重：集合类型所有元素无重复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63688" y="2211710"/>
            <a:ext cx="6264696" cy="2448272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ls = [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y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, 123]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s = set(ls)    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利用了集合无重复元素的特点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{'p', 'y', 123}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lt</a:t>
            </a:r>
            <a:r>
              <a:rPr lang="en-US" altLang="zh-CN" sz="2000" b="1" dirty="0">
                <a:latin typeface="Consolas" panose="020B0609020204030204" pitchFamily="49" charset="0"/>
              </a:rPr>
              <a:t> = list(s)   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还可以将集合转换为列表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['p', 'y', 123]</a:t>
            </a:r>
          </a:p>
          <a:p>
            <a:pPr algn="l" eaLnBrk="0" hangingPunct="0">
              <a:lnSpc>
                <a:spcPct val="150000"/>
              </a:lnSpc>
              <a:defRPr/>
            </a:pPr>
            <a:endParaRPr lang="en-US" altLang="zh-CN" sz="2000" b="1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5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8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DC02F5A-D0C5-4267-8282-FAF6725DC49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893528" y="3773774"/>
            <a:ext cx="808374" cy="730939"/>
          </a:xfrm>
          <a:prstGeom prst="rect">
            <a:avLst/>
          </a:prstGeo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-142072" y="1280367"/>
            <a:ext cx="885603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集合使用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{}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函数创建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集合间操作：交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(&amp;)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(|)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(-)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(^)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、比较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(&gt;=&lt;)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集合类型方法：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.add()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.discard()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.pop()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等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集合类型主要应用于：包含关系比较、数据去重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3" name="Rectangle 12">
            <a:extLst>
              <a:ext uri="{FF2B5EF4-FFF2-40B4-BE49-F238E27FC236}">
                <a16:creationId xmlns:a16="http://schemas.microsoft.com/office/drawing/2014/main" id="{CC2CDD3D-60F1-44F7-AC5A-8855161942CB}"/>
              </a:ext>
            </a:extLst>
          </p:cNvPr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8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2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6.2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序列类型及操作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9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F87F324D-8E19-4C6C-A416-092E6E26FB3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893528" y="3773774"/>
            <a:ext cx="808374" cy="730939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835696" y="2015534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5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09DD582-F7FD-44CC-ABB5-DBE1B2FA9B52}"/>
              </a:ext>
            </a:extLst>
          </p:cNvPr>
          <p:cNvSpPr/>
          <p:nvPr/>
        </p:nvSpPr>
        <p:spPr>
          <a:xfrm>
            <a:off x="2987824" y="645407"/>
            <a:ext cx="4544250" cy="314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序列类型定义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序列处理函数及方法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元组类型及操作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列表类型及操作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序列类型应用场景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24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序列类型定义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4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893528" y="3773774"/>
            <a:ext cx="808374" cy="730939"/>
          </a:xfrm>
          <a:prstGeom prst="rect">
            <a:avLst/>
          </a:prstGeom>
          <a:noFill/>
        </p:spPr>
      </p:pic>
      <p:sp>
        <p:nvSpPr>
          <p:cNvPr id="51212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组合数据类型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497290" y="372397"/>
            <a:ext cx="4930359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6.1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集合类型及操作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6.2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序列类型及操作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- 6.3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实例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9: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基本统计值计算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6.4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字典类型及操作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- 6.5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模块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5: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jieba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库的使用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- 6.6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实例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10: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文本词频统计</a:t>
            </a:r>
            <a:endParaRPr lang="zh-CN" altLang="en-US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37581" y="2096663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CB82F39-752B-4EE3-944C-0FAA7DD499AD}"/>
              </a:ext>
            </a:extLst>
          </p:cNvPr>
          <p:cNvSpPr/>
          <p:nvPr/>
        </p:nvSpPr>
        <p:spPr>
          <a:xfrm>
            <a:off x="7545074" y="662766"/>
            <a:ext cx="1210588" cy="961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元组类型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列表类型</a:t>
            </a: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7228611" y="1395232"/>
            <a:ext cx="316463" cy="0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直接箭头连接符 29"/>
          <p:cNvCxnSpPr/>
          <p:nvPr/>
        </p:nvCxnSpPr>
        <p:spPr bwMode="auto">
          <a:xfrm flipV="1">
            <a:off x="7228610" y="1060280"/>
            <a:ext cx="288033" cy="262944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785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序列是具有先后关系的一组元素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99592" y="2139702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序列是一维元素向量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，元素类型可以不同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类似数学元素序列： 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s</a:t>
            </a:r>
            <a:r>
              <a:rPr lang="en-US" altLang="zh-CN" sz="2400" b="1" i="1" baseline="-25000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0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, s</a:t>
            </a:r>
            <a:r>
              <a:rPr lang="en-US" altLang="zh-CN" sz="2400" b="1" i="1" baseline="-25000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1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, … , s</a:t>
            </a:r>
            <a:r>
              <a:rPr lang="en-US" altLang="zh-CN" sz="2400" b="1" i="1" baseline="-25000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n-1</a:t>
            </a:r>
            <a:endParaRPr kumimoji="0" lang="en-US" altLang="zh-CN" sz="2400" b="1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元素间由序号引导，通过下标访问序列的特定元素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86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序列是一个基类类型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697106" y="4083918"/>
            <a:ext cx="1800200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序列类型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403648" y="2251160"/>
            <a:ext cx="180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字符串类型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V="1">
            <a:off x="2261816" y="3219822"/>
            <a:ext cx="0" cy="43204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707904" y="2251160"/>
            <a:ext cx="1800200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元组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类型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4597206" y="3219822"/>
            <a:ext cx="0" cy="43204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012160" y="2251160"/>
            <a:ext cx="1800200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列表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类型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V="1">
            <a:off x="6884617" y="3219822"/>
            <a:ext cx="0" cy="43204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4597206" y="3651870"/>
            <a:ext cx="0" cy="43204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 flipH="1">
            <a:off x="2249742" y="3651870"/>
            <a:ext cx="464451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3231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序号的定义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799694" y="3838788"/>
            <a:ext cx="540056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403648" y="3183814"/>
            <a:ext cx="6933012" cy="648072"/>
          </a:xfrm>
          <a:prstGeom prst="rect">
            <a:avLst/>
          </a:prstGeom>
          <a:noFill/>
          <a:ln w="317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03643" y="3242786"/>
            <a:ext cx="1287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BIT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2771800" y="3168138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>
            <a:off x="4341588" y="3187895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359545" y="3187895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6425265" y="3187895"/>
            <a:ext cx="0" cy="64807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298917" y="3846291"/>
            <a:ext cx="53284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588867" y="3824689"/>
            <a:ext cx="518465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648886" y="3838787"/>
            <a:ext cx="540056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122695" y="3831884"/>
            <a:ext cx="540056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782592" y="2520064"/>
            <a:ext cx="585163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-5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194515" y="2532290"/>
            <a:ext cx="592291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505029" y="2535502"/>
            <a:ext cx="585083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544307" y="2522229"/>
            <a:ext cx="628164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035631" y="2520064"/>
            <a:ext cx="627120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>
            <a:off x="2690952" y="4515966"/>
            <a:ext cx="3776495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矩形 51"/>
          <p:cNvSpPr/>
          <p:nvPr/>
        </p:nvSpPr>
        <p:spPr>
          <a:xfrm>
            <a:off x="3820758" y="460237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正向递增序号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 flipH="1">
            <a:off x="2602922" y="2528838"/>
            <a:ext cx="375250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矩形 53"/>
          <p:cNvSpPr/>
          <p:nvPr/>
        </p:nvSpPr>
        <p:spPr>
          <a:xfrm>
            <a:off x="3760407" y="208708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反向递减序号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743005" y="3242786"/>
            <a:ext cx="1605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3.1415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Gill Sans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337171" y="3235731"/>
            <a:ext cx="1022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1024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Gill Sans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359544" y="3235253"/>
            <a:ext cx="10657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(2,3)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Gill Sans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411178" y="3242786"/>
            <a:ext cx="19113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,9]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39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序列处理函数及方法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序列类型通用操作符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9148" y="1563638"/>
          <a:ext cx="8165704" cy="30662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9867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667028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操作符及应用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in 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如果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是序列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的元素，返回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not in 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如果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是序列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的元素，返回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+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连接两个序列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n*s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将序列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s[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索引，返回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中的第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个元素，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是序列的序号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73024692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s[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j]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s[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j: k]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切片，返回序列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中第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为步长的元素子序列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82230988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6594120" y="917307"/>
            <a:ext cx="2060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个操作符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26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691680" y="1635646"/>
            <a:ext cx="5976664" cy="288032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noProof="0" dirty="0">
                <a:latin typeface="Consolas" panose="020B0609020204030204" pitchFamily="49" charset="0"/>
              </a:rPr>
              <a:t>ls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python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123</a:t>
            </a:r>
            <a:r>
              <a:rPr lang="en-US" altLang="zh-CN" sz="2000" b="1" dirty="0">
                <a:latin typeface="Consolas" panose="020B0609020204030204" pitchFamily="49" charset="0"/>
              </a:rPr>
              <a:t>,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io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]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ls[::-1]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['.</a:t>
            </a:r>
            <a:r>
              <a:rPr lang="en-US" altLang="zh-CN" sz="2000" b="1" dirty="0" err="1">
                <a:solidFill>
                  <a:srgbClr val="0010FF"/>
                </a:solidFill>
                <a:latin typeface="Consolas" panose="020B0609020204030204" pitchFamily="49" charset="0"/>
              </a:rPr>
              <a:t>io</a:t>
            </a: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', 123, 'python']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s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python123.io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s[::-1]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'oi.321nohtyp'</a:t>
            </a:r>
          </a:p>
        </p:txBody>
      </p:sp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序列类型操作实例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序列类型通用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函数和方法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9148" y="1779662"/>
          <a:ext cx="8165704" cy="28252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9867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667028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函数和方法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返回序列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的长度，即元素个数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min(s)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返回序列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的最小元素，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中元素需要可比较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max(s)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返回序列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的最大元素，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中元素需要可比较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s.index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s.index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(x, 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j)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返回序列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开始到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位置中第一次出现元素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的位置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s.count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返回序列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中出现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的总次数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73024692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6228184" y="1152827"/>
            <a:ext cx="2426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个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函数和方法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29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691680" y="1635646"/>
            <a:ext cx="5976664" cy="288032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ls = 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python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123,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io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len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(ls)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s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python123.io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max(s)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'y'</a:t>
            </a:r>
          </a:p>
        </p:txBody>
      </p:sp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序列类型操作实例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38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元组类型及操作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4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元组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类型定义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元组是序列类型的一种扩展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99592" y="213970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元组是一种序列类型，一旦创建就不能被修改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使用小括号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tuple()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创建，元素间用逗号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分隔</a:t>
            </a:r>
            <a:endParaRPr kumimoji="0" lang="en-US" altLang="zh-CN" sz="2400" b="1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以使用或不使用小括号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56176" y="3701653"/>
            <a:ext cx="216024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i="1" dirty="0" err="1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def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():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 1,2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2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140D6F4D-F864-4458-994A-854C762A1F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893528" y="3773774"/>
            <a:ext cx="808374" cy="730939"/>
          </a:xfrm>
          <a:prstGeom prst="rect">
            <a:avLst/>
          </a:prstGeo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234266" y="1302962"/>
            <a:ext cx="6874238" cy="2664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方法论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FD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-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三种主流组合数据类型的使用方法</a:t>
            </a:r>
            <a:endParaRPr lang="en-US" altLang="zh-CN" sz="2400" b="1" dirty="0">
              <a:solidFill>
                <a:srgbClr val="007FD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实践能力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学会编写处理一组数据的程序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37581" y="2096663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4" name="Rectangle 12">
            <a:extLst>
              <a:ext uri="{FF2B5EF4-FFF2-40B4-BE49-F238E27FC236}">
                <a16:creationId xmlns:a16="http://schemas.microsoft.com/office/drawing/2014/main" id="{78454C65-9770-4473-984D-F7D7DCC3C532}"/>
              </a:ext>
            </a:extLst>
          </p:cNvPr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组合数据类型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9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151620" y="1491630"/>
            <a:ext cx="6840760" cy="288032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creature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cat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dog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tiger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,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human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creature 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('cat', 'dog', 'tiger', 'human')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color = (0x001100,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blue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, creature)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color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(4352, 'blue', ('cat', 'dog', 'tiger', 'human'))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元组类型定义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0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元组类型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操作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元组继承序列类型的全部通用操作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99592" y="213970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元组继承了序列类型的全部通用操作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元组因为创建后不能修改，因此没有特殊操作</a:t>
            </a:r>
            <a:endParaRPr kumimoji="0" lang="en-US" altLang="zh-CN" sz="2400" b="1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使用或不使用小括号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42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151620" y="1491630"/>
            <a:ext cx="6840760" cy="288032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creature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cat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dog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tiger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human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creature[::-1] 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('human', 'tiger', 'dog', 'cat') 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color = (0x001100,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blue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creature)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color[-1][2]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'tiger'</a:t>
            </a:r>
          </a:p>
        </p:txBody>
      </p:sp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元组类型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操作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EF55E6-F846-F220-2AD8-1F9E4DCE4A6D}"/>
              </a:ext>
            </a:extLst>
          </p:cNvPr>
          <p:cNvSpPr txBox="1"/>
          <p:nvPr/>
        </p:nvSpPr>
        <p:spPr>
          <a:xfrm>
            <a:off x="3707904" y="4049191"/>
            <a:ext cx="48245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color[-1][2] </a:t>
            </a:r>
            <a:r>
              <a:rPr lang="zh-CN" altLang="en-US" dirty="0">
                <a:solidFill>
                  <a:srgbClr val="FF0000"/>
                </a:solidFill>
              </a:rPr>
              <a:t>是一个双重索引操作，用于访问嵌套在元组（或列表）中的元素</a:t>
            </a:r>
          </a:p>
        </p:txBody>
      </p:sp>
    </p:spTree>
    <p:extLst>
      <p:ext uri="{BB962C8B-B14F-4D97-AF65-F5344CB8AC3E}">
        <p14:creationId xmlns:p14="http://schemas.microsoft.com/office/powerpoint/2010/main" val="183525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列表类型及操作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3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列表类型定义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列表是序列类型的一种扩展，十分常用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99592" y="213970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列表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是一种序列类型，创建后可以随意被修改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使用方括号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[]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list()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创建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，元素间用逗号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分隔</a:t>
            </a:r>
            <a:endParaRPr kumimoji="0" lang="en-US" altLang="zh-CN" sz="2400" b="1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列表中各元素类型可以不同，无长度限制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6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39552" y="1491630"/>
            <a:ext cx="6840760" cy="288032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ls = 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cat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dog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tiger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1024</a:t>
            </a:r>
            <a:r>
              <a:rPr lang="en-US" altLang="zh-CN" sz="2000" b="1" dirty="0">
                <a:latin typeface="Consolas" panose="020B0609020204030204" pitchFamily="49" charset="0"/>
              </a:rPr>
              <a:t>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ls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['cat', 'dog', 'tiger', 1024] 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ls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lt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['cat', 'dog', 'tiger', 1024] </a:t>
            </a:r>
          </a:p>
        </p:txBody>
      </p:sp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列表类型定义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491168" y="3426476"/>
            <a:ext cx="2448148" cy="36933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41388" y="3405676"/>
            <a:ext cx="2397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rgbClr val="0010FF"/>
                </a:solidFill>
                <a:latin typeface="Consolas" panose="020B0609020204030204" pitchFamily="49" charset="0"/>
              </a:rPr>
              <a:t>['cat','dog','tiger',1024] </a:t>
            </a:r>
          </a:p>
        </p:txBody>
      </p:sp>
      <p:sp>
        <p:nvSpPr>
          <p:cNvPr id="3" name="矩形 2"/>
          <p:cNvSpPr/>
          <p:nvPr/>
        </p:nvSpPr>
        <p:spPr>
          <a:xfrm>
            <a:off x="5453660" y="2808734"/>
            <a:ext cx="524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ls</a:t>
            </a:r>
            <a:endParaRPr lang="en-US" altLang="zh-CN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0023" y="3590342"/>
            <a:ext cx="5245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400" b="1" dirty="0" err="1">
                <a:latin typeface="Consolas" panose="020B0609020204030204" pitchFamily="49" charset="0"/>
              </a:rPr>
              <a:t>lt</a:t>
            </a:r>
            <a:endParaRPr lang="en-US" altLang="zh-CN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6048737" y="3274908"/>
            <a:ext cx="339593" cy="20665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6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/>
          <p:nvPr/>
        </p:nvCxnSpPr>
        <p:spPr bwMode="auto">
          <a:xfrm flipV="1">
            <a:off x="6032607" y="3689642"/>
            <a:ext cx="371855" cy="212332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6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3683102" y="4572114"/>
            <a:ext cx="5410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方括号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[]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真正创建一个列表，赋值仅传递引用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5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列表类型操作函数和方法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9148" y="1563638"/>
          <a:ext cx="8165704" cy="30662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9867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667028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函数或方法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ls[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 = x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替换列表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元素为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ls[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j: k]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用列表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替换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切片后所对应元素子列表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 ls[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删除列表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中第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 ls[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j: k]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删除列表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中第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到第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为步长的元素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+= 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更新列表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，将列表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元素增加到列表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73024692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*= n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更新列表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，其元素重复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822309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70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151620" y="1347614"/>
            <a:ext cx="6840760" cy="3456384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ls = 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cat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dog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tiger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1024]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ls[1:2]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lang="en-US" altLang="zh-CN" sz="2000" b="1" dirty="0">
                <a:latin typeface="Consolas" panose="020B0609020204030204" pitchFamily="49" charset="0"/>
              </a:rPr>
              <a:t>[1, 2, 3, 4]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da-DK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['cat', 1, 2, 3, 4, 'tiger', 1024]</a:t>
            </a:r>
            <a:endParaRPr lang="en-US" altLang="zh-CN" sz="2000" b="1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del ls[::3</a:t>
            </a:r>
            <a:r>
              <a:rPr lang="en-US" altLang="zh-CN" sz="2000" b="1" dirty="0">
                <a:latin typeface="Consolas" panose="020B0609020204030204" pitchFamily="49" charset="0"/>
              </a:rPr>
              <a:t>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[1, 2, 4, 'tiger']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ls</a:t>
            </a:r>
            <a:r>
              <a:rPr lang="zh-CN" altLang="en-US" sz="2000" b="1" dirty="0">
                <a:latin typeface="Consolas" panose="020B0609020204030204" pitchFamily="49" charset="0"/>
              </a:rPr>
              <a:t>*</a:t>
            </a:r>
            <a:r>
              <a:rPr lang="en-US" altLang="zh-CN" sz="2000" b="1" dirty="0">
                <a:latin typeface="Consolas" panose="020B0609020204030204" pitchFamily="49" charset="0"/>
              </a:rPr>
              <a:t>2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da-DK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[1, 2, 4, 'tiger', 1, 2, 4, 'tiger']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列表类型操作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C54F31-2B55-662E-C54D-0ADC86B39228}"/>
              </a:ext>
            </a:extLst>
          </p:cNvPr>
          <p:cNvSpPr txBox="1"/>
          <p:nvPr/>
        </p:nvSpPr>
        <p:spPr>
          <a:xfrm>
            <a:off x="6372200" y="2014694"/>
            <a:ext cx="2448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对列表 ls 进行 切片赋值 操作，它会修改原列表 ls 的内容</a:t>
            </a:r>
          </a:p>
        </p:txBody>
      </p:sp>
    </p:spTree>
    <p:extLst>
      <p:ext uri="{BB962C8B-B14F-4D97-AF65-F5344CB8AC3E}">
        <p14:creationId xmlns:p14="http://schemas.microsoft.com/office/powerpoint/2010/main" val="42651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D2064E-F5FD-A206-D71F-32DD1F39B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>
            <a:extLst>
              <a:ext uri="{FF2B5EF4-FFF2-40B4-BE49-F238E27FC236}">
                <a16:creationId xmlns:a16="http://schemas.microsoft.com/office/drawing/2014/main" id="{43EF60E4-0473-4C60-3AC6-5FC2D63D007C}"/>
              </a:ext>
            </a:extLst>
          </p:cNvPr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列表类型操作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0E627A-22EC-81FB-CAD4-4D4DD00AA64B}"/>
              </a:ext>
            </a:extLst>
          </p:cNvPr>
          <p:cNvSpPr txBox="1"/>
          <p:nvPr/>
        </p:nvSpPr>
        <p:spPr>
          <a:xfrm>
            <a:off x="179512" y="1283474"/>
            <a:ext cx="4572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对比：ls[1] vs ls[1:2]？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52A3AF-CEBB-61B6-5C85-655DB104E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44" y="1995686"/>
            <a:ext cx="88011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7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列表类型操作函数和方法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9148" y="1291912"/>
          <a:ext cx="8165704" cy="350874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9867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667028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函数或方法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ls.append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在列表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最后增加一个元素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ls.clear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删除列表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中所有元素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ls.copy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生成一个新列表，赋值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中所有元素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ls.insert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i,x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在列表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的第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位置增加元素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ls.pop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中第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位置元素取出并删除该元素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73024692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ls.remove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中出现的第一个元素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822309880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ls.reverse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中的元素反转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27221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4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前课复习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043608" y="1347614"/>
            <a:ext cx="6840760" cy="344851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ls = 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cat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dog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tiger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1024]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ls</a:t>
            </a:r>
            <a:r>
              <a:rPr lang="en-US" altLang="zh-CN" sz="2000" b="1" dirty="0">
                <a:latin typeface="Consolas" panose="020B0609020204030204" pitchFamily="49" charset="0"/>
              </a:rPr>
              <a:t>.append(1234)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da-DK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['cat', 'dog', 'tiger', 1024, 1234] 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ls.insert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(3,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human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['cat', 'dog', 'tiger', 'human', 1024, 1234]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ls.reverse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[1234, 1024, 'human', 'tiger', 'dog', 'cat']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列表类型操作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6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列表功能默写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A6B0F88-6DB9-45AE-A01F-460FDBD52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347614"/>
            <a:ext cx="435571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定义空列表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向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新增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个元素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修改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中第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个元素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向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中第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个位置增加一个元素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从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中第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个位置删除一个元素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删除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中第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1-3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位置元素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796C312-5CA9-4C22-971F-43A458ABF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244" y="1347614"/>
            <a:ext cx="388843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判断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中是否包含数字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0</a:t>
            </a:r>
          </a:p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向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新增数字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0</a:t>
            </a:r>
          </a:p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返回数字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所在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中的索引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的长度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中最大元素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清空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51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列表功能默写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A6B0F88-6DB9-45AE-A01F-460FDBD52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347614"/>
            <a:ext cx="435571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定义空列表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向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新增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个元素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修改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中第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个位置的元素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向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中第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个位置增加一个元素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从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中第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个位置删除一个元素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删除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中第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1-3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位置元素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4796C312-5CA9-4C22-971F-43A458ABF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756" y="1107388"/>
            <a:ext cx="4355716" cy="4446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pPr lvl="1" indent="0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+= [1,2,3,4,5]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[2] = 6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[1,2,6,4,5]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lt.insert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(2, 7) </a:t>
            </a: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[1, 2, 7, 6, 4, 5]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del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[1]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[1, 7, 6, 4, 5]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del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[1:4]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[1, 5]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22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列表功能默写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796C312-5CA9-4C22-971F-43A458ABF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244" y="1347614"/>
            <a:ext cx="388843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判断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中是否包含数字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0</a:t>
            </a:r>
          </a:p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向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新增数字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0</a:t>
            </a:r>
          </a:p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返回数字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所在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中的索引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的长度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中最大元素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清空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4796C312-5CA9-4C22-971F-43A458ABF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411754"/>
            <a:ext cx="388843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0 in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lt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indent="0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lt.append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(0)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lt.index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(0)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max(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lt.clear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244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序列类型应用场景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序列类型应用场景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数据表示：元组 和 列表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139702"/>
            <a:ext cx="8567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元组用于元素不改变的应用场景，更多用于固定搭配场景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列表更加灵活，它是最常用的序列类型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最主要作用：表示一组有序数据，进而操作它们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9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序列类型应用场景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元素遍历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842D2F5-A5DC-4BA1-B033-4A309EFD1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285044"/>
            <a:ext cx="367240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8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for</a:t>
            </a:r>
            <a:r>
              <a:rPr lang="en-US" altLang="zh-CN" sz="2800" b="1" dirty="0">
                <a:latin typeface="Consolas" panose="020B0609020204030204" pitchFamily="49" charset="0"/>
                <a:ea typeface="微软雅黑" pitchFamily="34" charset="-122"/>
              </a:rPr>
              <a:t> item </a:t>
            </a:r>
            <a:r>
              <a:rPr lang="en-US" altLang="zh-CN" sz="28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in</a:t>
            </a:r>
            <a:r>
              <a:rPr lang="en-US" altLang="zh-CN" sz="2800" b="1" dirty="0">
                <a:latin typeface="Consolas" panose="020B0609020204030204" pitchFamily="49" charset="0"/>
                <a:ea typeface="微软雅黑" pitchFamily="34" charset="-122"/>
              </a:rPr>
              <a:t> ls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:</a:t>
            </a:r>
          </a:p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800" b="1" dirty="0">
                <a:latin typeface="Consolas" panose="020B0609020204030204" pitchFamily="49" charset="0"/>
                <a:ea typeface="微软雅黑" pitchFamily="34" charset="-122"/>
              </a:rPr>
              <a:t>    &lt;</a:t>
            </a:r>
            <a:r>
              <a:rPr lang="zh-CN" altLang="en-US" sz="2800" b="1" dirty="0">
                <a:latin typeface="Consolas" panose="020B0609020204030204" pitchFamily="49" charset="0"/>
                <a:ea typeface="微软雅黑" pitchFamily="34" charset="-122"/>
              </a:rPr>
              <a:t>语句块</a:t>
            </a:r>
            <a:r>
              <a:rPr lang="en-US" altLang="zh-CN" sz="2800" b="1" dirty="0">
                <a:latin typeface="Consolas" panose="020B0609020204030204" pitchFamily="49" charset="0"/>
                <a:ea typeface="微软雅黑" pitchFamily="34" charset="-122"/>
              </a:rPr>
              <a:t>&gt;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842D2F5-A5DC-4BA1-B033-4A309EFD1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2285044"/>
            <a:ext cx="366402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8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for</a:t>
            </a:r>
            <a:r>
              <a:rPr lang="en-US" altLang="zh-CN" sz="2800" b="1" dirty="0">
                <a:latin typeface="Consolas" panose="020B0609020204030204" pitchFamily="49" charset="0"/>
                <a:ea typeface="微软雅黑" pitchFamily="34" charset="-122"/>
              </a:rPr>
              <a:t> item </a:t>
            </a:r>
            <a:r>
              <a:rPr lang="en-US" altLang="zh-CN" sz="28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in</a:t>
            </a:r>
            <a:r>
              <a:rPr lang="en-US" altLang="zh-CN" sz="2800" b="1" dirty="0"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2800" b="1" dirty="0" err="1">
                <a:latin typeface="Consolas" panose="020B0609020204030204" pitchFamily="49" charset="0"/>
                <a:ea typeface="微软雅黑" pitchFamily="34" charset="-122"/>
              </a:rPr>
              <a:t>tp</a:t>
            </a:r>
            <a:r>
              <a:rPr lang="en-US" altLang="zh-CN" sz="2800" b="1" dirty="0"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:</a:t>
            </a:r>
          </a:p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800" b="1" dirty="0">
                <a:latin typeface="Consolas" panose="020B0609020204030204" pitchFamily="49" charset="0"/>
                <a:ea typeface="微软雅黑" pitchFamily="34" charset="-122"/>
              </a:rPr>
              <a:t>    &lt;</a:t>
            </a:r>
            <a:r>
              <a:rPr lang="zh-CN" altLang="en-US" sz="2800" b="1" dirty="0">
                <a:latin typeface="Consolas" panose="020B0609020204030204" pitchFamily="49" charset="0"/>
                <a:ea typeface="微软雅黑" pitchFamily="34" charset="-122"/>
              </a:rPr>
              <a:t>语句块</a:t>
            </a:r>
            <a:r>
              <a:rPr lang="en-US" altLang="zh-CN" sz="2800" b="1" dirty="0">
                <a:latin typeface="Consolas" panose="020B0609020204030204" pitchFamily="49" charset="0"/>
                <a:ea typeface="微软雅黑" pitchFamily="34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7224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序列类型应用场景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数据保护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76064" y="2067694"/>
            <a:ext cx="85679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如果不希望数据被程序所改变，转换成元组类型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9632" y="3003798"/>
            <a:ext cx="6840760" cy="2054623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ls = 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cat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dog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tiger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1024]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tuple(ls)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da-DK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('cat', 'dog', 'tiger', 1024)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2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DC02F5A-D0C5-4267-8282-FAF6725DC49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893528" y="3773774"/>
            <a:ext cx="808374" cy="730939"/>
          </a:xfrm>
          <a:prstGeom prst="rect">
            <a:avLst/>
          </a:prstGeo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5231" y="1372076"/>
            <a:ext cx="814447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序列是基类类型，扩展类型包括：字符串、元组和列表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元组用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tuple()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创建，列表用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[]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创建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元组操作与序列操作基本相同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列表操作在序列操作基础上，增加了更多的灵活性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5" name="Rectangle 12">
            <a:extLst>
              <a:ext uri="{FF2B5EF4-FFF2-40B4-BE49-F238E27FC236}">
                <a16:creationId xmlns:a16="http://schemas.microsoft.com/office/drawing/2014/main" id="{A13FE31A-B51A-4D10-9D5E-F1ED75900A04}"/>
              </a:ext>
            </a:extLst>
          </p:cNvPr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48418" y="1155821"/>
            <a:ext cx="85564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整数类型的无限范围及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种进制表示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浮点数类型的近似无限范围、小尾数及科学计数法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、*、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、**、二元增强赋值操作符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abs()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divmod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pow()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round()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max()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min()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float()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complex()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3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数字类型及操作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454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0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6.3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9: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基本统计值计算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9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基本统计值计算</a:t>
            </a: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问题分析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7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基本统计值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187624" y="2067694"/>
            <a:ext cx="6552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需求：给出一组数，对它们有个概要理解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该怎么做呢？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547664" y="3723878"/>
            <a:ext cx="6408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总个数、求和、平均值、方差、中位数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8634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基本统计值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39552" y="2355726"/>
            <a:ext cx="37444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总个数：</a:t>
            </a:r>
            <a:r>
              <a:rPr lang="en-US" altLang="zh-CN" sz="2400" b="1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len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求和：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for … in</a:t>
            </a: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平均值：求和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总个数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211960" y="2067694"/>
            <a:ext cx="46085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方差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各数据与平均数差的平方和的平均数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中位数：排序，然后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 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奇数找中间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个，偶数找中间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个取平均</a:t>
            </a:r>
          </a:p>
        </p:txBody>
      </p:sp>
    </p:spTree>
    <p:extLst>
      <p:ext uri="{BB962C8B-B14F-4D97-AF65-F5344CB8AC3E}">
        <p14:creationId xmlns:p14="http://schemas.microsoft.com/office/powerpoint/2010/main" val="200161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基本统计值计算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实例讲解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7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4499992" y="483518"/>
            <a:ext cx="4644008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基本统计值计算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9552" y="699542"/>
            <a:ext cx="5040560" cy="38164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#CalStatisticsV1.py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10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getNum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():       #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获取用户不定长度的输入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nums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iNumStr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AA0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AA0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请输入数字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AA0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AA0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回车退出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AA0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): "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while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iNumStr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!= "":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nums.append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iNumStr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iNumStr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AA0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AA0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请输入数字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AA0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AA0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回车退出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AA0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): "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nums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10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mean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(numbers):  #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计算平均值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 = 0.0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num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numbers: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s = s +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num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s /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len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(numbers)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652120" y="2137660"/>
            <a:ext cx="28803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获取多数据输入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通过函数分隔功能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4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4499992" y="483518"/>
            <a:ext cx="4644008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基本统计值计算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95536" y="85050"/>
            <a:ext cx="5040560" cy="5040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400" b="1" dirty="0">
                <a:latin typeface="Consolas" panose="020B0609020204030204" pitchFamily="49" charset="0"/>
              </a:rPr>
              <a:t> dev(numbers, mean): #</a:t>
            </a:r>
            <a:r>
              <a:rPr lang="zh-CN" altLang="en-US" sz="1400" b="1" dirty="0">
                <a:latin typeface="Consolas" panose="020B0609020204030204" pitchFamily="49" charset="0"/>
              </a:rPr>
              <a:t>计算方差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sdev</a:t>
            </a:r>
            <a:r>
              <a:rPr lang="en-US" altLang="zh-CN" sz="1400" b="1" dirty="0">
                <a:latin typeface="Consolas" panose="020B0609020204030204" pitchFamily="49" charset="0"/>
              </a:rPr>
              <a:t> = 0.0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latin typeface="Consolas" panose="020B0609020204030204" pitchFamily="49" charset="0"/>
              </a:rPr>
              <a:t>num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latin typeface="Consolas" panose="020B0609020204030204" pitchFamily="49" charset="0"/>
              </a:rPr>
              <a:t> numbers: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sdev</a:t>
            </a:r>
            <a:r>
              <a:rPr lang="en-US" altLang="zh-CN" sz="1400" b="1" dirty="0">
                <a:latin typeface="Consolas" panose="020B0609020204030204" pitchFamily="49" charset="0"/>
              </a:rPr>
              <a:t> = </a:t>
            </a:r>
            <a:r>
              <a:rPr lang="en-US" altLang="zh-CN" sz="1400" b="1" dirty="0" err="1">
                <a:latin typeface="Consolas" panose="020B0609020204030204" pitchFamily="49" charset="0"/>
              </a:rPr>
              <a:t>sdev</a:t>
            </a:r>
            <a:r>
              <a:rPr lang="en-US" altLang="zh-CN" sz="1400" b="1" dirty="0">
                <a:latin typeface="Consolas" panose="020B0609020204030204" pitchFamily="49" charset="0"/>
              </a:rPr>
              <a:t> + (</a:t>
            </a:r>
            <a:r>
              <a:rPr lang="en-US" altLang="zh-CN" sz="1400" b="1" dirty="0" err="1">
                <a:latin typeface="Consolas" panose="020B0609020204030204" pitchFamily="49" charset="0"/>
              </a:rPr>
              <a:t>num</a:t>
            </a:r>
            <a:r>
              <a:rPr lang="en-US" altLang="zh-CN" sz="1400" b="1" dirty="0">
                <a:latin typeface="Consolas" panose="020B0609020204030204" pitchFamily="49" charset="0"/>
              </a:rPr>
              <a:t> - mean)**2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900090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sz="1400" b="1" dirty="0"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latin typeface="Consolas" panose="020B0609020204030204" pitchFamily="49" charset="0"/>
              </a:rPr>
              <a:t>sdev</a:t>
            </a:r>
            <a:r>
              <a:rPr lang="en-US" altLang="zh-CN" sz="1400" b="1" dirty="0">
                <a:latin typeface="Consolas" panose="020B0609020204030204" pitchFamily="49" charset="0"/>
              </a:rPr>
              <a:t> / (</a:t>
            </a:r>
            <a:r>
              <a:rPr lang="en-US" altLang="zh-CN" sz="1400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400" b="1" dirty="0">
                <a:latin typeface="Consolas" panose="020B0609020204030204" pitchFamily="49" charset="0"/>
              </a:rPr>
              <a:t>(numbers)-1), 0.5)</a:t>
            </a:r>
          </a:p>
          <a:p>
            <a:pPr lvl="0" algn="l" eaLnBrk="0" hangingPunct="0">
              <a:lnSpc>
                <a:spcPct val="120000"/>
              </a:lnSpc>
              <a:defRPr/>
            </a:pPr>
            <a:endParaRPr lang="en-US" altLang="zh-CN" sz="14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400" b="1" dirty="0">
                <a:latin typeface="Consolas" panose="020B0609020204030204" pitchFamily="49" charset="0"/>
              </a:rPr>
              <a:t> median(numbers):    #</a:t>
            </a:r>
            <a:r>
              <a:rPr lang="zh-CN" altLang="en-US" sz="1400" b="1" dirty="0">
                <a:latin typeface="Consolas" panose="020B0609020204030204" pitchFamily="49" charset="0"/>
              </a:rPr>
              <a:t>计算中位数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900090"/>
                </a:solidFill>
                <a:latin typeface="Consolas" panose="020B0609020204030204" pitchFamily="49" charset="0"/>
              </a:rPr>
              <a:t>sorted</a:t>
            </a:r>
            <a:r>
              <a:rPr lang="en-US" altLang="zh-CN" sz="1400" b="1" dirty="0">
                <a:latin typeface="Consolas" panose="020B0609020204030204" pitchFamily="49" charset="0"/>
              </a:rPr>
              <a:t>(numbers)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size = </a:t>
            </a:r>
            <a:r>
              <a:rPr lang="en-US" altLang="zh-CN" sz="1400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400" b="1" dirty="0">
                <a:latin typeface="Consolas" panose="020B0609020204030204" pitchFamily="49" charset="0"/>
              </a:rPr>
              <a:t>(numbers)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latin typeface="Consolas" panose="020B0609020204030204" pitchFamily="49" charset="0"/>
              </a:rPr>
              <a:t> size % 2 == 0: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med = (numbers[size//2-1] + numbers[size//2])/2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med = numbers[size//2]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latin typeface="Consolas" panose="020B0609020204030204" pitchFamily="49" charset="0"/>
              </a:rPr>
              <a:t> med</a:t>
            </a:r>
          </a:p>
          <a:p>
            <a:pPr lvl="0" algn="l" eaLnBrk="0" hangingPunct="0">
              <a:lnSpc>
                <a:spcPct val="120000"/>
              </a:lnSpc>
              <a:defRPr/>
            </a:pPr>
            <a:endParaRPr lang="en-US" altLang="zh-CN" sz="14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n =  </a:t>
            </a:r>
            <a:r>
              <a:rPr lang="en-US" altLang="zh-CN" sz="1400" b="1" dirty="0" err="1">
                <a:latin typeface="Consolas" panose="020B0609020204030204" pitchFamily="49" charset="0"/>
              </a:rPr>
              <a:t>getNum</a:t>
            </a:r>
            <a:r>
              <a:rPr lang="en-US" altLang="zh-CN" sz="1400" b="1" dirty="0">
                <a:latin typeface="Consolas" panose="020B0609020204030204" pitchFamily="49" charset="0"/>
              </a:rPr>
              <a:t>() 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m =  mean(n)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print(</a:t>
            </a:r>
            <a:r>
              <a:rPr lang="en-US" altLang="zh-CN" sz="1400" b="1" dirty="0">
                <a:solidFill>
                  <a:srgbClr val="00AA03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400" b="1" dirty="0">
                <a:solidFill>
                  <a:srgbClr val="00AA03"/>
                </a:solidFill>
                <a:latin typeface="Consolas" panose="020B0609020204030204" pitchFamily="49" charset="0"/>
              </a:rPr>
              <a:t>平均值</a:t>
            </a:r>
            <a:r>
              <a:rPr lang="en-US" altLang="zh-CN" sz="1400" b="1" dirty="0">
                <a:solidFill>
                  <a:srgbClr val="00AA03"/>
                </a:solidFill>
                <a:latin typeface="Consolas" panose="020B0609020204030204" pitchFamily="49" charset="0"/>
              </a:rPr>
              <a:t>:{},</a:t>
            </a:r>
            <a:r>
              <a:rPr lang="zh-CN" altLang="en-US" sz="1400" b="1" dirty="0">
                <a:solidFill>
                  <a:srgbClr val="00AA03"/>
                </a:solidFill>
                <a:latin typeface="Consolas" panose="020B0609020204030204" pitchFamily="49" charset="0"/>
              </a:rPr>
              <a:t>方差</a:t>
            </a:r>
            <a:r>
              <a:rPr lang="en-US" altLang="zh-CN" sz="1400" b="1" dirty="0">
                <a:solidFill>
                  <a:srgbClr val="00AA03"/>
                </a:solidFill>
                <a:latin typeface="Consolas" panose="020B0609020204030204" pitchFamily="49" charset="0"/>
              </a:rPr>
              <a:t>:{:.2},</a:t>
            </a:r>
            <a:r>
              <a:rPr lang="zh-CN" altLang="en-US" sz="1400" b="1" dirty="0">
                <a:solidFill>
                  <a:srgbClr val="00AA03"/>
                </a:solidFill>
                <a:latin typeface="Consolas" panose="020B0609020204030204" pitchFamily="49" charset="0"/>
              </a:rPr>
              <a:t>中位数</a:t>
            </a:r>
            <a:r>
              <a:rPr lang="en-US" altLang="zh-CN" sz="1400" b="1" dirty="0">
                <a:solidFill>
                  <a:srgbClr val="00AA03"/>
                </a:solidFill>
                <a:latin typeface="Consolas" panose="020B0609020204030204" pitchFamily="49" charset="0"/>
              </a:rPr>
              <a:t>:{}."</a:t>
            </a:r>
            <a:r>
              <a:rPr lang="en-US" altLang="zh-CN" sz="1400" b="1" dirty="0">
                <a:latin typeface="Consolas" panose="020B0609020204030204" pitchFamily="49" charset="0"/>
              </a:rPr>
              <a:t>.format(m, dev(</a:t>
            </a:r>
            <a:r>
              <a:rPr lang="en-US" altLang="zh-CN" sz="1400" b="1" dirty="0" err="1">
                <a:latin typeface="Consolas" panose="020B0609020204030204" pitchFamily="49" charset="0"/>
              </a:rPr>
              <a:t>n,m</a:t>
            </a:r>
            <a:r>
              <a:rPr lang="en-US" altLang="zh-CN" sz="1400" b="1" dirty="0">
                <a:latin typeface="Consolas" panose="020B0609020204030204" pitchFamily="49" charset="0"/>
              </a:rPr>
              <a:t>),median(n))) 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652120" y="2137660"/>
            <a:ext cx="28803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获取多数据输入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通过函数分隔功能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0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683568" y="1851670"/>
            <a:ext cx="7848872" cy="985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准备好电脑，与老师一起编码吧！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基本统计值计算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举一反三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1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48642" y="1244131"/>
            <a:ext cx="8144479" cy="2444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正向递增序号、反向递减序号、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&lt;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字符串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&gt;[M:N:K]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+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*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len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str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hex()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oct()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ord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chr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.lower()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.upper()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.split()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.count()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.replace()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-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.center()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.strip()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.join(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）、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.format()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格式化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  <p:sp>
        <p:nvSpPr>
          <p:cNvPr id="25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25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43958"/>
            <a:ext cx="1538090" cy="54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46536" y="58670"/>
            <a:ext cx="3239344" cy="415498"/>
            <a:chOff x="5904656" y="4720696"/>
            <a:chExt cx="3239344" cy="41549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945928" y="541377"/>
            <a:ext cx="4139952" cy="38164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#CalStatisticsV1.py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10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getNum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():       #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获取用户不定长度的输入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nums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[]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iNumStr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AA0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AA0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请输入数字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AA0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AA0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回车退出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AA0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): "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while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iNumStr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!= "":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nums.append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iNumStr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iNumStr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AA0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AA0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请输入数字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AA0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AA0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回车退出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AA03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): "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nums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10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mean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(numbers):  #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计算平均值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 = 0.0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num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numbers: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s = s +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num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s /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len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(numbers)</a:t>
            </a: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69826" y="125879"/>
            <a:ext cx="5040560" cy="5040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2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200" b="1" dirty="0">
                <a:latin typeface="Consolas" panose="020B0609020204030204" pitchFamily="49" charset="0"/>
              </a:rPr>
              <a:t> dev(numbers, mean): #</a:t>
            </a:r>
            <a:r>
              <a:rPr lang="zh-CN" altLang="en-US" sz="1200" b="1" dirty="0">
                <a:latin typeface="Consolas" panose="020B0609020204030204" pitchFamily="49" charset="0"/>
              </a:rPr>
              <a:t>计算方差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200" b="1" dirty="0">
                <a:latin typeface="Consolas" panose="020B0609020204030204" pitchFamily="49" charset="0"/>
              </a:rPr>
              <a:t>    </a:t>
            </a:r>
            <a:r>
              <a:rPr lang="en-US" altLang="zh-CN" sz="1200" b="1" dirty="0" err="1">
                <a:latin typeface="Consolas" panose="020B0609020204030204" pitchFamily="49" charset="0"/>
              </a:rPr>
              <a:t>sdev</a:t>
            </a:r>
            <a:r>
              <a:rPr lang="en-US" altLang="zh-CN" sz="1200" b="1" dirty="0">
                <a:latin typeface="Consolas" panose="020B0609020204030204" pitchFamily="49" charset="0"/>
              </a:rPr>
              <a:t> = 0.0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latin typeface="Consolas" panose="020B0609020204030204" pitchFamily="49" charset="0"/>
              </a:rPr>
              <a:t>    </a:t>
            </a:r>
            <a:r>
              <a:rPr lang="en-US" altLang="zh-CN" sz="1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num</a:t>
            </a:r>
            <a:r>
              <a:rPr lang="en-US" altLang="zh-CN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 b="1" dirty="0">
                <a:latin typeface="Consolas" panose="020B0609020204030204" pitchFamily="49" charset="0"/>
              </a:rPr>
              <a:t> numbers: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latin typeface="Consolas" panose="020B0609020204030204" pitchFamily="49" charset="0"/>
              </a:rPr>
              <a:t>        </a:t>
            </a:r>
            <a:r>
              <a:rPr lang="en-US" altLang="zh-CN" sz="1200" b="1" dirty="0" err="1">
                <a:latin typeface="Consolas" panose="020B0609020204030204" pitchFamily="49" charset="0"/>
              </a:rPr>
              <a:t>sdev</a:t>
            </a:r>
            <a:r>
              <a:rPr lang="en-US" altLang="zh-CN" sz="1200" b="1" dirty="0">
                <a:latin typeface="Consolas" panose="020B0609020204030204" pitchFamily="49" charset="0"/>
              </a:rPr>
              <a:t> = </a:t>
            </a:r>
            <a:r>
              <a:rPr lang="en-US" altLang="zh-CN" sz="1200" b="1" dirty="0" err="1">
                <a:latin typeface="Consolas" panose="020B0609020204030204" pitchFamily="49" charset="0"/>
              </a:rPr>
              <a:t>sdev</a:t>
            </a:r>
            <a:r>
              <a:rPr lang="en-US" altLang="zh-CN" sz="1200" b="1" dirty="0">
                <a:latin typeface="Consolas" panose="020B0609020204030204" pitchFamily="49" charset="0"/>
              </a:rPr>
              <a:t> + (</a:t>
            </a:r>
            <a:r>
              <a:rPr lang="en-US" altLang="zh-CN" sz="1200" b="1" dirty="0" err="1">
                <a:latin typeface="Consolas" panose="020B0609020204030204" pitchFamily="49" charset="0"/>
              </a:rPr>
              <a:t>num</a:t>
            </a:r>
            <a:r>
              <a:rPr lang="en-US" altLang="zh-CN" sz="1200" b="1" dirty="0">
                <a:latin typeface="Consolas" panose="020B0609020204030204" pitchFamily="49" charset="0"/>
              </a:rPr>
              <a:t> - mean)**2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latin typeface="Consolas" panose="020B0609020204030204" pitchFamily="49" charset="0"/>
              </a:rPr>
              <a:t>    </a:t>
            </a:r>
            <a:r>
              <a:rPr lang="en-US" altLang="zh-CN" sz="1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900090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sz="1200" b="1" dirty="0"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latin typeface="Consolas" panose="020B0609020204030204" pitchFamily="49" charset="0"/>
              </a:rPr>
              <a:t>sdev</a:t>
            </a:r>
            <a:r>
              <a:rPr lang="en-US" altLang="zh-CN" sz="1200" b="1" dirty="0">
                <a:latin typeface="Consolas" panose="020B0609020204030204" pitchFamily="49" charset="0"/>
              </a:rPr>
              <a:t> / (</a:t>
            </a:r>
            <a:r>
              <a:rPr lang="en-US" altLang="zh-CN" sz="1200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200" b="1" dirty="0">
                <a:latin typeface="Consolas" panose="020B0609020204030204" pitchFamily="49" charset="0"/>
              </a:rPr>
              <a:t>(numbers)-1), 0.5)</a:t>
            </a:r>
          </a:p>
          <a:p>
            <a:pPr lvl="0" algn="l" eaLnBrk="0" hangingPunct="0">
              <a:lnSpc>
                <a:spcPct val="120000"/>
              </a:lnSpc>
              <a:defRPr/>
            </a:pPr>
            <a:endParaRPr lang="en-US" altLang="zh-CN" sz="12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2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200" b="1" dirty="0">
                <a:latin typeface="Consolas" panose="020B0609020204030204" pitchFamily="49" charset="0"/>
              </a:rPr>
              <a:t> median(numbers):    #</a:t>
            </a:r>
            <a:r>
              <a:rPr lang="zh-CN" altLang="en-US" sz="1200" b="1" dirty="0">
                <a:latin typeface="Consolas" panose="020B0609020204030204" pitchFamily="49" charset="0"/>
              </a:rPr>
              <a:t>计算中位数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200" b="1" dirty="0">
                <a:latin typeface="Consolas" panose="020B0609020204030204" pitchFamily="49" charset="0"/>
              </a:rPr>
              <a:t>    </a:t>
            </a:r>
            <a:r>
              <a:rPr lang="en-US" altLang="zh-CN" sz="1200" b="1" dirty="0">
                <a:solidFill>
                  <a:srgbClr val="900090"/>
                </a:solidFill>
                <a:latin typeface="Consolas" panose="020B0609020204030204" pitchFamily="49" charset="0"/>
              </a:rPr>
              <a:t>sorted</a:t>
            </a:r>
            <a:r>
              <a:rPr lang="en-US" altLang="zh-CN" sz="1200" b="1" dirty="0">
                <a:latin typeface="Consolas" panose="020B0609020204030204" pitchFamily="49" charset="0"/>
              </a:rPr>
              <a:t>(numbers)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latin typeface="Consolas" panose="020B0609020204030204" pitchFamily="49" charset="0"/>
              </a:rPr>
              <a:t>    size = </a:t>
            </a:r>
            <a:r>
              <a:rPr lang="en-US" altLang="zh-CN" sz="1200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200" b="1" dirty="0">
                <a:latin typeface="Consolas" panose="020B0609020204030204" pitchFamily="49" charset="0"/>
              </a:rPr>
              <a:t>(numbers)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latin typeface="Consolas" panose="020B0609020204030204" pitchFamily="49" charset="0"/>
              </a:rPr>
              <a:t>    </a:t>
            </a:r>
            <a:r>
              <a:rPr lang="en-US" altLang="zh-CN" sz="1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b="1" dirty="0">
                <a:latin typeface="Consolas" panose="020B0609020204030204" pitchFamily="49" charset="0"/>
              </a:rPr>
              <a:t> size % 2 == 0: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latin typeface="Consolas" panose="020B0609020204030204" pitchFamily="49" charset="0"/>
              </a:rPr>
              <a:t>        med = (numbers[size//2-1] + numbers[size//2])/2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latin typeface="Consolas" panose="020B0609020204030204" pitchFamily="49" charset="0"/>
              </a:rPr>
              <a:t>    </a:t>
            </a:r>
            <a:r>
              <a:rPr lang="en-US" altLang="zh-CN" sz="1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200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latin typeface="Consolas" panose="020B0609020204030204" pitchFamily="49" charset="0"/>
              </a:rPr>
              <a:t>        med = numbers[size//2]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latin typeface="Consolas" panose="020B0609020204030204" pitchFamily="49" charset="0"/>
              </a:rPr>
              <a:t>    </a:t>
            </a:r>
            <a:r>
              <a:rPr lang="en-US" altLang="zh-CN" sz="1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b="1" dirty="0">
                <a:latin typeface="Consolas" panose="020B0609020204030204" pitchFamily="49" charset="0"/>
              </a:rPr>
              <a:t> med</a:t>
            </a:r>
          </a:p>
          <a:p>
            <a:pPr lvl="0" algn="l" eaLnBrk="0" hangingPunct="0">
              <a:lnSpc>
                <a:spcPct val="120000"/>
              </a:lnSpc>
              <a:defRPr/>
            </a:pPr>
            <a:endParaRPr lang="en-US" altLang="zh-CN" sz="12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latin typeface="Consolas" panose="020B0609020204030204" pitchFamily="49" charset="0"/>
              </a:rPr>
              <a:t>n =  </a:t>
            </a:r>
            <a:r>
              <a:rPr lang="en-US" altLang="zh-CN" sz="1200" b="1" dirty="0" err="1">
                <a:latin typeface="Consolas" panose="020B0609020204030204" pitchFamily="49" charset="0"/>
              </a:rPr>
              <a:t>getNum</a:t>
            </a:r>
            <a:r>
              <a:rPr lang="en-US" altLang="zh-CN" sz="1200" b="1" dirty="0">
                <a:latin typeface="Consolas" panose="020B0609020204030204" pitchFamily="49" charset="0"/>
              </a:rPr>
              <a:t>() 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latin typeface="Consolas" panose="020B0609020204030204" pitchFamily="49" charset="0"/>
              </a:rPr>
              <a:t>m =  mean(n)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latin typeface="Consolas" panose="020B0609020204030204" pitchFamily="49" charset="0"/>
              </a:rPr>
              <a:t>print(</a:t>
            </a:r>
            <a:r>
              <a:rPr lang="en-US" altLang="zh-CN" sz="1200" b="1" dirty="0">
                <a:solidFill>
                  <a:srgbClr val="00AA03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b="1" dirty="0">
                <a:solidFill>
                  <a:srgbClr val="00AA03"/>
                </a:solidFill>
                <a:latin typeface="Consolas" panose="020B0609020204030204" pitchFamily="49" charset="0"/>
              </a:rPr>
              <a:t>平均值</a:t>
            </a:r>
            <a:r>
              <a:rPr lang="en-US" altLang="zh-CN" sz="1200" b="1" dirty="0">
                <a:solidFill>
                  <a:srgbClr val="00AA03"/>
                </a:solidFill>
                <a:latin typeface="Consolas" panose="020B0609020204030204" pitchFamily="49" charset="0"/>
              </a:rPr>
              <a:t>:{},</a:t>
            </a:r>
            <a:r>
              <a:rPr lang="zh-CN" altLang="en-US" sz="1200" b="1" dirty="0">
                <a:solidFill>
                  <a:srgbClr val="00AA03"/>
                </a:solidFill>
                <a:latin typeface="Consolas" panose="020B0609020204030204" pitchFamily="49" charset="0"/>
              </a:rPr>
              <a:t>方差</a:t>
            </a:r>
            <a:r>
              <a:rPr lang="en-US" altLang="zh-CN" sz="1200" b="1" dirty="0">
                <a:solidFill>
                  <a:srgbClr val="00AA03"/>
                </a:solidFill>
                <a:latin typeface="Consolas" panose="020B0609020204030204" pitchFamily="49" charset="0"/>
              </a:rPr>
              <a:t>:{:.2},</a:t>
            </a:r>
            <a:r>
              <a:rPr lang="zh-CN" altLang="en-US" sz="1200" b="1" dirty="0">
                <a:solidFill>
                  <a:srgbClr val="00AA03"/>
                </a:solidFill>
                <a:latin typeface="Consolas" panose="020B0609020204030204" pitchFamily="49" charset="0"/>
              </a:rPr>
              <a:t>中位数</a:t>
            </a:r>
            <a:r>
              <a:rPr lang="en-US" altLang="zh-CN" sz="1200" b="1" dirty="0">
                <a:solidFill>
                  <a:srgbClr val="00AA03"/>
                </a:solidFill>
                <a:latin typeface="Consolas" panose="020B0609020204030204" pitchFamily="49" charset="0"/>
              </a:rPr>
              <a:t>:{}."</a:t>
            </a:r>
            <a:r>
              <a:rPr lang="en-US" altLang="zh-CN" sz="1200" b="1" dirty="0">
                <a:latin typeface="Consolas" panose="020B0609020204030204" pitchFamily="49" charset="0"/>
              </a:rPr>
              <a:t>.format(m, dev(</a:t>
            </a:r>
            <a:r>
              <a:rPr lang="en-US" altLang="zh-CN" sz="1200" b="1" dirty="0" err="1">
                <a:latin typeface="Consolas" panose="020B0609020204030204" pitchFamily="49" charset="0"/>
              </a:rPr>
              <a:t>n,m</a:t>
            </a:r>
            <a:r>
              <a:rPr lang="en-US" altLang="zh-CN" sz="1200" b="1" dirty="0">
                <a:latin typeface="Consolas" panose="020B0609020204030204" pitchFamily="49" charset="0"/>
              </a:rPr>
              <a:t>),median(n)))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2" name="右箭头 1"/>
          <p:cNvSpPr/>
          <p:nvPr/>
        </p:nvSpPr>
        <p:spPr bwMode="auto">
          <a:xfrm rot="10800000">
            <a:off x="4211960" y="2067694"/>
            <a:ext cx="432048" cy="288032"/>
          </a:xfrm>
          <a:prstGeom prst="rightArrow">
            <a:avLst/>
          </a:pr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技术能力扩展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79512" y="2132188"/>
            <a:ext cx="8208912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获取多个数据：从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控制台获取多个不确定数据的方法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分隔多个函数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：模块化设计方法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充分利用函数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：充分利用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提供的内置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1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5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6.4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字典类型及操作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F87F324D-8E19-4C6C-A416-092E6E26FB3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893528" y="3773774"/>
            <a:ext cx="808374" cy="730939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835696" y="2015534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5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字典类型及操作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09DD582-F7FD-44CC-ABB5-DBE1B2FA9B52}"/>
              </a:ext>
            </a:extLst>
          </p:cNvPr>
          <p:cNvSpPr/>
          <p:nvPr/>
        </p:nvSpPr>
        <p:spPr>
          <a:xfrm>
            <a:off x="3131840" y="1387936"/>
            <a:ext cx="4544250" cy="197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字典类型定义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字典处理函数及方法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字典类型应用场景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1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字典类型定义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字典类型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理解“映射”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115616" y="1987961"/>
            <a:ext cx="712879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映射是一种键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索引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和值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的对应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016616" y="3147813"/>
            <a:ext cx="12961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内部颜色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外部颜色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212860" y="2840036"/>
            <a:ext cx="7920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红色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黑色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蓝色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白色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317784" y="3579862"/>
            <a:ext cx="794732" cy="432048"/>
          </a:xfrm>
          <a:prstGeom prst="straightConnector1">
            <a:avLst/>
          </a:pr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2365444" y="3219822"/>
            <a:ext cx="747072" cy="936104"/>
          </a:xfrm>
          <a:prstGeom prst="straightConnector1">
            <a:avLst/>
          </a:pr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157076" y="3026154"/>
            <a:ext cx="2700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内部颜色：蓝色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外部颜色：红色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4418994" y="3633868"/>
            <a:ext cx="324036" cy="324036"/>
          </a:xfrm>
          <a:prstGeom prst="rightArrow">
            <a:avLst/>
          </a:pr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65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字典类型定义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理解“映射”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115616" y="1987961"/>
            <a:ext cx="712879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映射是一种键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索引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和值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数据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的对应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115616" y="3152168"/>
            <a:ext cx="2700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内部颜色：蓝色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外部颜色：红色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3661338" y="3651870"/>
            <a:ext cx="324036" cy="324036"/>
          </a:xfrm>
          <a:prstGeom prst="rightArrow">
            <a:avLst/>
          </a:pr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9B9692DD-61F4-4BD0-9E25-42EE85FEE9C9}"/>
              </a:ext>
            </a:extLst>
          </p:cNvPr>
          <p:cNvSpPr>
            <a:spLocks/>
          </p:cNvSpPr>
          <p:nvPr/>
        </p:nvSpPr>
        <p:spPr bwMode="auto">
          <a:xfrm>
            <a:off x="4291408" y="2985977"/>
            <a:ext cx="4464496" cy="1655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120000"/>
              </a:lnSpc>
            </a:pP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streetAddr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: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zh-CN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中关村南大街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5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号</a:t>
            </a:r>
            <a:r>
              <a:rPr lang="zh-CN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 algn="l">
              <a:lnSpc>
                <a:spcPct val="120000"/>
              </a:lnSpc>
            </a:pP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city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       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: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zh-CN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北京市</a:t>
            </a:r>
            <a:r>
              <a:rPr lang="zh-CN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zipcode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    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: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zh-CN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100081</a:t>
            </a:r>
            <a:r>
              <a:rPr lang="zh-CN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996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字典类型定义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理解“映射”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115616" y="1987961"/>
            <a:ext cx="712879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映射是一种键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索引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和值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数据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的对应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796136" y="3009276"/>
            <a:ext cx="2700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内部颜色：蓝色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外部颜色：红色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4680012" y="3633991"/>
            <a:ext cx="324036" cy="324036"/>
          </a:xfrm>
          <a:prstGeom prst="rightArrow">
            <a:avLst/>
          </a:pr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55576" y="2902010"/>
            <a:ext cx="3384376" cy="61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[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python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, 123,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io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05784" y="3673846"/>
            <a:ext cx="3384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0       1     2</a:t>
            </a: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1547664" y="3582114"/>
            <a:ext cx="0" cy="24589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 flipV="1">
            <a:off x="2627784" y="3582114"/>
            <a:ext cx="0" cy="24589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 flipV="1">
            <a:off x="3491880" y="3582114"/>
            <a:ext cx="0" cy="24589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>
          <a:xfrm>
            <a:off x="93064" y="4554425"/>
            <a:ext cx="4812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序列类型由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0..N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整数作为数据的默认索引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975392" y="4554425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映射类型则由用户为数据定义索引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62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字典类型定义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字典类型是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“映射”的体现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007604" y="1995685"/>
            <a:ext cx="7128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键值对：键是数据索引的扩展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字典是键值对的集合，键值对之间无序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采用大括号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{}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dict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创建，键值对用冒号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表示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CC3848-93D1-4F71-B160-4CE9DD7DB4E8}"/>
              </a:ext>
            </a:extLst>
          </p:cNvPr>
          <p:cNvSpPr/>
          <p:nvPr/>
        </p:nvSpPr>
        <p:spPr>
          <a:xfrm>
            <a:off x="179512" y="4227934"/>
            <a:ext cx="8640960" cy="585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{&lt;</a:t>
            </a:r>
            <a:r>
              <a:rPr lang="zh-CN" altLang="en-US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键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1&gt;:&lt;</a:t>
            </a:r>
            <a:r>
              <a:rPr lang="zh-CN" altLang="en-US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值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1&gt;, &lt;</a:t>
            </a:r>
            <a:r>
              <a:rPr lang="zh-CN" altLang="en-US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键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2&gt;:&lt;</a:t>
            </a:r>
            <a:r>
              <a:rPr lang="zh-CN" altLang="en-US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值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2&gt;, … , &lt;</a:t>
            </a:r>
            <a:r>
              <a:rPr lang="zh-CN" altLang="en-US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键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n&gt;:&lt;</a:t>
            </a:r>
            <a:r>
              <a:rPr lang="zh-CN" altLang="en-US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值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n&gt;}</a:t>
            </a:r>
          </a:p>
        </p:txBody>
      </p:sp>
    </p:spTree>
    <p:extLst>
      <p:ext uri="{BB962C8B-B14F-4D97-AF65-F5344CB8AC3E}">
        <p14:creationId xmlns:p14="http://schemas.microsoft.com/office/powerpoint/2010/main" val="108663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11647" y="1203598"/>
            <a:ext cx="814447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单分支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if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二分支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if-else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及紧凑形式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多分支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if-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elif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-else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及条件之间关系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-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not and or  &gt; &gt;= == &lt;= &lt; !=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异常处理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 try-except-else-finally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2763656" y="3974306"/>
            <a:ext cx="808374" cy="730939"/>
          </a:xfrm>
          <a:prstGeom prst="rect">
            <a:avLst/>
          </a:prstGeom>
          <a:noFill/>
        </p:spPr>
      </p:pic>
      <p:sp>
        <p:nvSpPr>
          <p:cNvPr id="25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程序的分支结构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3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字典类型的用法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在字典变量中，通过键获得值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CC3848-93D1-4F71-B160-4CE9DD7DB4E8}"/>
              </a:ext>
            </a:extLst>
          </p:cNvPr>
          <p:cNvSpPr/>
          <p:nvPr/>
        </p:nvSpPr>
        <p:spPr>
          <a:xfrm>
            <a:off x="251520" y="2395215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字典变量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键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…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键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CC3848-93D1-4F71-B160-4CE9DD7DB4E8}"/>
              </a:ext>
            </a:extLst>
          </p:cNvPr>
          <p:cNvSpPr/>
          <p:nvPr/>
        </p:nvSpPr>
        <p:spPr>
          <a:xfrm>
            <a:off x="337046" y="3363838"/>
            <a:ext cx="4162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值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 &lt;</a:t>
            </a:r>
            <a:r>
              <a:rPr lang="zh-CN" altLang="en-US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字典变量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键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</a:t>
            </a:r>
          </a:p>
        </p:txBody>
      </p:sp>
      <p:sp>
        <p:nvSpPr>
          <p:cNvPr id="8" name="矩形 7"/>
          <p:cNvSpPr/>
          <p:nvPr/>
        </p:nvSpPr>
        <p:spPr>
          <a:xfrm>
            <a:off x="1475656" y="4155926"/>
            <a:ext cx="568863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用来向字典变量中索引或增加元素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CC3848-93D1-4F71-B160-4CE9DD7DB4E8}"/>
              </a:ext>
            </a:extLst>
          </p:cNvPr>
          <p:cNvSpPr/>
          <p:nvPr/>
        </p:nvSpPr>
        <p:spPr>
          <a:xfrm>
            <a:off x="4581012" y="3363837"/>
            <a:ext cx="4162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字典变量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键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 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&lt;</a:t>
            </a:r>
            <a:r>
              <a:rPr lang="zh-CN" altLang="en-US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值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&gt;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7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827584" y="1419622"/>
            <a:ext cx="7704856" cy="338437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d = {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noProof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北京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: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Consolas" panose="020B0609020204030204" pitchFamily="49" charset="0"/>
              </a:rPr>
              <a:t>华盛顿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法国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: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Consolas" panose="020B0609020204030204" pitchFamily="49" charset="0"/>
              </a:rPr>
              <a:t>巴黎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d 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{'</a:t>
            </a: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中国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': '</a:t>
            </a: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北京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美国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': '</a:t>
            </a: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华盛顿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法国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': '</a:t>
            </a: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巴黎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'}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d[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北京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b="1" dirty="0">
                <a:latin typeface="Consolas" panose="020B0609020204030204" pitchFamily="49" charset="0"/>
              </a:rPr>
              <a:t>de = {} ; type(de)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&lt;class '</a:t>
            </a:r>
            <a:r>
              <a:rPr lang="en-US" altLang="zh-CN" sz="2000" dirty="0" err="1">
                <a:solidFill>
                  <a:srgbClr val="0010FF"/>
                </a:solidFill>
                <a:latin typeface="Consolas" panose="020B0609020204030204" pitchFamily="49" charset="0"/>
              </a:rPr>
              <a:t>dict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'&gt;</a:t>
            </a:r>
          </a:p>
        </p:txBody>
      </p:sp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字典类型定义和使用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08104" y="3651870"/>
            <a:ext cx="22322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type(x)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返回变量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的类型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7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字典处理函数及方法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0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字典类型操作函数和方法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9148" y="1707654"/>
          <a:ext cx="8165704" cy="26238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9867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667028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函数或方法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d[k]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删除字典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中键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对应的数据值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 in 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判断键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是否在字典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中，如果在返回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d.keys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返回字典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中所有的键信息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d.values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返回字典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中所有的值信息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d.items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返回字典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中所有的键值对信息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730246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5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827584" y="1347614"/>
            <a:ext cx="7704856" cy="338437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d = {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中国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北京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美国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华盛顿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法国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巴黎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}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in d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True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d.keys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rgbClr val="0010FF"/>
                </a:solidFill>
                <a:latin typeface="Consolas" panose="020B0609020204030204" pitchFamily="49" charset="0"/>
              </a:rPr>
              <a:t>dict_keys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(['</a:t>
            </a: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中国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美国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法国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'])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d.values</a:t>
            </a:r>
            <a:r>
              <a:rPr lang="en-US" altLang="zh-CN" sz="2000" b="1" dirty="0">
                <a:latin typeface="Consolas" panose="020B0609020204030204" pitchFamily="49" charset="0"/>
              </a:rPr>
              <a:t>()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rgbClr val="0010FF"/>
                </a:solidFill>
                <a:latin typeface="Consolas" panose="020B0609020204030204" pitchFamily="49" charset="0"/>
              </a:rPr>
              <a:t>dict_values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(['</a:t>
            </a: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北京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华盛顿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巴黎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'])</a:t>
            </a:r>
          </a:p>
        </p:txBody>
      </p:sp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字典类型操作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7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字典类型操作函数和方法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78346" y="1923678"/>
          <a:ext cx="8187308" cy="26238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53494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533814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函数或方法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d.get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(k, &lt;default&gt;)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键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存在，则返回相应值，不在则返回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&lt;default&gt;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d.pop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(k, &lt;default&gt;)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键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存在，则取出相应值，不在则返回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&lt;default&gt;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d.popitem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随机从字典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中取出一个键值对，以元组形式返回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d.clear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删除所有的键值对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(d)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返回字典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中元素的个数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48351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98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827584" y="1347614"/>
            <a:ext cx="7704856" cy="338437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d = {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中国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北京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美国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华盛顿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法国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巴黎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}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d.get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Consolas" panose="020B0609020204030204" pitchFamily="49" charset="0"/>
              </a:rPr>
              <a:t>伊斯兰堡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北京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d.get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巴基斯坦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dirty="0">
                <a:solidFill>
                  <a:srgbClr val="1DB41D"/>
                </a:solidFill>
                <a:latin typeface="Consolas" panose="020B0609020204030204" pitchFamily="49" charset="0"/>
              </a:rPr>
              <a:t>伊斯兰堡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)     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伊斯兰堡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 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d.popitem</a:t>
            </a:r>
            <a:r>
              <a:rPr lang="en-US" altLang="zh-CN" sz="2000" b="1" dirty="0">
                <a:latin typeface="Consolas" panose="020B0609020204030204" pitchFamily="49" charset="0"/>
              </a:rPr>
              <a:t>()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('</a:t>
            </a: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美国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2000" dirty="0">
                <a:solidFill>
                  <a:srgbClr val="0010FF"/>
                </a:solidFill>
                <a:latin typeface="Consolas" panose="020B0609020204030204" pitchFamily="49" charset="0"/>
              </a:rPr>
              <a:t>华盛顿</a:t>
            </a: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</a:rPr>
              <a:t>')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字典类型操作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16D917-B68D-D105-1245-6057CD66EC51}"/>
              </a:ext>
            </a:extLst>
          </p:cNvPr>
          <p:cNvSpPr txBox="1"/>
          <p:nvPr/>
        </p:nvSpPr>
        <p:spPr>
          <a:xfrm>
            <a:off x="4067944" y="32918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latin typeface="Consolas" panose="020B0609020204030204" pitchFamily="49" charset="0"/>
              </a:rPr>
              <a:t>d.get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巴基斯坦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sz="1800" b="1" dirty="0">
                <a:latin typeface="Consolas" panose="020B0609020204030204" pitchFamily="49" charset="0"/>
              </a:rPr>
              <a:t>)</a:t>
            </a:r>
            <a:r>
              <a:rPr lang="zh-CN" altLang="en-US" sz="1800" b="1" dirty="0">
                <a:latin typeface="Consolas" panose="020B0609020204030204" pitchFamily="49" charset="0"/>
              </a:rPr>
              <a:t>？</a:t>
            </a:r>
            <a:endParaRPr lang="zh-CN" altLang="en-US" sz="1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451AA6-5E18-EF1B-161E-0107CA481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79" y="3744806"/>
            <a:ext cx="476901" cy="19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字典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功能默写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A6B0F88-6DB9-45AE-A01F-460FDBD52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347614"/>
            <a:ext cx="4355716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定义空字典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d</a:t>
            </a:r>
          </a:p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向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新增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个</a:t>
            </a:r>
            <a:r>
              <a:rPr lang="zh-CN" altLang="en-US" sz="2000" b="1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键值对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元素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修改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1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判断字符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b="1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是否是</a:t>
            </a:r>
            <a:r>
              <a:rPr lang="en-US" altLang="zh-CN" sz="2000" b="1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的键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000" b="1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000" b="1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45720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000" b="1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清空</a:t>
            </a:r>
            <a:r>
              <a:rPr lang="en-US" altLang="zh-CN" sz="2000" b="1" noProof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4796C312-5CA9-4C22-971F-43A458ABF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1347614"/>
            <a:ext cx="403244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sym typeface="Gill Sans" charset="0"/>
              </a:rPr>
              <a:t> d = {}</a:t>
            </a: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sym typeface="Gill Sans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d[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sym typeface="Gill Sans" charset="0"/>
              </a:rPr>
              <a:t>= 1;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d[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] = 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sym typeface="Gill Sans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sym typeface="Gill Sans" charset="0"/>
              </a:rPr>
              <a:t>[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sym typeface="Gill Sans" charset="0"/>
              </a:rPr>
              <a:t>] = 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sym typeface="Gill Sans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in d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sym typeface="Gill Sans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(d)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0" algn="just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sym typeface="Gill Sans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d.clear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94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字典类型应用场景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3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字典类型应用场景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映射的</a:t>
            </a: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表达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940102" y="2139702"/>
            <a:ext cx="72637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映射无处不在，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键值对无处不在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例如：统计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数据出现的次数，数据是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键，次数是值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最主要作用：表达键值对数据，进而操作它们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8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79155a5afd86163fd78435cb23c80c36c92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53338</TotalTime>
  <Pages>0</Pages>
  <Words>7258</Words>
  <Characters>0</Characters>
  <Application>Microsoft Office PowerPoint</Application>
  <PresentationFormat>全屏显示(16:9)</PresentationFormat>
  <Lines>0</Lines>
  <Paragraphs>980</Paragraphs>
  <Slides>135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135</vt:i4>
      </vt:variant>
    </vt:vector>
  </HeadingPairs>
  <TitlesOfParts>
    <vt:vector size="147" baseType="lpstr">
      <vt:lpstr>DeepSeek-CJK-patch</vt:lpstr>
      <vt:lpstr>Gill Sans</vt:lpstr>
      <vt:lpstr>PingFangSC-Regular</vt:lpstr>
      <vt:lpstr>微软雅黑</vt:lpstr>
      <vt:lpstr>Arial</vt:lpstr>
      <vt:lpstr>Calibri</vt:lpstr>
      <vt:lpstr>Consolas</vt:lpstr>
      <vt:lpstr>Palatino Linotype</vt:lpstr>
      <vt:lpstr>Times New Roman</vt:lpstr>
      <vt:lpstr>Wingdings</vt:lpstr>
      <vt:lpstr>Title &amp; Subtitle</vt:lpstr>
      <vt:lpstr>1_Title &amp; Subtitle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Song</dc:creator>
  <cp:lastModifiedBy>honghao zhu</cp:lastModifiedBy>
  <cp:revision>4526</cp:revision>
  <cp:lastPrinted>2017-02-27T11:23:14Z</cp:lastPrinted>
  <dcterms:modified xsi:type="dcterms:W3CDTF">2025-04-05T16:47:17Z</dcterms:modified>
</cp:coreProperties>
</file>