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73" r:id="rId2"/>
  </p:sldMasterIdLst>
  <p:notesMasterIdLst>
    <p:notesMasterId r:id="rId156"/>
  </p:notesMasterIdLst>
  <p:handoutMasterIdLst>
    <p:handoutMasterId r:id="rId157"/>
  </p:handoutMasterIdLst>
  <p:sldIdLst>
    <p:sldId id="490" r:id="rId3"/>
    <p:sldId id="492" r:id="rId4"/>
    <p:sldId id="607" r:id="rId5"/>
    <p:sldId id="584" r:id="rId6"/>
    <p:sldId id="588" r:id="rId7"/>
    <p:sldId id="589" r:id="rId8"/>
    <p:sldId id="597" r:id="rId9"/>
    <p:sldId id="598" r:id="rId10"/>
    <p:sldId id="601" r:id="rId11"/>
    <p:sldId id="604" r:id="rId12"/>
    <p:sldId id="605" r:id="rId13"/>
    <p:sldId id="606" r:id="rId14"/>
    <p:sldId id="608" r:id="rId15"/>
    <p:sldId id="609" r:id="rId16"/>
    <p:sldId id="610" r:id="rId17"/>
    <p:sldId id="547" r:id="rId18"/>
    <p:sldId id="591" r:id="rId19"/>
    <p:sldId id="768" r:id="rId20"/>
    <p:sldId id="613" r:id="rId21"/>
    <p:sldId id="615" r:id="rId22"/>
    <p:sldId id="616" r:id="rId23"/>
    <p:sldId id="617" r:id="rId24"/>
    <p:sldId id="618" r:id="rId25"/>
    <p:sldId id="619" r:id="rId26"/>
    <p:sldId id="620" r:id="rId27"/>
    <p:sldId id="621" r:id="rId28"/>
    <p:sldId id="622" r:id="rId29"/>
    <p:sldId id="623" r:id="rId30"/>
    <p:sldId id="624" r:id="rId31"/>
    <p:sldId id="625" r:id="rId32"/>
    <p:sldId id="626" r:id="rId33"/>
    <p:sldId id="627" r:id="rId34"/>
    <p:sldId id="628" r:id="rId35"/>
    <p:sldId id="629" r:id="rId36"/>
    <p:sldId id="630" r:id="rId37"/>
    <p:sldId id="631" r:id="rId38"/>
    <p:sldId id="632" r:id="rId39"/>
    <p:sldId id="633" r:id="rId40"/>
    <p:sldId id="634" r:id="rId41"/>
    <p:sldId id="635" r:id="rId42"/>
    <p:sldId id="636" r:id="rId43"/>
    <p:sldId id="637" r:id="rId44"/>
    <p:sldId id="638" r:id="rId45"/>
    <p:sldId id="639" r:id="rId46"/>
    <p:sldId id="640" r:id="rId47"/>
    <p:sldId id="641" r:id="rId48"/>
    <p:sldId id="642" r:id="rId49"/>
    <p:sldId id="643" r:id="rId50"/>
    <p:sldId id="644" r:id="rId51"/>
    <p:sldId id="645" r:id="rId52"/>
    <p:sldId id="769" r:id="rId53"/>
    <p:sldId id="650" r:id="rId54"/>
    <p:sldId id="651" r:id="rId55"/>
    <p:sldId id="652" r:id="rId56"/>
    <p:sldId id="653" r:id="rId57"/>
    <p:sldId id="654" r:id="rId58"/>
    <p:sldId id="655" r:id="rId59"/>
    <p:sldId id="656" r:id="rId60"/>
    <p:sldId id="657" r:id="rId61"/>
    <p:sldId id="658" r:id="rId62"/>
    <p:sldId id="659" r:id="rId63"/>
    <p:sldId id="660" r:id="rId64"/>
    <p:sldId id="661" r:id="rId65"/>
    <p:sldId id="662" r:id="rId66"/>
    <p:sldId id="663" r:id="rId67"/>
    <p:sldId id="770" r:id="rId68"/>
    <p:sldId id="668" r:id="rId69"/>
    <p:sldId id="670" r:id="rId70"/>
    <p:sldId id="671" r:id="rId71"/>
    <p:sldId id="672" r:id="rId72"/>
    <p:sldId id="673" r:id="rId73"/>
    <p:sldId id="674" r:id="rId74"/>
    <p:sldId id="675" r:id="rId75"/>
    <p:sldId id="676" r:id="rId76"/>
    <p:sldId id="677" r:id="rId77"/>
    <p:sldId id="678" r:id="rId78"/>
    <p:sldId id="679" r:id="rId79"/>
    <p:sldId id="680" r:id="rId80"/>
    <p:sldId id="681" r:id="rId81"/>
    <p:sldId id="682" r:id="rId82"/>
    <p:sldId id="683" r:id="rId83"/>
    <p:sldId id="684" r:id="rId84"/>
    <p:sldId id="685" r:id="rId85"/>
    <p:sldId id="686" r:id="rId86"/>
    <p:sldId id="687" r:id="rId87"/>
    <p:sldId id="688" r:id="rId88"/>
    <p:sldId id="689" r:id="rId89"/>
    <p:sldId id="690" r:id="rId90"/>
    <p:sldId id="691" r:id="rId91"/>
    <p:sldId id="692" r:id="rId92"/>
    <p:sldId id="693" r:id="rId93"/>
    <p:sldId id="771" r:id="rId94"/>
    <p:sldId id="698" r:id="rId95"/>
    <p:sldId id="700" r:id="rId96"/>
    <p:sldId id="701" r:id="rId97"/>
    <p:sldId id="702" r:id="rId98"/>
    <p:sldId id="703" r:id="rId99"/>
    <p:sldId id="704" r:id="rId100"/>
    <p:sldId id="705" r:id="rId101"/>
    <p:sldId id="706" r:id="rId102"/>
    <p:sldId id="707" r:id="rId103"/>
    <p:sldId id="708" r:id="rId104"/>
    <p:sldId id="709" r:id="rId105"/>
    <p:sldId id="710" r:id="rId106"/>
    <p:sldId id="711" r:id="rId107"/>
    <p:sldId id="712" r:id="rId108"/>
    <p:sldId id="713" r:id="rId109"/>
    <p:sldId id="714" r:id="rId110"/>
    <p:sldId id="715" r:id="rId111"/>
    <p:sldId id="772" r:id="rId112"/>
    <p:sldId id="720" r:id="rId113"/>
    <p:sldId id="721" r:id="rId114"/>
    <p:sldId id="722" r:id="rId115"/>
    <p:sldId id="723" r:id="rId116"/>
    <p:sldId id="724" r:id="rId117"/>
    <p:sldId id="725" r:id="rId118"/>
    <p:sldId id="726" r:id="rId119"/>
    <p:sldId id="727" r:id="rId120"/>
    <p:sldId id="728" r:id="rId121"/>
    <p:sldId id="729" r:id="rId122"/>
    <p:sldId id="730" r:id="rId123"/>
    <p:sldId id="731" r:id="rId124"/>
    <p:sldId id="732" r:id="rId125"/>
    <p:sldId id="733" r:id="rId126"/>
    <p:sldId id="734" r:id="rId127"/>
    <p:sldId id="735" r:id="rId128"/>
    <p:sldId id="736" r:id="rId129"/>
    <p:sldId id="773" r:id="rId130"/>
    <p:sldId id="741" r:id="rId131"/>
    <p:sldId id="742" r:id="rId132"/>
    <p:sldId id="743" r:id="rId133"/>
    <p:sldId id="744" r:id="rId134"/>
    <p:sldId id="745" r:id="rId135"/>
    <p:sldId id="746" r:id="rId136"/>
    <p:sldId id="747" r:id="rId137"/>
    <p:sldId id="748" r:id="rId138"/>
    <p:sldId id="749" r:id="rId139"/>
    <p:sldId id="750" r:id="rId140"/>
    <p:sldId id="751" r:id="rId141"/>
    <p:sldId id="752" r:id="rId142"/>
    <p:sldId id="753" r:id="rId143"/>
    <p:sldId id="754" r:id="rId144"/>
    <p:sldId id="755" r:id="rId145"/>
    <p:sldId id="756" r:id="rId146"/>
    <p:sldId id="757" r:id="rId147"/>
    <p:sldId id="758" r:id="rId148"/>
    <p:sldId id="759" r:id="rId149"/>
    <p:sldId id="760" r:id="rId150"/>
    <p:sldId id="761" r:id="rId151"/>
    <p:sldId id="762" r:id="rId152"/>
    <p:sldId id="763" r:id="rId153"/>
    <p:sldId id="764" r:id="rId154"/>
    <p:sldId id="529" r:id="rId155"/>
  </p:sldIdLst>
  <p:sldSz cx="9144000" cy="5143500" type="screen16x9"/>
  <p:notesSz cx="7096125" cy="10231438"/>
  <p:custDataLst>
    <p:tags r:id="rId158"/>
  </p:custDataLst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1714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3429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51435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685800" algn="ctr" rtl="0" fontAlgn="base">
      <a:spcBef>
        <a:spcPct val="0"/>
      </a:spcBef>
      <a:spcAft>
        <a:spcPct val="0"/>
      </a:spcAft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85725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102870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120015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1371600" algn="l" defTabSz="171450" rtl="0" eaLnBrk="1" latinLnBrk="0" hangingPunct="1">
      <a:defRPr sz="21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5"/>
    <a:srgbClr val="FEFEFA"/>
    <a:srgbClr val="FF931A"/>
    <a:srgbClr val="0070C0"/>
    <a:srgbClr val="007FDE"/>
    <a:srgbClr val="D98431"/>
    <a:srgbClr val="1C86EF"/>
    <a:srgbClr val="1C86EE"/>
    <a:srgbClr val="CECECE"/>
    <a:srgbClr val="338D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0" autoAdjust="0"/>
    <p:restoredTop sz="95184" autoAdjust="0"/>
  </p:normalViewPr>
  <p:slideViewPr>
    <p:cSldViewPr>
      <p:cViewPr varScale="1">
        <p:scale>
          <a:sx n="108" d="100"/>
          <a:sy n="108" d="100"/>
        </p:scale>
        <p:origin x="490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64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presProps" Target="presProps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viewProps" Target="viewProps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handoutMaster" Target="handoutMasters/handout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tags" Target="tags/tag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18707" y="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r">
              <a:defRPr sz="1200"/>
            </a:lvl1pPr>
          </a:lstStyle>
          <a:p>
            <a:fld id="{762A1014-21A2-46A0-8123-83E663FB8528}" type="datetimeFigureOut">
              <a:rPr lang="zh-CN" altLang="en-US" smtClean="0"/>
              <a:t>2025/4/12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1774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18707" y="9717742"/>
            <a:ext cx="3075761" cy="513699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r">
              <a:defRPr sz="1200"/>
            </a:lvl1pPr>
          </a:lstStyle>
          <a:p>
            <a:fld id="{706617D4-2F23-4D77-90D3-9C99050C3C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967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9498" y="1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/>
          <a:lstStyle>
            <a:lvl1pPr algn="r">
              <a:defRPr sz="1200"/>
            </a:lvl1pPr>
          </a:lstStyle>
          <a:p>
            <a:fld id="{2585A59D-70F8-D247-82DD-BA5A6D366B3E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19900" cy="3835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00" tIns="47350" rIns="94700" bIns="4735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59935"/>
            <a:ext cx="5676900" cy="4604147"/>
          </a:xfrm>
          <a:prstGeom prst="rect">
            <a:avLst/>
          </a:prstGeom>
        </p:spPr>
        <p:txBody>
          <a:bodyPr vert="horz" lIns="94700" tIns="47350" rIns="94700" bIns="4735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718092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9498" y="9718092"/>
            <a:ext cx="3074987" cy="511571"/>
          </a:xfrm>
          <a:prstGeom prst="rect">
            <a:avLst/>
          </a:prstGeom>
        </p:spPr>
        <p:txBody>
          <a:bodyPr vert="horz" lIns="94700" tIns="47350" rIns="94700" bIns="47350" rtlCol="0" anchor="b"/>
          <a:lstStyle>
            <a:lvl1pPr algn="r">
              <a:defRPr sz="1200"/>
            </a:lvl1pPr>
          </a:lstStyle>
          <a:p>
            <a:fld id="{BFA35223-E47F-1946-8A6D-4B121950A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52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divmod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(a, b)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函数需要两个参数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返回的是两个参数的商和余数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例如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a=7,b=2,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则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7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除以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等于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余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则返回的结果为元组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(3,1)</a:t>
            </a:r>
          </a:p>
          <a:p>
            <a:r>
              <a:rPr lang="en-US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pow()</a:t>
            </a:r>
            <a:r>
              <a:rPr lang="zh-CN" altLang="en-US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函数 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的内置函数，它计算并返回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x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次方的值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round</a:t>
            </a:r>
            <a:r>
              <a:rPr lang="zh-CN" altLang="en-US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函数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是</a:t>
            </a:r>
            <a:r>
              <a:rPr lang="en-US" altLang="zh-CN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zh-CN" altLang="en-US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中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用于实现四舍五入的内置函数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-apple-system"/>
              </a:rPr>
              <a:t>complex()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函数是一个用于创建复数对象的内置函数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678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270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934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57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需要安装一些</a:t>
            </a:r>
            <a:r>
              <a:rPr lang="en-US" altLang="zh-CN" dirty="0"/>
              <a:t>Python</a:t>
            </a:r>
            <a:r>
              <a:rPr lang="zh-CN" altLang="en-US" dirty="0"/>
              <a:t>库，以便可以使用词云功能。其中最重要的是</a:t>
            </a:r>
            <a:r>
              <a:rPr lang="en-US" altLang="zh-CN" dirty="0" err="1"/>
              <a:t>wordcloud</a:t>
            </a:r>
            <a:r>
              <a:rPr lang="zh-CN" altLang="en-US" dirty="0"/>
              <a:t>和</a:t>
            </a:r>
            <a:r>
              <a:rPr lang="en-US" altLang="zh-CN" dirty="0"/>
              <a:t>matplotlib</a:t>
            </a:r>
            <a:r>
              <a:rPr lang="zh-CN" altLang="en-US" dirty="0"/>
              <a:t>库。您可以使用以下命令在命令行中安装这些库：</a:t>
            </a:r>
          </a:p>
          <a:p>
            <a:endParaRPr lang="zh-CN" altLang="en-US" dirty="0"/>
          </a:p>
          <a:p>
            <a:r>
              <a:rPr lang="en-US" altLang="zh-CN" dirty="0"/>
              <a:t>pip install </a:t>
            </a:r>
            <a:r>
              <a:rPr lang="en-US" altLang="zh-CN" dirty="0" err="1"/>
              <a:t>wordcloud</a:t>
            </a:r>
            <a:endParaRPr lang="en-US" altLang="zh-CN" dirty="0"/>
          </a:p>
          <a:p>
            <a:r>
              <a:rPr lang="en-US" altLang="zh-CN" dirty="0"/>
              <a:t>pip install matplotlib</a:t>
            </a:r>
          </a:p>
          <a:p>
            <a:endParaRPr lang="en-US" altLang="zh-CN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i="0" dirty="0" err="1">
                <a:solidFill>
                  <a:srgbClr val="222226"/>
                </a:solidFill>
                <a:effectLst/>
                <a:latin typeface="PingFang SC"/>
              </a:rPr>
              <a:t>ValueError</a:t>
            </a:r>
            <a:r>
              <a:rPr lang="en-US" altLang="zh-CN" b="1" i="0" dirty="0">
                <a:solidFill>
                  <a:srgbClr val="222226"/>
                </a:solidFill>
                <a:effectLst/>
                <a:latin typeface="PingFang SC"/>
              </a:rPr>
              <a:t>: Only supported for TrueType fonts</a:t>
            </a:r>
            <a:r>
              <a:rPr lang="zh-CN" altLang="en-US" b="1" i="0" dirty="0">
                <a:solidFill>
                  <a:srgbClr val="222226"/>
                </a:solidFill>
                <a:effectLst/>
                <a:latin typeface="PingFang SC"/>
              </a:rPr>
              <a:t>解决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建议使用清华镜像源安装。</a:t>
            </a:r>
          </a:p>
          <a:p>
            <a:r>
              <a:rPr lang="en-US" altLang="zh-CN" dirty="0"/>
              <a:t>pip install pillow==</a:t>
            </a:r>
            <a:r>
              <a:rPr lang="en-US" altLang="zh-CN" b="0" dirty="0">
                <a:solidFill>
                  <a:srgbClr val="986801"/>
                </a:solidFill>
                <a:effectLst/>
                <a:latin typeface="Source Code Pro" panose="020B0509030403020204" pitchFamily="49" charset="0"/>
              </a:rPr>
              <a:t>9.3.0</a:t>
            </a:r>
            <a:r>
              <a:rPr lang="en-US" altLang="zh-CN" dirty="0"/>
              <a:t> -</a:t>
            </a:r>
            <a:r>
              <a:rPr lang="en-US" altLang="zh-CN" dirty="0" err="1"/>
              <a:t>i</a:t>
            </a:r>
            <a:r>
              <a:rPr lang="en-US" altLang="zh-CN" dirty="0"/>
              <a:t> https://pypi.tuna.tsinghua.edu.cn/simple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46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1093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268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0455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A35223-E47F-1946-8A6D-4B121950AC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sym typeface="Gill Sans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770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73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zh-CN" dirty="0"/>
              <a:t>8</a:t>
            </a:r>
            <a:r>
              <a:rPr lang="zh-CN" altLang="fr-FR" dirty="0"/>
              <a:t>位元，</a:t>
            </a:r>
            <a:r>
              <a:rPr lang="fr-FR" altLang="zh-CN" dirty="0"/>
              <a:t>Universal Character Set/Unicode Transformation Format</a:t>
            </a:r>
            <a:r>
              <a:rPr lang="zh-CN" altLang="en-US" dirty="0"/>
              <a:t>通用字符集</a:t>
            </a:r>
            <a:r>
              <a:rPr lang="en-US" altLang="zh-CN" dirty="0"/>
              <a:t>/</a:t>
            </a:r>
            <a:r>
              <a:rPr lang="zh-CN" altLang="en-US" dirty="0"/>
              <a:t>统一码转换格式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72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B4B4B4"/>
                </a:solidFill>
                <a:effectLst/>
                <a:latin typeface="-apple-system"/>
              </a:rPr>
              <a:t>我们可以显式地指定正确的字符编码方式来解决这个问题。比如，如果文件是使用</a:t>
            </a:r>
            <a:r>
              <a:rPr lang="en-US" altLang="zh-CN" b="0" i="0" dirty="0">
                <a:solidFill>
                  <a:srgbClr val="B4B4B4"/>
                </a:solidFill>
                <a:effectLst/>
                <a:latin typeface="-apple-system"/>
              </a:rPr>
              <a:t>UTF-8</a:t>
            </a:r>
            <a:r>
              <a:rPr lang="zh-CN" altLang="en-US" b="0" i="0" dirty="0">
                <a:solidFill>
                  <a:srgbClr val="B4B4B4"/>
                </a:solidFill>
                <a:effectLst/>
                <a:latin typeface="-apple-system"/>
              </a:rPr>
              <a:t>编码的，而程序中使用了</a:t>
            </a:r>
            <a:r>
              <a:rPr lang="en-US" altLang="zh-CN" b="0" i="0" dirty="0">
                <a:solidFill>
                  <a:srgbClr val="B4B4B4"/>
                </a:solidFill>
                <a:effectLst/>
                <a:latin typeface="-apple-system"/>
              </a:rPr>
              <a:t>GBK</a:t>
            </a:r>
            <a:r>
              <a:rPr lang="zh-CN" altLang="en-US" b="0" i="0" dirty="0">
                <a:solidFill>
                  <a:srgbClr val="B4B4B4"/>
                </a:solidFill>
                <a:effectLst/>
                <a:latin typeface="-apple-system"/>
              </a:rPr>
              <a:t>解码，就会产生该错误。可以将解码方式改为</a:t>
            </a:r>
            <a:r>
              <a:rPr lang="en-US" altLang="zh-CN" b="0" i="0" dirty="0">
                <a:solidFill>
                  <a:srgbClr val="B4B4B4"/>
                </a:solidFill>
                <a:effectLst/>
                <a:latin typeface="-apple-system"/>
              </a:rPr>
              <a:t>UTF-8</a:t>
            </a:r>
            <a:r>
              <a:rPr lang="zh-CN" altLang="en-US" b="0" i="0" dirty="0">
                <a:solidFill>
                  <a:srgbClr val="B4B4B4"/>
                </a:solidFill>
                <a:effectLst/>
                <a:latin typeface="-apple-system"/>
              </a:rPr>
              <a:t>即可。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04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spcBef>
                <a:spcPts val="1125"/>
              </a:spcBef>
            </a:pPr>
            <a:r>
              <a:rPr lang="zh-CN" altLang="en-US" b="0" i="0" dirty="0">
                <a:solidFill>
                  <a:srgbClr val="515151"/>
                </a:solidFill>
                <a:effectLst/>
                <a:latin typeface="PingFangSC-Regular"/>
              </a:rPr>
              <a:t>文件路径中的”</a:t>
            </a:r>
            <a:r>
              <a:rPr lang="en-US" altLang="zh-CN" b="0" i="0" dirty="0">
                <a:solidFill>
                  <a:srgbClr val="515151"/>
                </a:solidFill>
                <a:effectLst/>
                <a:latin typeface="PingFangSC-Regular"/>
              </a:rPr>
              <a:t>/“</a:t>
            </a:r>
            <a:r>
              <a:rPr lang="zh-CN" altLang="en-US" b="0" i="0" dirty="0">
                <a:solidFill>
                  <a:srgbClr val="515151"/>
                </a:solidFill>
                <a:effectLst/>
                <a:latin typeface="PingFangSC-Regular"/>
              </a:rPr>
              <a:t>和“</a:t>
            </a:r>
            <a:r>
              <a:rPr lang="en-US" altLang="zh-CN" b="0" i="0" dirty="0">
                <a:solidFill>
                  <a:srgbClr val="515151"/>
                </a:solidFill>
                <a:effectLst/>
                <a:latin typeface="PingFangSC-Regular"/>
              </a:rPr>
              <a:t>\“</a:t>
            </a:r>
            <a:r>
              <a:rPr lang="zh-CN" altLang="en-US" b="0" i="0" dirty="0">
                <a:solidFill>
                  <a:srgbClr val="515151"/>
                </a:solidFill>
                <a:effectLst/>
                <a:latin typeface="PingFangSC-Regular"/>
              </a:rPr>
              <a:t>区别为：系统不同、共享文件不同、网址访问不同。</a:t>
            </a:r>
          </a:p>
          <a:p>
            <a:pPr algn="l">
              <a:spcBef>
                <a:spcPts val="1125"/>
              </a:spcBef>
            </a:pPr>
            <a:r>
              <a:rPr lang="zh-CN" altLang="en-US" b="0" i="0" dirty="0">
                <a:solidFill>
                  <a:srgbClr val="515151"/>
                </a:solidFill>
                <a:effectLst/>
                <a:latin typeface="PingFangSC-Regular"/>
              </a:rPr>
              <a:t>一、系统不同</a:t>
            </a:r>
          </a:p>
          <a:p>
            <a:pPr algn="l">
              <a:spcBef>
                <a:spcPts val="1125"/>
              </a:spcBef>
            </a:pPr>
            <a:r>
              <a:rPr lang="en-US" altLang="zh-CN" b="0" i="0" dirty="0">
                <a:solidFill>
                  <a:srgbClr val="515151"/>
                </a:solidFill>
                <a:effectLst/>
                <a:latin typeface="PingFangSC-Regular"/>
              </a:rPr>
              <a:t>1</a:t>
            </a:r>
            <a:r>
              <a:rPr lang="zh-CN" altLang="en-US" b="0" i="0" dirty="0">
                <a:solidFill>
                  <a:srgbClr val="515151"/>
                </a:solidFill>
                <a:effectLst/>
                <a:latin typeface="PingFangSC-Regular"/>
              </a:rPr>
              <a:t>、”</a:t>
            </a:r>
            <a:r>
              <a:rPr lang="en-US" altLang="zh-CN" b="0" i="0" dirty="0">
                <a:solidFill>
                  <a:srgbClr val="515151"/>
                </a:solidFill>
                <a:effectLst/>
                <a:latin typeface="PingFangSC-Regular"/>
              </a:rPr>
              <a:t>/“</a:t>
            </a:r>
            <a:r>
              <a:rPr lang="zh-CN" altLang="en-US" b="0" i="0" dirty="0">
                <a:solidFill>
                  <a:srgbClr val="515151"/>
                </a:solidFill>
                <a:effectLst/>
                <a:latin typeface="PingFangSC-Regular"/>
              </a:rPr>
              <a:t>：”</a:t>
            </a:r>
            <a:r>
              <a:rPr lang="en-US" altLang="zh-CN" b="0" i="0" dirty="0">
                <a:solidFill>
                  <a:srgbClr val="515151"/>
                </a:solidFill>
                <a:effectLst/>
                <a:latin typeface="PingFangSC-Regular"/>
              </a:rPr>
              <a:t>/“</a:t>
            </a:r>
            <a:r>
              <a:rPr lang="zh-CN" altLang="en-US" b="0" i="0" dirty="0">
                <a:solidFill>
                  <a:srgbClr val="515151"/>
                </a:solidFill>
                <a:effectLst/>
                <a:latin typeface="PingFangSC-Regular"/>
              </a:rPr>
              <a:t>一般用于</a:t>
            </a:r>
            <a:r>
              <a:rPr lang="en-US" altLang="zh-CN" b="0" i="0" dirty="0">
                <a:solidFill>
                  <a:srgbClr val="515151"/>
                </a:solidFill>
                <a:effectLst/>
                <a:latin typeface="PingFangSC-Regular"/>
              </a:rPr>
              <a:t>Unix</a:t>
            </a:r>
            <a:r>
              <a:rPr lang="zh-CN" altLang="en-US" b="0" i="0" dirty="0">
                <a:solidFill>
                  <a:srgbClr val="515151"/>
                </a:solidFill>
                <a:effectLst/>
                <a:latin typeface="PingFangSC-Regular"/>
              </a:rPr>
              <a:t>系统和</a:t>
            </a:r>
            <a:r>
              <a:rPr lang="en-US" altLang="zh-CN" b="0" i="0" dirty="0">
                <a:solidFill>
                  <a:srgbClr val="515151"/>
                </a:solidFill>
                <a:effectLst/>
                <a:latin typeface="PingFangSC-Regular"/>
              </a:rPr>
              <a:t>Windows</a:t>
            </a:r>
            <a:r>
              <a:rPr lang="zh-CN" altLang="en-US" b="0" i="0" dirty="0">
                <a:solidFill>
                  <a:srgbClr val="515151"/>
                </a:solidFill>
                <a:effectLst/>
                <a:latin typeface="PingFangSC-Regular"/>
              </a:rPr>
              <a:t>系统中。</a:t>
            </a:r>
          </a:p>
          <a:p>
            <a:pPr algn="l">
              <a:spcBef>
                <a:spcPts val="1125"/>
              </a:spcBef>
            </a:pPr>
            <a:r>
              <a:rPr lang="en-US" altLang="zh-CN" b="0" i="0" dirty="0">
                <a:solidFill>
                  <a:srgbClr val="515151"/>
                </a:solidFill>
                <a:effectLst/>
                <a:latin typeface="PingFangSC-Regular"/>
              </a:rPr>
              <a:t>2</a:t>
            </a:r>
            <a:r>
              <a:rPr lang="zh-CN" altLang="en-US" b="0" i="0" dirty="0">
                <a:solidFill>
                  <a:srgbClr val="515151"/>
                </a:solidFill>
                <a:effectLst/>
                <a:latin typeface="PingFangSC-Regular"/>
              </a:rPr>
              <a:t>、“</a:t>
            </a:r>
            <a:r>
              <a:rPr lang="en-US" altLang="zh-CN" b="0" i="0" dirty="0">
                <a:solidFill>
                  <a:srgbClr val="515151"/>
                </a:solidFill>
                <a:effectLst/>
                <a:latin typeface="PingFangSC-Regular"/>
              </a:rPr>
              <a:t>\“</a:t>
            </a:r>
            <a:r>
              <a:rPr lang="zh-CN" altLang="en-US" b="0" i="0" dirty="0">
                <a:solidFill>
                  <a:srgbClr val="515151"/>
                </a:solidFill>
                <a:effectLst/>
                <a:latin typeface="PingFangSC-Regular"/>
              </a:rPr>
              <a:t>：“</a:t>
            </a:r>
            <a:r>
              <a:rPr lang="en-US" altLang="zh-CN" b="0" i="0" dirty="0">
                <a:solidFill>
                  <a:srgbClr val="515151"/>
                </a:solidFill>
                <a:effectLst/>
                <a:latin typeface="PingFangSC-Regular"/>
              </a:rPr>
              <a:t>\“</a:t>
            </a:r>
            <a:r>
              <a:rPr lang="zh-CN" altLang="en-US" b="0" i="0" dirty="0">
                <a:solidFill>
                  <a:srgbClr val="515151"/>
                </a:solidFill>
                <a:effectLst/>
                <a:latin typeface="PingFangSC-Regular"/>
              </a:rPr>
              <a:t>一般用于</a:t>
            </a:r>
            <a:r>
              <a:rPr lang="en-US" altLang="zh-CN" b="0" i="0" dirty="0">
                <a:solidFill>
                  <a:srgbClr val="515151"/>
                </a:solidFill>
                <a:effectLst/>
                <a:latin typeface="PingFangSC-Regular"/>
              </a:rPr>
              <a:t>DOS</a:t>
            </a:r>
            <a:r>
              <a:rPr lang="zh-CN" altLang="en-US" b="0" i="0" dirty="0">
                <a:solidFill>
                  <a:srgbClr val="515151"/>
                </a:solidFill>
                <a:effectLst/>
                <a:latin typeface="PingFangSC-Regular"/>
              </a:rPr>
              <a:t>系统和</a:t>
            </a:r>
            <a:r>
              <a:rPr lang="en-US" altLang="zh-CN" b="0" i="0" dirty="0">
                <a:solidFill>
                  <a:srgbClr val="515151"/>
                </a:solidFill>
                <a:effectLst/>
                <a:latin typeface="PingFangSC-Regular"/>
              </a:rPr>
              <a:t>Windows</a:t>
            </a:r>
            <a:r>
              <a:rPr lang="zh-CN" altLang="en-US" b="0" i="0" dirty="0">
                <a:solidFill>
                  <a:srgbClr val="515151"/>
                </a:solidFill>
                <a:effectLst/>
                <a:latin typeface="PingFangSC-Regular"/>
              </a:rPr>
              <a:t>系统中。</a:t>
            </a:r>
          </a:p>
          <a:p>
            <a:pPr algn="l">
              <a:spcBef>
                <a:spcPts val="1125"/>
              </a:spcBef>
            </a:pPr>
            <a:r>
              <a:rPr lang="zh-CN" altLang="en-US" b="0" i="0" dirty="0">
                <a:solidFill>
                  <a:srgbClr val="515151"/>
                </a:solidFill>
                <a:effectLst/>
                <a:latin typeface="PingFangSC-Regular"/>
              </a:rPr>
              <a:t>二、共享文件不同</a:t>
            </a:r>
          </a:p>
          <a:p>
            <a:pPr algn="l">
              <a:spcBef>
                <a:spcPts val="1125"/>
              </a:spcBef>
            </a:pPr>
            <a:r>
              <a:rPr lang="en-US" altLang="zh-CN" b="0" i="0" dirty="0">
                <a:solidFill>
                  <a:srgbClr val="515151"/>
                </a:solidFill>
                <a:effectLst/>
                <a:latin typeface="PingFangSC-Regular"/>
              </a:rPr>
              <a:t>1</a:t>
            </a:r>
            <a:r>
              <a:rPr lang="zh-CN" altLang="en-US" b="0" i="0" dirty="0">
                <a:solidFill>
                  <a:srgbClr val="515151"/>
                </a:solidFill>
                <a:effectLst/>
                <a:latin typeface="PingFangSC-Regular"/>
              </a:rPr>
              <a:t>、”</a:t>
            </a:r>
            <a:r>
              <a:rPr lang="en-US" altLang="zh-CN" b="0" i="0" dirty="0">
                <a:solidFill>
                  <a:srgbClr val="515151"/>
                </a:solidFill>
                <a:effectLst/>
                <a:latin typeface="PingFangSC-Regular"/>
              </a:rPr>
              <a:t>/“</a:t>
            </a:r>
            <a:r>
              <a:rPr lang="zh-CN" altLang="en-US" b="0" i="0" dirty="0">
                <a:solidFill>
                  <a:srgbClr val="515151"/>
                </a:solidFill>
                <a:effectLst/>
                <a:latin typeface="PingFangSC-Regular"/>
              </a:rPr>
              <a:t>：在访问共享文件中客户机路径需要使用”</a:t>
            </a:r>
            <a:r>
              <a:rPr lang="en-US" altLang="zh-CN" b="0" i="0" dirty="0">
                <a:solidFill>
                  <a:srgbClr val="515151"/>
                </a:solidFill>
                <a:effectLst/>
                <a:latin typeface="PingFangSC-Regular"/>
              </a:rPr>
              <a:t>/“</a:t>
            </a:r>
            <a:r>
              <a:rPr lang="zh-CN" altLang="en-US" b="0" i="0" dirty="0">
                <a:solidFill>
                  <a:srgbClr val="515151"/>
                </a:solidFill>
                <a:effectLst/>
                <a:latin typeface="PingFangSC-Regular"/>
              </a:rPr>
              <a:t>，内部目录路径可使用”</a:t>
            </a:r>
            <a:r>
              <a:rPr lang="en-US" altLang="zh-CN" b="0" i="0" dirty="0">
                <a:solidFill>
                  <a:srgbClr val="515151"/>
                </a:solidFill>
                <a:effectLst/>
                <a:latin typeface="PingFangSC-Regular"/>
              </a:rPr>
              <a:t>/“</a:t>
            </a:r>
            <a:r>
              <a:rPr lang="zh-CN" altLang="en-US" b="0" i="0" dirty="0">
                <a:solidFill>
                  <a:srgbClr val="515151"/>
                </a:solidFill>
                <a:effectLst/>
                <a:latin typeface="PingFangSC-Regular"/>
              </a:rPr>
              <a:t>。</a:t>
            </a:r>
          </a:p>
          <a:p>
            <a:pPr algn="l">
              <a:spcBef>
                <a:spcPts val="1125"/>
              </a:spcBef>
            </a:pPr>
            <a:r>
              <a:rPr lang="en-US" altLang="zh-CN" b="0" i="0" dirty="0">
                <a:solidFill>
                  <a:srgbClr val="515151"/>
                </a:solidFill>
                <a:effectLst/>
                <a:latin typeface="PingFangSC-Regular"/>
              </a:rPr>
              <a:t>2</a:t>
            </a:r>
            <a:r>
              <a:rPr lang="zh-CN" altLang="en-US" b="0" i="0" dirty="0">
                <a:solidFill>
                  <a:srgbClr val="515151"/>
                </a:solidFill>
                <a:effectLst/>
                <a:latin typeface="PingFangSC-Regular"/>
              </a:rPr>
              <a:t>、“</a:t>
            </a:r>
            <a:r>
              <a:rPr lang="en-US" altLang="zh-CN" b="0" i="0" dirty="0">
                <a:solidFill>
                  <a:srgbClr val="515151"/>
                </a:solidFill>
                <a:effectLst/>
                <a:latin typeface="PingFangSC-Regular"/>
              </a:rPr>
              <a:t>\“</a:t>
            </a:r>
            <a:r>
              <a:rPr lang="zh-CN" altLang="en-US" b="0" i="0" dirty="0">
                <a:solidFill>
                  <a:srgbClr val="515151"/>
                </a:solidFill>
                <a:effectLst/>
                <a:latin typeface="PingFangSC-Regular"/>
              </a:rPr>
              <a:t>：在访问共享文件中客户机路径不使用“</a:t>
            </a:r>
            <a:r>
              <a:rPr lang="en-US" altLang="zh-CN" b="0" i="0" dirty="0">
                <a:solidFill>
                  <a:srgbClr val="515151"/>
                </a:solidFill>
                <a:effectLst/>
                <a:latin typeface="PingFangSC-Regular"/>
              </a:rPr>
              <a:t>\“</a:t>
            </a:r>
            <a:r>
              <a:rPr lang="zh-CN" altLang="en-US" b="0" i="0" dirty="0">
                <a:solidFill>
                  <a:srgbClr val="515151"/>
                </a:solidFill>
                <a:effectLst/>
                <a:latin typeface="PingFangSC-Regular"/>
              </a:rPr>
              <a:t>，内部目录路径可使用“</a:t>
            </a:r>
            <a:r>
              <a:rPr lang="en-US" altLang="zh-CN" b="0" i="0" dirty="0">
                <a:solidFill>
                  <a:srgbClr val="515151"/>
                </a:solidFill>
                <a:effectLst/>
                <a:latin typeface="PingFangSC-Regular"/>
              </a:rPr>
              <a:t>\“</a:t>
            </a:r>
            <a:r>
              <a:rPr lang="zh-CN" altLang="en-US" b="0" i="0" dirty="0">
                <a:solidFill>
                  <a:srgbClr val="515151"/>
                </a:solidFill>
                <a:effectLst/>
                <a:latin typeface="PingFangSC-Regular"/>
              </a:rPr>
              <a:t>。</a:t>
            </a:r>
          </a:p>
          <a:p>
            <a:pPr algn="l">
              <a:spcBef>
                <a:spcPts val="1125"/>
              </a:spcBef>
            </a:pPr>
            <a:r>
              <a:rPr lang="zh-CN" altLang="en-US" b="0" i="0" dirty="0">
                <a:solidFill>
                  <a:srgbClr val="515151"/>
                </a:solidFill>
                <a:effectLst/>
                <a:latin typeface="PingFangSC-Regular"/>
              </a:rPr>
              <a:t>三、网址访问不同</a:t>
            </a:r>
          </a:p>
          <a:p>
            <a:pPr algn="l">
              <a:spcBef>
                <a:spcPts val="1125"/>
              </a:spcBef>
            </a:pPr>
            <a:r>
              <a:rPr lang="en-US" altLang="zh-CN" b="0" i="0" dirty="0">
                <a:solidFill>
                  <a:srgbClr val="515151"/>
                </a:solidFill>
                <a:effectLst/>
                <a:latin typeface="PingFangSC-Regular"/>
              </a:rPr>
              <a:t>1</a:t>
            </a:r>
            <a:r>
              <a:rPr lang="zh-CN" altLang="en-US" b="0" i="0" dirty="0">
                <a:solidFill>
                  <a:srgbClr val="515151"/>
                </a:solidFill>
                <a:effectLst/>
                <a:latin typeface="PingFangSC-Regular"/>
              </a:rPr>
              <a:t>、”</a:t>
            </a:r>
            <a:r>
              <a:rPr lang="en-US" altLang="zh-CN" b="0" i="0" dirty="0">
                <a:solidFill>
                  <a:srgbClr val="515151"/>
                </a:solidFill>
                <a:effectLst/>
                <a:latin typeface="PingFangSC-Regular"/>
              </a:rPr>
              <a:t>/“</a:t>
            </a:r>
            <a:r>
              <a:rPr lang="zh-CN" altLang="en-US" b="0" i="0" dirty="0">
                <a:solidFill>
                  <a:srgbClr val="515151"/>
                </a:solidFill>
                <a:effectLst/>
                <a:latin typeface="PingFangSC-Regular"/>
              </a:rPr>
              <a:t>：”</a:t>
            </a:r>
            <a:r>
              <a:rPr lang="en-US" altLang="zh-CN" b="0" i="0" dirty="0">
                <a:solidFill>
                  <a:srgbClr val="515151"/>
                </a:solidFill>
                <a:effectLst/>
                <a:latin typeface="PingFangSC-Regular"/>
              </a:rPr>
              <a:t>/“</a:t>
            </a:r>
            <a:r>
              <a:rPr lang="zh-CN" altLang="en-US" b="0" i="0" dirty="0">
                <a:solidFill>
                  <a:srgbClr val="515151"/>
                </a:solidFill>
                <a:effectLst/>
                <a:latin typeface="PingFangSC-Regular"/>
              </a:rPr>
              <a:t>还可以用于浏览器地址栏网址访问。</a:t>
            </a:r>
          </a:p>
          <a:p>
            <a:pPr algn="l">
              <a:spcBef>
                <a:spcPts val="1125"/>
              </a:spcBef>
            </a:pPr>
            <a:r>
              <a:rPr lang="en-US" altLang="zh-CN" b="0" i="0" dirty="0">
                <a:solidFill>
                  <a:srgbClr val="515151"/>
                </a:solidFill>
                <a:effectLst/>
                <a:latin typeface="PingFangSC-Regular"/>
              </a:rPr>
              <a:t>2</a:t>
            </a:r>
            <a:r>
              <a:rPr lang="zh-CN" altLang="en-US" b="0" i="0" dirty="0">
                <a:solidFill>
                  <a:srgbClr val="515151"/>
                </a:solidFill>
                <a:effectLst/>
                <a:latin typeface="PingFangSC-Regular"/>
              </a:rPr>
              <a:t>、“</a:t>
            </a:r>
            <a:r>
              <a:rPr lang="en-US" altLang="zh-CN" b="0" i="0" dirty="0">
                <a:solidFill>
                  <a:srgbClr val="515151"/>
                </a:solidFill>
                <a:effectLst/>
                <a:latin typeface="PingFangSC-Regular"/>
              </a:rPr>
              <a:t>\“</a:t>
            </a:r>
            <a:r>
              <a:rPr lang="zh-CN" altLang="en-US" b="0" i="0" dirty="0">
                <a:solidFill>
                  <a:srgbClr val="515151"/>
                </a:solidFill>
                <a:effectLst/>
                <a:latin typeface="PingFangSC-Regular"/>
              </a:rPr>
              <a:t>：“</a:t>
            </a:r>
            <a:r>
              <a:rPr lang="en-US" altLang="zh-CN" b="0" i="0" dirty="0">
                <a:solidFill>
                  <a:srgbClr val="515151"/>
                </a:solidFill>
                <a:effectLst/>
                <a:latin typeface="PingFangSC-Regular"/>
              </a:rPr>
              <a:t>\“</a:t>
            </a:r>
            <a:r>
              <a:rPr lang="zh-CN" altLang="en-US" b="0" i="0" dirty="0">
                <a:solidFill>
                  <a:srgbClr val="515151"/>
                </a:solidFill>
                <a:effectLst/>
                <a:latin typeface="PingFangSC-Regular"/>
              </a:rPr>
              <a:t>不可以用于浏览器地址栏网址访问。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35223-E47F-1946-8A6D-4B121950ACD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38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240070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1385231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69" y="862013"/>
            <a:ext cx="1959769" cy="238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62013"/>
            <a:ext cx="5822156" cy="238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187931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171450" indent="0" algn="ctr">
              <a:buNone/>
              <a:defRPr/>
            </a:lvl2pPr>
            <a:lvl3pPr marL="342900" indent="0" algn="ctr">
              <a:buNone/>
              <a:defRPr/>
            </a:lvl3pPr>
            <a:lvl4pPr marL="514350" indent="0" algn="ctr">
              <a:buNone/>
              <a:defRPr/>
            </a:lvl4pPr>
            <a:lvl5pPr marL="685800" indent="0" algn="ctr">
              <a:buNone/>
              <a:defRPr/>
            </a:lvl5pPr>
            <a:lvl6pPr marL="857250" indent="0" algn="ctr">
              <a:buNone/>
              <a:defRPr/>
            </a:lvl6pPr>
            <a:lvl7pPr marL="1028700" indent="0" algn="ctr">
              <a:buNone/>
              <a:defRPr/>
            </a:lvl7pPr>
            <a:lvl8pPr marL="1200150" indent="0" algn="ctr">
              <a:buNone/>
              <a:defRPr/>
            </a:lvl8pPr>
            <a:lvl9pPr marL="1371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60032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22144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737424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2647950"/>
            <a:ext cx="3890963" cy="595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2647950"/>
            <a:ext cx="3890963" cy="595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7756794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628904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5628401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4043638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488052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FEBDE63-2D0D-4E04-B576-FA79D3B6E6A6}"/>
              </a:ext>
            </a:extLst>
          </p:cNvPr>
          <p:cNvSpPr txBox="1"/>
          <p:nvPr userDrawn="1"/>
        </p:nvSpPr>
        <p:spPr>
          <a:xfrm rot="20429976">
            <a:off x="433796" y="1906119"/>
            <a:ext cx="8276407" cy="1331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1714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3429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51435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685800" algn="ctr" rtl="0" fontAlgn="base">
              <a:spcBef>
                <a:spcPct val="0"/>
              </a:spcBef>
              <a:spcAft>
                <a:spcPct val="0"/>
              </a:spcAft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8572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10287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20015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371600" algn="l" defTabSz="171450" rtl="0" eaLnBrk="1" latinLnBrk="0" hangingPunct="1">
              <a:defRPr sz="2100" kern="12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b="1" dirty="0">
                <a:solidFill>
                  <a:srgbClr val="FBFBF5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CC BY-NC-SA 4.0 </a:t>
            </a:r>
            <a:r>
              <a:rPr lang="zh-CN" altLang="en-US" sz="6000" dirty="0">
                <a:solidFill>
                  <a:srgbClr val="FBFBF5"/>
                </a:solidFill>
                <a:latin typeface="Palatino Linotype" panose="0204050205050503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嵩天</a:t>
            </a:r>
            <a:endParaRPr kumimoji="0" lang="zh-CN" altLang="en-US" sz="6000" i="0" u="none" strike="noStrike" kern="1200" cap="none" spc="0" normalizeH="0" baseline="0" noProof="0" dirty="0">
              <a:ln>
                <a:noFill/>
              </a:ln>
              <a:solidFill>
                <a:srgbClr val="FBFBF5"/>
              </a:solidFill>
              <a:effectLst/>
              <a:uLnTx/>
              <a:uFillTx/>
              <a:latin typeface="Palatino Linotype" panose="0204050205050503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42865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717016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4902713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1769" y="862013"/>
            <a:ext cx="1959769" cy="238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62013"/>
            <a:ext cx="5822156" cy="238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59039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114" y="3305175"/>
            <a:ext cx="7772400" cy="1021556"/>
          </a:xfrm>
        </p:spPr>
        <p:txBody>
          <a:bodyPr anchor="t"/>
          <a:lstStyle>
            <a:lvl1pPr algn="l">
              <a:defRPr sz="1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114" y="2180034"/>
            <a:ext cx="7772400" cy="1125141"/>
          </a:xfrm>
        </p:spPr>
        <p:txBody>
          <a:bodyPr anchor="b"/>
          <a:lstStyle>
            <a:lvl1pPr marL="0" indent="0">
              <a:buNone/>
              <a:defRPr sz="800"/>
            </a:lvl1pPr>
            <a:lvl2pPr marL="171450" indent="0">
              <a:buNone/>
              <a:defRPr sz="700"/>
            </a:lvl2pPr>
            <a:lvl3pPr marL="342900" indent="0">
              <a:buNone/>
              <a:defRPr sz="600"/>
            </a:lvl3pPr>
            <a:lvl4pPr marL="514350" indent="0">
              <a:buNone/>
              <a:defRPr sz="500"/>
            </a:lvl4pPr>
            <a:lvl5pPr marL="685800" indent="0">
              <a:buNone/>
              <a:defRPr sz="500"/>
            </a:lvl5pPr>
            <a:lvl6pPr marL="857250" indent="0">
              <a:buNone/>
              <a:defRPr sz="500"/>
            </a:lvl6pPr>
            <a:lvl7pPr marL="1028700" indent="0">
              <a:buNone/>
              <a:defRPr sz="500"/>
            </a:lvl7pPr>
            <a:lvl8pPr marL="1200150" indent="0">
              <a:buNone/>
              <a:defRPr sz="500"/>
            </a:lvl8pPr>
            <a:lvl9pPr marL="13716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845128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2462" y="2647950"/>
            <a:ext cx="3890963" cy="595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00575" y="2647950"/>
            <a:ext cx="3890963" cy="595313"/>
          </a:xfrm>
        </p:spPr>
        <p:txBody>
          <a:bodyPr/>
          <a:lstStyle>
            <a:lvl1pPr>
              <a:defRPr sz="1100"/>
            </a:lvl1pPr>
            <a:lvl2pPr>
              <a:defRPr sz="900"/>
            </a:lvl2pPr>
            <a:lvl3pPr>
              <a:defRPr sz="8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60358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38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38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24" y="1151335"/>
            <a:ext cx="4041576" cy="479822"/>
          </a:xfrm>
        </p:spPr>
        <p:txBody>
          <a:bodyPr anchor="b"/>
          <a:lstStyle>
            <a:lvl1pPr marL="0" indent="0">
              <a:buNone/>
              <a:defRPr sz="900" b="1"/>
            </a:lvl1pPr>
            <a:lvl2pPr marL="171450" indent="0">
              <a:buNone/>
              <a:defRPr sz="800" b="1"/>
            </a:lvl2pPr>
            <a:lvl3pPr marL="342900" indent="0">
              <a:buNone/>
              <a:defRPr sz="700" b="1"/>
            </a:lvl3pPr>
            <a:lvl4pPr marL="514350" indent="0">
              <a:buNone/>
              <a:defRPr sz="600" b="1"/>
            </a:lvl4pPr>
            <a:lvl5pPr marL="685800" indent="0">
              <a:buNone/>
              <a:defRPr sz="600" b="1"/>
            </a:lvl5pPr>
            <a:lvl6pPr marL="857250" indent="0">
              <a:buNone/>
              <a:defRPr sz="600" b="1"/>
            </a:lvl6pPr>
            <a:lvl7pPr marL="1028700" indent="0">
              <a:buNone/>
              <a:defRPr sz="600" b="1"/>
            </a:lvl7pPr>
            <a:lvl8pPr marL="1200150" indent="0">
              <a:buNone/>
              <a:defRPr sz="600" b="1"/>
            </a:lvl8pPr>
            <a:lvl9pPr marL="1371600" indent="0">
              <a:buNone/>
              <a:defRPr sz="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24" y="1631156"/>
            <a:ext cx="4041576" cy="2963466"/>
          </a:xfrm>
        </p:spPr>
        <p:txBody>
          <a:bodyPr/>
          <a:lstStyle>
            <a:lvl1pPr>
              <a:defRPr sz="900"/>
            </a:lvl1pPr>
            <a:lvl2pPr>
              <a:defRPr sz="8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445643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430580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06720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7"/>
            <a:ext cx="3008114" cy="871538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852" y="204788"/>
            <a:ext cx="5111948" cy="4389834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114" cy="351829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6403696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86" y="3600450"/>
            <a:ext cx="5486400" cy="425053"/>
          </a:xfrm>
        </p:spPr>
        <p:txBody>
          <a:bodyPr/>
          <a:lstStyle>
            <a:lvl1pPr algn="l">
              <a:defRPr sz="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86" y="459581"/>
            <a:ext cx="5486400" cy="3086100"/>
          </a:xfrm>
        </p:spPr>
        <p:txBody>
          <a:bodyPr/>
          <a:lstStyle>
            <a:lvl1pPr marL="0" indent="0">
              <a:buNone/>
              <a:defRPr sz="1200"/>
            </a:lvl1pPr>
            <a:lvl2pPr marL="171450" indent="0">
              <a:buNone/>
              <a:defRPr sz="1100"/>
            </a:lvl2pPr>
            <a:lvl3pPr marL="342900" indent="0">
              <a:buNone/>
              <a:defRPr sz="900"/>
            </a:lvl3pPr>
            <a:lvl4pPr marL="514350" indent="0">
              <a:buNone/>
              <a:defRPr sz="800"/>
            </a:lvl4pPr>
            <a:lvl5pPr marL="685800" indent="0">
              <a:buNone/>
              <a:defRPr sz="800"/>
            </a:lvl5pPr>
            <a:lvl6pPr marL="857250" indent="0">
              <a:buNone/>
              <a:defRPr sz="800"/>
            </a:lvl6pPr>
            <a:lvl7pPr marL="1028700" indent="0">
              <a:buNone/>
              <a:defRPr sz="800"/>
            </a:lvl7pPr>
            <a:lvl8pPr marL="1200150" indent="0">
              <a:buNone/>
              <a:defRPr sz="800"/>
            </a:lvl8pPr>
            <a:lvl9pPr marL="1371600" indent="0">
              <a:buNone/>
              <a:defRPr sz="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86" y="4025503"/>
            <a:ext cx="5486400" cy="603647"/>
          </a:xfrm>
        </p:spPr>
        <p:txBody>
          <a:bodyPr/>
          <a:lstStyle>
            <a:lvl1pPr marL="0" indent="0">
              <a:buNone/>
              <a:defRPr sz="500"/>
            </a:lvl1pPr>
            <a:lvl2pPr marL="171450" indent="0">
              <a:buNone/>
              <a:defRPr sz="500"/>
            </a:lvl2pPr>
            <a:lvl3pPr marL="342900" indent="0">
              <a:buNone/>
              <a:defRPr sz="400"/>
            </a:lvl3pPr>
            <a:lvl4pPr marL="514350" indent="0">
              <a:buNone/>
              <a:defRPr sz="300"/>
            </a:lvl4pPr>
            <a:lvl5pPr marL="685800" indent="0">
              <a:buNone/>
              <a:defRPr sz="300"/>
            </a:lvl5pPr>
            <a:lvl6pPr marL="857250" indent="0">
              <a:buNone/>
              <a:defRPr sz="300"/>
            </a:lvl6pPr>
            <a:lvl7pPr marL="1028700" indent="0">
              <a:buNone/>
              <a:defRPr sz="300"/>
            </a:lvl7pPr>
            <a:lvl8pPr marL="1200150" indent="0">
              <a:buNone/>
              <a:defRPr sz="300"/>
            </a:lvl8pPr>
            <a:lvl9pPr marL="1371600" indent="0">
              <a:buNone/>
              <a:defRPr sz="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2555646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862012"/>
            <a:ext cx="7839075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2647950"/>
            <a:ext cx="7839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2463" y="862012"/>
            <a:ext cx="7839075" cy="173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050" tIns="19050" rIns="19050" bIns="190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title style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2463" y="2647950"/>
            <a:ext cx="7839075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9050" tIns="19050" rIns="19050" bIns="190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ill Sans" charset="0"/>
              </a:rPr>
              <a:t>Click to edit Master text styles</a:t>
            </a:r>
          </a:p>
          <a:p>
            <a:pPr lvl="1"/>
            <a:r>
              <a:rPr lang="en-US">
                <a:sym typeface="Gill Sans" charset="0"/>
              </a:rPr>
              <a:t>Second level</a:t>
            </a:r>
          </a:p>
          <a:p>
            <a:pPr lvl="2"/>
            <a:r>
              <a:rPr lang="en-US">
                <a:sym typeface="Gill Sans" charset="0"/>
              </a:rPr>
              <a:t>Third level</a:t>
            </a:r>
          </a:p>
          <a:p>
            <a:pPr lvl="3"/>
            <a:r>
              <a:rPr lang="en-US">
                <a:sym typeface="Gill Sans" charset="0"/>
              </a:rPr>
              <a:t>Fourth level</a:t>
            </a:r>
          </a:p>
          <a:p>
            <a:pPr lvl="4"/>
            <a:r>
              <a:rPr lang="en-US">
                <a:sym typeface="Gill Sans" charset="0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965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17145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第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7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章 文件和数据格式化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23201" y1="34109" x2="23201" y2="34109"/>
                        <a14:foregroundMark x1="37929" y1="54109" x2="37929" y2="54109"/>
                        <a14:foregroundMark x1="48621" y1="55504" x2="48621" y2="55504"/>
                        <a14:foregroundMark x1="57700" y1="54109" x2="57700" y2="54109"/>
                        <a14:foregroundMark x1="63147" y1="47597" x2="63147" y2="47597"/>
                        <a14:foregroundMark x1="71217" y1="47597" x2="71217" y2="47597"/>
                        <a14:foregroundMark x1="80968" y1="46822" x2="80968" y2="46822"/>
                        <a14:backgroundMark x1="18157" y1="28837" x2="18157" y2="28837"/>
                        <a14:backgroundMark x1="15400" y1="52093" x2="15400" y2="52093"/>
                        <a14:backgroundMark x1="24344" y1="66977" x2="24344" y2="66977"/>
                      </a14:backgroundRemoval>
                    </a14:imgEffect>
                  </a14:imgLayer>
                </a14:imgProps>
              </a:ext>
            </a:extLst>
          </a:blip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88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05231" y="1203598"/>
            <a:ext cx="8144479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for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…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in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遍历循环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: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计数、字符串、列表、文件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…</a:t>
            </a: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while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无限循环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continue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和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break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保留字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: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退出当前循环层次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循环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else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的高级用法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: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与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break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有关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4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程序的循环结构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2763656" y="3974306"/>
            <a:ext cx="808374" cy="730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518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CSV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数据存储格式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CSV: Comma-Separated Values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755576" y="2139702"/>
            <a:ext cx="7920880" cy="219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国际通用的一二维数据存储格式，一般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.csv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扩展名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每行一个一维数据，采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用逗号分隔，无空行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Excel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和一般编辑软件都可以读入或另存为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csv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173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5148064" y="1563638"/>
            <a:ext cx="3024336" cy="29177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noProof="0" dirty="0">
                <a:solidFill>
                  <a:schemeClr val="tx1"/>
                </a:solidFill>
                <a:latin typeface="Consolas" panose="020B0609020204030204" pitchFamily="49" charset="0"/>
              </a:rPr>
              <a:t>城市</a:t>
            </a:r>
            <a:r>
              <a:rPr lang="en-US" altLang="zh-CN" sz="1800" b="1" noProof="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800" b="1" noProof="0" dirty="0">
                <a:solidFill>
                  <a:schemeClr val="tx1"/>
                </a:solidFill>
                <a:latin typeface="Consolas" panose="020B0609020204030204" pitchFamily="49" charset="0"/>
              </a:rPr>
              <a:t>环比</a:t>
            </a:r>
            <a:r>
              <a:rPr lang="en-US" altLang="zh-CN" sz="1800" b="1" noProof="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800" b="1" noProof="0" dirty="0">
                <a:solidFill>
                  <a:schemeClr val="tx1"/>
                </a:solidFill>
                <a:latin typeface="Consolas" panose="020B0609020204030204" pitchFamily="49" charset="0"/>
              </a:rPr>
              <a:t>同比</a:t>
            </a:r>
            <a:r>
              <a:rPr lang="en-US" altLang="zh-CN" sz="1800" b="1" noProof="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zh-CN" altLang="en-US" sz="1800" b="1" noProof="0" dirty="0">
                <a:solidFill>
                  <a:schemeClr val="tx1"/>
                </a:solidFill>
                <a:latin typeface="Consolas" panose="020B0609020204030204" pitchFamily="49" charset="0"/>
              </a:rPr>
              <a:t>定基</a:t>
            </a:r>
            <a:endParaRPr lang="en-US" altLang="zh-CN" sz="1800" b="1" noProof="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70000"/>
              </a:lnSpc>
            </a:pPr>
            <a:r>
              <a:rPr lang="zh-CN" altLang="en-US" sz="1800" b="1" noProof="0" dirty="0">
                <a:solidFill>
                  <a:schemeClr val="tx1"/>
                </a:solidFill>
                <a:latin typeface="Consolas" panose="020B0609020204030204" pitchFamily="49" charset="0"/>
              </a:rPr>
              <a:t>北京</a:t>
            </a:r>
            <a:r>
              <a:rPr lang="en-US" altLang="zh-CN" sz="1800" b="1" noProof="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101.5,120.7,121.4</a:t>
            </a:r>
          </a:p>
          <a:p>
            <a:pPr algn="l" eaLnBrk="0" hangingPunct="0">
              <a:lnSpc>
                <a:spcPct val="17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上海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,101.2,127.3,127.8</a:t>
            </a:r>
          </a:p>
          <a:p>
            <a:pPr algn="l" eaLnBrk="0" hangingPunct="0">
              <a:lnSpc>
                <a:spcPct val="17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广州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,101.3,119.4,120.0</a:t>
            </a:r>
          </a:p>
          <a:p>
            <a:pPr algn="l" eaLnBrk="0" hangingPunct="0">
              <a:lnSpc>
                <a:spcPct val="17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深圳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,102.0,140.0,145.5</a:t>
            </a:r>
          </a:p>
          <a:p>
            <a:pPr algn="l" eaLnBrk="0" hangingPunct="0">
              <a:lnSpc>
                <a:spcPct val="17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沈阳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,100.0,101.4,101.6</a:t>
            </a:r>
          </a:p>
        </p:txBody>
      </p:sp>
      <p:sp>
        <p:nvSpPr>
          <p:cNvPr id="8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CSV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数据存储格式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827584" y="1727894"/>
          <a:ext cx="2808312" cy="262381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2078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577674675"/>
                    </a:ext>
                  </a:extLst>
                </a:gridCol>
                <a:gridCol w="702078">
                  <a:extLst>
                    <a:ext uri="{9D8B030D-6E8A-4147-A177-3AD203B41FA5}">
                      <a16:colId xmlns:a16="http://schemas.microsoft.com/office/drawing/2014/main" val="3661323249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城市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环比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同比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定基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北京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0" kern="1200" noProof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101.5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0" kern="1200" noProof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120.7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0" kern="1200" noProof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Gill Sans" charset="0"/>
                        </a:rPr>
                        <a:t>121.4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上海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101.2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127.3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127.8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25580326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广州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101.3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119.4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120.0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229390637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深圳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102.0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140.0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145.5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119967050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沈阳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100.0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101.4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1600" b="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101.6</a:t>
                      </a:r>
                      <a:endParaRPr lang="zh-CN" altLang="en-US" sz="1600" b="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036834450"/>
                  </a:ext>
                </a:extLst>
              </a:tr>
            </a:tbl>
          </a:graphicData>
        </a:graphic>
      </p:graphicFrame>
      <p:sp>
        <p:nvSpPr>
          <p:cNvPr id="2" name="右箭头 1"/>
          <p:cNvSpPr/>
          <p:nvPr/>
        </p:nvSpPr>
        <p:spPr bwMode="auto">
          <a:xfrm>
            <a:off x="4211960" y="2859781"/>
            <a:ext cx="360040" cy="360040"/>
          </a:xfrm>
          <a:prstGeom prst="rightArrow">
            <a:avLst/>
          </a:prstGeom>
          <a:noFill/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7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CSV</a:t>
            </a: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数据存储格式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28347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CSV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Comma-Separated Values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755576" y="2283718"/>
            <a:ext cx="7920880" cy="219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如果某个元素缺失，逗号仍要保留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二维数据的表头可以作为数据存储，也可以另行存储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逗号为英文半角逗号，逗号与数据之间无额外空格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944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二维数据的存储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按行存？按列存？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755576" y="2283718"/>
            <a:ext cx="7920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按行存或者按列存都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可以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，具体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由程序决定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一般索引习惯：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ls[row][column]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，先行后列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根据一般习惯，外层列表每个元素是一行，按行存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353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二维数据的处理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91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二维数据的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读入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处理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Bebas Neue" charset="0"/>
              </a:rPr>
              <a:t>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Bebas Neue" charset="0"/>
              </a:rPr>
              <a:t>CSV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Bebas Neue" charset="0"/>
              </a:rPr>
              <a:t>格式的文件中读入数据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Bebas Neue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83768" y="2067694"/>
            <a:ext cx="49685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open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fname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ls = []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 line in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line 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line.replace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\n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ls.append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line.split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))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fo.close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8778F1-6F2C-458E-8E48-0125EB2AE1E3}"/>
              </a:ext>
            </a:extLst>
          </p:cNvPr>
          <p:cNvSpPr/>
          <p:nvPr/>
        </p:nvSpPr>
        <p:spPr bwMode="auto">
          <a:xfrm>
            <a:off x="2987824" y="3867894"/>
            <a:ext cx="3960440" cy="432048"/>
          </a:xfrm>
          <a:prstGeom prst="rect">
            <a:avLst/>
          </a:prstGeom>
          <a:noFill/>
          <a:ln w="381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91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二维数据的写入处理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将数据写入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CSV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格式的文件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1760" y="2189467"/>
            <a:ext cx="5112568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ls =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</a:rPr>
              <a:t>[]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[]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[]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二维列表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 =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open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fname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'w'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000" b="1" dirty="0">
                <a:latin typeface="Consolas" panose="020B0609020204030204" pitchFamily="49" charset="0"/>
              </a:rPr>
              <a:t> item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000" b="1" dirty="0">
                <a:latin typeface="Consolas" panose="020B0609020204030204" pitchFamily="49" charset="0"/>
              </a:rPr>
              <a:t> ls: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f.write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</a:rPr>
              <a:t>,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.join(item) + 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</a:rPr>
              <a:t>'\n'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f.close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8778F1-6F2C-458E-8E48-0125EB2AE1E3}"/>
              </a:ext>
            </a:extLst>
          </p:cNvPr>
          <p:cNvSpPr/>
          <p:nvPr/>
        </p:nvSpPr>
        <p:spPr bwMode="auto">
          <a:xfrm>
            <a:off x="2771800" y="3651870"/>
            <a:ext cx="4608512" cy="432048"/>
          </a:xfrm>
          <a:prstGeom prst="rect">
            <a:avLst/>
          </a:prstGeom>
          <a:noFill/>
          <a:ln w="381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844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二维数据的逐一处理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采用二层循环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39752" y="2283718"/>
            <a:ext cx="51125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ls =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[1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</a:rPr>
              <a:t>,2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[3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</a:rPr>
              <a:t>,4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[5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</a:rPr>
              <a:t>,6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二维列表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row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ls: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column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row: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>
                <a:latin typeface="Consolas" panose="020B0609020204030204" pitchFamily="49" charset="0"/>
              </a:rPr>
              <a:t>         </a:t>
            </a:r>
            <a:r>
              <a:rPr lang="en-US" altLang="zh-CN" sz="2000" b="1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>
                <a:latin typeface="Consolas" panose="020B0609020204030204" pitchFamily="49" charset="0"/>
              </a:rPr>
              <a:t>(column)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54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单元小结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677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5983451" y="3681956"/>
            <a:ext cx="808374" cy="730939"/>
          </a:xfrm>
          <a:prstGeom prst="rect">
            <a:avLst/>
          </a:prstGeom>
          <a:noFill/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-137163" y="1451457"/>
            <a:ext cx="8856039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二维数据的表示：列表类型，其中每个元素也是一个列表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CSV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格式：逗号分隔表示一维，按行分隔表示二维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二维数据的处理：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for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循环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+.split()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.join()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3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二维数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据的格式化和处理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278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4137221" y="3858665"/>
            <a:ext cx="808374" cy="730939"/>
          </a:xfrm>
          <a:prstGeom prst="rect">
            <a:avLst/>
          </a:prstGeom>
          <a:noFill/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05231" y="1372076"/>
            <a:ext cx="8144479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使用保留字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def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定义函数，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lambda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定义匿名函数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可选参数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赋初值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、可变参数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(*b)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、名称传递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保留字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return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可以返回任意多个结果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保留字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global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声明使用全局变量，一些隐式规则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6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函数的定义与使用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66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12" y="3795886"/>
            <a:ext cx="1356388" cy="135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29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7.5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模块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6: </a:t>
            </a:r>
            <a:r>
              <a:rPr lang="en-US" altLang="zh-CN" sz="4400" dirty="0" err="1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wordcloud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库的使用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738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en-US" altLang="zh-CN" sz="4000" dirty="0" err="1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wordcloud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基本介绍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8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wordcloud</a:t>
            </a: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库概述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1962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wordcloud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是优秀的词云展示第三方库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971600" y="4227934"/>
            <a:ext cx="7632848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词云以词语为基本单位，更加直观和艺术地展示文本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5" name="图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1115616" y="2266582"/>
            <a:ext cx="3082055" cy="1961352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264768"/>
            <a:ext cx="3423820" cy="195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032" y="2401111"/>
            <a:ext cx="3811065" cy="2067601"/>
          </a:xfrm>
          <a:prstGeom prst="rect">
            <a:avLst/>
          </a:prstGeom>
        </p:spPr>
      </p:pic>
      <p:sp>
        <p:nvSpPr>
          <p:cNvPr id="5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wordcloud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库的安装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1962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</a:t>
            </a:r>
            <a:r>
              <a:rPr lang="en-US" altLang="zh-CN" sz="2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cmd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命令行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  pip install </a:t>
            </a:r>
            <a:r>
              <a:rPr lang="en-US" altLang="zh-CN" sz="2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wordcloud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4716016" y="3992317"/>
            <a:ext cx="1728192" cy="216024"/>
          </a:xfrm>
          <a:prstGeom prst="roundRect">
            <a:avLst/>
          </a:prstGeom>
          <a:noFill/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794" y="2401111"/>
            <a:ext cx="3836697" cy="2086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47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wordcloud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使用说明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75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lvl="0">
              <a:lnSpc>
                <a:spcPct val="70000"/>
              </a:lnSpc>
              <a:defRPr/>
            </a:pPr>
            <a:r>
              <a:rPr lang="en-US" altLang="zh-CN" sz="4000" dirty="0" err="1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wordcloud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库基本使用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19622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wordcloud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库把词云当作一个</a:t>
            </a:r>
            <a:r>
              <a:rPr lang="en-US" altLang="zh-CN" sz="2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WordCloud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对象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899592" y="2283718"/>
            <a:ext cx="7740860" cy="2203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wordcloud.WordCloud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代表一个文本对应的词云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可以根据文本中词语出现的频率等参数绘制词云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词云的绘制形状、尺寸和颜色都可以设定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11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wordcloud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库常规方法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637674" y="3003798"/>
            <a:ext cx="58686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以</a:t>
            </a:r>
            <a:r>
              <a:rPr lang="en-US" altLang="zh-CN" sz="2400" b="1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WordCloud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对象为基础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配置参数、加载文本、输出文件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223628" y="1679310"/>
            <a:ext cx="6696744" cy="92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w = </a:t>
            </a:r>
            <a:r>
              <a:rPr lang="en-US" altLang="zh-CN" sz="32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wordcloud.WordCloud</a:t>
            </a:r>
            <a:r>
              <a:rPr lang="en-US" altLang="zh-CN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endParaRPr lang="zh-CN" altLang="en-US" sz="32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87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wordcloud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库常规方法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223628" y="1306707"/>
            <a:ext cx="6696744" cy="928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w = 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wordcloud.WordCloud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()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683568" y="2571750"/>
          <a:ext cx="7776864" cy="20359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88559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388305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方法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w.generate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(txt)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向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WordCloud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对象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中加载文本</a:t>
                      </a:r>
                      <a:r>
                        <a:rPr lang="en-US" altLang="zh-CN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txt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Gill Sans" charset="0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w.generate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</a:t>
                      </a: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A0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"Python and </a:t>
                      </a:r>
                      <a:r>
                        <a:rPr kumimoji="0" lang="en-US" altLang="zh-CN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AA0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WordCloud</a:t>
                      </a: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A0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)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w.to_file</a:t>
                      </a: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(filename)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将词云输出为图像文件，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png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或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.jpg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Gill Sans" charset="0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w.to_file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</a:t>
                      </a: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A0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"outfile.png"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)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205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wordcloud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库常规方法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364088" y="2008000"/>
            <a:ext cx="349713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步骤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：配置对象参数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步骤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：加载词云文本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步骤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：输出词云文件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95536" y="1580020"/>
            <a:ext cx="4968552" cy="27363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lnSpc>
                <a:spcPct val="200000"/>
              </a:lnSpc>
              <a:defRPr/>
            </a:pP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import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wordcloud</a:t>
            </a:r>
            <a:endParaRPr lang="en-US" altLang="zh-CN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20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c =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wordcloud.WordCloud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 eaLnBrk="0" hangingPunct="0">
              <a:lnSpc>
                <a:spcPct val="200000"/>
              </a:lnSpc>
              <a:defRPr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c.generate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 err="1">
                <a:solidFill>
                  <a:srgbClr val="1DB41D"/>
                </a:solidFill>
                <a:latin typeface="Consolas" panose="020B0609020204030204" pitchFamily="49" charset="0"/>
              </a:rPr>
              <a:t>wordcloud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by Python"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200000"/>
              </a:lnSpc>
              <a:defRPr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c.to_file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"pywordcloud.png"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5798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19895" y="1443091"/>
            <a:ext cx="8144479" cy="20867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模块化设计：松耦合、紧耦合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函数递归的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个特征：基例和链条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函数递归的实现：函数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+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分支结构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4137221" y="3858665"/>
            <a:ext cx="808374" cy="730939"/>
          </a:xfrm>
          <a:prstGeom prst="rect">
            <a:avLst/>
          </a:prstGeom>
          <a:noFill/>
        </p:spPr>
      </p:pic>
      <p:sp>
        <p:nvSpPr>
          <p:cNvPr id="23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代码复用与函数递归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672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wordcloud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库常规方法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538" y="1851670"/>
            <a:ext cx="4768924" cy="2384462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 bwMode="auto">
          <a:xfrm>
            <a:off x="5364088" y="4587974"/>
            <a:ext cx="1232334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直接箭头连接符 8"/>
          <p:cNvCxnSpPr/>
          <p:nvPr/>
        </p:nvCxnSpPr>
        <p:spPr bwMode="auto">
          <a:xfrm flipH="1">
            <a:off x="2555776" y="4587974"/>
            <a:ext cx="1232334" cy="0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283968" y="4357141"/>
            <a:ext cx="792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FF9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400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sym typeface="Gill Sans" charset="0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7596336" y="3651870"/>
            <a:ext cx="8198" cy="504056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7204391" y="2934727"/>
            <a:ext cx="7920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FF9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200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sym typeface="Gill Sans" charset="0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flipV="1">
            <a:off x="7596336" y="2211712"/>
            <a:ext cx="0" cy="432046"/>
          </a:xfrm>
          <a:prstGeom prst="straightConnector1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28892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wordcloud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库常规方法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122085" y="3714162"/>
            <a:ext cx="10736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文本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11560" y="1845921"/>
            <a:ext cx="3024336" cy="113574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200000"/>
              </a:lnSpc>
              <a:defRPr/>
            </a:pP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 err="1">
                <a:solidFill>
                  <a:srgbClr val="1DB41D"/>
                </a:solidFill>
                <a:latin typeface="Consolas" panose="020B0609020204030204" pitchFamily="49" charset="0"/>
              </a:rPr>
              <a:t>wordcloud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by Python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398" y="1759181"/>
            <a:ext cx="2456470" cy="122823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6804248" y="3672200"/>
            <a:ext cx="10736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词云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" name="右箭头 1"/>
          <p:cNvSpPr/>
          <p:nvPr/>
        </p:nvSpPr>
        <p:spPr bwMode="auto">
          <a:xfrm>
            <a:off x="4463987" y="2335271"/>
            <a:ext cx="504056" cy="360040"/>
          </a:xfrm>
          <a:prstGeom prst="rightArrow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496136" y="3203569"/>
            <a:ext cx="2670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noProof="0" dirty="0">
                <a:solidFill>
                  <a:srgbClr val="197E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① 分隔</a:t>
            </a:r>
            <a:r>
              <a:rPr lang="en-US" altLang="zh-CN" sz="1800" b="1" noProof="0" dirty="0">
                <a:solidFill>
                  <a:srgbClr val="197E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zh-CN" altLang="en-US" sz="1800" b="1" noProof="0" dirty="0">
                <a:solidFill>
                  <a:srgbClr val="197E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以空格分隔单词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97EC6"/>
              </a:solidFill>
              <a:effectLst/>
              <a:uLnTx/>
              <a:uFillTx/>
              <a:sym typeface="Gill Sans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918634" y="3613935"/>
            <a:ext cx="33326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noProof="0" dirty="0">
                <a:solidFill>
                  <a:srgbClr val="197E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② </a:t>
            </a:r>
            <a:r>
              <a:rPr lang="zh-CN" altLang="en-US" sz="1800" b="1" dirty="0">
                <a:solidFill>
                  <a:srgbClr val="197E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统计</a:t>
            </a:r>
            <a:r>
              <a:rPr lang="en-US" altLang="zh-CN" sz="1800" b="1" noProof="0" dirty="0">
                <a:solidFill>
                  <a:srgbClr val="197E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zh-CN" altLang="en-US" sz="1800" b="1" dirty="0">
                <a:solidFill>
                  <a:srgbClr val="197E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单词出现次数并过滤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97EC6"/>
              </a:solidFill>
              <a:effectLst/>
              <a:uLnTx/>
              <a:uFillTx/>
              <a:sym typeface="Gill Sans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320993" y="4024301"/>
            <a:ext cx="2930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noProof="0" dirty="0">
                <a:solidFill>
                  <a:srgbClr val="197E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③ 字体</a:t>
            </a:r>
            <a:r>
              <a:rPr lang="en-US" altLang="zh-CN" sz="1800" b="1" noProof="0" dirty="0">
                <a:solidFill>
                  <a:srgbClr val="197E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zh-CN" altLang="en-US" sz="1800" b="1" dirty="0">
                <a:solidFill>
                  <a:srgbClr val="197E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根据统计</a:t>
            </a:r>
            <a:r>
              <a:rPr lang="zh-CN" altLang="en-US" sz="1800" b="1" noProof="0" dirty="0">
                <a:solidFill>
                  <a:srgbClr val="197E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配置字号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97EC6"/>
              </a:solidFill>
              <a:effectLst/>
              <a:uLnTx/>
              <a:uFillTx/>
              <a:sym typeface="Gill Sans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845451" y="4434666"/>
            <a:ext cx="267076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b="1" noProof="0" dirty="0">
                <a:solidFill>
                  <a:srgbClr val="197E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④ 布局</a:t>
            </a:r>
            <a:r>
              <a:rPr lang="en-US" altLang="zh-CN" sz="1800" b="1" noProof="0" dirty="0">
                <a:solidFill>
                  <a:srgbClr val="197E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zh-CN" altLang="en-US" sz="1800" b="1" noProof="0" dirty="0">
                <a:solidFill>
                  <a:srgbClr val="197E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颜色环境尺寸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197EC6"/>
              </a:solidFill>
              <a:effectLst/>
              <a:uLnTx/>
              <a:uFillTx/>
              <a:sym typeface="Gill Sans" charset="0"/>
            </a:endParaRPr>
          </a:p>
        </p:txBody>
      </p:sp>
      <p:sp>
        <p:nvSpPr>
          <p:cNvPr id="13" name="右箭头 12"/>
          <p:cNvSpPr/>
          <p:nvPr/>
        </p:nvSpPr>
        <p:spPr bwMode="auto">
          <a:xfrm>
            <a:off x="2429762" y="4061857"/>
            <a:ext cx="252028" cy="222867"/>
          </a:xfrm>
          <a:prstGeom prst="rightArrow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" name="右箭头 13"/>
          <p:cNvSpPr/>
          <p:nvPr/>
        </p:nvSpPr>
        <p:spPr bwMode="auto">
          <a:xfrm>
            <a:off x="6431577" y="4072669"/>
            <a:ext cx="252028" cy="222867"/>
          </a:xfrm>
          <a:prstGeom prst="rightArrow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79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配置对象参数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845586" y="1283474"/>
            <a:ext cx="745282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w = 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wordcloud.WordCloud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(&lt;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参数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&gt;)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683568" y="2571750"/>
          <a:ext cx="7776864" cy="203593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88559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388305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width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指定词云对象生成图片的宽度，默认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400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像素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Gill Sans" charset="0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w=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wordcloud.WordCloud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(width=600)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height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指定词云对象生成图片的高度，默认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像素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Gill Sans" charset="0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w=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wordcloud.WordCloud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(height=400)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73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配置对象参数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683568" y="1563638"/>
          <a:ext cx="7920880" cy="28481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432792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488088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min_font_size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指定词云中字体的最小字号，默认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号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Gill Sans" charset="0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w=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wordcloud.WordCloud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min_font_size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=10)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max_font_size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指定词云中字体的最大字号，根据高度自动调节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Gill Sans" charset="0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w=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wordcloud.WordCloud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max_font_size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=20)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font_step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指定词云中字体字号的步进间隔，默认为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Gill Sans" charset="0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w=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wordcloud.WordCloud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font_step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=2)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2403286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05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配置对象参数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611560" y="1563638"/>
          <a:ext cx="8136904" cy="284816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font_path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指定字体文件的路径，默认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None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Gill Sans" charset="0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w=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wordcloud.WordCloud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font_path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=</a:t>
                      </a:r>
                      <a:r>
                        <a:rPr kumimoji="0" lang="en-US" altLang="zh-CN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AA0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00AA0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msyh.ttc</a:t>
                      </a:r>
                      <a:r>
                        <a:rPr kumimoji="0" lang="en-US" altLang="zh-CN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AA0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)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max_words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指定词云显示的最大单词数量，默认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200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Gill Sans" charset="0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w=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wordcloud.WordCloud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max_words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=20)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stop_words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指定词云的排除词列表，即不显示的单词列表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Gill Sans" charset="0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w=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wordcloud.WordCloud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stop_words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={</a:t>
                      </a:r>
                      <a:r>
                        <a:rPr kumimoji="0" lang="en-US" altLang="zh-CN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AA0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"Python"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})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2403286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04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配置对象参数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251520" y="1563638"/>
          <a:ext cx="8712968" cy="285985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390283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6322685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参数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mask</a:t>
                      </a:r>
                      <a:endParaRPr lang="zh-CN" altLang="en-US" sz="20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指定词云形状，默认为长方形，需要引用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imread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&gt;&gt;&gt;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from 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scipy.misc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import 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imread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Gill Sans" charset="0"/>
                        </a:rPr>
                        <a:t>  </a:t>
                      </a:r>
                    </a:p>
                    <a:p>
                      <a:pPr marL="0" marR="0" lvl="0" indent="0" algn="l" defTabSz="17145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Gill Sans" charset="0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mk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=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imread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</a:t>
                      </a:r>
                      <a:r>
                        <a:rPr kumimoji="0" lang="en-US" altLang="zh-CN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AA0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"pic.png"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)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Gill Sans" charset="0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w=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wordcloud.WordCloud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(mask=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mk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)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background_color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指定词云图片的背景颜色，默认为黑色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w=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wordcloud.WordCloud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background_color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=</a:t>
                      </a:r>
                      <a:r>
                        <a:rPr kumimoji="0" lang="en-US" altLang="zh-CN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AA0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"white"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)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44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wordcloud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应用实例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30AE5F0-86D5-4156-A737-855E37102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635646"/>
            <a:ext cx="5472608" cy="273630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import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wordcloud</a:t>
            </a:r>
            <a:endParaRPr lang="en-US" altLang="zh-CN" sz="20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txt = 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"life is short, you need python"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w =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wordcloud.WordCloud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 \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</a:t>
            </a: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background_color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"white"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w.generate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(txt)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w.to_file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"pywcloud.png"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9BEB31F-7879-427D-B0A8-C2C776E854AB}"/>
              </a:ext>
            </a:extLst>
          </p:cNvPr>
          <p:cNvSpPr/>
          <p:nvPr/>
        </p:nvSpPr>
        <p:spPr>
          <a:xfrm>
            <a:off x="6876256" y="4459927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以空格分隔单词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2571750"/>
            <a:ext cx="2841104" cy="1420552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54408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330AE5F0-86D5-4156-A737-855E37102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555526"/>
            <a:ext cx="5472608" cy="38884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import </a:t>
            </a:r>
            <a:r>
              <a:rPr lang="en-US" altLang="zh-CN" sz="2000" b="1" dirty="0" err="1">
                <a:latin typeface="Consolas" panose="020B0609020204030204" pitchFamily="49" charset="0"/>
              </a:rPr>
              <a:t>jieba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 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import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wordcloud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txt = 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程序设计语言是计算机能够理解和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zh-CN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识别用户操作意图的一种交互体系，它按照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zh-CN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特定规则组织计算机指令，使计算机能够自</a:t>
            </a:r>
            <a:r>
              <a:rPr lang="en-US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zh-CN" altLang="zh-CN" sz="2000" dirty="0">
                <a:solidFill>
                  <a:srgbClr val="1DB41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动进行各种运算处理。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 =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wordcloud.WordCloud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 width=1000,\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lang="en-US" altLang="zh-CN" sz="2000" b="1" dirty="0" err="1">
                <a:latin typeface="Consolas" panose="020B0609020204030204" pitchFamily="49" charset="0"/>
              </a:rPr>
              <a:t>font_path</a:t>
            </a:r>
            <a:r>
              <a:rPr lang="en-US" altLang="zh-CN" b="1" dirty="0"/>
              <a:t>=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 err="1">
                <a:solidFill>
                  <a:srgbClr val="1DB41D"/>
                </a:solidFill>
                <a:latin typeface="Consolas" panose="020B0609020204030204" pitchFamily="49" charset="0"/>
              </a:rPr>
              <a:t>msyh.ttc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en-US" altLang="zh-CN" sz="2000" b="1" dirty="0">
                <a:latin typeface="Consolas" panose="020B0609020204030204" pitchFamily="49" charset="0"/>
              </a:rPr>
              <a:t>,height=700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w.generate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 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.join(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jieba.lcut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(txt)))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w.to_file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"pywcloud.png"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4143998-6665-4301-8A79-69B86336E548}"/>
              </a:ext>
            </a:extLst>
          </p:cNvPr>
          <p:cNvSpPr/>
          <p:nvPr/>
        </p:nvSpPr>
        <p:spPr>
          <a:xfrm>
            <a:off x="4572000" y="4443958"/>
            <a:ext cx="45448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中文需要先分词并组成空格分隔字符串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549" y="1347614"/>
            <a:ext cx="2777452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4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12" y="3795886"/>
            <a:ext cx="1356388" cy="135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01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7.6 </a:t>
            </a:r>
            <a:r>
              <a:rPr lang="zh-CN" altLang="en-US" sz="440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实例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12: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政府工作报告词云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25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8DC02F5A-D0C5-4267-8282-FAF6725DC49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4893528" y="3773774"/>
            <a:ext cx="808374" cy="730939"/>
          </a:xfrm>
          <a:prstGeom prst="rect">
            <a:avLst/>
          </a:prstGeom>
          <a:noFill/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-142072" y="1188380"/>
            <a:ext cx="8856039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集合使用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{}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set()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函数创建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集合间操作：交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(&amp;)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、并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(|)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、差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(-)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、补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(^)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、比较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(&gt;=&lt;)</a:t>
            </a: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集合类型方法：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.add()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.discard()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.pop()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集合类型主要应用于：包含关系比较、数据去重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3" name="Rectangle 12">
            <a:extLst>
              <a:ext uri="{FF2B5EF4-FFF2-40B4-BE49-F238E27FC236}">
                <a16:creationId xmlns:a16="http://schemas.microsoft.com/office/drawing/2014/main" id="{CC2CDD3D-60F1-44F7-AC5A-8855161942CB}"/>
              </a:ext>
            </a:extLst>
          </p:cNvPr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集合类型及操作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201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zh-CN" sz="40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rPr>
              <a:t>政府工作报告词云</a:t>
            </a:r>
            <a:r>
              <a:rPr lang="zh-CN" altLang="zh-CN" sz="40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问题分析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6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问题分析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直观理解政策文件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899592" y="2211710"/>
            <a:ext cx="7488832" cy="1458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需求：对于政府工作报告等政策文件，如何直观理解？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体会直观的价值：生成词云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&amp;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优化词云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043608" y="3781370"/>
            <a:ext cx="298833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政府工作报告等文件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2" name="右箭头 1"/>
          <p:cNvSpPr/>
          <p:nvPr/>
        </p:nvSpPr>
        <p:spPr bwMode="auto">
          <a:xfrm>
            <a:off x="4283968" y="4141148"/>
            <a:ext cx="396044" cy="288032"/>
          </a:xfrm>
          <a:prstGeom prst="rightArrow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932040" y="3781370"/>
            <a:ext cx="2628292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有效展示的词云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948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问题分析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779662"/>
            <a:ext cx="91440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《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决胜全面建成小康社会 夺取新时代中国特色社会主义伟大胜利</a:t>
            </a:r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》</a:t>
            </a:r>
          </a:p>
          <a:p>
            <a:pPr lvl="0">
              <a:lnSpc>
                <a:spcPct val="200000"/>
              </a:lnSpc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在中国共产党第十九次全国代表大会上的报告</a:t>
            </a:r>
          </a:p>
          <a:p>
            <a:pPr lvl="0">
              <a:lnSpc>
                <a:spcPct val="200000"/>
              </a:lnSpc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2017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年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10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月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18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日）</a:t>
            </a:r>
          </a:p>
          <a:p>
            <a:pPr lvl="0">
              <a:lnSpc>
                <a:spcPct val="200000"/>
              </a:lnSpc>
              <a:defRPr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习近平</a:t>
            </a:r>
          </a:p>
        </p:txBody>
      </p:sp>
      <p:sp>
        <p:nvSpPr>
          <p:cNvPr id="2" name="矩形 1"/>
          <p:cNvSpPr/>
          <p:nvPr/>
        </p:nvSpPr>
        <p:spPr>
          <a:xfrm>
            <a:off x="323528" y="4272652"/>
            <a:ext cx="7776864" cy="5105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https://python123.io/resources/pye/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新时代中国特色社会主义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.txt</a:t>
            </a:r>
          </a:p>
        </p:txBody>
      </p:sp>
    </p:spTree>
    <p:extLst>
      <p:ext uri="{BB962C8B-B14F-4D97-AF65-F5344CB8AC3E}">
        <p14:creationId xmlns:p14="http://schemas.microsoft.com/office/powerpoint/2010/main" val="88704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问题分析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779662"/>
            <a:ext cx="91440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《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中共中央 国务院关于实施乡村振兴战略的意见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》</a:t>
            </a:r>
          </a:p>
          <a:p>
            <a:pPr marL="0" marR="0" lvl="0" indent="0" algn="ctr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2018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一号文件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2018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年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01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02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日）</a:t>
            </a:r>
          </a:p>
          <a:p>
            <a:pPr marL="0" marR="0" lvl="0" indent="0" algn="ctr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中共中央 国务院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3528" y="4272652"/>
            <a:ext cx="777686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200000"/>
              </a:lnSpc>
              <a:defRPr/>
            </a:pP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https://python123.io/resources/pye/</a:t>
            </a:r>
            <a:r>
              <a:rPr lang="zh-CN" altLang="en-US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关于实施乡村振兴战略的意见</a:t>
            </a:r>
            <a:r>
              <a:rPr lang="en-US" altLang="zh-CN" sz="1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.txt</a:t>
            </a:r>
          </a:p>
        </p:txBody>
      </p:sp>
    </p:spTree>
    <p:extLst>
      <p:ext uri="{BB962C8B-B14F-4D97-AF65-F5344CB8AC3E}">
        <p14:creationId xmlns:p14="http://schemas.microsoft.com/office/powerpoint/2010/main" val="714915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rPr>
              <a:t>政府工作报告词云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实例讲解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</a:t>
            </a:r>
            <a:r>
              <a:rPr lang="en-US" altLang="zh-CN" sz="400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05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政府工作报告词云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基本思路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403648" y="2211710"/>
            <a:ext cx="47525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步骤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：读取文件、分词整理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步骤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：设置并输出词云</a:t>
            </a:r>
          </a:p>
          <a:p>
            <a:pPr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步骤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：观察结果，优化迭代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6090432" y="4149663"/>
            <a:ext cx="504056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77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" name="直接连接符 6"/>
          <p:cNvCxnSpPr/>
          <p:nvPr/>
        </p:nvCxnSpPr>
        <p:spPr bwMode="auto">
          <a:xfrm>
            <a:off x="6588224" y="2715766"/>
            <a:ext cx="1" cy="144016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77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直接连接符 10"/>
          <p:cNvCxnSpPr/>
          <p:nvPr/>
        </p:nvCxnSpPr>
        <p:spPr bwMode="auto">
          <a:xfrm>
            <a:off x="6090431" y="2722029"/>
            <a:ext cx="504056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7700"/>
            </a:solidFill>
            <a:prstDash val="solid"/>
            <a:round/>
            <a:headEnd type="stealth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9661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83568" y="267494"/>
            <a:ext cx="8028384" cy="43924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rgbClr val="DC0012"/>
                </a:solidFill>
                <a:latin typeface="Consolas" panose="020B0609020204030204" pitchFamily="49" charset="0"/>
              </a:rPr>
              <a:t>#GovRptWordCloudv1.py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jieba</a:t>
            </a:r>
            <a:endParaRPr lang="en-US" altLang="zh-CN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wordcloud</a:t>
            </a:r>
            <a:endParaRPr lang="en-US" altLang="zh-CN" sz="1800" b="1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f = </a:t>
            </a:r>
            <a:r>
              <a:rPr lang="en-US" altLang="zh-CN" sz="1800" b="1" dirty="0">
                <a:solidFill>
                  <a:srgbClr val="8F0090"/>
                </a:solidFill>
                <a:latin typeface="Consolas" panose="020B0609020204030204" pitchFamily="49" charset="0"/>
              </a:rPr>
              <a:t>open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38AA0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800" b="1" dirty="0">
                <a:solidFill>
                  <a:srgbClr val="38AA00"/>
                </a:solidFill>
                <a:latin typeface="Consolas" panose="020B0609020204030204" pitchFamily="49" charset="0"/>
              </a:rPr>
              <a:t>新时代中国特色社会主义</a:t>
            </a:r>
            <a:r>
              <a:rPr lang="en-US" altLang="zh-CN" sz="1800" b="1" dirty="0">
                <a:solidFill>
                  <a:srgbClr val="38AA00"/>
                </a:solidFill>
                <a:latin typeface="Consolas" panose="020B0609020204030204" pitchFamily="49" charset="0"/>
              </a:rPr>
              <a:t>.txt"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800" b="1" dirty="0">
                <a:solidFill>
                  <a:srgbClr val="38AA00"/>
                </a:solidFill>
                <a:latin typeface="Consolas" panose="020B0609020204030204" pitchFamily="49" charset="0"/>
              </a:rPr>
              <a:t>"r"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, encoding=</a:t>
            </a:r>
            <a:r>
              <a:rPr lang="en-US" altLang="zh-CN" sz="1800" b="1" dirty="0">
                <a:solidFill>
                  <a:srgbClr val="38AA00"/>
                </a:solidFill>
                <a:latin typeface="Consolas" panose="020B0609020204030204" pitchFamily="49" charset="0"/>
              </a:rPr>
              <a:t>"utf-8"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t = </a:t>
            </a: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f.read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f.close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ls = </a:t>
            </a: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jieba.lcut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(t)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txt = </a:t>
            </a:r>
            <a:r>
              <a:rPr lang="en-US" altLang="zh-CN" sz="1800" b="1" dirty="0">
                <a:solidFill>
                  <a:srgbClr val="38AA00"/>
                </a:solidFill>
                <a:latin typeface="Consolas" panose="020B0609020204030204" pitchFamily="49" charset="0"/>
              </a:rPr>
              <a:t>" "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.join(ls)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w = </a:t>
            </a: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wordcloud.WordCloud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   </a:t>
            </a: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font_path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38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 err="1">
                <a:solidFill>
                  <a:srgbClr val="38AA00"/>
                </a:solidFill>
                <a:latin typeface="Consolas" panose="020B0609020204030204" pitchFamily="49" charset="0"/>
              </a:rPr>
              <a:t>msyh.ttc</a:t>
            </a:r>
            <a:r>
              <a:rPr lang="en-US" altLang="zh-CN" sz="1800" b="1" dirty="0">
                <a:solidFill>
                  <a:srgbClr val="38AA00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,\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   width = 1000, height = 700, </a:t>
            </a: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background_color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altLang="zh-CN" sz="1800" b="1" dirty="0">
                <a:solidFill>
                  <a:srgbClr val="38AA00"/>
                </a:solidFill>
                <a:latin typeface="Consolas" panose="020B0609020204030204" pitchFamily="49" charset="0"/>
              </a:rPr>
              <a:t>"white"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, \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    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w.generate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(txt)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w.to_file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38AA00"/>
                </a:solidFill>
                <a:latin typeface="Consolas" panose="020B0609020204030204" pitchFamily="49" charset="0"/>
              </a:rPr>
              <a:t>"grwordcloud.png"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941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83518"/>
            <a:ext cx="5760640" cy="403244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2853000" y="4587974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新时代中国特色社会主义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2548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83568" y="267494"/>
            <a:ext cx="8028384" cy="43924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C001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#GovRptWordCloudv1.py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import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jieba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import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wordcloud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F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open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sz="1800" b="1" dirty="0">
                <a:solidFill>
                  <a:srgbClr val="38AA00"/>
                </a:solidFill>
                <a:latin typeface="Consolas" panose="020B0609020204030204" pitchFamily="49" charset="0"/>
              </a:rPr>
              <a:t>关于实施乡村振兴战略的意见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.txt"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"r"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encoding=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"utf-8"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 =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f.read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f.close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ls =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jieba.lcut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(t)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txt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 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.join(ls)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 =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wordcloud.WordCloud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font_path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msyh.ttc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,\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width = 1000, height = 700,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background_color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"white"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\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w.generate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(txt)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w.to_file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"grwordcloud.png"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6450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483518"/>
            <a:ext cx="5688632" cy="398204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485067" y="4587974"/>
            <a:ext cx="2101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2018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年一号文件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502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8DC02F5A-D0C5-4267-8282-FAF6725DC49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4893528" y="3773774"/>
            <a:ext cx="808374" cy="730939"/>
          </a:xfrm>
          <a:prstGeom prst="rect">
            <a:avLst/>
          </a:prstGeom>
          <a:noFill/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15953" y="1203598"/>
            <a:ext cx="8144479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序列是基类类型，扩展类型包括：字符串、元组和列表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元组用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tuple()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创建，列表用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[]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set()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创建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元组操作与序列操作基本相同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列表操作在序列操作基础上，增加了更多的灵活性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5" name="Rectangle 12">
            <a:extLst>
              <a:ext uri="{FF2B5EF4-FFF2-40B4-BE49-F238E27FC236}">
                <a16:creationId xmlns:a16="http://schemas.microsoft.com/office/drawing/2014/main" id="{A13FE31A-B51A-4D10-9D5E-F1ED75900A04}"/>
              </a:ext>
            </a:extLst>
          </p:cNvPr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序列类型及操作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96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83568" y="267494"/>
            <a:ext cx="8028384" cy="43924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C001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#GovRptWordCloudv1.py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import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jieba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import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wordcloud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F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open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新时代中国特色社会主义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.txt"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"r"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encoding=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"utf-8"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 =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f.read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f.close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ls =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jieba.lcut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(t)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txt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 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.join(ls)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 =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wordcloud.WordCloud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font_path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msyh.ttc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,\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width = 1000, height = 700,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background_color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"white"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\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max_words</a:t>
            </a:r>
            <a:r>
              <a:rPr kumimoji="0" lang="en-US" altLang="zh-CN" sz="18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15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w.generate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(txt)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w.to_file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"grwordcloud.png"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28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627534"/>
            <a:ext cx="5452034" cy="3816424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914721" y="4587974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新时代中国特色社会主义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328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83568" y="267494"/>
            <a:ext cx="8028384" cy="43924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C001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#GovRptWordCloudv1.py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import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jieba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import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wordcloud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F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open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关于实施乡村振兴战略的意见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.txt"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"r"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encoding=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"utf-8"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 =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f.read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f.close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ls =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jieba.lcut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(t)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txt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 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.join(ls)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 =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wordcloud.WordCloud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font_path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msyh.ttc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,\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width = 1000, height = 700,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background_color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"white"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\</a:t>
            </a: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latin typeface="Consolas" panose="020B0609020204030204" pitchFamily="49" charset="0"/>
              </a:rPr>
              <a:t>    </a:t>
            </a:r>
            <a:r>
              <a:rPr lang="en-US" altLang="zh-CN" sz="1800" b="1" dirty="0" err="1">
                <a:latin typeface="Consolas" panose="020B0609020204030204" pitchFamily="49" charset="0"/>
              </a:rPr>
              <a:t>max_words</a:t>
            </a:r>
            <a:r>
              <a:rPr lang="en-US" altLang="zh-CN" sz="1800" b="1" dirty="0">
                <a:latin typeface="Consolas" panose="020B0609020204030204" pitchFamily="49" charset="0"/>
              </a:rPr>
              <a:t> = 15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w.generate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(txt)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w.to_file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"grwordcloud.png"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6165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516" y="483518"/>
            <a:ext cx="5760639" cy="4032448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275856" y="4587974"/>
            <a:ext cx="2101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2018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年一号文件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840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683568" y="1851670"/>
            <a:ext cx="7848872" cy="985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准备好电脑，与老师一起编码吧！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03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rPr>
              <a:t>政府工作报告词云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实例讲解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(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下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)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56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更有形的词云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政府工作报告词云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8531" y="2140634"/>
            <a:ext cx="2450610" cy="235572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1962745"/>
            <a:ext cx="2736304" cy="253361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691680" y="4566696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rgbClr val="38AA00"/>
                </a:solidFill>
                <a:latin typeface="Consolas" panose="020B0609020204030204" pitchFamily="49" charset="0"/>
              </a:rPr>
              <a:t>fivestar.png</a:t>
            </a:r>
            <a:endParaRPr lang="zh-CN" altLang="en-US" sz="1800" dirty="0"/>
          </a:p>
        </p:txBody>
      </p:sp>
      <p:sp>
        <p:nvSpPr>
          <p:cNvPr id="9" name="矩形 8"/>
          <p:cNvSpPr/>
          <p:nvPr/>
        </p:nvSpPr>
        <p:spPr>
          <a:xfrm>
            <a:off x="5655371" y="4566696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>
                <a:solidFill>
                  <a:srgbClr val="38AA00"/>
                </a:solidFill>
                <a:latin typeface="Consolas" panose="020B0609020204030204" pitchFamily="49" charset="0"/>
              </a:rPr>
              <a:t>bitlogo.png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8658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83568" y="339502"/>
            <a:ext cx="8028384" cy="43924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C001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#GovRptWordCloudv2.py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import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jieba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import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wordcloud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from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imageio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800" b="1" dirty="0">
                <a:latin typeface="Consolas" panose="020B0609020204030204" pitchFamily="49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imread</a:t>
            </a:r>
            <a:endParaRPr lang="en-US" altLang="zh-CN" sz="1800" b="1" dirty="0"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lang="en-US" altLang="zh-CN" sz="1800" b="1" dirty="0">
                <a:latin typeface="Consolas" panose="020B0609020204030204" pitchFamily="49" charset="0"/>
              </a:rPr>
              <a:t>mask = </a:t>
            </a:r>
            <a:r>
              <a:rPr lang="en-US" altLang="zh-CN" sz="1800" b="1" dirty="0" err="1">
                <a:latin typeface="Consolas" panose="020B0609020204030204" pitchFamily="49" charset="0"/>
              </a:rPr>
              <a:t>imread</a:t>
            </a:r>
            <a:r>
              <a:rPr lang="en-US" altLang="zh-CN" sz="1800" b="1" dirty="0">
                <a:latin typeface="Consolas" panose="020B0609020204030204" pitchFamily="49" charset="0"/>
              </a:rPr>
              <a:t>(</a:t>
            </a:r>
            <a:r>
              <a:rPr lang="en-US" altLang="zh-CN" sz="1800" b="1" dirty="0">
                <a:solidFill>
                  <a:srgbClr val="38AA00"/>
                </a:solidFill>
                <a:latin typeface="Consolas" panose="020B0609020204030204" pitchFamily="49" charset="0"/>
              </a:rPr>
              <a:t>"fivestar.png"</a:t>
            </a:r>
            <a:r>
              <a:rPr lang="en-US" altLang="zh-CN" sz="1800" b="1" dirty="0">
                <a:latin typeface="Consolas" panose="020B0609020204030204" pitchFamily="49" charset="0"/>
              </a:rPr>
              <a:t>)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F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open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新时代中国特色社会主义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.txt"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"r"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encoding=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"utf-8"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 =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f.read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f.close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ls =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jieba.lcut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(t)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txt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 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.join(ls)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 =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wordcloud.WordCloud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font_path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“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msyh.ttc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”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mask = mask</a:t>
            </a:r>
            <a:r>
              <a:rPr lang="en-US" altLang="zh-CN" sz="1800" b="1" dirty="0">
                <a:latin typeface="Consolas" panose="020B0609020204030204" pitchFamily="49" charset="0"/>
              </a:rPr>
              <a:t>,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\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width = 1000, height = 700,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background_color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"white"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\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w.generate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(txt)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w.to_file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"grwordcloud.png"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589968" y="1059582"/>
            <a:ext cx="4104456" cy="648072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5600"/>
          </a:p>
        </p:txBody>
      </p:sp>
      <p:sp>
        <p:nvSpPr>
          <p:cNvPr id="5" name="矩形 4"/>
          <p:cNvSpPr/>
          <p:nvPr/>
        </p:nvSpPr>
        <p:spPr bwMode="auto">
          <a:xfrm>
            <a:off x="7085080" y="3356638"/>
            <a:ext cx="1512168" cy="360040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5600"/>
          </a:p>
        </p:txBody>
      </p:sp>
    </p:spTree>
    <p:extLst>
      <p:ext uri="{BB962C8B-B14F-4D97-AF65-F5344CB8AC3E}">
        <p14:creationId xmlns:p14="http://schemas.microsoft.com/office/powerpoint/2010/main" val="267361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627534"/>
            <a:ext cx="4043487" cy="38869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627534"/>
            <a:ext cx="4043487" cy="388693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42295" y="4587974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新时代中国特色社会主义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5652120" y="4587974"/>
            <a:ext cx="2101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2018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年一号文件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3338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83568" y="339502"/>
            <a:ext cx="8028384" cy="43924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DC0012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#GovRptWordCloudv2.py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import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jieba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import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wordcloud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from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lang="en-US" altLang="zh-CN" sz="1800" b="1" dirty="0" err="1">
                <a:latin typeface="Consolas" panose="020B0609020204030204" pitchFamily="49" charset="0"/>
              </a:rPr>
              <a:t>imageio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import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imread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lvl="0" algn="l" eaLnBrk="0" hangingPunct="0">
              <a:lnSpc>
                <a:spcPct val="120000"/>
              </a:lnSpc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mask =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imread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en-US" altLang="zh-CN" sz="1800" b="1" dirty="0">
                <a:solidFill>
                  <a:srgbClr val="38AA00"/>
                </a:solidFill>
                <a:latin typeface="Consolas" panose="020B0609020204030204" pitchFamily="49" charset="0"/>
              </a:rPr>
              <a:t>"bitlogo.png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F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open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新时代中国特色社会主义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.txt"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"r"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encoding=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"utf-8"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 =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f.read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f.close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ls =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jieba.lcut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(t)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txt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 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.join(ls)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 =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wordcloud.WordCloud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  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font_path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msyh.ttc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mask </a:t>
            </a: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= mask,\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width = 1000, height = 700,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background_color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"white"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\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w.generate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(txt)</a:t>
            </a:r>
          </a:p>
          <a:p>
            <a:pPr marL="0" marR="0" lvl="0" indent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w.to_file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38AA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"grwordcloud.png"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</p:txBody>
      </p:sp>
      <p:sp>
        <p:nvSpPr>
          <p:cNvPr id="4" name="矩形 3"/>
          <p:cNvSpPr/>
          <p:nvPr/>
        </p:nvSpPr>
        <p:spPr bwMode="auto">
          <a:xfrm>
            <a:off x="589968" y="1059582"/>
            <a:ext cx="4104456" cy="648072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7085080" y="3356638"/>
            <a:ext cx="1512168" cy="360040"/>
          </a:xfrm>
          <a:prstGeom prst="rect">
            <a:avLst/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202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>
            <a:extLst>
              <a:ext uri="{FF2B5EF4-FFF2-40B4-BE49-F238E27FC236}">
                <a16:creationId xmlns:a16="http://schemas.microsoft.com/office/drawing/2014/main" id="{8DC02F5A-D0C5-4267-8282-FAF6725DC49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4893528" y="3773774"/>
            <a:ext cx="808374" cy="730939"/>
          </a:xfrm>
          <a:prstGeom prst="rect">
            <a:avLst/>
          </a:prstGeom>
          <a:noFill/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-132899" y="1203598"/>
            <a:ext cx="8161283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映射关系采用键值对表达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字典类型使用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{}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dict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创建，键值对之间用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: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分隔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d[key]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方式既可以索引，也可以赋值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字典类型有一批操作方法和函数，最重要的是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.get()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3" name="Rectangle 12">
            <a:extLst>
              <a:ext uri="{FF2B5EF4-FFF2-40B4-BE49-F238E27FC236}">
                <a16:creationId xmlns:a16="http://schemas.microsoft.com/office/drawing/2014/main" id="{ED03F3AA-45DC-418A-83AE-90CC767B2012}"/>
              </a:ext>
            </a:extLst>
          </p:cNvPr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字典类型及操作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39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41567" y="4387919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新时代中国特色社会主义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52120" y="4387919"/>
            <a:ext cx="21018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2018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年一号文件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651010"/>
            <a:ext cx="3769014" cy="3489828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408608"/>
            <a:ext cx="4030808" cy="373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41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rPr>
              <a:t>政府工作报告词云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举一反三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28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举一反三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03036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noProof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扩展能力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0" y="2211710"/>
            <a:ext cx="82089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了解</a:t>
            </a:r>
            <a:r>
              <a:rPr lang="en-US" altLang="zh-CN" sz="2400" b="1" noProof="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wordcloud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更多参数，扩展词云能力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特色词云：设计一款属于自己的特色词云风格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更多文件：用更多文件练习词云生成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399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736924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练习与作业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28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5983451" y="3681956"/>
            <a:ext cx="808374" cy="730939"/>
          </a:xfrm>
          <a:prstGeom prst="rect">
            <a:avLst/>
          </a:prstGeom>
          <a:noFill/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6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第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7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章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文件和数据格式化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168209" y="1294806"/>
            <a:ext cx="6220215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练习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(</a:t>
            </a:r>
            <a:r>
              <a:rPr lang="zh-CN" altLang="en-US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可选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FD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- 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5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道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编程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@Python123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FD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测验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道单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选</a:t>
            </a:r>
            <a:r>
              <a:rPr lang="en-US" altLang="zh-CN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道编程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@Python123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7" name="Freeform 6"/>
          <p:cNvSpPr>
            <a:spLocks noEditPoints="1"/>
          </p:cNvSpPr>
          <p:nvPr/>
        </p:nvSpPr>
        <p:spPr bwMode="auto">
          <a:xfrm>
            <a:off x="743153" y="2096663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51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12" y="3795886"/>
            <a:ext cx="1356388" cy="135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7.1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文件的使用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7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本课概要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3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1835696" y="2015534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5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文件的使用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09DD582-F7FD-44CC-ABB5-DBE1B2FA9B52}"/>
              </a:ext>
            </a:extLst>
          </p:cNvPr>
          <p:cNvSpPr/>
          <p:nvPr/>
        </p:nvSpPr>
        <p:spPr>
          <a:xfrm>
            <a:off x="2794498" y="1169054"/>
            <a:ext cx="4544250" cy="2603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7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文件的类型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文件的打开和关闭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文件内容的读取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数据的文件写入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5983451" y="3681956"/>
            <a:ext cx="808374" cy="730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7462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文件的类型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55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文件的理解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文件是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数据的抽象和集合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259632" y="2139702"/>
            <a:ext cx="62646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文件是存储在辅助存储器上的数据序列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文件是数据存储的一种形式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文件展现形态：文本文件和二进制文件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53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文件的理解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文本文件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vs.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二进制文件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259632" y="2139702"/>
            <a:ext cx="626469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文件文件和二进制文件只是文件的展示方式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本质上，所有文件都是二进制形式存储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形式上，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所有文件采用两种方式展示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46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文本文件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文件是数据的抽象和集合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259632" y="2139702"/>
            <a:ext cx="655272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由</a:t>
            </a:r>
            <a:r>
              <a:rPr lang="zh-CN" altLang="en-US" sz="2400" b="1" dirty="0">
                <a:solidFill>
                  <a:srgbClr val="FF77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单一特定编码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组成的文件，如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UTF-8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编码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由于存在编码，也被看成是存储着的长字符串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适用于例如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.txt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文件、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.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文件等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1083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二进制文件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文件是数据的抽象和集合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259632" y="2139702"/>
            <a:ext cx="69127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直接由比特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组成，</a:t>
            </a:r>
            <a:r>
              <a:rPr lang="zh-CN" altLang="en-US" sz="2400" b="1" dirty="0">
                <a:solidFill>
                  <a:srgbClr val="FF77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没有统一字符编码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一般存在二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进制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的组织结构，即文件格式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适用于例如：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png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文件、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avi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文件等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92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文本文件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vs.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二进制文件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683568" y="1923678"/>
            <a:ext cx="69127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文本形式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二进制形式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41962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中国是个伟大的国家</a:t>
            </a:r>
            <a:r>
              <a:rPr lang="en-US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!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2699792" y="2931790"/>
            <a:ext cx="45365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中国是个伟大的国家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!</a:t>
            </a:r>
            <a:endParaRPr lang="zh-CN" altLang="en-US" sz="2000" dirty="0"/>
          </a:p>
        </p:txBody>
      </p:sp>
      <p:sp>
        <p:nvSpPr>
          <p:cNvPr id="7" name="矩形 6"/>
          <p:cNvSpPr/>
          <p:nvPr/>
        </p:nvSpPr>
        <p:spPr>
          <a:xfrm>
            <a:off x="827584" y="4103566"/>
            <a:ext cx="799288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b'\xd6\xd0\xb9\</a:t>
            </a:r>
            <a:r>
              <a:rPr lang="en-US" altLang="zh-CN" sz="2000" b="1" dirty="0" err="1">
                <a:solidFill>
                  <a:srgbClr val="1DB41D"/>
                </a:solidFill>
                <a:latin typeface="Consolas" panose="020B0609020204030204" pitchFamily="49" charset="0"/>
              </a:rPr>
              <a:t>xfa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DB41D"/>
                </a:solidFill>
                <a:latin typeface="Consolas" panose="020B0609020204030204" pitchFamily="49" charset="0"/>
              </a:rPr>
              <a:t>xca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\xc7\xb8\xf6\</a:t>
            </a:r>
            <a:r>
              <a:rPr lang="en-US" altLang="zh-CN" sz="2000" b="1" dirty="0" err="1">
                <a:solidFill>
                  <a:srgbClr val="1DB41D"/>
                </a:solidFill>
                <a:latin typeface="Consolas" panose="020B0609020204030204" pitchFamily="49" charset="0"/>
              </a:rPr>
              <a:t>xce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\xb0\xb4\xf3\xb5\xc4\xb9\</a:t>
            </a:r>
            <a:r>
              <a:rPr lang="en-US" altLang="zh-CN" sz="2000" b="1" dirty="0" err="1">
                <a:solidFill>
                  <a:srgbClr val="1DB41D"/>
                </a:solidFill>
                <a:latin typeface="Consolas" panose="020B0609020204030204" pitchFamily="49" charset="0"/>
              </a:rPr>
              <a:t>xfa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\</a:t>
            </a:r>
            <a:r>
              <a:rPr lang="en-US" altLang="zh-CN" sz="2000" b="1" dirty="0" err="1">
                <a:solidFill>
                  <a:srgbClr val="1DB41D"/>
                </a:solidFill>
                <a:latin typeface="Consolas" panose="020B0609020204030204" pitchFamily="49" charset="0"/>
              </a:rPr>
              <a:t>xbc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\xd2\xa3\xa1'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49194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文本文件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vs.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二进制文件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41962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.txt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文件保存</a:t>
            </a:r>
            <a:r>
              <a:rPr lang="en-US" altLang="zh-CN" sz="2400" b="1" dirty="0">
                <a:solidFill>
                  <a:schemeClr val="tx1"/>
                </a:solidFill>
                <a:latin typeface="Consolas" panose="020B0609020204030204" pitchFamily="49" charset="0"/>
              </a:rPr>
              <a:t>: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“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4!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411760" y="2139702"/>
            <a:ext cx="3600400" cy="1368152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文本形式打开文件</a:t>
            </a:r>
            <a:endParaRPr lang="en-US" altLang="zh-CN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000" b="1" dirty="0" err="1">
                <a:latin typeface="Consolas" panose="020B0609020204030204" pitchFamily="49" charset="0"/>
              </a:rPr>
              <a:t>tf</a:t>
            </a:r>
            <a:r>
              <a:rPr lang="en-US" altLang="zh-CN" sz="2000" b="1" dirty="0">
                <a:latin typeface="Consolas" panose="020B0609020204030204" pitchFamily="49" charset="0"/>
              </a:rPr>
              <a:t> = open(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"f.txt"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 err="1">
                <a:solidFill>
                  <a:srgbClr val="1DB41D"/>
                </a:solidFill>
                <a:latin typeface="Consolas" panose="020B0609020204030204" pitchFamily="49" charset="0"/>
              </a:rPr>
              <a:t>rt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tf.readline</a:t>
            </a:r>
            <a:r>
              <a:rPr lang="en-US" altLang="zh-CN" sz="2000" b="1" dirty="0">
                <a:latin typeface="Consolas" panose="020B0609020204030204" pitchFamily="49" charset="0"/>
              </a:rPr>
              <a:t>())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000" b="1" dirty="0" err="1">
                <a:latin typeface="Consolas" panose="020B0609020204030204" pitchFamily="49" charset="0"/>
              </a:rPr>
              <a:t>tf.close</a:t>
            </a:r>
            <a:r>
              <a:rPr lang="en-US" altLang="zh-CN" sz="2000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3" name="矩形 2"/>
          <p:cNvSpPr/>
          <p:nvPr/>
        </p:nvSpPr>
        <p:spPr>
          <a:xfrm>
            <a:off x="2415341" y="4011910"/>
            <a:ext cx="2808312" cy="829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hangingPunct="0">
              <a:lnSpc>
                <a:spcPct val="140000"/>
              </a:lnSpc>
              <a:defRPr/>
            </a:pPr>
            <a:r>
              <a:rPr lang="en-US" altLang="zh-CN" sz="1800" b="1" dirty="0">
                <a:solidFill>
                  <a:srgbClr val="780D17"/>
                </a:solidFill>
                <a:latin typeface="Consolas" panose="020B0609020204030204" pitchFamily="49" charset="0"/>
              </a:rPr>
              <a:t>&gt;&gt;&gt;</a:t>
            </a:r>
            <a:endParaRPr lang="en-US" altLang="zh-CN" sz="1800" b="1" i="1" dirty="0">
              <a:solidFill>
                <a:srgbClr val="FF7700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40000"/>
              </a:lnSpc>
              <a:defRPr/>
            </a:pPr>
            <a:r>
              <a:rPr lang="zh-CN" altLang="en-US" sz="1800" b="1" dirty="0">
                <a:solidFill>
                  <a:srgbClr val="0010FF"/>
                </a:solidFill>
                <a:latin typeface="Consolas" panose="020B0609020204030204" pitchFamily="49" charset="0"/>
              </a:rPr>
              <a:t>中国是个伟大的国家</a:t>
            </a:r>
            <a:r>
              <a:rPr lang="en-US" altLang="zh-CN" sz="1800" b="1" dirty="0">
                <a:solidFill>
                  <a:srgbClr val="0010FF"/>
                </a:solidFill>
                <a:latin typeface="Consolas" panose="020B0609020204030204" pitchFamily="49" charset="0"/>
              </a:rPr>
              <a:t>!</a:t>
            </a:r>
            <a:endParaRPr lang="zh-CN" altLang="en-US" sz="1800" b="1" dirty="0">
              <a:solidFill>
                <a:srgbClr val="001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509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文本文件 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vs. 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二进制文件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0" y="1419622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f.txt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文件保存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中国是个伟大的国家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!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endParaRPr kumimoji="0" lang="zh-CN" altLang="en-US" sz="2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735796" y="2024198"/>
            <a:ext cx="36724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二进制形式打开文件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bf = open(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"f.txt"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rb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bf.readline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bf.close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</p:txBody>
      </p:sp>
      <p:sp>
        <p:nvSpPr>
          <p:cNvPr id="10" name="矩形 9"/>
          <p:cNvSpPr/>
          <p:nvPr/>
        </p:nvSpPr>
        <p:spPr>
          <a:xfrm>
            <a:off x="1979712" y="3939902"/>
            <a:ext cx="5544616" cy="1034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780D17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FF77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b'\xd6\xd0\xb9\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xfa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\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xca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\xc7\xb8\xf6\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xce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\xb0\xb4\xf3\xb5\xc4\xb9\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xfa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\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xbc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0FF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\xd2\xa3\xa1'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81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文件的打开和关闭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66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5983451" y="3681956"/>
            <a:ext cx="808374" cy="730939"/>
          </a:xfrm>
          <a:prstGeom prst="rect">
            <a:avLst/>
          </a:prstGeom>
          <a:noFill/>
        </p:spPr>
      </p:pic>
      <p:sp>
        <p:nvSpPr>
          <p:cNvPr id="51212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第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7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章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文件和数据格式化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12"/>
          <p:cNvSpPr>
            <a:spLocks/>
          </p:cNvSpPr>
          <p:nvPr/>
        </p:nvSpPr>
        <p:spPr bwMode="auto">
          <a:xfrm>
            <a:off x="2394126" y="1421028"/>
            <a:ext cx="4211960" cy="451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>
              <a:lnSpc>
                <a:spcPct val="70000"/>
              </a:lnSpc>
            </a:pPr>
            <a:r>
              <a:rPr lang="zh-CN" altLang="en-US" sz="2800" b="1" dirty="0">
                <a:solidFill>
                  <a:srgbClr val="FF931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格式化</a:t>
            </a:r>
            <a:endParaRPr lang="en-US" sz="2800" b="1" dirty="0">
              <a:solidFill>
                <a:srgbClr val="FF931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2" name="Rectangle 12"/>
          <p:cNvSpPr>
            <a:spLocks/>
          </p:cNvSpPr>
          <p:nvPr/>
        </p:nvSpPr>
        <p:spPr bwMode="auto">
          <a:xfrm>
            <a:off x="615409" y="3749794"/>
            <a:ext cx="3186722" cy="50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将字符串按照一定规格和式样进行规范</a:t>
            </a:r>
            <a:endParaRPr 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39" name="箭头: 右 2"/>
          <p:cNvSpPr/>
          <p:nvPr/>
        </p:nvSpPr>
        <p:spPr bwMode="auto">
          <a:xfrm rot="7833281">
            <a:off x="3435818" y="2281046"/>
            <a:ext cx="534417" cy="288032"/>
          </a:xfrm>
          <a:prstGeom prst="rightArrow">
            <a:avLst/>
          </a:prstGeom>
          <a:noFill/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5600"/>
          </a:p>
        </p:txBody>
      </p:sp>
      <p:sp>
        <p:nvSpPr>
          <p:cNvPr id="41" name="Rectangle 12"/>
          <p:cNvSpPr>
            <a:spLocks/>
          </p:cNvSpPr>
          <p:nvPr/>
        </p:nvSpPr>
        <p:spPr bwMode="auto">
          <a:xfrm>
            <a:off x="4928552" y="2918794"/>
            <a:ext cx="3709361" cy="50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>
              <a:lnSpc>
                <a:spcPct val="15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将一组数据按照一定规格和式样进行规范：表示、存储、运算等</a:t>
            </a:r>
            <a:endParaRPr lang="en-US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grpSp>
        <p:nvGrpSpPr>
          <p:cNvPr id="15" name="组合 14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16" name="直接连接符 15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18" name="矩形 17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64122" y="2758413"/>
            <a:ext cx="3505146" cy="620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80000"/>
              </a:lnSpc>
              <a:defRPr/>
            </a:pPr>
            <a:r>
              <a:rPr lang="zh-CN" altLang="zh-CN" sz="2200" b="1" dirty="0">
                <a:solidFill>
                  <a:srgbClr val="1DB41D"/>
                </a:solidFill>
                <a:latin typeface="Consolas" panose="020B0609020204030204" pitchFamily="49" charset="0"/>
              </a:rPr>
              <a:t>"{</a:t>
            </a:r>
            <a:r>
              <a:rPr lang="en-US" altLang="zh-CN" sz="2200" b="1" dirty="0">
                <a:solidFill>
                  <a:srgbClr val="1DB41D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200" b="1" dirty="0">
                <a:solidFill>
                  <a:srgbClr val="1DB41D"/>
                </a:solidFill>
                <a:latin typeface="Consolas" panose="020B0609020204030204" pitchFamily="49" charset="0"/>
              </a:rPr>
              <a:t>}{</a:t>
            </a:r>
            <a:r>
              <a:rPr lang="en-US" altLang="zh-CN" sz="2200" b="1" dirty="0">
                <a:solidFill>
                  <a:srgbClr val="1DB41D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200" b="1" dirty="0">
                <a:solidFill>
                  <a:srgbClr val="1DB41D"/>
                </a:solidFill>
                <a:latin typeface="Consolas" panose="020B0609020204030204" pitchFamily="49" charset="0"/>
              </a:rPr>
              <a:t>}{</a:t>
            </a:r>
            <a:r>
              <a:rPr lang="en-US" altLang="zh-CN" sz="2200" b="1" dirty="0">
                <a:solidFill>
                  <a:srgbClr val="1DB41D"/>
                </a:solidFill>
                <a:latin typeface="Consolas" panose="020B0609020204030204" pitchFamily="49" charset="0"/>
              </a:rPr>
              <a:t> </a:t>
            </a:r>
            <a:r>
              <a:rPr lang="zh-CN" altLang="zh-CN" sz="2200" b="1" dirty="0">
                <a:solidFill>
                  <a:srgbClr val="1DB41D"/>
                </a:solidFill>
                <a:latin typeface="Consolas" panose="020B0609020204030204" pitchFamily="49" charset="0"/>
              </a:rPr>
              <a:t>}"</a:t>
            </a:r>
            <a:r>
              <a:rPr lang="zh-CN" altLang="zh-CN" sz="2200" b="1" dirty="0">
                <a:latin typeface="Consolas" panose="020B0609020204030204" pitchFamily="49" charset="0"/>
              </a:rPr>
              <a:t>.format()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42" name="Rectangle 12"/>
          <p:cNvSpPr>
            <a:spLocks/>
          </p:cNvSpPr>
          <p:nvPr/>
        </p:nvSpPr>
        <p:spPr bwMode="auto">
          <a:xfrm>
            <a:off x="1566034" y="1953054"/>
            <a:ext cx="1656184" cy="50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字符串格式化</a:t>
            </a:r>
            <a:endParaRPr 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43" name="箭头: 右 2"/>
          <p:cNvSpPr/>
          <p:nvPr/>
        </p:nvSpPr>
        <p:spPr bwMode="auto">
          <a:xfrm rot="13766719" flipH="1">
            <a:off x="4947985" y="2281046"/>
            <a:ext cx="534417" cy="288032"/>
          </a:xfrm>
          <a:prstGeom prst="rightArrow">
            <a:avLst/>
          </a:prstGeom>
          <a:noFill/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5600"/>
          </a:p>
        </p:txBody>
      </p:sp>
      <p:sp>
        <p:nvSpPr>
          <p:cNvPr id="44" name="Rectangle 12"/>
          <p:cNvSpPr>
            <a:spLocks/>
          </p:cNvSpPr>
          <p:nvPr/>
        </p:nvSpPr>
        <p:spPr bwMode="auto">
          <a:xfrm>
            <a:off x="5616115" y="1952735"/>
            <a:ext cx="1656184" cy="50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数据格式化</a:t>
            </a:r>
            <a:endParaRPr 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739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文件的打开关闭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文件处理的步骤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:</a:t>
            </a:r>
            <a:r>
              <a:rPr kumimoji="0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打开</a:t>
            </a:r>
            <a:r>
              <a:rPr kumimoji="0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操作</a:t>
            </a:r>
            <a:r>
              <a:rPr kumimoji="0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关闭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987089" y="3011940"/>
            <a:ext cx="1008112" cy="1008112"/>
          </a:xfrm>
          <a:prstGeom prst="ellips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33009" y="3223608"/>
            <a:ext cx="11162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文件的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存储状态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58983" y="3223608"/>
            <a:ext cx="11162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文件的</a:t>
            </a:r>
            <a:endParaRPr lang="en-US" altLang="zh-CN" sz="1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占用状态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2913063" y="3011939"/>
            <a:ext cx="1008112" cy="1008112"/>
          </a:xfrm>
          <a:prstGeom prst="ellips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>
            <a:off x="1638314" y="2794500"/>
            <a:ext cx="1620000" cy="223209"/>
          </a:xfrm>
          <a:custGeom>
            <a:avLst/>
            <a:gdLst>
              <a:gd name="connsiteX0" fmla="*/ 0 w 1620000"/>
              <a:gd name="connsiteY0" fmla="*/ 216009 h 223209"/>
              <a:gd name="connsiteX1" fmla="*/ 828000 w 1620000"/>
              <a:gd name="connsiteY1" fmla="*/ 9 h 223209"/>
              <a:gd name="connsiteX2" fmla="*/ 1620000 w 1620000"/>
              <a:gd name="connsiteY2" fmla="*/ 223209 h 2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0000" h="223209">
                <a:moveTo>
                  <a:pt x="0" y="216009"/>
                </a:moveTo>
                <a:cubicBezTo>
                  <a:pt x="279000" y="107409"/>
                  <a:pt x="558000" y="-1191"/>
                  <a:pt x="828000" y="9"/>
                </a:cubicBezTo>
                <a:cubicBezTo>
                  <a:pt x="1098000" y="1209"/>
                  <a:pt x="1359000" y="112209"/>
                  <a:pt x="1620000" y="223209"/>
                </a:cubicBezTo>
              </a:path>
            </a:pathLst>
          </a:custGeom>
          <a:noFill/>
          <a:ln w="25400" cap="flat" cmpd="sng" algn="ctr">
            <a:solidFill>
              <a:srgbClr val="FF77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5600"/>
          </a:p>
        </p:txBody>
      </p:sp>
      <p:sp>
        <p:nvSpPr>
          <p:cNvPr id="13" name="任意多边形 12"/>
          <p:cNvSpPr/>
          <p:nvPr/>
        </p:nvSpPr>
        <p:spPr bwMode="auto">
          <a:xfrm flipH="1" flipV="1">
            <a:off x="1617092" y="4014809"/>
            <a:ext cx="1620000" cy="223209"/>
          </a:xfrm>
          <a:custGeom>
            <a:avLst/>
            <a:gdLst>
              <a:gd name="connsiteX0" fmla="*/ 0 w 1620000"/>
              <a:gd name="connsiteY0" fmla="*/ 216009 h 223209"/>
              <a:gd name="connsiteX1" fmla="*/ 828000 w 1620000"/>
              <a:gd name="connsiteY1" fmla="*/ 9 h 223209"/>
              <a:gd name="connsiteX2" fmla="*/ 1620000 w 1620000"/>
              <a:gd name="connsiteY2" fmla="*/ 223209 h 2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0000" h="223209">
                <a:moveTo>
                  <a:pt x="0" y="216009"/>
                </a:moveTo>
                <a:cubicBezTo>
                  <a:pt x="279000" y="107409"/>
                  <a:pt x="558000" y="-1191"/>
                  <a:pt x="828000" y="9"/>
                </a:cubicBezTo>
                <a:cubicBezTo>
                  <a:pt x="1098000" y="1209"/>
                  <a:pt x="1359000" y="112209"/>
                  <a:pt x="1620000" y="223209"/>
                </a:cubicBezTo>
              </a:path>
            </a:pathLst>
          </a:custGeom>
          <a:noFill/>
          <a:ln w="25400" cap="flat" cmpd="sng" algn="ctr">
            <a:solidFill>
              <a:srgbClr val="FF77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5600"/>
          </a:p>
        </p:txBody>
      </p:sp>
      <p:sp>
        <p:nvSpPr>
          <p:cNvPr id="14" name="矩形 13"/>
          <p:cNvSpPr/>
          <p:nvPr/>
        </p:nvSpPr>
        <p:spPr>
          <a:xfrm>
            <a:off x="1586089" y="2349221"/>
            <a:ext cx="18722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a = </a:t>
            </a:r>
            <a:r>
              <a:rPr lang="en-US" altLang="zh-CN" sz="1800" b="1" dirty="0">
                <a:solidFill>
                  <a:srgbClr val="90009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open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( , )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692230" y="4314074"/>
            <a:ext cx="1512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a.</a:t>
            </a:r>
            <a:r>
              <a:rPr lang="en-US" altLang="zh-CN" sz="1800" b="1" dirty="0" err="1">
                <a:solidFill>
                  <a:srgbClr val="90009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close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()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6" name="直接连接符 15"/>
          <p:cNvCxnSpPr/>
          <p:nvPr/>
        </p:nvCxnSpPr>
        <p:spPr bwMode="auto">
          <a:xfrm>
            <a:off x="4283960" y="3562908"/>
            <a:ext cx="2016224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19050" cap="flat" cmpd="sng" algn="ctr">
            <a:solidFill>
              <a:srgbClr val="FF77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矩形 19"/>
          <p:cNvSpPr/>
          <p:nvPr/>
        </p:nvSpPr>
        <p:spPr>
          <a:xfrm>
            <a:off x="6658583" y="2148788"/>
            <a:ext cx="11162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读文件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658583" y="4462559"/>
            <a:ext cx="11162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写文件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197952" y="3671267"/>
            <a:ext cx="2517674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a.write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(s)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a.writelines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(lines)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a.seek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(offset)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190640" y="2159062"/>
            <a:ext cx="2517674" cy="1172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a.read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(size)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a.readline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(size)</a:t>
            </a:r>
          </a:p>
          <a:p>
            <a:pPr algn="l">
              <a:lnSpc>
                <a:spcPct val="130000"/>
              </a:lnSpc>
            </a:pPr>
            <a:r>
              <a:rPr lang="en-US" altLang="zh-CN" sz="1800" b="1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a.readlines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(hint)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2656760"/>
            <a:ext cx="1216542" cy="161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2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文件的打开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5EF11E95-B89C-49B8-BA29-EE292CF27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15" y="1706360"/>
            <a:ext cx="828092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 algn="just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2800" b="1" dirty="0">
                <a:latin typeface="Consolas" panose="020B0609020204030204" pitchFamily="49" charset="0"/>
                <a:ea typeface="微软雅黑" pitchFamily="34" charset="-122"/>
              </a:rPr>
              <a:t>&lt;</a:t>
            </a:r>
            <a:r>
              <a:rPr lang="zh-CN" altLang="en-US" sz="2800" b="1" dirty="0">
                <a:latin typeface="Consolas" panose="020B0609020204030204" pitchFamily="49" charset="0"/>
                <a:ea typeface="微软雅黑" pitchFamily="34" charset="-122"/>
              </a:rPr>
              <a:t>变量名</a:t>
            </a:r>
            <a:r>
              <a:rPr lang="en-US" altLang="zh-CN" sz="2800" b="1" dirty="0">
                <a:latin typeface="Consolas" panose="020B0609020204030204" pitchFamily="49" charset="0"/>
                <a:ea typeface="微软雅黑" pitchFamily="34" charset="-122"/>
              </a:rPr>
              <a:t>&gt;  =  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open(</a:t>
            </a:r>
            <a:r>
              <a:rPr lang="en-US" altLang="zh-CN" sz="2800" b="1" dirty="0">
                <a:latin typeface="Consolas" panose="020B0609020204030204" pitchFamily="49" charset="0"/>
                <a:ea typeface="微软雅黑" pitchFamily="34" charset="-122"/>
              </a:rPr>
              <a:t>&lt;</a:t>
            </a:r>
            <a:r>
              <a:rPr lang="zh-CN" altLang="en-US" sz="2800" b="1" dirty="0">
                <a:latin typeface="Consolas" panose="020B0609020204030204" pitchFamily="49" charset="0"/>
                <a:ea typeface="微软雅黑" pitchFamily="34" charset="-122"/>
              </a:rPr>
              <a:t>文件名</a:t>
            </a:r>
            <a:r>
              <a:rPr lang="en-US" altLang="zh-CN" sz="2800" b="1" dirty="0">
                <a:latin typeface="Consolas" panose="020B0609020204030204" pitchFamily="49" charset="0"/>
                <a:ea typeface="微软雅黑" pitchFamily="34" charset="-122"/>
              </a:rPr>
              <a:t>&gt;,  &lt;</a:t>
            </a:r>
            <a:r>
              <a:rPr lang="zh-CN" altLang="en-US" sz="2800" b="1" dirty="0">
                <a:latin typeface="Consolas" panose="020B0609020204030204" pitchFamily="49" charset="0"/>
                <a:ea typeface="微软雅黑" pitchFamily="34" charset="-122"/>
              </a:rPr>
              <a:t>打开模式</a:t>
            </a:r>
            <a:r>
              <a:rPr lang="en-US" altLang="zh-CN" sz="2800" b="1" dirty="0">
                <a:latin typeface="Consolas" panose="020B0609020204030204" pitchFamily="49" charset="0"/>
                <a:ea typeface="微软雅黑" pitchFamily="34" charset="-122"/>
              </a:rPr>
              <a:t>&gt;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)</a:t>
            </a: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4071030-8D11-4DDE-BFA3-C66945668FF8}"/>
              </a:ext>
            </a:extLst>
          </p:cNvPr>
          <p:cNvCxnSpPr/>
          <p:nvPr/>
        </p:nvCxnSpPr>
        <p:spPr bwMode="auto">
          <a:xfrm>
            <a:off x="755576" y="2859782"/>
            <a:ext cx="144016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" name="TextBox 2">
            <a:extLst>
              <a:ext uri="{FF2B5EF4-FFF2-40B4-BE49-F238E27FC236}">
                <a16:creationId xmlns:a16="http://schemas.microsoft.com/office/drawing/2014/main" id="{AF149C03-91F1-4F14-B3E8-4CC0B2926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42" y="3147814"/>
            <a:ext cx="2052228" cy="72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 algn="just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zh-CN" altLang="en-US" sz="2400" b="1" dirty="0">
                <a:latin typeface="Consolas" panose="020B0609020204030204" pitchFamily="49" charset="0"/>
                <a:ea typeface="微软雅黑" pitchFamily="34" charset="-122"/>
              </a:rPr>
              <a:t>文件句柄</a:t>
            </a:r>
            <a:endParaRPr lang="en-US" altLang="zh-CN" sz="2400" b="1" dirty="0">
              <a:latin typeface="Consolas" panose="020B0609020204030204" pitchFamily="49" charset="0"/>
              <a:ea typeface="微软雅黑" pitchFamily="34" charset="-122"/>
            </a:endParaRPr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395BCFD4-7BA5-4F83-BD53-F019110E7C3C}"/>
              </a:ext>
            </a:extLst>
          </p:cNvPr>
          <p:cNvCxnSpPr>
            <a:cxnSpLocks/>
          </p:cNvCxnSpPr>
          <p:nvPr/>
        </p:nvCxnSpPr>
        <p:spPr bwMode="auto">
          <a:xfrm flipH="1">
            <a:off x="1331640" y="2859782"/>
            <a:ext cx="288032" cy="28803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9AD10C3-4CBB-4A5E-A488-52395E937BFD}"/>
              </a:ext>
            </a:extLst>
          </p:cNvPr>
          <p:cNvCxnSpPr/>
          <p:nvPr/>
        </p:nvCxnSpPr>
        <p:spPr bwMode="auto">
          <a:xfrm>
            <a:off x="4176411" y="2859782"/>
            <a:ext cx="144016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">
            <a:extLst>
              <a:ext uri="{FF2B5EF4-FFF2-40B4-BE49-F238E27FC236}">
                <a16:creationId xmlns:a16="http://schemas.microsoft.com/office/drawing/2014/main" id="{CCE014A5-E908-4AEC-8456-620FB577F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737" y="3176472"/>
            <a:ext cx="331236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zh-CN" altLang="en-US" sz="2400" b="1" dirty="0">
                <a:latin typeface="Consolas" panose="020B0609020204030204" pitchFamily="49" charset="0"/>
                <a:ea typeface="微软雅黑" pitchFamily="34" charset="-122"/>
              </a:rPr>
              <a:t>文件路径和名称</a:t>
            </a:r>
            <a:endParaRPr lang="en-US" altLang="zh-CN" sz="2400" b="1" dirty="0">
              <a:latin typeface="Consolas" panose="020B0609020204030204" pitchFamily="49" charset="0"/>
              <a:ea typeface="微软雅黑" pitchFamily="34" charset="-122"/>
            </a:endParaRPr>
          </a:p>
          <a:p>
            <a:pPr lvl="1" indent="0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zh-CN" altLang="en-US" sz="1800" b="1" dirty="0">
                <a:latin typeface="Consolas" panose="020B0609020204030204" pitchFamily="49" charset="0"/>
                <a:ea typeface="微软雅黑" pitchFamily="34" charset="-122"/>
              </a:rPr>
              <a:t>源文件同目录可省路径</a:t>
            </a:r>
            <a:endParaRPr lang="en-US" altLang="zh-CN" sz="2800" b="1" dirty="0">
              <a:latin typeface="Consolas" panose="020B0609020204030204" pitchFamily="49" charset="0"/>
              <a:ea typeface="微软雅黑" pitchFamily="34" charset="-122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8774571-393D-420C-9BD2-D2038F46815E}"/>
              </a:ext>
            </a:extLst>
          </p:cNvPr>
          <p:cNvCxnSpPr>
            <a:cxnSpLocks/>
          </p:cNvCxnSpPr>
          <p:nvPr/>
        </p:nvCxnSpPr>
        <p:spPr bwMode="auto">
          <a:xfrm flipH="1">
            <a:off x="4752475" y="2859782"/>
            <a:ext cx="288032" cy="28803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83279CFB-0005-44CA-841A-3FAB923A8E3A}"/>
              </a:ext>
            </a:extLst>
          </p:cNvPr>
          <p:cNvCxnSpPr/>
          <p:nvPr/>
        </p:nvCxnSpPr>
        <p:spPr bwMode="auto">
          <a:xfrm>
            <a:off x="6552675" y="2859782"/>
            <a:ext cx="144016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TextBox 2">
            <a:extLst>
              <a:ext uri="{FF2B5EF4-FFF2-40B4-BE49-F238E27FC236}">
                <a16:creationId xmlns:a16="http://schemas.microsoft.com/office/drawing/2014/main" id="{2362DC28-4B79-46BF-AB16-E9AB4EE31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2995" y="3346988"/>
            <a:ext cx="2628239" cy="1141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 eaLnBrk="1" hangingPunct="1">
              <a:lnSpc>
                <a:spcPct val="150000"/>
              </a:lnSpc>
              <a:buClr>
                <a:srgbClr val="0066FF"/>
              </a:buClr>
              <a:defRPr/>
            </a:pPr>
            <a:r>
              <a:rPr lang="zh-CN" altLang="en-US" sz="2400" b="1" dirty="0">
                <a:latin typeface="Consolas" panose="020B0609020204030204" pitchFamily="49" charset="0"/>
                <a:ea typeface="微软雅黑" pitchFamily="34" charset="-122"/>
              </a:rPr>
              <a:t>文本 </a:t>
            </a:r>
            <a:r>
              <a:rPr lang="en-US" altLang="zh-CN" sz="2400" b="1" dirty="0">
                <a:latin typeface="Consolas" panose="020B0609020204030204" pitchFamily="49" charset="0"/>
                <a:ea typeface="微软雅黑" pitchFamily="34" charset="-122"/>
              </a:rPr>
              <a:t>or </a:t>
            </a:r>
            <a:r>
              <a:rPr lang="zh-CN" altLang="en-US" sz="2400" b="1" dirty="0">
                <a:latin typeface="Consolas" panose="020B0609020204030204" pitchFamily="49" charset="0"/>
                <a:ea typeface="微软雅黑" pitchFamily="34" charset="-122"/>
              </a:rPr>
              <a:t>二进制</a:t>
            </a:r>
            <a:endParaRPr lang="en-US" altLang="zh-CN" sz="2400" b="1" dirty="0">
              <a:latin typeface="Consolas" panose="020B0609020204030204" pitchFamily="49" charset="0"/>
              <a:ea typeface="微软雅黑" pitchFamily="34" charset="-122"/>
            </a:endParaRPr>
          </a:p>
          <a:p>
            <a:pPr lvl="1" indent="0" eaLnBrk="1" hangingPunct="1">
              <a:lnSpc>
                <a:spcPct val="150000"/>
              </a:lnSpc>
              <a:buClr>
                <a:srgbClr val="0066FF"/>
              </a:buClr>
              <a:defRPr/>
            </a:pPr>
            <a:r>
              <a:rPr lang="zh-CN" altLang="en-US" sz="2400" b="1" dirty="0">
                <a:latin typeface="Consolas" panose="020B0609020204030204" pitchFamily="49" charset="0"/>
                <a:ea typeface="微软雅黑" pitchFamily="34" charset="-122"/>
              </a:rPr>
              <a:t>读 </a:t>
            </a:r>
            <a:r>
              <a:rPr lang="en-US" altLang="zh-CN" sz="2400" b="1" dirty="0">
                <a:latin typeface="Consolas" panose="020B0609020204030204" pitchFamily="49" charset="0"/>
                <a:ea typeface="微软雅黑" pitchFamily="34" charset="-122"/>
              </a:rPr>
              <a:t>or </a:t>
            </a:r>
            <a:r>
              <a:rPr lang="zh-CN" altLang="en-US" sz="2400" b="1" dirty="0">
                <a:latin typeface="Consolas" panose="020B0609020204030204" pitchFamily="49" charset="0"/>
                <a:ea typeface="微软雅黑" pitchFamily="34" charset="-122"/>
              </a:rPr>
              <a:t>写</a:t>
            </a:r>
            <a:endParaRPr lang="en-US" altLang="zh-CN" sz="2400" b="1" dirty="0">
              <a:latin typeface="Consolas" panose="020B0609020204030204" pitchFamily="49" charset="0"/>
              <a:ea typeface="微软雅黑" pitchFamily="34" charset="-122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2C327631-C32A-4522-BF00-B9E642F03953}"/>
              </a:ext>
            </a:extLst>
          </p:cNvPr>
          <p:cNvCxnSpPr>
            <a:cxnSpLocks/>
          </p:cNvCxnSpPr>
          <p:nvPr/>
        </p:nvCxnSpPr>
        <p:spPr bwMode="auto">
          <a:xfrm flipH="1">
            <a:off x="7365981" y="2859782"/>
            <a:ext cx="29534" cy="277738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045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文件路径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18" name="TextBox 2">
            <a:extLst>
              <a:ext uri="{FF2B5EF4-FFF2-40B4-BE49-F238E27FC236}">
                <a16:creationId xmlns:a16="http://schemas.microsoft.com/office/drawing/2014/main" id="{5EF11E95-B89C-49B8-BA29-EE292CF27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015" y="1706360"/>
            <a:ext cx="828092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171450" marR="0" lvl="1" indent="0" algn="just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&lt;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变量名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  =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open(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&lt;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文件名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&gt;,  &lt;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打开模式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&gt;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)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49AD10C3-4CBB-4A5E-A488-52395E937BFD}"/>
              </a:ext>
            </a:extLst>
          </p:cNvPr>
          <p:cNvCxnSpPr/>
          <p:nvPr/>
        </p:nvCxnSpPr>
        <p:spPr bwMode="auto">
          <a:xfrm>
            <a:off x="4176411" y="2859782"/>
            <a:ext cx="1440160" cy="0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8" name="TextBox 2">
            <a:extLst>
              <a:ext uri="{FF2B5EF4-FFF2-40B4-BE49-F238E27FC236}">
                <a16:creationId xmlns:a16="http://schemas.microsoft.com/office/drawing/2014/main" id="{CCE014A5-E908-4AEC-8456-620FB577F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065" y="3358657"/>
            <a:ext cx="266429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171450" marR="0" lvl="1" indent="0" algn="ctr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文件路径和名称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itchFamily="34" charset="-122"/>
              <a:sym typeface="Gill Sans" charset="0"/>
            </a:endParaRPr>
          </a:p>
          <a:p>
            <a:pPr marL="171450" marR="0" lvl="1" indent="0" algn="ctr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0066FF"/>
              </a:buClr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itchFamily="34" charset="-122"/>
                <a:sym typeface="Gill Sans" charset="0"/>
              </a:rPr>
              <a:t>源文件同目录可省路径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微软雅黑" pitchFamily="34" charset="-122"/>
              <a:sym typeface="Gill Sans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C8774571-393D-420C-9BD2-D2038F46815E}"/>
              </a:ext>
            </a:extLst>
          </p:cNvPr>
          <p:cNvCxnSpPr>
            <a:cxnSpLocks/>
          </p:cNvCxnSpPr>
          <p:nvPr/>
        </p:nvCxnSpPr>
        <p:spPr bwMode="auto">
          <a:xfrm flipH="1">
            <a:off x="4147635" y="2859782"/>
            <a:ext cx="288032" cy="288032"/>
          </a:xfrm>
          <a:prstGeom prst="line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899592" y="2790417"/>
            <a:ext cx="2304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D:\PYE\f.txt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275856" y="3566698"/>
            <a:ext cx="26642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D:/PYE/f.txt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3275856" y="4239934"/>
            <a:ext cx="3024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D:\\PYE\\f.txt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588224" y="4239933"/>
            <a:ext cx="20882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f.txt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6415784" y="3566698"/>
            <a:ext cx="25627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./PYE/f.txt</a:t>
            </a:r>
            <a:r>
              <a:rPr lang="zh-CN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endParaRPr lang="zh-CN" altLang="en-US" dirty="0"/>
          </a:p>
        </p:txBody>
      </p:sp>
      <p:sp>
        <p:nvSpPr>
          <p:cNvPr id="2" name="右箭头 1"/>
          <p:cNvSpPr/>
          <p:nvPr/>
        </p:nvSpPr>
        <p:spPr bwMode="auto">
          <a:xfrm rot="1180109">
            <a:off x="3258919" y="3194092"/>
            <a:ext cx="274327" cy="229635"/>
          </a:xfrm>
          <a:prstGeom prst="rightArrow">
            <a:avLst/>
          </a:prstGeom>
          <a:noFill/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622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打开模式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347614"/>
          <a:ext cx="8496944" cy="350874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文件的打开模式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1DB41D"/>
                          </a:solidFill>
                          <a:latin typeface="Consolas" panose="020B0609020204030204" pitchFamily="49" charset="0"/>
                        </a:rPr>
                        <a:t>'r'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只读模式，默认值，如果文件不存在，返回</a:t>
                      </a:r>
                      <a:r>
                        <a:rPr lang="en-US" altLang="zh-CN" sz="18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FileNotFoundError</a:t>
                      </a:r>
                      <a:endParaRPr lang="en-US" altLang="zh-CN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111677841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1DB41D"/>
                          </a:solidFill>
                          <a:latin typeface="Consolas" panose="020B0609020204030204" pitchFamily="49" charset="0"/>
                        </a:rPr>
                        <a:t>'w'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覆盖写模式，文件不存在则创建，存在则完全覆盖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</a:rPr>
                        <a:t>'x'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l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创建写模式，文件不存在则创建，存在则返回</a:t>
                      </a:r>
                      <a:r>
                        <a:rPr lang="en-US" altLang="zh-CN" sz="1800" kern="1200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FileExistsError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54963312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1DB41D"/>
                          </a:solidFill>
                          <a:latin typeface="Consolas" panose="020B0609020204030204" pitchFamily="49" charset="0"/>
                        </a:rPr>
                        <a:t>'a'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追加写模式，文件不存在则创建，存在则在文件最后追加内容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2748021781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1DB41D"/>
                          </a:solidFill>
                          <a:latin typeface="Consolas" panose="020B0609020204030204" pitchFamily="49" charset="0"/>
                        </a:rPr>
                        <a:t>'b'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二进制文件模式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73024692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1DB41D"/>
                          </a:solidFill>
                          <a:latin typeface="Consolas" panose="020B0609020204030204" pitchFamily="49" charset="0"/>
                        </a:rPr>
                        <a:t>'t'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文本文件模式，默认值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2428116572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rgbClr val="1DB41D"/>
                          </a:solidFill>
                          <a:latin typeface="Consolas" panose="020B0609020204030204" pitchFamily="49" charset="0"/>
                        </a:rPr>
                        <a:t>'+'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与</a:t>
                      </a:r>
                      <a:r>
                        <a:rPr lang="en-US" altLang="zh-CN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r/w/x/a</a:t>
                      </a: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一同使用，在原功能基础上增加同时读写功能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753852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32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打开模式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11560" y="1491630"/>
            <a:ext cx="3600400" cy="3456384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f = open(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"f.txt"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f = open(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"f.txt"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 err="1">
                <a:solidFill>
                  <a:srgbClr val="1DB41D"/>
                </a:solidFill>
                <a:latin typeface="Consolas" panose="020B0609020204030204" pitchFamily="49" charset="0"/>
              </a:rPr>
              <a:t>rt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f = open(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"f.txt"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"w"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f = open(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"f.txt"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"a+"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f = open(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"f.txt"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"x"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f = open(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"f.txt"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"b"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f = open(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"f.txt"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 err="1">
                <a:solidFill>
                  <a:srgbClr val="1DB41D"/>
                </a:solidFill>
                <a:latin typeface="Consolas" panose="020B0609020204030204" pitchFamily="49" charset="0"/>
              </a:rPr>
              <a:t>wb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50000"/>
              </a:lnSpc>
              <a:defRPr/>
            </a:pPr>
            <a:endParaRPr lang="en-US" altLang="zh-CN" sz="2000" b="1" dirty="0">
              <a:latin typeface="Consolas" panose="020B0609020204030204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572000" y="1347614"/>
            <a:ext cx="415464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文本形式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、只读模式、默认值</a:t>
            </a:r>
            <a:endParaRPr lang="en-US" altLang="zh-CN" sz="20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文本形式、只读模式、同默认值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文本形式、覆盖写模式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文本形式、追加写模式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+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读文件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文本形式、创建写模式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二进制形式、只读模式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二进制形式、覆盖写模式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4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文件的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关闭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5EF11E95-B89C-49B8-BA29-EE292CF27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760" y="1778232"/>
            <a:ext cx="4788532" cy="829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 algn="just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en-US" altLang="zh-CN" sz="2800" b="1" dirty="0">
                <a:latin typeface="Consolas" panose="020B0609020204030204" pitchFamily="49" charset="0"/>
                <a:ea typeface="微软雅黑" pitchFamily="34" charset="-122"/>
              </a:rPr>
              <a:t>&lt;</a:t>
            </a:r>
            <a:r>
              <a:rPr lang="zh-CN" altLang="en-US" sz="2800" b="1" dirty="0">
                <a:latin typeface="Consolas" panose="020B0609020204030204" pitchFamily="49" charset="0"/>
                <a:ea typeface="微软雅黑" pitchFamily="34" charset="-122"/>
              </a:rPr>
              <a:t>变量名</a:t>
            </a:r>
            <a:r>
              <a:rPr lang="en-US" altLang="zh-CN" sz="2800" b="1" dirty="0">
                <a:latin typeface="Consolas" panose="020B0609020204030204" pitchFamily="49" charset="0"/>
                <a:ea typeface="微软雅黑" pitchFamily="34" charset="-122"/>
              </a:rPr>
              <a:t>&gt;</a:t>
            </a:r>
            <a:r>
              <a:rPr lang="en-US" altLang="zh-CN" sz="2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itchFamily="34" charset="-122"/>
              </a:rPr>
              <a:t>.close()</a:t>
            </a: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4071030-8D11-4DDE-BFA3-C66945668FF8}"/>
              </a:ext>
            </a:extLst>
          </p:cNvPr>
          <p:cNvCxnSpPr/>
          <p:nvPr/>
        </p:nvCxnSpPr>
        <p:spPr bwMode="auto">
          <a:xfrm>
            <a:off x="2699792" y="3075806"/>
            <a:ext cx="1440160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TextBox 2">
            <a:extLst>
              <a:ext uri="{FF2B5EF4-FFF2-40B4-BE49-F238E27FC236}">
                <a16:creationId xmlns:a16="http://schemas.microsoft.com/office/drawing/2014/main" id="{AF149C03-91F1-4F14-B3E8-4CC0B2926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3470421"/>
            <a:ext cx="2052228" cy="724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indent="4572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indent="0" algn="just" eaLnBrk="1" hangingPunct="1">
              <a:lnSpc>
                <a:spcPct val="200000"/>
              </a:lnSpc>
              <a:buClr>
                <a:srgbClr val="0066FF"/>
              </a:buClr>
              <a:defRPr/>
            </a:pPr>
            <a:r>
              <a:rPr lang="zh-CN" altLang="en-US" sz="2400" b="1" dirty="0">
                <a:latin typeface="Consolas" panose="020B0609020204030204" pitchFamily="49" charset="0"/>
                <a:ea typeface="微软雅黑" pitchFamily="34" charset="-122"/>
              </a:rPr>
              <a:t>文件句柄</a:t>
            </a:r>
            <a:endParaRPr lang="en-US" altLang="zh-CN" sz="2400" b="1" dirty="0">
              <a:latin typeface="Consolas" panose="020B0609020204030204" pitchFamily="49" charset="0"/>
              <a:ea typeface="微软雅黑" pitchFamily="34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95BCFD4-7BA5-4F83-BD53-F019110E7C3C}"/>
              </a:ext>
            </a:extLst>
          </p:cNvPr>
          <p:cNvCxnSpPr>
            <a:cxnSpLocks/>
          </p:cNvCxnSpPr>
          <p:nvPr/>
        </p:nvCxnSpPr>
        <p:spPr bwMode="auto">
          <a:xfrm flipH="1">
            <a:off x="3275856" y="3075806"/>
            <a:ext cx="288032" cy="28803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8031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文件使用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13" name="Rectangle 1"/>
          <p:cNvSpPr>
            <a:spLocks noChangeArrowheads="1"/>
          </p:cNvSpPr>
          <p:nvPr/>
        </p:nvSpPr>
        <p:spPr bwMode="auto">
          <a:xfrm>
            <a:off x="611560" y="1995686"/>
            <a:ext cx="3600400" cy="2088232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文本形式打开文件</a:t>
            </a:r>
            <a:endParaRPr lang="en-US" altLang="zh-CN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 err="1">
                <a:latin typeface="Consolas" panose="020B0609020204030204" pitchFamily="49" charset="0"/>
              </a:rPr>
              <a:t>tf</a:t>
            </a:r>
            <a:r>
              <a:rPr lang="en-US" altLang="zh-CN" sz="2000" b="1" dirty="0">
                <a:latin typeface="Consolas" panose="020B0609020204030204" pitchFamily="49" charset="0"/>
              </a:rPr>
              <a:t> = open(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"f.txt"</a:t>
            </a:r>
            <a:r>
              <a:rPr lang="en-US" altLang="zh-CN" sz="2000" b="1" dirty="0">
                <a:latin typeface="Consolas" panose="020B0609020204030204" pitchFamily="49" charset="0"/>
              </a:rPr>
              <a:t>, 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 err="1">
                <a:solidFill>
                  <a:srgbClr val="1DB41D"/>
                </a:solidFill>
                <a:latin typeface="Consolas" panose="020B0609020204030204" pitchFamily="49" charset="0"/>
              </a:rPr>
              <a:t>rt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print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tf.readline</a:t>
            </a:r>
            <a:r>
              <a:rPr lang="en-US" altLang="zh-CN" sz="2000" b="1" dirty="0">
                <a:latin typeface="Consolas" panose="020B0609020204030204" pitchFamily="49" charset="0"/>
              </a:rPr>
              <a:t>())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 err="1">
                <a:latin typeface="Consolas" panose="020B0609020204030204" pitchFamily="49" charset="0"/>
              </a:rPr>
              <a:t>tf.close</a:t>
            </a:r>
            <a:r>
              <a:rPr lang="en-US" altLang="zh-CN" sz="2000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0" name="矩形 19"/>
          <p:cNvSpPr/>
          <p:nvPr/>
        </p:nvSpPr>
        <p:spPr>
          <a:xfrm>
            <a:off x="4716016" y="1995686"/>
            <a:ext cx="36724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二进制形式打开文件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bf = open(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"f.txt"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rb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print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bf.readline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bf.close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56849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文件内容的读取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9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文件内容的读取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491630"/>
          <a:ext cx="8496944" cy="295491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操作方法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&lt;f&gt;.read(size=-1)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读入全部内容，如果给出参数，读入前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size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s = 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f.read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(2)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noProof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 </a:t>
                      </a:r>
                      <a:r>
                        <a:rPr lang="zh-CN" altLang="en-US" sz="1800" b="0" kern="1200" noProof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中国</a:t>
                      </a:r>
                      <a:endParaRPr lang="en-US" altLang="zh-CN" sz="1800" b="0" kern="1200" noProof="0" dirty="0">
                        <a:solidFill>
                          <a:srgbClr val="0010FF"/>
                        </a:solidFill>
                        <a:latin typeface="Consolas" panose="020B0609020204030204" pitchFamily="49" charset="0"/>
                        <a:ea typeface="+mn-ea"/>
                        <a:cs typeface="+mn-cs"/>
                        <a:sym typeface="Gill Sans" charset="0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&lt;f&gt;.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readline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(size=-1)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读入一行内容，如果给出参数，读入该行前</a:t>
                      </a: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size</a:t>
                      </a: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长度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s = 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f.readline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noProof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 </a:t>
                      </a:r>
                      <a:r>
                        <a:rPr lang="zh-CN" altLang="en-US" sz="1800" b="0" kern="1200" noProof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中国是一个伟大的国家！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255803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74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文件内容的读取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923678"/>
          <a:ext cx="8496944" cy="209467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操作方法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&lt;f&gt;.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readlines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(hint=-1)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读入文件所有行，以每行为元素形成列表</a:t>
                      </a:r>
                      <a:endParaRPr lang="en-US" altLang="zh-CN" sz="18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如果给出参数，读入前</a:t>
                      </a: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hint</a:t>
                      </a: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行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s = 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f.readlines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noProof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 </a:t>
                      </a:r>
                      <a:r>
                        <a:rPr lang="en-US" altLang="zh-CN" sz="1800" b="0" kern="1200" noProof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['</a:t>
                      </a:r>
                      <a:r>
                        <a:rPr lang="zh-CN" altLang="en-US" sz="1800" b="0" kern="1200" noProof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中国是一个伟大的国家！</a:t>
                      </a:r>
                      <a:r>
                        <a:rPr lang="en-US" altLang="zh-CN" sz="1800" b="0" kern="1200" noProof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']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43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/>
          <p:cNvPicPr>
            <a:picLocks noChangeAspect="1"/>
          </p:cNvPicPr>
          <p:nvPr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5983451" y="3681956"/>
            <a:ext cx="808374" cy="730939"/>
          </a:xfrm>
          <a:prstGeom prst="rect">
            <a:avLst/>
          </a:prstGeom>
          <a:noFill/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672038" y="1005076"/>
            <a:ext cx="5480971" cy="333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en-US" altLang="zh-CN" sz="20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7.1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文件的使用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lang="en-US" altLang="zh-CN" sz="20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7.2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实例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11: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自动轨迹绘制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0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- 7.3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一维数据的格式化和处理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en-US" altLang="zh-CN" sz="20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- 7.4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二维数据的格式化和处理</a:t>
            </a:r>
            <a:r>
              <a:rPr lang="en-US" altLang="zh-CN" sz="20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</a:p>
          <a:p>
            <a:pPr lvl="0" algn="l">
              <a:lnSpc>
                <a:spcPct val="180000"/>
              </a:lnSpc>
              <a:defRPr/>
            </a:pPr>
            <a:r>
              <a:rPr lang="en-US" altLang="zh-CN" sz="20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- 7.5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模块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6: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wordcloud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库的使用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en-US" altLang="zh-CN" sz="20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- 7.6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实例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12: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政府工作报告词云</a:t>
            </a:r>
            <a:endParaRPr lang="zh-CN" altLang="en-US" sz="20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1037581" y="2096663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8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第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7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章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文件和数据格式化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57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文件的全文本操作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35696" y="2139702"/>
            <a:ext cx="5796304" cy="2250789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fname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input(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请输入要打开的文件名称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open(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fname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"r"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algn="l" eaLnBrk="0" hangingPunct="0">
              <a:lnSpc>
                <a:spcPct val="17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txt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fo.read</a:t>
            </a:r>
            <a:r>
              <a:rPr lang="en-US" altLang="zh-CN" sz="2000" b="1" dirty="0">
                <a:latin typeface="Consolas" panose="020B0609020204030204" pitchFamily="49" charset="0"/>
              </a:rPr>
              <a:t>()</a:t>
            </a:r>
          </a:p>
          <a:p>
            <a:pPr algn="l" eaLnBrk="0" hangingPunct="0">
              <a:lnSpc>
                <a:spcPct val="17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对全文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txt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进行处理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fo.close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遍历全文本：方法一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8778F1-6F2C-458E-8E48-0125EB2AE1E3}"/>
              </a:ext>
            </a:extLst>
          </p:cNvPr>
          <p:cNvSpPr/>
          <p:nvPr/>
        </p:nvSpPr>
        <p:spPr bwMode="auto">
          <a:xfrm>
            <a:off x="2699792" y="3291830"/>
            <a:ext cx="1584176" cy="432048"/>
          </a:xfrm>
          <a:prstGeom prst="rect">
            <a:avLst/>
          </a:prstGeom>
          <a:noFill/>
          <a:ln w="381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724128" y="3692477"/>
            <a:ext cx="2736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一次读入，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统一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处理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5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文件的全文本操作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835696" y="1924513"/>
            <a:ext cx="5796304" cy="3167517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fname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input(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请输入要打开的文件名称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open(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fname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"r"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noProof="0" dirty="0">
                <a:latin typeface="Consolas" panose="020B0609020204030204" pitchFamily="49" charset="0"/>
              </a:rPr>
              <a:t>txt = </a:t>
            </a:r>
            <a:r>
              <a:rPr lang="en-US" altLang="zh-CN" sz="2000" b="1" noProof="0" dirty="0" err="1">
                <a:latin typeface="Consolas" panose="020B0609020204030204" pitchFamily="49" charset="0"/>
              </a:rPr>
              <a:t>fo.read</a:t>
            </a:r>
            <a:r>
              <a:rPr lang="en-US" altLang="zh-CN" sz="2000" b="1" noProof="0" dirty="0">
                <a:latin typeface="Consolas" panose="020B0609020204030204" pitchFamily="49" charset="0"/>
              </a:rPr>
              <a:t>(2)</a:t>
            </a:r>
          </a:p>
          <a:p>
            <a:pPr lvl="0" algn="l" eaLnBrk="0" hangingPunct="0">
              <a:lnSpc>
                <a:spcPct val="140000"/>
              </a:lnSpc>
              <a:defRPr/>
            </a:pP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w</a:t>
            </a:r>
            <a:r>
              <a:rPr kumimoji="0" lang="en-US" altLang="zh-CN" sz="2000" b="1" i="1" u="none" strike="noStrike" kern="1200" cap="none" spc="0" normalizeH="0" baseline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hile</a:t>
            </a:r>
            <a:r>
              <a:rPr kumimoji="0" lang="en-US" altLang="zh-CN" sz="2000" b="1" i="0" u="none" strike="noStrike" kern="120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txt != 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""</a:t>
            </a:r>
            <a:r>
              <a:rPr kumimoji="0" lang="en-US" altLang="zh-CN" sz="2000" b="1" i="0" u="none" strike="noStrike" kern="1200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algn="l" eaLnBrk="0" hangingPunct="0">
              <a:lnSpc>
                <a:spcPct val="140000"/>
              </a:lnSpc>
              <a:defRPr/>
            </a:pPr>
            <a:r>
              <a:rPr lang="en-US" altLang="zh-CN" sz="2000" b="1" baseline="0" noProof="0" dirty="0">
                <a:latin typeface="Consolas" panose="020B0609020204030204" pitchFamily="49" charset="0"/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对</a:t>
            </a:r>
            <a:r>
              <a:rPr lang="en-US" altLang="zh-CN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txt</a:t>
            </a:r>
            <a:r>
              <a:rPr lang="zh-CN" alt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进行处理</a:t>
            </a:r>
            <a:endParaRPr lang="en-US" altLang="zh-CN" sz="2000" b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txt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kumimoji="0" lang="en-US" altLang="zh-CN" sz="2000" b="1" i="0" u="none" strike="noStrike" kern="120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fo.read</a:t>
            </a:r>
            <a:r>
              <a:rPr kumimoji="0" lang="en-US" altLang="zh-CN" sz="2000" b="1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(2)</a:t>
            </a: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fo.close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遍历全文本：方法二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8778F1-6F2C-458E-8E48-0125EB2AE1E3}"/>
              </a:ext>
            </a:extLst>
          </p:cNvPr>
          <p:cNvSpPr/>
          <p:nvPr/>
        </p:nvSpPr>
        <p:spPr bwMode="auto">
          <a:xfrm>
            <a:off x="2699792" y="2859782"/>
            <a:ext cx="1584176" cy="432048"/>
          </a:xfrm>
          <a:prstGeom prst="rect">
            <a:avLst/>
          </a:prstGeom>
          <a:noFill/>
          <a:ln w="381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724128" y="3692477"/>
            <a:ext cx="309634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0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按数量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读入，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逐步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处理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E8778F1-6F2C-458E-8E48-0125EB2AE1E3}"/>
              </a:ext>
            </a:extLst>
          </p:cNvPr>
          <p:cNvSpPr/>
          <p:nvPr/>
        </p:nvSpPr>
        <p:spPr bwMode="auto">
          <a:xfrm>
            <a:off x="3275856" y="4083918"/>
            <a:ext cx="1584176" cy="432048"/>
          </a:xfrm>
          <a:prstGeom prst="rect">
            <a:avLst/>
          </a:prstGeom>
          <a:noFill/>
          <a:ln w="381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57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文件的逐行操作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63688" y="1995686"/>
            <a:ext cx="5796304" cy="2736304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70000"/>
              </a:lnSpc>
              <a:defRPr/>
            </a:pPr>
            <a:r>
              <a:rPr lang="en-US" altLang="zh-CN" sz="2000" b="1" dirty="0" err="1">
                <a:latin typeface="Consolas" panose="020B0609020204030204" pitchFamily="49" charset="0"/>
              </a:rPr>
              <a:t>fname</a:t>
            </a:r>
            <a:r>
              <a:rPr lang="en-US" altLang="zh-CN" sz="2000" b="1" dirty="0">
                <a:latin typeface="Consolas" panose="020B0609020204030204" pitchFamily="49" charset="0"/>
              </a:rPr>
              <a:t> = input(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Consolas" panose="020B0609020204030204" pitchFamily="49" charset="0"/>
              </a:rPr>
              <a:t>请输入要打开的文件名称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:"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70000"/>
              </a:lnSpc>
              <a:defRPr/>
            </a:pPr>
            <a:r>
              <a:rPr lang="en-US" altLang="zh-CN" sz="2000" b="1" dirty="0" err="1">
                <a:latin typeface="Consolas" panose="020B0609020204030204" pitchFamily="49" charset="0"/>
              </a:rPr>
              <a:t>fo</a:t>
            </a:r>
            <a:r>
              <a:rPr lang="en-US" altLang="zh-CN" sz="2000" b="1" dirty="0">
                <a:latin typeface="Consolas" panose="020B0609020204030204" pitchFamily="49" charset="0"/>
              </a:rPr>
              <a:t> = open(</a:t>
            </a:r>
            <a:r>
              <a:rPr lang="en-US" altLang="zh-CN" sz="2000" b="1" dirty="0" err="1">
                <a:latin typeface="Consolas" panose="020B0609020204030204" pitchFamily="49" charset="0"/>
              </a:rPr>
              <a:t>fname</a:t>
            </a:r>
            <a:r>
              <a:rPr lang="en-US" altLang="zh-CN" sz="2000" b="1" dirty="0"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"r"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</a:p>
          <a:p>
            <a:pPr lvl="0" algn="l" eaLnBrk="0" hangingPunct="0">
              <a:lnSpc>
                <a:spcPct val="170000"/>
              </a:lnSpc>
              <a:defRPr/>
            </a:pP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b="1" dirty="0">
                <a:latin typeface="Consolas" panose="020B0609020204030204" pitchFamily="49" charset="0"/>
              </a:rPr>
              <a:t>line </a:t>
            </a:r>
            <a:r>
              <a:rPr lang="en-US" altLang="zh-CN" sz="20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2000" b="1" dirty="0">
                <a:latin typeface="Consolas" panose="020B0609020204030204" pitchFamily="49" charset="0"/>
              </a:rPr>
              <a:t> </a:t>
            </a:r>
            <a:r>
              <a:rPr lang="en-US" altLang="zh-CN" sz="2000" b="1" dirty="0" err="1">
                <a:latin typeface="Consolas" panose="020B0609020204030204" pitchFamily="49" charset="0"/>
              </a:rPr>
              <a:t>fo.readlines</a:t>
            </a:r>
            <a:r>
              <a:rPr lang="en-US" altLang="zh-CN" sz="2000" b="1" dirty="0">
                <a:latin typeface="Consolas" panose="020B0609020204030204" pitchFamily="49" charset="0"/>
              </a:rPr>
              <a:t>():</a:t>
            </a:r>
          </a:p>
          <a:p>
            <a:pPr lvl="0" algn="l" eaLnBrk="0" hangingPunct="0">
              <a:lnSpc>
                <a:spcPct val="170000"/>
              </a:lnSpc>
              <a:defRPr/>
            </a:pP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    print</a:t>
            </a:r>
            <a:r>
              <a:rPr lang="en-US" altLang="zh-CN" sz="2000" b="1" dirty="0">
                <a:latin typeface="Consolas" panose="020B0609020204030204" pitchFamily="49" charset="0"/>
              </a:rPr>
              <a:t>(line)</a:t>
            </a:r>
          </a:p>
          <a:p>
            <a:pPr lvl="0" algn="l" eaLnBrk="0" hangingPunct="0">
              <a:lnSpc>
                <a:spcPct val="170000"/>
              </a:lnSpc>
              <a:defRPr/>
            </a:pPr>
            <a:r>
              <a:rPr lang="en-US" altLang="zh-CN" sz="2000" b="1" dirty="0" err="1">
                <a:latin typeface="Consolas" panose="020B0609020204030204" pitchFamily="49" charset="0"/>
              </a:rPr>
              <a:t>fo.close</a:t>
            </a:r>
            <a:r>
              <a:rPr lang="en-US" altLang="zh-CN" sz="2000" b="1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逐行遍历文件：方法一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8778F1-6F2C-458E-8E48-0125EB2AE1E3}"/>
              </a:ext>
            </a:extLst>
          </p:cNvPr>
          <p:cNvSpPr/>
          <p:nvPr/>
        </p:nvSpPr>
        <p:spPr bwMode="auto">
          <a:xfrm>
            <a:off x="3477480" y="3162214"/>
            <a:ext cx="2246648" cy="432048"/>
          </a:xfrm>
          <a:prstGeom prst="rect">
            <a:avLst/>
          </a:prstGeom>
          <a:noFill/>
          <a:ln w="381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724128" y="3692477"/>
            <a:ext cx="2736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一次读入，分行处理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03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文件的逐行操作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763688" y="1995686"/>
            <a:ext cx="5796304" cy="2736304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fname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input(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请输入要打开的文件名称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open(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fname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"r"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line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(line)</a:t>
            </a: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fo.close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逐行遍历文件：方法二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8778F1-6F2C-458E-8E48-0125EB2AE1E3}"/>
              </a:ext>
            </a:extLst>
          </p:cNvPr>
          <p:cNvSpPr/>
          <p:nvPr/>
        </p:nvSpPr>
        <p:spPr bwMode="auto">
          <a:xfrm>
            <a:off x="3477480" y="3162214"/>
            <a:ext cx="590464" cy="432048"/>
          </a:xfrm>
          <a:prstGeom prst="rect">
            <a:avLst/>
          </a:prstGeom>
          <a:noFill/>
          <a:ln w="381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724128" y="3692477"/>
            <a:ext cx="273630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en-US" altLang="zh-CN" sz="20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分行读入，逐行处理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14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数据的文件写入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64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数据的文件写入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491630"/>
          <a:ext cx="8496944" cy="339477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操作方法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&lt;f&gt;.write(s)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向文件写入一个字符串或字节流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f.write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中国是一个伟大的国家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!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noProof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 </a:t>
                      </a:r>
                      <a:endParaRPr lang="en-US" altLang="zh-CN" sz="1800" b="0" kern="1200" noProof="0" dirty="0">
                        <a:solidFill>
                          <a:srgbClr val="0010FF"/>
                        </a:solidFill>
                        <a:latin typeface="Consolas" panose="020B0609020204030204" pitchFamily="49" charset="0"/>
                        <a:ea typeface="+mn-ea"/>
                        <a:cs typeface="+mn-cs"/>
                        <a:sym typeface="Gill Sans" charset="0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&lt;f&gt;.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writelines</a:t>
                      </a: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(lines)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将一个元素全为字符串的列表写入文件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ls = [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中国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,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"</a:t>
                      </a: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法国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,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 "</a:t>
                      </a: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美国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"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f.writelines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(ls)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noProof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 </a:t>
                      </a:r>
                      <a:r>
                        <a:rPr lang="zh-CN" altLang="en-US" sz="1800" b="0" kern="1200" noProof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中国</a:t>
                      </a: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1DB41D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法国</a:t>
                      </a: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美国</a:t>
                      </a:r>
                      <a:endParaRPr lang="zh-CN" altLang="en-US" sz="180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2558032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702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lvl="0">
              <a:lnSpc>
                <a:spcPct val="7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数据的文件写入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/>
        </p:nvGraphicFramePr>
        <p:xfrm>
          <a:off x="323528" y="1923678"/>
          <a:ext cx="8496944" cy="2095627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24336">
                  <a:extLst>
                    <a:ext uri="{9D8B030D-6E8A-4147-A177-3AD203B41FA5}">
                      <a16:colId xmlns:a16="http://schemas.microsoft.com/office/drawing/2014/main" val="2350269296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4217230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操作方法</a:t>
                      </a: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421306199"/>
                  </a:ext>
                </a:extLst>
              </a:tr>
              <a:tr h="442467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</a:rPr>
                        <a:t>&lt;f&gt;.seek(offset)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改变当前文件操作指针的位置，</a:t>
                      </a: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offset</a:t>
                      </a: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含义如下：</a:t>
                      </a:r>
                      <a:endParaRPr lang="en-US" altLang="zh-CN" sz="1800" baseline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 – </a:t>
                      </a: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文件开头； </a:t>
                      </a: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 – </a:t>
                      </a: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当前位置； </a:t>
                      </a: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 – </a:t>
                      </a:r>
                      <a:r>
                        <a:rPr lang="zh-CN" altLang="en-US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文件结尾</a:t>
                      </a:r>
                      <a:endParaRPr lang="en-US" altLang="zh-CN" sz="18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aseline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&gt;&gt;&gt;</a:t>
                      </a:r>
                      <a:r>
                        <a:rPr kumimoji="0" lang="en-US" altLang="zh-CN" sz="1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f.seek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(0)  </a:t>
                      </a:r>
                      <a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#</a:t>
                      </a:r>
                      <a:r>
                        <a:rPr kumimoji="0" lang="zh-CN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sym typeface="Gill Sans" charset="0"/>
                        </a:rPr>
                        <a:t>回到文件开头</a:t>
                      </a:r>
                      <a:endParaRPr kumimoji="0" lang="en-US" altLang="zh-C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sym typeface="Gill San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6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noProof="0" dirty="0">
                          <a:solidFill>
                            <a:srgbClr val="0010FF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  <a:sym typeface="Gill Sans" charset="0"/>
                        </a:rPr>
                        <a:t> </a:t>
                      </a:r>
                      <a:endParaRPr lang="en-US" altLang="zh-CN" sz="1800" b="0" kern="1200" noProof="0" dirty="0">
                        <a:solidFill>
                          <a:srgbClr val="0010FF"/>
                        </a:solidFill>
                        <a:latin typeface="Consolas" panose="020B0609020204030204" pitchFamily="49" charset="0"/>
                        <a:ea typeface="+mn-ea"/>
                        <a:cs typeface="+mn-cs"/>
                        <a:sym typeface="Gill Sans" charset="0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:a16="http://schemas.microsoft.com/office/drawing/2014/main" val="3720683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13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数据的文件写入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051720" y="1455797"/>
            <a:ext cx="5796304" cy="2736304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7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open(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"output.txt"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"w+"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lvl="0" algn="l" eaLnBrk="0" hangingPunct="0">
              <a:lnSpc>
                <a:spcPct val="170000"/>
              </a:lnSpc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ls = [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2000" dirty="0">
                <a:solidFill>
                  <a:srgbClr val="1DB41D"/>
                </a:solidFill>
                <a:latin typeface="Consolas" panose="020B0609020204030204" pitchFamily="49" charset="0"/>
              </a:rPr>
              <a:t>中国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"</a:t>
            </a:r>
            <a:r>
              <a:rPr lang="zh-CN" altLang="en-US" sz="2000" dirty="0">
                <a:solidFill>
                  <a:srgbClr val="1DB41D"/>
                </a:solidFill>
                <a:latin typeface="Consolas" panose="020B0609020204030204" pitchFamily="49" charset="0"/>
              </a:rPr>
              <a:t>法国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 "</a:t>
            </a:r>
            <a:r>
              <a:rPr lang="zh-CN" altLang="en-US" sz="2000" dirty="0">
                <a:solidFill>
                  <a:srgbClr val="1DB41D"/>
                </a:solidFill>
                <a:latin typeface="Consolas" panose="020B0609020204030204" pitchFamily="49" charset="0"/>
              </a:rPr>
              <a:t>美国</a:t>
            </a:r>
            <a:r>
              <a:rPr lang="en-US" altLang="zh-CN" sz="20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</a:p>
          <a:p>
            <a:pPr lvl="0" algn="l" eaLnBrk="0" hangingPunct="0">
              <a:lnSpc>
                <a:spcPct val="17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fo.writelines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(ls)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line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(line)</a:t>
            </a: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fo.close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8778F1-6F2C-458E-8E48-0125EB2AE1E3}"/>
              </a:ext>
            </a:extLst>
          </p:cNvPr>
          <p:cNvSpPr/>
          <p:nvPr/>
        </p:nvSpPr>
        <p:spPr bwMode="auto">
          <a:xfrm>
            <a:off x="2483768" y="2607925"/>
            <a:ext cx="2088232" cy="432048"/>
          </a:xfrm>
          <a:prstGeom prst="rect">
            <a:avLst/>
          </a:prstGeom>
          <a:noFill/>
          <a:ln w="381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796136" y="3291830"/>
            <a:ext cx="2736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写入一个字符串列表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89280" y="3939902"/>
            <a:ext cx="274316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 </a:t>
            </a:r>
            <a:r>
              <a:rPr lang="en-US" altLang="zh-C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zh-CN" altLang="en-US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没有任何输出</a:t>
            </a:r>
            <a:r>
              <a:rPr lang="en-US" altLang="zh-CN" sz="1800" b="1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endParaRPr kumimoji="0" lang="en-US" altLang="zh-CN" sz="18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10FF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6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数据的文件写入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23728" y="1223158"/>
            <a:ext cx="5796304" cy="3724856"/>
          </a:xfrm>
          <a:prstGeom prst="rect">
            <a:avLst/>
          </a:prstGeom>
          <a:noFill/>
          <a:ln w="6350" cmpd="thickThin">
            <a:noFill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open(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"output.txt"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"w+"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ls = [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中国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"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法国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"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美国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</a:t>
            </a: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fo.writelines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(ls)</a:t>
            </a: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b="1" noProof="0" dirty="0" err="1">
                <a:latin typeface="Consolas" panose="020B0609020204030204" pitchFamily="49" charset="0"/>
              </a:rPr>
              <a:t>fo.seek</a:t>
            </a:r>
            <a:r>
              <a:rPr lang="en-US" altLang="zh-CN" sz="2000" b="1" noProof="0" dirty="0">
                <a:latin typeface="Consolas" panose="020B0609020204030204" pitchFamily="49" charset="0"/>
              </a:rPr>
              <a:t>(0)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line </a:t>
            </a:r>
            <a:r>
              <a:rPr kumimoji="0" lang="en-US" altLang="zh-CN" sz="20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in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 print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(line)</a:t>
            </a: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fo.close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796136" y="3291830"/>
            <a:ext cx="273630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写入一个字符串列表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789280" y="3939902"/>
            <a:ext cx="274316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</a:t>
            </a:r>
          </a:p>
          <a:p>
            <a:pPr algn="l" eaLnBrk="0" hangingPunct="0">
              <a:lnSpc>
                <a:spcPct val="140000"/>
              </a:lnSpc>
              <a:defRPr/>
            </a:pPr>
            <a:r>
              <a:rPr lang="zh-CN" altLang="en-US" sz="1800" dirty="0">
                <a:solidFill>
                  <a:srgbClr val="0010FF"/>
                </a:solidFill>
                <a:latin typeface="Consolas" panose="020B0609020204030204" pitchFamily="49" charset="0"/>
              </a:rPr>
              <a:t>中国法国美国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8778F1-6F2C-458E-8E48-0125EB2AE1E3}"/>
              </a:ext>
            </a:extLst>
          </p:cNvPr>
          <p:cNvSpPr/>
          <p:nvPr/>
        </p:nvSpPr>
        <p:spPr bwMode="auto">
          <a:xfrm>
            <a:off x="1907704" y="2931790"/>
            <a:ext cx="2088232" cy="432048"/>
          </a:xfrm>
          <a:prstGeom prst="rect">
            <a:avLst/>
          </a:prstGeom>
          <a:noFill/>
          <a:ln w="381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958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单元小结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71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5983451" y="3681956"/>
            <a:ext cx="808374" cy="730939"/>
          </a:xfrm>
          <a:prstGeom prst="rect">
            <a:avLst/>
          </a:prstGeom>
          <a:noFill/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234266" y="1302962"/>
            <a:ext cx="6874238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80000"/>
              </a:lnSpc>
              <a:defRPr/>
            </a:pPr>
            <a:r>
              <a:rPr lang="zh-CN" altLang="en-US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方法论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FD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algn="l">
              <a:lnSpc>
                <a:spcPct val="180000"/>
              </a:lnSpc>
              <a:defRPr/>
            </a:pP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从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Python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角度理解的文件和数据表示</a:t>
            </a:r>
            <a:endParaRPr lang="en-US" altLang="zh-CN" sz="2400" b="1" dirty="0">
              <a:solidFill>
                <a:srgbClr val="007FD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实践能力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学会编写带有文件输入输出的程序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1037581" y="2096663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  <a:sym typeface="Gill Sans" charset="0"/>
            </a:endParaRPr>
          </a:p>
        </p:txBody>
      </p:sp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6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第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7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章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文件和数据格式化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95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5983451" y="3681956"/>
            <a:ext cx="808374" cy="730939"/>
          </a:xfrm>
          <a:prstGeom prst="rect">
            <a:avLst/>
          </a:prstGeom>
          <a:noFill/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-142072" y="1280367"/>
            <a:ext cx="8856039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文件的使用方式：打开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操作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关闭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文本文件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&amp;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二进制文件，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open( , 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.close()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文件内容的读取：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.read()  .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readline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  .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readlines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数据的文件写入：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.write()   .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writelines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()  .seek()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5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文件的使用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88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12" y="3795886"/>
            <a:ext cx="1356388" cy="135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140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7.2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实例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11: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自动轨迹绘制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900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zh-CN" sz="40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rPr>
              <a:t>自动轨迹绘制</a:t>
            </a:r>
            <a:r>
              <a:rPr lang="zh-CN" altLang="zh-CN" sz="4000" dirty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问题分析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5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问题分析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自动轨迹绘制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123728" y="2211710"/>
            <a:ext cx="5355584" cy="21968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需求：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根据脚本来绘制图形？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不通过写代码而通过写数据绘制轨迹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数据脚本是自动化最重要的第一步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427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问题分析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272" y="2316103"/>
            <a:ext cx="3101043" cy="224880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自动轨迹绘制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87624" y="2067694"/>
            <a:ext cx="2664296" cy="2806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300,0,144,1,0,0</a:t>
            </a:r>
          </a:p>
          <a:p>
            <a:pPr algn="l">
              <a:lnSpc>
                <a:spcPct val="14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300,0,144,0,1,0</a:t>
            </a:r>
          </a:p>
          <a:p>
            <a:pPr algn="l">
              <a:lnSpc>
                <a:spcPct val="14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300,0,144,0,0,1</a:t>
            </a:r>
          </a:p>
          <a:p>
            <a:pPr algn="l">
              <a:lnSpc>
                <a:spcPct val="14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300,0,144,1,1,0</a:t>
            </a:r>
          </a:p>
          <a:p>
            <a:pPr algn="l">
              <a:lnSpc>
                <a:spcPct val="14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300,0,108,0,1,1</a:t>
            </a:r>
          </a:p>
          <a:p>
            <a:pPr algn="l">
              <a:lnSpc>
                <a:spcPct val="140000"/>
              </a:lnSpc>
            </a:pPr>
            <a:r>
              <a:rPr lang="zh-CN" altLang="en-US" dirty="0">
                <a:latin typeface="Consolas" panose="020B0609020204030204" pitchFamily="49" charset="0"/>
              </a:rPr>
              <a:t>184,0,72,1,0,1</a:t>
            </a:r>
          </a:p>
        </p:txBody>
      </p:sp>
      <p:sp>
        <p:nvSpPr>
          <p:cNvPr id="4" name="右箭头 3"/>
          <p:cNvSpPr/>
          <p:nvPr/>
        </p:nvSpPr>
        <p:spPr bwMode="auto">
          <a:xfrm>
            <a:off x="4355976" y="3147814"/>
            <a:ext cx="432048" cy="404323"/>
          </a:xfrm>
          <a:prstGeom prst="rightArrow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585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rPr>
              <a:t>自动轨迹绘制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实例讲解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5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自动轨迹绘制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基本思路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115616" y="2211710"/>
            <a:ext cx="73448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步骤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：定义数据文件格式（接口）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步骤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：编写程序，根据文件接口解析参数绘制图形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步骤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3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：编制数据文件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2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数据接口定义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非常具有个性色彩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610298" y="3365929"/>
            <a:ext cx="1623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行进距离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87824" y="2067694"/>
            <a:ext cx="2952328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lang="zh-CN" altLang="en-US" sz="2400" b="1" dirty="0">
                <a:latin typeface="Consolas" panose="020B0609020204030204" pitchFamily="49" charset="0"/>
              </a:rPr>
              <a:t>300,0,144,1,0,0</a:t>
            </a:r>
          </a:p>
          <a:p>
            <a:pPr algn="l">
              <a:lnSpc>
                <a:spcPct val="140000"/>
              </a:lnSpc>
            </a:pPr>
            <a:r>
              <a:rPr lang="zh-CN" altLang="en-US" sz="2400" b="1" dirty="0">
                <a:latin typeface="Consolas" panose="020B0609020204030204" pitchFamily="49" charset="0"/>
              </a:rPr>
              <a:t>300,</a:t>
            </a:r>
            <a:r>
              <a:rPr lang="en-US" altLang="zh-CN" sz="2400" b="1" dirty="0">
                <a:latin typeface="Consolas" panose="020B0609020204030204" pitchFamily="49" charset="0"/>
              </a:rPr>
              <a:t>1</a:t>
            </a:r>
            <a:r>
              <a:rPr lang="zh-CN" altLang="en-US" sz="2400" b="1" dirty="0">
                <a:latin typeface="Consolas" panose="020B0609020204030204" pitchFamily="49" charset="0"/>
              </a:rPr>
              <a:t>,144,0,1,0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4071030-8D11-4DDE-BFA3-C66945668FF8}"/>
              </a:ext>
            </a:extLst>
          </p:cNvPr>
          <p:cNvCxnSpPr/>
          <p:nvPr/>
        </p:nvCxnSpPr>
        <p:spPr bwMode="auto">
          <a:xfrm>
            <a:off x="2987824" y="3173938"/>
            <a:ext cx="604568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95BCFD4-7BA5-4F83-BD53-F019110E7C3C}"/>
              </a:ext>
            </a:extLst>
          </p:cNvPr>
          <p:cNvCxnSpPr>
            <a:cxnSpLocks/>
          </p:cNvCxnSpPr>
          <p:nvPr/>
        </p:nvCxnSpPr>
        <p:spPr bwMode="auto">
          <a:xfrm flipH="1">
            <a:off x="2966032" y="3173938"/>
            <a:ext cx="288032" cy="28803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4071030-8D11-4DDE-BFA3-C66945668FF8}"/>
              </a:ext>
            </a:extLst>
          </p:cNvPr>
          <p:cNvCxnSpPr/>
          <p:nvPr/>
        </p:nvCxnSpPr>
        <p:spPr bwMode="auto">
          <a:xfrm flipV="1">
            <a:off x="3635896" y="3317892"/>
            <a:ext cx="388544" cy="62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4071030-8D11-4DDE-BFA3-C66945668FF8}"/>
              </a:ext>
            </a:extLst>
          </p:cNvPr>
          <p:cNvCxnSpPr/>
          <p:nvPr/>
        </p:nvCxnSpPr>
        <p:spPr bwMode="auto">
          <a:xfrm>
            <a:off x="4017728" y="3184047"/>
            <a:ext cx="604568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95BCFD4-7BA5-4F83-BD53-F019110E7C3C}"/>
              </a:ext>
            </a:extLst>
          </p:cNvPr>
          <p:cNvCxnSpPr>
            <a:cxnSpLocks/>
          </p:cNvCxnSpPr>
          <p:nvPr/>
        </p:nvCxnSpPr>
        <p:spPr bwMode="auto">
          <a:xfrm>
            <a:off x="4341724" y="3188395"/>
            <a:ext cx="230276" cy="424101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F4071030-8D11-4DDE-BFA3-C66945668FF8}"/>
              </a:ext>
            </a:extLst>
          </p:cNvPr>
          <p:cNvCxnSpPr/>
          <p:nvPr/>
        </p:nvCxnSpPr>
        <p:spPr bwMode="auto">
          <a:xfrm>
            <a:off x="4716016" y="3184047"/>
            <a:ext cx="864096" cy="0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395BCFD4-7BA5-4F83-BD53-F019110E7C3C}"/>
              </a:ext>
            </a:extLst>
          </p:cNvPr>
          <p:cNvCxnSpPr>
            <a:cxnSpLocks/>
          </p:cNvCxnSpPr>
          <p:nvPr/>
        </p:nvCxnSpPr>
        <p:spPr bwMode="auto">
          <a:xfrm>
            <a:off x="5509990" y="3188394"/>
            <a:ext cx="400473" cy="212051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395BCFD4-7BA5-4F83-BD53-F019110E7C3C}"/>
              </a:ext>
            </a:extLst>
          </p:cNvPr>
          <p:cNvCxnSpPr>
            <a:cxnSpLocks/>
          </p:cNvCxnSpPr>
          <p:nvPr/>
        </p:nvCxnSpPr>
        <p:spPr bwMode="auto">
          <a:xfrm>
            <a:off x="3815072" y="3327355"/>
            <a:ext cx="36768" cy="408939"/>
          </a:xfrm>
          <a:prstGeom prst="line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2627784" y="3736294"/>
            <a:ext cx="223224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转向判断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0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: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左转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1: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右转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456858" y="3364379"/>
            <a:ext cx="1623808" cy="719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转向角度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953304" y="3061871"/>
            <a:ext cx="279516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RGB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三个通道颜色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0-1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之间浮点数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39552" y="195486"/>
            <a:ext cx="8028384" cy="48245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200" b="1" dirty="0">
                <a:solidFill>
                  <a:srgbClr val="DC0012"/>
                </a:solidFill>
                <a:latin typeface="Consolas" panose="020B0609020204030204" pitchFamily="49" charset="0"/>
              </a:rPr>
              <a:t>#AutoTraceDraw.py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turtle </a:t>
            </a:r>
            <a:r>
              <a:rPr lang="en-US" altLang="zh-CN" sz="1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t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t.title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>
                <a:solidFill>
                  <a:srgbClr val="1DB41D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200" b="1" dirty="0">
                <a:solidFill>
                  <a:srgbClr val="1DB41D"/>
                </a:solidFill>
                <a:latin typeface="Consolas" panose="020B0609020204030204" pitchFamily="49" charset="0"/>
              </a:rPr>
              <a:t>自动轨迹绘制</a:t>
            </a:r>
            <a:r>
              <a:rPr lang="en-US" altLang="zh-CN" sz="1200" b="1" dirty="0">
                <a:solidFill>
                  <a:srgbClr val="1DB41D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t.setup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(800, 600, 0, 0)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t.pencolor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>
                <a:solidFill>
                  <a:srgbClr val="1DB41D"/>
                </a:solidFill>
                <a:latin typeface="Consolas" panose="020B0609020204030204" pitchFamily="49" charset="0"/>
              </a:rPr>
              <a:t>"red"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t.pensize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(5)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200" b="1" dirty="0">
                <a:solidFill>
                  <a:srgbClr val="DC0012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b="1" dirty="0">
                <a:solidFill>
                  <a:srgbClr val="DC0012"/>
                </a:solidFill>
                <a:latin typeface="Consolas" panose="020B0609020204030204" pitchFamily="49" charset="0"/>
              </a:rPr>
              <a:t>数据读取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datals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= []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f = </a:t>
            </a:r>
            <a:r>
              <a:rPr lang="en-US" altLang="zh-CN" sz="1200" b="1" dirty="0">
                <a:solidFill>
                  <a:srgbClr val="9000A3"/>
                </a:solidFill>
                <a:latin typeface="Consolas" panose="020B0609020204030204" pitchFamily="49" charset="0"/>
              </a:rPr>
              <a:t>open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>
                <a:solidFill>
                  <a:srgbClr val="1DB41D"/>
                </a:solidFill>
                <a:latin typeface="Consolas" panose="020B0609020204030204" pitchFamily="49" charset="0"/>
              </a:rPr>
              <a:t>"data.txt"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line </a:t>
            </a:r>
            <a:r>
              <a:rPr lang="en-US" altLang="zh-CN" sz="1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f: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   line = </a:t>
            </a:r>
            <a:r>
              <a:rPr lang="en-US" altLang="zh-CN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line.replace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>
                <a:solidFill>
                  <a:srgbClr val="1DB41D"/>
                </a:solidFill>
                <a:latin typeface="Consolas" panose="020B0609020204030204" pitchFamily="49" charset="0"/>
              </a:rPr>
              <a:t>"\n"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200" b="1" dirty="0">
                <a:solidFill>
                  <a:srgbClr val="1DB41D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datals.append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>
                <a:solidFill>
                  <a:srgbClr val="9000A3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>
                <a:solidFill>
                  <a:srgbClr val="9000A3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 err="1">
                <a:solidFill>
                  <a:srgbClr val="9000A3"/>
                </a:solidFill>
                <a:latin typeface="Consolas" panose="020B0609020204030204" pitchFamily="49" charset="0"/>
              </a:rPr>
              <a:t>eval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line.split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>
                <a:solidFill>
                  <a:srgbClr val="1DB41D"/>
                </a:solidFill>
                <a:latin typeface="Consolas" panose="020B0609020204030204" pitchFamily="49" charset="0"/>
              </a:rPr>
              <a:t>","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))))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f.close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200" b="1" dirty="0">
                <a:solidFill>
                  <a:srgbClr val="DC0012"/>
                </a:solidFill>
                <a:latin typeface="Consolas" panose="020B0609020204030204" pitchFamily="49" charset="0"/>
              </a:rPr>
              <a:t>#</a:t>
            </a:r>
            <a:r>
              <a:rPr lang="zh-CN" altLang="en-US" sz="1200" b="1" dirty="0">
                <a:solidFill>
                  <a:srgbClr val="DC0012"/>
                </a:solidFill>
                <a:latin typeface="Consolas" panose="020B0609020204030204" pitchFamily="49" charset="0"/>
              </a:rPr>
              <a:t>自动绘制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>
                <a:solidFill>
                  <a:srgbClr val="9000A3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 err="1">
                <a:solidFill>
                  <a:srgbClr val="9000A3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datals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)):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t.pencolor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datals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][3],</a:t>
            </a:r>
            <a:r>
              <a:rPr lang="en-US" altLang="zh-CN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datals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][4],</a:t>
            </a:r>
            <a:r>
              <a:rPr lang="en-US" altLang="zh-CN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datals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][5])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t.fd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datals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][0])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datals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][1]: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t.right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datals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][2])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2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 else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t.left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datals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][2])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627534"/>
            <a:ext cx="3101043" cy="224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04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前课复习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8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数据</a:t>
            </a: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文件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90409" y="1203598"/>
            <a:ext cx="3094935" cy="3364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200" b="1" dirty="0">
                <a:latin typeface="Consolas" panose="020B0609020204030204" pitchFamily="49" charset="0"/>
              </a:rPr>
              <a:t>300,0,144,1,0,0</a:t>
            </a:r>
          </a:p>
          <a:p>
            <a:pPr lvl="0" algn="l">
              <a:lnSpc>
                <a:spcPct val="140000"/>
              </a:lnSpc>
            </a:pPr>
            <a:r>
              <a:rPr lang="en-US" altLang="zh-CN" sz="2200" b="1" dirty="0">
                <a:latin typeface="Consolas" panose="020B0609020204030204" pitchFamily="49" charset="0"/>
              </a:rPr>
              <a:t>300,0,144,0,1,0</a:t>
            </a:r>
          </a:p>
          <a:p>
            <a:pPr lvl="0" algn="l">
              <a:lnSpc>
                <a:spcPct val="140000"/>
              </a:lnSpc>
            </a:pPr>
            <a:r>
              <a:rPr lang="en-US" altLang="zh-CN" sz="2200" b="1" dirty="0">
                <a:latin typeface="Consolas" panose="020B0609020204030204" pitchFamily="49" charset="0"/>
              </a:rPr>
              <a:t>300,0,144,0,0,1</a:t>
            </a:r>
          </a:p>
          <a:p>
            <a:pPr lvl="0" algn="l">
              <a:lnSpc>
                <a:spcPct val="140000"/>
              </a:lnSpc>
            </a:pPr>
            <a:r>
              <a:rPr lang="en-US" altLang="zh-CN" sz="2200" b="1" dirty="0">
                <a:latin typeface="Consolas" panose="020B0609020204030204" pitchFamily="49" charset="0"/>
              </a:rPr>
              <a:t>300,0,144,1,1,0</a:t>
            </a:r>
          </a:p>
          <a:p>
            <a:pPr lvl="0" algn="l">
              <a:lnSpc>
                <a:spcPct val="140000"/>
              </a:lnSpc>
            </a:pPr>
            <a:r>
              <a:rPr lang="en-US" altLang="zh-CN" sz="2200" b="1" dirty="0">
                <a:latin typeface="Consolas" panose="020B0609020204030204" pitchFamily="49" charset="0"/>
              </a:rPr>
              <a:t>300,0,108,0,1,1</a:t>
            </a:r>
          </a:p>
          <a:p>
            <a:pPr lvl="0" algn="l">
              <a:lnSpc>
                <a:spcPct val="140000"/>
              </a:lnSpc>
            </a:pPr>
            <a:r>
              <a:rPr lang="en-US" altLang="zh-CN" sz="2200" b="1" dirty="0">
                <a:latin typeface="Consolas" panose="020B0609020204030204" pitchFamily="49" charset="0"/>
              </a:rPr>
              <a:t>184,0,72,1,0,1</a:t>
            </a:r>
          </a:p>
          <a:p>
            <a:pPr lvl="0" algn="l">
              <a:lnSpc>
                <a:spcPct val="140000"/>
              </a:lnSpc>
            </a:pPr>
            <a:r>
              <a:rPr lang="en-US" altLang="zh-CN" sz="2200" b="1" dirty="0">
                <a:latin typeface="Consolas" panose="020B0609020204030204" pitchFamily="49" charset="0"/>
              </a:rPr>
              <a:t>184,0,72,0,0,0</a:t>
            </a:r>
          </a:p>
        </p:txBody>
      </p:sp>
      <p:sp>
        <p:nvSpPr>
          <p:cNvPr id="18" name="矩形 17"/>
          <p:cNvSpPr/>
          <p:nvPr/>
        </p:nvSpPr>
        <p:spPr>
          <a:xfrm>
            <a:off x="4499992" y="1203598"/>
            <a:ext cx="3094935" cy="38381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40000"/>
              </a:lnSpc>
            </a:pPr>
            <a:r>
              <a:rPr lang="en-US" altLang="zh-CN" sz="2200" b="1" dirty="0">
                <a:latin typeface="Consolas" panose="020B0609020204030204" pitchFamily="49" charset="0"/>
              </a:rPr>
              <a:t>184,0,72,0,0,0</a:t>
            </a:r>
          </a:p>
          <a:p>
            <a:pPr lvl="0" algn="l">
              <a:lnSpc>
                <a:spcPct val="140000"/>
              </a:lnSpc>
            </a:pPr>
            <a:r>
              <a:rPr lang="en-US" altLang="zh-CN" sz="2200" b="1" dirty="0">
                <a:latin typeface="Consolas" panose="020B0609020204030204" pitchFamily="49" charset="0"/>
              </a:rPr>
              <a:t>184,0,72,0,0,0</a:t>
            </a:r>
          </a:p>
          <a:p>
            <a:pPr lvl="0" algn="l">
              <a:lnSpc>
                <a:spcPct val="140000"/>
              </a:lnSpc>
            </a:pPr>
            <a:r>
              <a:rPr lang="en-US" altLang="zh-CN" sz="2200" b="1" dirty="0">
                <a:latin typeface="Consolas" panose="020B0609020204030204" pitchFamily="49" charset="0"/>
              </a:rPr>
              <a:t>184,1,72,1,0,1</a:t>
            </a:r>
          </a:p>
          <a:p>
            <a:pPr lvl="0" algn="l">
              <a:lnSpc>
                <a:spcPct val="140000"/>
              </a:lnSpc>
            </a:pPr>
            <a:r>
              <a:rPr lang="en-US" altLang="zh-CN" sz="2200" b="1" dirty="0">
                <a:latin typeface="Consolas" panose="020B0609020204030204" pitchFamily="49" charset="0"/>
              </a:rPr>
              <a:t>184,1,72,0,0,0</a:t>
            </a:r>
          </a:p>
          <a:p>
            <a:pPr lvl="0" algn="l">
              <a:lnSpc>
                <a:spcPct val="140000"/>
              </a:lnSpc>
            </a:pPr>
            <a:r>
              <a:rPr lang="en-US" altLang="zh-CN" sz="2200" b="1" dirty="0">
                <a:latin typeface="Consolas" panose="020B0609020204030204" pitchFamily="49" charset="0"/>
              </a:rPr>
              <a:t>184,1,72,0,0,0</a:t>
            </a:r>
          </a:p>
          <a:p>
            <a:pPr lvl="0" algn="l">
              <a:lnSpc>
                <a:spcPct val="140000"/>
              </a:lnSpc>
            </a:pPr>
            <a:r>
              <a:rPr lang="en-US" altLang="zh-CN" sz="2200" b="1" dirty="0">
                <a:latin typeface="Consolas" panose="020B0609020204030204" pitchFamily="49" charset="0"/>
              </a:rPr>
              <a:t>184,1,72,0,0,0</a:t>
            </a:r>
          </a:p>
          <a:p>
            <a:pPr lvl="0" algn="l">
              <a:lnSpc>
                <a:spcPct val="140000"/>
              </a:lnSpc>
            </a:pPr>
            <a:r>
              <a:rPr lang="en-US" altLang="zh-CN" sz="2200" b="1" dirty="0">
                <a:latin typeface="Consolas" panose="020B0609020204030204" pitchFamily="49" charset="0"/>
              </a:rPr>
              <a:t>184,1,72,0,0,0</a:t>
            </a:r>
          </a:p>
          <a:p>
            <a:pPr lvl="0" algn="l">
              <a:lnSpc>
                <a:spcPct val="140000"/>
              </a:lnSpc>
            </a:pPr>
            <a:r>
              <a:rPr lang="en-US" altLang="zh-CN" sz="2200" b="1" dirty="0">
                <a:latin typeface="Consolas" panose="020B0609020204030204" pitchFamily="49" charset="0"/>
              </a:rPr>
              <a:t>184,1,720,0,0,0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2" name="任意多边形 1"/>
          <p:cNvSpPr/>
          <p:nvPr/>
        </p:nvSpPr>
        <p:spPr bwMode="auto">
          <a:xfrm>
            <a:off x="3226833" y="4586400"/>
            <a:ext cx="1166400" cy="274336"/>
          </a:xfrm>
          <a:custGeom>
            <a:avLst/>
            <a:gdLst>
              <a:gd name="connsiteX0" fmla="*/ 0 w 1166400"/>
              <a:gd name="connsiteY0" fmla="*/ 64800 h 274336"/>
              <a:gd name="connsiteX1" fmla="*/ 518400 w 1166400"/>
              <a:gd name="connsiteY1" fmla="*/ 273600 h 274336"/>
              <a:gd name="connsiteX2" fmla="*/ 1166400 w 1166400"/>
              <a:gd name="connsiteY2" fmla="*/ 0 h 27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400" h="274336">
                <a:moveTo>
                  <a:pt x="0" y="64800"/>
                </a:moveTo>
                <a:cubicBezTo>
                  <a:pt x="162000" y="174600"/>
                  <a:pt x="324000" y="284400"/>
                  <a:pt x="518400" y="273600"/>
                </a:cubicBezTo>
                <a:cubicBezTo>
                  <a:pt x="712800" y="262800"/>
                  <a:pt x="939600" y="131400"/>
                  <a:pt x="1166400" y="0"/>
                </a:cubicBezTo>
              </a:path>
            </a:pathLst>
          </a:custGeom>
          <a:noFill/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524328" y="2618111"/>
            <a:ext cx="1195264" cy="6150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>
              <a:lnSpc>
                <a:spcPct val="200000"/>
              </a:lnSpc>
              <a:defRPr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data.txt</a:t>
            </a:r>
          </a:p>
        </p:txBody>
      </p:sp>
    </p:spTree>
    <p:extLst>
      <p:ext uri="{BB962C8B-B14F-4D97-AF65-F5344CB8AC3E}">
        <p14:creationId xmlns:p14="http://schemas.microsoft.com/office/powerpoint/2010/main" val="414345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683568" y="1851670"/>
            <a:ext cx="7848872" cy="985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准备好电脑，与老师一起编码吧！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49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sym typeface="Bebas Neue" charset="0"/>
              </a:rPr>
              <a:t>自动轨迹绘制</a:t>
            </a:r>
            <a:r>
              <a:rPr kumimoji="0" lang="zh-CN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"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rPr>
              <a:t>举一反三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44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4443958"/>
            <a:ext cx="1538090" cy="54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46536" y="125879"/>
            <a:ext cx="1187624" cy="281081"/>
          </a:xfrm>
          <a:prstGeom prst="rect">
            <a:avLst/>
          </a:prstGeom>
        </p:spPr>
      </p:pic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683568" y="170101"/>
            <a:ext cx="8028384" cy="482453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import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turtle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as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t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t.title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自动轨迹绘制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t.setup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(800, 600, 0, 0)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t.pencolor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"red"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t.pensize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(5)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datals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= []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f = </a:t>
            </a:r>
            <a:r>
              <a:rPr lang="en-US" altLang="zh-CN" sz="1400" b="1" dirty="0">
                <a:solidFill>
                  <a:srgbClr val="9000A3"/>
                </a:solidFill>
                <a:latin typeface="Consolas" panose="020B0609020204030204" pitchFamily="49" charset="0"/>
              </a:rPr>
              <a:t>open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"data.txt"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line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f: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line =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line.replace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"\n"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""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datals.append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9000A3"/>
                </a:solidFill>
                <a:latin typeface="Consolas" panose="020B0609020204030204" pitchFamily="49" charset="0"/>
              </a:rPr>
              <a:t>list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9000A3"/>
                </a:solidFill>
                <a:latin typeface="Consolas" panose="020B0609020204030204" pitchFamily="49" charset="0"/>
              </a:rPr>
              <a:t>map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9000A3"/>
                </a:solidFill>
                <a:latin typeface="Consolas" panose="020B0609020204030204" pitchFamily="49" charset="0"/>
              </a:rPr>
              <a:t>eval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line.split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>
                <a:solidFill>
                  <a:srgbClr val="1DB41D"/>
                </a:solidFill>
                <a:latin typeface="Consolas" panose="020B0609020204030204" pitchFamily="49" charset="0"/>
              </a:rPr>
              <a:t>","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))))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f.close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in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>
                <a:solidFill>
                  <a:srgbClr val="9000A3"/>
                </a:solidFill>
                <a:latin typeface="Consolas" panose="020B0609020204030204" pitchFamily="49" charset="0"/>
              </a:rPr>
              <a:t>range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rgbClr val="9000A3"/>
                </a:solidFill>
                <a:latin typeface="Consolas" panose="020B0609020204030204" pitchFamily="49" charset="0"/>
              </a:rPr>
              <a:t>len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datals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)):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t.pencolor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datals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][3],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datals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][4],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datals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][5])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t.fd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datals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][0])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datals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][1]: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t.right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datals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][2])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altLang="zh-CN" sz="1400" b="1" i="1" dirty="0">
                <a:solidFill>
                  <a:srgbClr val="FF7700"/>
                </a:solidFill>
                <a:latin typeface="Consolas" panose="020B0609020204030204" pitchFamily="49" charset="0"/>
              </a:rPr>
              <a:t> else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</a:p>
          <a:p>
            <a:pPr algn="l" eaLnBrk="0" hangingPunct="0">
              <a:lnSpc>
                <a:spcPct val="120000"/>
              </a:lnSpc>
              <a:defRPr/>
            </a:pP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t.left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datals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14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][2])</a:t>
            </a: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6736" y="585599"/>
            <a:ext cx="3073632" cy="222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7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举一反三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03036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理解方法思维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-108520" y="2211710"/>
            <a:ext cx="86044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自动化思维：数据和功能分离，数据驱动的自动运行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接口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化设计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：格式化设计接口，清晰明了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200000"/>
              </a:lnSpc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二维数据应用：应用维度组织数据，二维数据最常用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90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举一反三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0" y="1403036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应用问题的扩展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95536" y="2211710"/>
            <a:ext cx="77048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扩展接口设计，增加更多控制接口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扩展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功能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设计，增加弧形等更多功能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FD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   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扩展应用需求，发展自动轨迹绘制到动画绘制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94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12" y="3795886"/>
            <a:ext cx="1356388" cy="135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12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7.3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一维数据的格式化和处理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8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1835696" y="2015534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5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一维数据的格式化和处理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09DD582-F7FD-44CC-ABB5-DBE1B2FA9B52}"/>
              </a:ext>
            </a:extLst>
          </p:cNvPr>
          <p:cNvSpPr/>
          <p:nvPr/>
        </p:nvSpPr>
        <p:spPr>
          <a:xfrm>
            <a:off x="2794498" y="1169054"/>
            <a:ext cx="4544250" cy="2603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7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数据组织的维度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一维数据的表示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一维数据的存储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一维数据的处理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5983451" y="3681956"/>
            <a:ext cx="808374" cy="730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394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数据组织的维度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58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348418" y="1155821"/>
            <a:ext cx="855641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整数类型的无限范围及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4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种进制表示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浮点数类型的近似无限范围、小尾数及科学计数法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+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、*、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//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%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、**、二元增强赋值操作符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abs()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divmod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pow()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round()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max()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min()</a:t>
            </a: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int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float()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complex()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3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数字类型及操作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1827638" y="4073266"/>
            <a:ext cx="808374" cy="730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697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从一个数据到一组数据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6" name="云形 5"/>
          <p:cNvSpPr/>
          <p:nvPr/>
        </p:nvSpPr>
        <p:spPr bwMode="auto">
          <a:xfrm>
            <a:off x="4489986" y="1419622"/>
            <a:ext cx="3970446" cy="2232674"/>
          </a:xfrm>
          <a:prstGeom prst="cloud">
            <a:avLst/>
          </a:prstGeom>
          <a:noFill/>
          <a:ln w="15875" cap="flat" cmpd="sng" algn="ctr">
            <a:solidFill>
              <a:schemeClr val="accent2">
                <a:lumMod val="40000"/>
                <a:lumOff val="6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6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46286" y="2227748"/>
            <a:ext cx="11094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0" hangingPunct="0">
              <a:lnSpc>
                <a:spcPct val="150000"/>
              </a:lnSpc>
            </a:pPr>
            <a:r>
              <a:rPr lang="en-US" altLang="zh-CN" sz="2800" dirty="0">
                <a:solidFill>
                  <a:srgbClr val="4E9A06"/>
                </a:solidFill>
                <a:latin typeface="Consolas" panose="020B0609020204030204" pitchFamily="49" charset="0"/>
              </a:rPr>
              <a:t>3.14</a:t>
            </a:r>
            <a:endParaRPr lang="en-US" altLang="zh-CN" sz="2800" dirty="0">
              <a:solidFill>
                <a:srgbClr val="3E4349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60032" y="1843461"/>
            <a:ext cx="178072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</a:pPr>
            <a:r>
              <a:rPr lang="en-US" altLang="zh-CN" sz="2800" dirty="0">
                <a:solidFill>
                  <a:srgbClr val="4E9A06"/>
                </a:solidFill>
                <a:latin typeface="Consolas" panose="020B0609020204030204" pitchFamily="49" charset="0"/>
              </a:rPr>
              <a:t>3.1413</a:t>
            </a:r>
          </a:p>
          <a:p>
            <a:pPr algn="l" eaLnBrk="0" hangingPunct="0">
              <a:lnSpc>
                <a:spcPct val="150000"/>
              </a:lnSpc>
            </a:pPr>
            <a:r>
              <a:rPr lang="en-US" altLang="zh-CN" sz="2800" dirty="0">
                <a:solidFill>
                  <a:srgbClr val="4E9A06"/>
                </a:solidFill>
                <a:latin typeface="Consolas" panose="020B0609020204030204" pitchFamily="49" charset="0"/>
              </a:rPr>
              <a:t>3.1398</a:t>
            </a:r>
            <a:endParaRPr lang="en-US" altLang="zh-CN" sz="2800" dirty="0">
              <a:solidFill>
                <a:srgbClr val="3E4349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12"/>
          <p:cNvSpPr>
            <a:spLocks/>
          </p:cNvSpPr>
          <p:nvPr/>
        </p:nvSpPr>
        <p:spPr bwMode="auto">
          <a:xfrm>
            <a:off x="1293144" y="371829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Bebas Neue" charset="0"/>
              </a:rPr>
              <a:t>一个数据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Bebas Neue" charset="0"/>
            </a:endParaRPr>
          </a:p>
        </p:txBody>
      </p:sp>
      <p:sp>
        <p:nvSpPr>
          <p:cNvPr id="10" name="Rectangle 12"/>
          <p:cNvSpPr>
            <a:spLocks/>
          </p:cNvSpPr>
          <p:nvPr/>
        </p:nvSpPr>
        <p:spPr bwMode="auto">
          <a:xfrm>
            <a:off x="950916" y="4267751"/>
            <a:ext cx="2100227" cy="50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Bebas Neue" charset="0"/>
              </a:rPr>
              <a:t>表达一个含义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Bebas Neue" charset="0"/>
            </a:endParaRPr>
          </a:p>
        </p:txBody>
      </p:sp>
      <p:sp>
        <p:nvSpPr>
          <p:cNvPr id="11" name="Rectangle 12"/>
          <p:cNvSpPr>
            <a:spLocks/>
          </p:cNvSpPr>
          <p:nvPr/>
        </p:nvSpPr>
        <p:spPr bwMode="auto">
          <a:xfrm>
            <a:off x="5580112" y="3654552"/>
            <a:ext cx="1656184" cy="50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Bebas Neue" charset="0"/>
              </a:rPr>
              <a:t>一组数据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Bebas Neue" charset="0"/>
            </a:endParaRPr>
          </a:p>
        </p:txBody>
      </p:sp>
      <p:sp>
        <p:nvSpPr>
          <p:cNvPr id="12" name="Rectangle 12"/>
          <p:cNvSpPr>
            <a:spLocks/>
          </p:cNvSpPr>
          <p:nvPr/>
        </p:nvSpPr>
        <p:spPr bwMode="auto">
          <a:xfrm>
            <a:off x="5035049" y="4267751"/>
            <a:ext cx="2880320" cy="50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Bebas Neue" charset="0"/>
              </a:rPr>
              <a:t>表达一个或多个含义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Bebas Neue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336196" y="1485221"/>
            <a:ext cx="136815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</a:pPr>
            <a:r>
              <a:rPr lang="en-US" altLang="zh-CN" sz="2800" dirty="0">
                <a:solidFill>
                  <a:srgbClr val="4E9A06"/>
                </a:solidFill>
                <a:latin typeface="Consolas" panose="020B0609020204030204" pitchFamily="49" charset="0"/>
              </a:rPr>
              <a:t>3.1404</a:t>
            </a:r>
            <a:endParaRPr lang="en-US" altLang="zh-CN" sz="2800" dirty="0">
              <a:solidFill>
                <a:srgbClr val="3E4349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</a:pPr>
            <a:r>
              <a:rPr lang="en-US" altLang="zh-CN" sz="2800" dirty="0">
                <a:solidFill>
                  <a:srgbClr val="4E9A06"/>
                </a:solidFill>
                <a:latin typeface="Consolas" panose="020B0609020204030204" pitchFamily="49" charset="0"/>
              </a:rPr>
              <a:t>3.1401</a:t>
            </a:r>
            <a:endParaRPr lang="en-US" altLang="zh-CN" sz="2800" dirty="0">
              <a:solidFill>
                <a:srgbClr val="3E4349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</a:pPr>
            <a:r>
              <a:rPr lang="en-US" altLang="zh-CN" sz="2800" dirty="0">
                <a:solidFill>
                  <a:srgbClr val="4E9A06"/>
                </a:solidFill>
                <a:latin typeface="Consolas" panose="020B0609020204030204" pitchFamily="49" charset="0"/>
              </a:rPr>
              <a:t>3.1349</a:t>
            </a:r>
            <a:endParaRPr lang="en-US" altLang="zh-CN" sz="2800" dirty="0">
              <a:solidFill>
                <a:srgbClr val="3E4349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箭头: 右 2"/>
          <p:cNvSpPr/>
          <p:nvPr/>
        </p:nvSpPr>
        <p:spPr bwMode="auto">
          <a:xfrm>
            <a:off x="3186474" y="2431668"/>
            <a:ext cx="534417" cy="288032"/>
          </a:xfrm>
          <a:prstGeom prst="rightArrow">
            <a:avLst/>
          </a:prstGeom>
          <a:noFill/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6000"/>
          </a:p>
        </p:txBody>
      </p:sp>
    </p:spTree>
    <p:extLst>
      <p:ext uri="{BB962C8B-B14F-4D97-AF65-F5344CB8AC3E}">
        <p14:creationId xmlns:p14="http://schemas.microsoft.com/office/powerpoint/2010/main" val="392705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>
              <a:lnSpc>
                <a:spcPct val="70000"/>
              </a:lnSpc>
              <a:defRPr/>
            </a:pPr>
            <a:r>
              <a:rPr lang="zh-CN" altLang="en-US" sz="4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维度：一组数据的组织形式</a:t>
            </a:r>
            <a:endParaRPr lang="en-US" altLang="zh-CN" sz="4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5" name="Rectangle 12"/>
          <p:cNvSpPr>
            <a:spLocks/>
          </p:cNvSpPr>
          <p:nvPr/>
        </p:nvSpPr>
        <p:spPr bwMode="auto">
          <a:xfrm>
            <a:off x="1259632" y="4075311"/>
            <a:ext cx="1656184" cy="50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Bebas Neue" charset="0"/>
              </a:rPr>
              <a:t>一组数据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Bebas Neue" charset="0"/>
            </a:endParaRPr>
          </a:p>
        </p:txBody>
      </p:sp>
      <p:sp>
        <p:nvSpPr>
          <p:cNvPr id="16" name="Rectangle 12"/>
          <p:cNvSpPr>
            <a:spLocks/>
          </p:cNvSpPr>
          <p:nvPr/>
        </p:nvSpPr>
        <p:spPr bwMode="auto">
          <a:xfrm>
            <a:off x="5220072" y="4075311"/>
            <a:ext cx="2592288" cy="50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Bebas Neue" charset="0"/>
              </a:rPr>
              <a:t>数据的组织形式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Bebas Neue" charset="0"/>
            </a:endParaRPr>
          </a:p>
        </p:txBody>
      </p:sp>
      <p:sp>
        <p:nvSpPr>
          <p:cNvPr id="17" name="箭头: 右 2"/>
          <p:cNvSpPr/>
          <p:nvPr/>
        </p:nvSpPr>
        <p:spPr bwMode="auto">
          <a:xfrm>
            <a:off x="4229729" y="2443505"/>
            <a:ext cx="288033" cy="386911"/>
          </a:xfrm>
          <a:prstGeom prst="rightArrow">
            <a:avLst/>
          </a:prstGeom>
          <a:noFill/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5600"/>
          </a:p>
        </p:txBody>
      </p:sp>
      <p:sp>
        <p:nvSpPr>
          <p:cNvPr id="18" name="矩形 17"/>
          <p:cNvSpPr/>
          <p:nvPr/>
        </p:nvSpPr>
        <p:spPr>
          <a:xfrm>
            <a:off x="4335922" y="1742467"/>
            <a:ext cx="4752528" cy="42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</a:pPr>
            <a:r>
              <a:rPr lang="en-US" altLang="zh-CN" sz="1600" b="1" dirty="0">
                <a:solidFill>
                  <a:srgbClr val="4E9A06"/>
                </a:solidFill>
                <a:latin typeface="Consolas" panose="020B0609020204030204" pitchFamily="49" charset="0"/>
              </a:rPr>
              <a:t>3.1413,3.1398,3.1404,3.1401,3.1349,3.1376</a:t>
            </a:r>
          </a:p>
        </p:txBody>
      </p:sp>
      <p:sp>
        <p:nvSpPr>
          <p:cNvPr id="19" name="矩形 18"/>
          <p:cNvSpPr/>
          <p:nvPr/>
        </p:nvSpPr>
        <p:spPr>
          <a:xfrm>
            <a:off x="5147766" y="2843713"/>
            <a:ext cx="3312369" cy="87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</a:pPr>
            <a:r>
              <a:rPr lang="en-US" altLang="zh-CN" sz="1800" b="1" dirty="0">
                <a:solidFill>
                  <a:srgbClr val="4E9A06"/>
                </a:solidFill>
                <a:latin typeface="Consolas" panose="020B0609020204030204" pitchFamily="49" charset="0"/>
              </a:rPr>
              <a:t>3.1398, 3.1349, 3.1376</a:t>
            </a:r>
          </a:p>
          <a:p>
            <a:pPr algn="l" eaLnBrk="0" hangingPunct="0">
              <a:lnSpc>
                <a:spcPct val="150000"/>
              </a:lnSpc>
            </a:pPr>
            <a:r>
              <a:rPr lang="en-US" altLang="zh-CN" sz="1800" b="1" dirty="0">
                <a:solidFill>
                  <a:srgbClr val="4E9A06"/>
                </a:solidFill>
                <a:latin typeface="Consolas" panose="020B0609020204030204" pitchFamily="49" charset="0"/>
              </a:rPr>
              <a:t>3.1413, 3.1404, 3.1401</a:t>
            </a:r>
          </a:p>
        </p:txBody>
      </p:sp>
      <p:sp>
        <p:nvSpPr>
          <p:cNvPr id="20" name="云形 19"/>
          <p:cNvSpPr/>
          <p:nvPr/>
        </p:nvSpPr>
        <p:spPr bwMode="auto">
          <a:xfrm>
            <a:off x="107504" y="1564981"/>
            <a:ext cx="3970446" cy="2232674"/>
          </a:xfrm>
          <a:prstGeom prst="cloud">
            <a:avLst/>
          </a:prstGeom>
          <a:noFill/>
          <a:ln w="15875" cap="flat" cmpd="sng" algn="ctr">
            <a:solidFill>
              <a:schemeClr val="accent2">
                <a:lumMod val="40000"/>
                <a:lumOff val="60000"/>
                <a:alpha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2320" y="2068209"/>
            <a:ext cx="17807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rgbClr val="4E9A06"/>
                </a:solidFill>
                <a:latin typeface="Consolas" panose="020B0609020204030204" pitchFamily="49" charset="0"/>
              </a:rPr>
              <a:t>3.1413</a:t>
            </a:r>
          </a:p>
          <a:p>
            <a:pPr algn="l"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rgbClr val="4E9A06"/>
                </a:solidFill>
                <a:latin typeface="Consolas" panose="020B0609020204030204" pitchFamily="49" charset="0"/>
              </a:rPr>
              <a:t>3.1398</a:t>
            </a:r>
            <a:endParaRPr lang="en-US" altLang="zh-CN" sz="2400" dirty="0">
              <a:solidFill>
                <a:srgbClr val="3E4349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70045" y="1790553"/>
            <a:ext cx="13681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rgbClr val="4E9A06"/>
                </a:solidFill>
                <a:latin typeface="Consolas" panose="020B0609020204030204" pitchFamily="49" charset="0"/>
              </a:rPr>
              <a:t>3.1404</a:t>
            </a:r>
            <a:endParaRPr lang="en-US" altLang="zh-CN" sz="2400" dirty="0">
              <a:solidFill>
                <a:srgbClr val="3E4349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rgbClr val="4E9A06"/>
                </a:solidFill>
                <a:latin typeface="Consolas" panose="020B0609020204030204" pitchFamily="49" charset="0"/>
              </a:rPr>
              <a:t>3.1401</a:t>
            </a:r>
            <a:endParaRPr lang="en-US" altLang="zh-CN" sz="2400" dirty="0">
              <a:solidFill>
                <a:srgbClr val="3E4349"/>
              </a:solidFill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rgbClr val="4E9A06"/>
                </a:solidFill>
                <a:latin typeface="Consolas" panose="020B0609020204030204" pitchFamily="49" charset="0"/>
              </a:rPr>
              <a:t>3.1349</a:t>
            </a:r>
            <a:endParaRPr lang="en-US" altLang="zh-CN" sz="2400" dirty="0">
              <a:solidFill>
                <a:srgbClr val="3E4349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2781806" y="2313796"/>
            <a:ext cx="13859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</a:pPr>
            <a:r>
              <a:rPr lang="en-US" altLang="zh-CN" sz="2400" dirty="0">
                <a:solidFill>
                  <a:srgbClr val="4E9A06"/>
                </a:solidFill>
                <a:latin typeface="Consolas" panose="020B0609020204030204" pitchFamily="49" charset="0"/>
              </a:rPr>
              <a:t>3.1376</a:t>
            </a:r>
            <a:endParaRPr lang="en-US" altLang="zh-CN" sz="2400" dirty="0">
              <a:solidFill>
                <a:srgbClr val="3E4349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Rectangle 12"/>
          <p:cNvSpPr>
            <a:spLocks/>
          </p:cNvSpPr>
          <p:nvPr/>
        </p:nvSpPr>
        <p:spPr bwMode="auto">
          <a:xfrm>
            <a:off x="5353420" y="2209123"/>
            <a:ext cx="2592288" cy="509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Bebas Neue" charset="0"/>
              </a:rPr>
              <a:t>或</a:t>
            </a:r>
            <a:endParaRPr lang="en-US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Bebas Neue" charset="0"/>
            </a:endParaRPr>
          </a:p>
        </p:txBody>
      </p:sp>
      <p:cxnSp>
        <p:nvCxnSpPr>
          <p:cNvPr id="25" name="直接箭头连接符 24"/>
          <p:cNvCxnSpPr>
            <a:cxnSpLocks/>
          </p:cNvCxnSpPr>
          <p:nvPr/>
        </p:nvCxnSpPr>
        <p:spPr bwMode="auto">
          <a:xfrm>
            <a:off x="4991344" y="2762760"/>
            <a:ext cx="656442" cy="0"/>
          </a:xfrm>
          <a:prstGeom prst="straightConnector1">
            <a:avLst/>
          </a:prstGeom>
          <a:noFill/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直接箭头连接符 25"/>
          <p:cNvCxnSpPr>
            <a:cxnSpLocks/>
          </p:cNvCxnSpPr>
          <p:nvPr/>
        </p:nvCxnSpPr>
        <p:spPr bwMode="auto">
          <a:xfrm>
            <a:off x="4995678" y="2762760"/>
            <a:ext cx="0" cy="601078"/>
          </a:xfrm>
          <a:prstGeom prst="straightConnector1">
            <a:avLst/>
          </a:prstGeom>
          <a:noFill/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直接箭头连接符 26"/>
          <p:cNvCxnSpPr>
            <a:cxnSpLocks/>
          </p:cNvCxnSpPr>
          <p:nvPr/>
        </p:nvCxnSpPr>
        <p:spPr bwMode="auto">
          <a:xfrm>
            <a:off x="4491324" y="1742467"/>
            <a:ext cx="656442" cy="0"/>
          </a:xfrm>
          <a:prstGeom prst="straightConnector1">
            <a:avLst/>
          </a:prstGeom>
          <a:noFill/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4989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一维数据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5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Bebas Neue" charset="0"/>
              </a:rPr>
              <a:t>由对等关系的有序或无序数据构成，采用线性方式组织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Bebas Neue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827584" y="3507854"/>
            <a:ext cx="76328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对应列表、数组和集合等概念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48564" y="2643758"/>
            <a:ext cx="8064896" cy="587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</a:pPr>
            <a:r>
              <a:rPr lang="en-US" altLang="zh-CN" sz="2400" b="1" dirty="0">
                <a:solidFill>
                  <a:srgbClr val="4E9A06"/>
                </a:solidFill>
                <a:latin typeface="Consolas" panose="020B0609020204030204" pitchFamily="49" charset="0"/>
              </a:rPr>
              <a:t>3.1413, 3.1398, 3.1404, 3.1401, 3.1349, 3.1376</a:t>
            </a:r>
          </a:p>
        </p:txBody>
      </p:sp>
    </p:spTree>
    <p:extLst>
      <p:ext uri="{BB962C8B-B14F-4D97-AF65-F5344CB8AC3E}">
        <p14:creationId xmlns:p14="http://schemas.microsoft.com/office/powerpoint/2010/main" val="341590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二维数据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Bebas Neue" charset="0"/>
              </a:rPr>
              <a:t>由多个一维数据构成，是一维数据的组合形式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Bebas Neue" charset="0"/>
            </a:endParaRPr>
          </a:p>
        </p:txBody>
      </p:sp>
      <p:sp>
        <p:nvSpPr>
          <p:cNvPr id="6" name="Rectangle 12"/>
          <p:cNvSpPr>
            <a:spLocks/>
          </p:cNvSpPr>
          <p:nvPr/>
        </p:nvSpPr>
        <p:spPr bwMode="auto">
          <a:xfrm>
            <a:off x="4716016" y="3039801"/>
            <a:ext cx="3936492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>
              <a:lnSpc>
                <a:spcPct val="20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Bebas Neue" charset="0"/>
              </a:rPr>
              <a:t>表格是典型的二维数据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Bebas Neue" charset="0"/>
            </a:endParaRPr>
          </a:p>
          <a:p>
            <a:pPr>
              <a:lnSpc>
                <a:spcPct val="20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Bebas Neue" charset="0"/>
              </a:rPr>
              <a:t>其中，表头是二维数据的一部分</a:t>
            </a:r>
            <a:endParaRPr lang="en-US" sz="20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Bebas Neue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211709"/>
            <a:ext cx="3984389" cy="2520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97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多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维数据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5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Bebas Neue" charset="0"/>
              </a:rPr>
              <a:t>由一维或二维数据在新维度上扩展形成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Bebas Neue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3711" y="2211710"/>
            <a:ext cx="3839155" cy="2428414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211710"/>
            <a:ext cx="3813895" cy="241188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769372" y="3354892"/>
            <a:ext cx="864339" cy="587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rgbClr val="FF931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2016</a:t>
            </a:r>
          </a:p>
        </p:txBody>
      </p:sp>
      <p:sp>
        <p:nvSpPr>
          <p:cNvPr id="11" name="矩形 10"/>
          <p:cNvSpPr/>
          <p:nvPr/>
        </p:nvSpPr>
        <p:spPr>
          <a:xfrm>
            <a:off x="7462359" y="3354892"/>
            <a:ext cx="864339" cy="587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 dirty="0">
                <a:solidFill>
                  <a:srgbClr val="FF931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2017</a:t>
            </a:r>
          </a:p>
        </p:txBody>
      </p:sp>
      <p:sp>
        <p:nvSpPr>
          <p:cNvPr id="12" name="箭头: 右 20"/>
          <p:cNvSpPr/>
          <p:nvPr/>
        </p:nvSpPr>
        <p:spPr bwMode="auto">
          <a:xfrm>
            <a:off x="4158347" y="3311706"/>
            <a:ext cx="695724" cy="166327"/>
          </a:xfrm>
          <a:prstGeom prst="rightArrow">
            <a:avLst/>
          </a:prstGeom>
          <a:noFill/>
          <a:ln w="254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5600"/>
          </a:p>
        </p:txBody>
      </p:sp>
      <p:sp>
        <p:nvSpPr>
          <p:cNvPr id="13" name="矩形 12"/>
          <p:cNvSpPr/>
          <p:nvPr/>
        </p:nvSpPr>
        <p:spPr>
          <a:xfrm>
            <a:off x="3885014" y="2735642"/>
            <a:ext cx="1210588" cy="5035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rgbClr val="FF931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时间维度</a:t>
            </a:r>
            <a:endParaRPr lang="en-US" altLang="zh-CN" sz="2400" dirty="0">
              <a:solidFill>
                <a:srgbClr val="FF931A"/>
              </a:solidFill>
              <a:latin typeface="Consolas" panose="020B0609020204030204" pitchFamily="49" charset="0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30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高维数据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Bebas Neue" charset="0"/>
              </a:rPr>
              <a:t>仅利用最基本的二元关系展示数据间的复杂结构</a:t>
            </a:r>
            <a:endParaRPr lang="en-US" altLang="zh-CN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Bebas Neue" charset="0"/>
            </a:endParaRPr>
          </a:p>
        </p:txBody>
      </p:sp>
      <p:sp>
        <p:nvSpPr>
          <p:cNvPr id="14" name="Rectangle 12"/>
          <p:cNvSpPr>
            <a:spLocks/>
          </p:cNvSpPr>
          <p:nvPr/>
        </p:nvSpPr>
        <p:spPr bwMode="auto">
          <a:xfrm>
            <a:off x="899592" y="2067694"/>
            <a:ext cx="7344816" cy="28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algn="l"/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{</a:t>
            </a:r>
          </a:p>
          <a:p>
            <a:pPr algn="l"/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  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 err="1">
                <a:solidFill>
                  <a:srgbClr val="1DB41D"/>
                </a:solidFill>
                <a:latin typeface="Consolas" panose="020B0609020204030204" pitchFamily="49" charset="0"/>
                <a:sym typeface="Bebas Neue" charset="0"/>
              </a:rPr>
              <a:t>firstName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dirty="0">
                <a:solidFill>
                  <a:srgbClr val="72AF39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: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</a:t>
            </a:r>
            <a:r>
              <a:rPr lang="zh-CN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</a:rPr>
              <a:t>"</a:t>
            </a:r>
            <a:r>
              <a:rPr lang="en-US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Tian</a:t>
            </a:r>
            <a:r>
              <a:rPr lang="zh-CN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</a:rPr>
              <a:t>"</a:t>
            </a:r>
            <a:r>
              <a:rPr lang="en-US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,</a:t>
            </a:r>
          </a:p>
          <a:p>
            <a:pPr algn="l"/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  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 err="1">
                <a:solidFill>
                  <a:srgbClr val="1DB41D"/>
                </a:solidFill>
                <a:latin typeface="Consolas" panose="020B0609020204030204" pitchFamily="49" charset="0"/>
                <a:sym typeface="Bebas Neue" charset="0"/>
              </a:rPr>
              <a:t>lastName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  <a:sym typeface="Bebas Neue" charset="0"/>
              </a:rPr>
              <a:t> 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: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</a:t>
            </a:r>
            <a:r>
              <a:rPr lang="zh-CN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</a:rPr>
              <a:t>"</a:t>
            </a:r>
            <a:r>
              <a:rPr lang="en-US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Song</a:t>
            </a:r>
            <a:r>
              <a:rPr lang="zh-CN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</a:rPr>
              <a:t>"</a:t>
            </a:r>
            <a:r>
              <a:rPr lang="en-US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,</a:t>
            </a:r>
          </a:p>
          <a:p>
            <a:pPr algn="l"/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  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  <a:sym typeface="Bebas Neue" charset="0"/>
              </a:rPr>
              <a:t>address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  <a:sym typeface="Bebas Neue" charset="0"/>
              </a:rPr>
              <a:t>  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: {</a:t>
            </a:r>
          </a:p>
          <a:p>
            <a:pPr algn="l"/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                  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 err="1">
                <a:solidFill>
                  <a:srgbClr val="1DB41D"/>
                </a:solidFill>
                <a:latin typeface="Consolas" panose="020B0609020204030204" pitchFamily="49" charset="0"/>
                <a:sym typeface="Bebas Neue" charset="0"/>
              </a:rPr>
              <a:t>streetAddr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  <a:sym typeface="Bebas Neue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: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</a:t>
            </a:r>
            <a:r>
              <a:rPr lang="zh-CN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</a:rPr>
              <a:t>"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中关村南大街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5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号</a:t>
            </a:r>
            <a:r>
              <a:rPr lang="zh-CN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</a:rPr>
              <a:t>"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,</a:t>
            </a:r>
            <a:endParaRPr lang="en-US" altLang="zh-CN" sz="1800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Bebas Neue" charset="0"/>
              <a:sym typeface="Bebas Neue" charset="0"/>
            </a:endParaRPr>
          </a:p>
          <a:p>
            <a:pPr algn="l"/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                  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  <a:sym typeface="Bebas Neue" charset="0"/>
              </a:rPr>
              <a:t>city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  <a:sym typeface="Bebas Neue" charset="0"/>
              </a:rPr>
              <a:t>      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: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</a:t>
            </a:r>
            <a:r>
              <a:rPr lang="zh-CN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</a:rPr>
              <a:t>"</a:t>
            </a:r>
            <a:r>
              <a:rPr lang="zh-CN" altLang="en-US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北京市</a:t>
            </a:r>
            <a:r>
              <a:rPr lang="zh-CN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</a:rPr>
              <a:t>"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,</a:t>
            </a:r>
            <a:endParaRPr lang="en-US" altLang="zh-CN" sz="1800" dirty="0">
              <a:solidFill>
                <a:srgbClr val="C00000"/>
              </a:solidFill>
              <a:latin typeface="Consolas" panose="020B0609020204030204" pitchFamily="49" charset="0"/>
              <a:ea typeface="微软雅黑" panose="020B0503020204020204" pitchFamily="34" charset="-122"/>
              <a:cs typeface="Bebas Neue" charset="0"/>
              <a:sym typeface="Bebas Neue" charset="0"/>
            </a:endParaRPr>
          </a:p>
          <a:p>
            <a:pPr algn="l"/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                  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 err="1">
                <a:solidFill>
                  <a:srgbClr val="1DB41D"/>
                </a:solidFill>
                <a:latin typeface="Consolas" panose="020B0609020204030204" pitchFamily="49" charset="0"/>
                <a:sym typeface="Bebas Neue" charset="0"/>
              </a:rPr>
              <a:t>zipcode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  <a:sym typeface="Bebas Neue" charset="0"/>
              </a:rPr>
              <a:t>   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: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</a:t>
            </a:r>
            <a:r>
              <a:rPr lang="zh-CN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</a:rPr>
              <a:t>"</a:t>
            </a:r>
            <a:r>
              <a:rPr lang="en-US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100081</a:t>
            </a:r>
            <a:r>
              <a:rPr lang="zh-CN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</a:rPr>
              <a:t>"</a:t>
            </a:r>
            <a:r>
              <a:rPr lang="en-US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</a:t>
            </a:r>
          </a:p>
          <a:p>
            <a:pPr algn="l"/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              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} ,</a:t>
            </a:r>
          </a:p>
          <a:p>
            <a:pPr algn="l"/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  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  <a:sym typeface="Bebas Neue" charset="0"/>
              </a:rPr>
              <a:t>professional</a:t>
            </a:r>
            <a:r>
              <a:rPr lang="zh-CN" altLang="zh-CN" sz="1800" b="1" dirty="0">
                <a:solidFill>
                  <a:srgbClr val="1DB41D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800" b="1" dirty="0">
                <a:solidFill>
                  <a:srgbClr val="1DB41D"/>
                </a:solidFill>
                <a:latin typeface="Consolas" panose="020B0609020204030204" pitchFamily="49" charset="0"/>
                <a:sym typeface="Bebas Neue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: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[</a:t>
            </a:r>
            <a:r>
              <a:rPr lang="zh-CN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</a:rPr>
              <a:t>"</a:t>
            </a:r>
            <a:r>
              <a:rPr lang="en-US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Computer Networking</a:t>
            </a:r>
            <a:r>
              <a:rPr lang="zh-CN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</a:rPr>
              <a:t>"</a:t>
            </a:r>
            <a:r>
              <a:rPr lang="en-US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,</a:t>
            </a:r>
            <a:r>
              <a:rPr lang="en-US" altLang="zh-CN" sz="1800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 </a:t>
            </a:r>
            <a:r>
              <a:rPr lang="zh-CN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</a:rPr>
              <a:t>"</a:t>
            </a:r>
            <a:r>
              <a:rPr lang="en-US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Security</a:t>
            </a:r>
            <a:r>
              <a:rPr lang="zh-CN" altLang="zh-CN" sz="1800" b="1" dirty="0">
                <a:solidFill>
                  <a:srgbClr val="C0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</a:rPr>
              <a:t>"</a:t>
            </a:r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]</a:t>
            </a:r>
          </a:p>
          <a:p>
            <a:pPr algn="l"/>
            <a:r>
              <a:rPr lang="en-US" altLang="zh-CN" sz="1800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}</a:t>
            </a:r>
          </a:p>
        </p:txBody>
      </p:sp>
      <p:sp>
        <p:nvSpPr>
          <p:cNvPr id="15" name="矩形 14"/>
          <p:cNvSpPr/>
          <p:nvPr/>
        </p:nvSpPr>
        <p:spPr>
          <a:xfrm>
            <a:off x="7380312" y="2283718"/>
            <a:ext cx="1107996" cy="5857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1" dirty="0">
                <a:solidFill>
                  <a:srgbClr val="FF931A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Bebas Neue" charset="0"/>
                <a:sym typeface="Bebas Neue" charset="0"/>
              </a:rPr>
              <a:t>键值对</a:t>
            </a:r>
            <a:endParaRPr lang="en-US" altLang="zh-CN" sz="2400" b="1" dirty="0">
              <a:solidFill>
                <a:srgbClr val="FF931A"/>
              </a:solidFill>
              <a:latin typeface="Consolas" panose="020B0609020204030204" pitchFamily="49" charset="0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161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数据的操作周期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Bebas Neue" charset="0"/>
              </a:rPr>
              <a:t>存储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Bebas Neue" charset="0"/>
              </a:rPr>
              <a:t>&lt;-&gt;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Bebas Neue" charset="0"/>
              </a:rPr>
              <a:t>表示 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Bebas Neue" charset="0"/>
              </a:rPr>
              <a:t>&lt;-&gt; 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Bebas Neue" charset="0"/>
              </a:rPr>
              <a:t>操作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Bebas Neue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1976716" y="2649001"/>
            <a:ext cx="1008112" cy="1008112"/>
          </a:xfrm>
          <a:prstGeom prst="ellips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22636" y="2997346"/>
            <a:ext cx="11162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数据存储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59962" y="2997346"/>
            <a:ext cx="11162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数据表示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sym typeface="Gill Sans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3902690" y="2649000"/>
            <a:ext cx="1008112" cy="1008112"/>
          </a:xfrm>
          <a:prstGeom prst="ellips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2627941" y="2431561"/>
            <a:ext cx="1620000" cy="223209"/>
          </a:xfrm>
          <a:custGeom>
            <a:avLst/>
            <a:gdLst>
              <a:gd name="connsiteX0" fmla="*/ 0 w 1620000"/>
              <a:gd name="connsiteY0" fmla="*/ 216009 h 223209"/>
              <a:gd name="connsiteX1" fmla="*/ 828000 w 1620000"/>
              <a:gd name="connsiteY1" fmla="*/ 9 h 223209"/>
              <a:gd name="connsiteX2" fmla="*/ 1620000 w 1620000"/>
              <a:gd name="connsiteY2" fmla="*/ 223209 h 2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0000" h="223209">
                <a:moveTo>
                  <a:pt x="0" y="216009"/>
                </a:moveTo>
                <a:cubicBezTo>
                  <a:pt x="279000" y="107409"/>
                  <a:pt x="558000" y="-1191"/>
                  <a:pt x="828000" y="9"/>
                </a:cubicBezTo>
                <a:cubicBezTo>
                  <a:pt x="1098000" y="1209"/>
                  <a:pt x="1359000" y="112209"/>
                  <a:pt x="1620000" y="223209"/>
                </a:cubicBezTo>
              </a:path>
            </a:pathLst>
          </a:custGeom>
          <a:noFill/>
          <a:ln w="25400" cap="flat" cmpd="sng" algn="ctr">
            <a:solidFill>
              <a:srgbClr val="FF77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 flipH="1" flipV="1">
            <a:off x="2606719" y="3651870"/>
            <a:ext cx="1620000" cy="223209"/>
          </a:xfrm>
          <a:custGeom>
            <a:avLst/>
            <a:gdLst>
              <a:gd name="connsiteX0" fmla="*/ 0 w 1620000"/>
              <a:gd name="connsiteY0" fmla="*/ 216009 h 223209"/>
              <a:gd name="connsiteX1" fmla="*/ 828000 w 1620000"/>
              <a:gd name="connsiteY1" fmla="*/ 9 h 223209"/>
              <a:gd name="connsiteX2" fmla="*/ 1620000 w 1620000"/>
              <a:gd name="connsiteY2" fmla="*/ 223209 h 2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0000" h="223209">
                <a:moveTo>
                  <a:pt x="0" y="216009"/>
                </a:moveTo>
                <a:cubicBezTo>
                  <a:pt x="279000" y="107409"/>
                  <a:pt x="558000" y="-1191"/>
                  <a:pt x="828000" y="9"/>
                </a:cubicBezTo>
                <a:cubicBezTo>
                  <a:pt x="1098000" y="1209"/>
                  <a:pt x="1359000" y="112209"/>
                  <a:pt x="1620000" y="223209"/>
                </a:cubicBezTo>
              </a:path>
            </a:pathLst>
          </a:custGeom>
          <a:noFill/>
          <a:ln w="25400" cap="flat" cmpd="sng" algn="ctr">
            <a:solidFill>
              <a:srgbClr val="FF77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78024" y="4065169"/>
            <a:ext cx="1205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存储格式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897424" y="2992104"/>
            <a:ext cx="11162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数据操作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5940152" y="2643758"/>
            <a:ext cx="1008112" cy="1008112"/>
          </a:xfrm>
          <a:prstGeom prst="ellips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8" name="任意多边形 17"/>
          <p:cNvSpPr/>
          <p:nvPr/>
        </p:nvSpPr>
        <p:spPr bwMode="auto">
          <a:xfrm>
            <a:off x="4615477" y="2461197"/>
            <a:ext cx="1620000" cy="223209"/>
          </a:xfrm>
          <a:custGeom>
            <a:avLst/>
            <a:gdLst>
              <a:gd name="connsiteX0" fmla="*/ 0 w 1620000"/>
              <a:gd name="connsiteY0" fmla="*/ 216009 h 223209"/>
              <a:gd name="connsiteX1" fmla="*/ 828000 w 1620000"/>
              <a:gd name="connsiteY1" fmla="*/ 9 h 223209"/>
              <a:gd name="connsiteX2" fmla="*/ 1620000 w 1620000"/>
              <a:gd name="connsiteY2" fmla="*/ 223209 h 2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0000" h="223209">
                <a:moveTo>
                  <a:pt x="0" y="216009"/>
                </a:moveTo>
                <a:cubicBezTo>
                  <a:pt x="279000" y="107409"/>
                  <a:pt x="558000" y="-1191"/>
                  <a:pt x="828000" y="9"/>
                </a:cubicBezTo>
                <a:cubicBezTo>
                  <a:pt x="1098000" y="1209"/>
                  <a:pt x="1359000" y="112209"/>
                  <a:pt x="1620000" y="223209"/>
                </a:cubicBezTo>
              </a:path>
            </a:pathLst>
          </a:custGeom>
          <a:noFill/>
          <a:ln w="25400" cap="flat" cmpd="sng" algn="ctr">
            <a:solidFill>
              <a:srgbClr val="FF77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9" name="任意多边形 18"/>
          <p:cNvSpPr/>
          <p:nvPr/>
        </p:nvSpPr>
        <p:spPr bwMode="auto">
          <a:xfrm flipH="1" flipV="1">
            <a:off x="4618958" y="3648840"/>
            <a:ext cx="1620000" cy="223209"/>
          </a:xfrm>
          <a:custGeom>
            <a:avLst/>
            <a:gdLst>
              <a:gd name="connsiteX0" fmla="*/ 0 w 1620000"/>
              <a:gd name="connsiteY0" fmla="*/ 216009 h 223209"/>
              <a:gd name="connsiteX1" fmla="*/ 828000 w 1620000"/>
              <a:gd name="connsiteY1" fmla="*/ 9 h 223209"/>
              <a:gd name="connsiteX2" fmla="*/ 1620000 w 1620000"/>
              <a:gd name="connsiteY2" fmla="*/ 223209 h 2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0000" h="223209">
                <a:moveTo>
                  <a:pt x="0" y="216009"/>
                </a:moveTo>
                <a:cubicBezTo>
                  <a:pt x="279000" y="107409"/>
                  <a:pt x="558000" y="-1191"/>
                  <a:pt x="828000" y="9"/>
                </a:cubicBezTo>
                <a:cubicBezTo>
                  <a:pt x="1098000" y="1209"/>
                  <a:pt x="1359000" y="112209"/>
                  <a:pt x="1620000" y="223209"/>
                </a:cubicBezTo>
              </a:path>
            </a:pathLst>
          </a:custGeom>
          <a:noFill/>
          <a:ln w="25400" cap="flat" cmpd="sng" algn="ctr">
            <a:solidFill>
              <a:srgbClr val="FF77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3753224" y="4065169"/>
            <a:ext cx="1205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数据类型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808201" y="4065169"/>
            <a:ext cx="1205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操作方式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568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一维数据的表示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0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一维数据的表示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Bebas Neue" charset="0"/>
              </a:rPr>
              <a:t>如果数据间有序：使用列表类型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Bebas Neue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39552" y="3003798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列表类型可以表达一维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有序</a:t>
            </a:r>
            <a:r>
              <a:rPr lang="zh-CN" altLang="en-US" sz="2400" b="1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数据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for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循环可以遍历数据，进而对每个数据进行处理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63688" y="2245188"/>
            <a:ext cx="5544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ls =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[3.1398, 3.1349, 3.1376]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44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一维数据的表示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Bebas Neue" charset="0"/>
              </a:rPr>
              <a:t>如果数据间无序：使用集合类型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Bebas Neue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39552" y="3003798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集合类型可以表达一维无序数据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for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循环可以遍历数据，进而对每个数据进行处理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63688" y="2245188"/>
            <a:ext cx="5544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st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{3.1398, 3.1349, 3.1376</a:t>
            </a:r>
            <a:r>
              <a:rPr lang="en-US" altLang="zh-CN" sz="2400" b="1" dirty="0">
                <a:solidFill>
                  <a:srgbClr val="1DB41D"/>
                </a:solidFill>
                <a:latin typeface="Consolas" panose="020B0609020204030204" pitchFamily="49" charset="0"/>
              </a:rPr>
              <a:t>}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94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748642" y="1244131"/>
            <a:ext cx="8144479" cy="2444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正向递增序号、反向递减序号、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&lt;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字符串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&gt;[M:N:K]</a:t>
            </a: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+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*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len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str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hex()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oct()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ord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chr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()</a:t>
            </a: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.lower()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.upper()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.split()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.count()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.replace()</a:t>
            </a: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-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.center()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.strip()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.join(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）、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.format()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格式化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1827638" y="4073266"/>
            <a:ext cx="808374" cy="730939"/>
          </a:xfrm>
          <a:prstGeom prst="rect">
            <a:avLst/>
          </a:prstGeom>
          <a:noFill/>
        </p:spPr>
      </p:pic>
      <p:sp>
        <p:nvSpPr>
          <p:cNvPr id="25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字符串类型及操作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1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一维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数据的存储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54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一维数据的存储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Bebas Neue" charset="0"/>
              </a:rPr>
              <a:t>存储方式一：空格分隔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Bebas Neue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043608" y="3075806"/>
            <a:ext cx="66247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使用一个或多个空格分隔进行存储，不换行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200000"/>
              </a:lnSpc>
              <a:defRPr/>
            </a:pPr>
            <a:r>
              <a:rPr lang="en-US" altLang="zh-CN" sz="2400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缺点：数据中不能存在空格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47664" y="2283718"/>
            <a:ext cx="5832648" cy="585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中国 美国 日本 德国 法国 英国 意大利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7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一维数据的存储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Bebas Neue" charset="0"/>
              </a:rPr>
              <a:t>存储方式二：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Bebas Neue" charset="0"/>
              </a:rPr>
              <a:t>逗号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Bebas Neue" charset="0"/>
              </a:rPr>
              <a:t>分隔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Bebas Neue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043608" y="3075806"/>
            <a:ext cx="66247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使用英文半角逗号分隔数据进行存储，不换行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缺点：数据中不能有英文逗号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47664" y="2283718"/>
            <a:ext cx="5832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中国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美国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日本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德国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法国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英国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意大利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97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一维数据的存储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Bebas Neue" charset="0"/>
              </a:rPr>
              <a:t>存储方式三：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Bebas Neue" charset="0"/>
              </a:rPr>
              <a:t>其他方式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Bebas Neue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1043608" y="3075806"/>
            <a:ext cx="73448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使用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其他符号或符号组合分隔，建议采用特殊符号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缺点：需要根据数据特点定义，通用性较差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547664" y="2283718"/>
            <a:ext cx="5832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中国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$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美国</a:t>
            </a:r>
            <a:r>
              <a:rPr lang="en-US" altLang="zh-CN" sz="2400" dirty="0">
                <a:solidFill>
                  <a:srgbClr val="1DB41D"/>
                </a:solidFill>
                <a:latin typeface="Consolas" panose="020B0609020204030204" pitchFamily="49" charset="0"/>
              </a:rPr>
              <a:t>$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日本</a:t>
            </a:r>
            <a:r>
              <a:rPr lang="en-US" altLang="zh-CN" sz="2400" dirty="0">
                <a:solidFill>
                  <a:srgbClr val="1DB41D"/>
                </a:solidFill>
                <a:latin typeface="Consolas" panose="020B0609020204030204" pitchFamily="49" charset="0"/>
              </a:rPr>
              <a:t>$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德国</a:t>
            </a:r>
            <a:r>
              <a:rPr lang="en-US" altLang="zh-CN" sz="2400" dirty="0">
                <a:solidFill>
                  <a:srgbClr val="1DB41D"/>
                </a:solidFill>
                <a:latin typeface="Consolas" panose="020B0609020204030204" pitchFamily="49" charset="0"/>
              </a:rPr>
              <a:t>$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法国</a:t>
            </a:r>
            <a:r>
              <a:rPr lang="en-US" altLang="zh-CN" sz="2400" dirty="0">
                <a:solidFill>
                  <a:srgbClr val="1DB41D"/>
                </a:solidFill>
                <a:latin typeface="Consolas" panose="020B0609020204030204" pitchFamily="49" charset="0"/>
              </a:rPr>
              <a:t>$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英国</a:t>
            </a:r>
            <a:r>
              <a:rPr lang="en-US" altLang="zh-CN" sz="2400" dirty="0">
                <a:solidFill>
                  <a:srgbClr val="1DB41D"/>
                </a:solidFill>
                <a:latin typeface="Consolas" panose="020B0609020204030204" pitchFamily="49" charset="0"/>
              </a:rPr>
              <a:t>$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意大利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64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一维数据的处理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85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数据的处理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Bebas Neue" charset="0"/>
              </a:rPr>
              <a:t>存储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Bebas Neue" charset="0"/>
              </a:rPr>
              <a:t>&lt;-&gt;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Bebas Neue" charset="0"/>
              </a:rPr>
              <a:t>表示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Bebas Neue" charset="0"/>
            </a:endParaRPr>
          </a:p>
        </p:txBody>
      </p:sp>
      <p:sp>
        <p:nvSpPr>
          <p:cNvPr id="6" name="椭圆 5"/>
          <p:cNvSpPr/>
          <p:nvPr/>
        </p:nvSpPr>
        <p:spPr bwMode="auto">
          <a:xfrm>
            <a:off x="917834" y="2643759"/>
            <a:ext cx="1008112" cy="1008112"/>
          </a:xfrm>
          <a:prstGeom prst="ellips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3754" y="2992104"/>
            <a:ext cx="11162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数据存储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801080" y="2992104"/>
            <a:ext cx="11162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数据表示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2843808" y="2643758"/>
            <a:ext cx="1008112" cy="1008112"/>
          </a:xfrm>
          <a:prstGeom prst="ellipse">
            <a:avLst/>
          </a:prstGeom>
          <a:noFill/>
          <a:ln w="254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任意多边形 9"/>
          <p:cNvSpPr/>
          <p:nvPr/>
        </p:nvSpPr>
        <p:spPr bwMode="auto">
          <a:xfrm>
            <a:off x="1569059" y="2426319"/>
            <a:ext cx="1620000" cy="223209"/>
          </a:xfrm>
          <a:custGeom>
            <a:avLst/>
            <a:gdLst>
              <a:gd name="connsiteX0" fmla="*/ 0 w 1620000"/>
              <a:gd name="connsiteY0" fmla="*/ 216009 h 223209"/>
              <a:gd name="connsiteX1" fmla="*/ 828000 w 1620000"/>
              <a:gd name="connsiteY1" fmla="*/ 9 h 223209"/>
              <a:gd name="connsiteX2" fmla="*/ 1620000 w 1620000"/>
              <a:gd name="connsiteY2" fmla="*/ 223209 h 2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0000" h="223209">
                <a:moveTo>
                  <a:pt x="0" y="216009"/>
                </a:moveTo>
                <a:cubicBezTo>
                  <a:pt x="279000" y="107409"/>
                  <a:pt x="558000" y="-1191"/>
                  <a:pt x="828000" y="9"/>
                </a:cubicBezTo>
                <a:cubicBezTo>
                  <a:pt x="1098000" y="1209"/>
                  <a:pt x="1359000" y="112209"/>
                  <a:pt x="1620000" y="223209"/>
                </a:cubicBezTo>
              </a:path>
            </a:pathLst>
          </a:custGeom>
          <a:noFill/>
          <a:ln w="25400" cap="flat" cmpd="sng" algn="ctr">
            <a:solidFill>
              <a:srgbClr val="FF77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1" name="任意多边形 10"/>
          <p:cNvSpPr/>
          <p:nvPr/>
        </p:nvSpPr>
        <p:spPr bwMode="auto">
          <a:xfrm flipH="1" flipV="1">
            <a:off x="1547837" y="3646628"/>
            <a:ext cx="1620000" cy="223209"/>
          </a:xfrm>
          <a:custGeom>
            <a:avLst/>
            <a:gdLst>
              <a:gd name="connsiteX0" fmla="*/ 0 w 1620000"/>
              <a:gd name="connsiteY0" fmla="*/ 216009 h 223209"/>
              <a:gd name="connsiteX1" fmla="*/ 828000 w 1620000"/>
              <a:gd name="connsiteY1" fmla="*/ 9 h 223209"/>
              <a:gd name="connsiteX2" fmla="*/ 1620000 w 1620000"/>
              <a:gd name="connsiteY2" fmla="*/ 223209 h 2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0000" h="223209">
                <a:moveTo>
                  <a:pt x="0" y="216009"/>
                </a:moveTo>
                <a:cubicBezTo>
                  <a:pt x="279000" y="107409"/>
                  <a:pt x="558000" y="-1191"/>
                  <a:pt x="828000" y="9"/>
                </a:cubicBezTo>
                <a:cubicBezTo>
                  <a:pt x="1098000" y="1209"/>
                  <a:pt x="1359000" y="112209"/>
                  <a:pt x="1620000" y="223209"/>
                </a:cubicBezTo>
              </a:path>
            </a:pathLst>
          </a:custGeom>
          <a:noFill/>
          <a:ln w="25400" cap="flat" cmpd="sng" algn="ctr">
            <a:solidFill>
              <a:srgbClr val="FF7700"/>
            </a:solidFill>
            <a:prstDash val="solid"/>
            <a:round/>
            <a:headEnd type="none" w="med" len="med"/>
            <a:tailEnd type="stealth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9142" y="4059927"/>
            <a:ext cx="1205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存储格式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694342" y="4059927"/>
            <a:ext cx="12054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数据类型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463808" y="2490267"/>
            <a:ext cx="4176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将存储的数据读入程序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将程序表示的数据写入文件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398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noProof="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一维数据的读入处理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从空格分隔的文件中读入数据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91580" y="2864511"/>
            <a:ext cx="36724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0" hangingPunct="0">
              <a:lnSpc>
                <a:spcPct val="20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txt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open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fname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r>
              <a:rPr lang="en-US" altLang="zh-CN" sz="2000" b="1" dirty="0">
                <a:latin typeface="Consolas" panose="020B0609020204030204" pitchFamily="49" charset="0"/>
              </a:rPr>
              <a:t>.read()</a:t>
            </a:r>
          </a:p>
          <a:p>
            <a:pPr lvl="0" algn="l" eaLnBrk="0" hangingPunct="0">
              <a:lnSpc>
                <a:spcPct val="20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ls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txt.split</a:t>
            </a:r>
            <a:r>
              <a:rPr lang="en-US" altLang="zh-CN" sz="2000" b="1" dirty="0">
                <a:latin typeface="Consolas" panose="020B0609020204030204" pitchFamily="49" charset="0"/>
              </a:rPr>
              <a:t>()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f.close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</p:txBody>
      </p:sp>
      <p:sp>
        <p:nvSpPr>
          <p:cNvPr id="8" name="矩形 7"/>
          <p:cNvSpPr/>
          <p:nvPr/>
        </p:nvSpPr>
        <p:spPr>
          <a:xfrm>
            <a:off x="1547664" y="2030051"/>
            <a:ext cx="5832648" cy="585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中国 美国 日本 德国 法国 英国 意大利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8778F1-6F2C-458E-8E48-0125EB2AE1E3}"/>
              </a:ext>
            </a:extLst>
          </p:cNvPr>
          <p:cNvSpPr/>
          <p:nvPr/>
        </p:nvSpPr>
        <p:spPr bwMode="auto">
          <a:xfrm>
            <a:off x="1488182" y="3686300"/>
            <a:ext cx="1728192" cy="432048"/>
          </a:xfrm>
          <a:prstGeom prst="rect">
            <a:avLst/>
          </a:prstGeom>
          <a:noFill/>
          <a:ln w="381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04048" y="3206143"/>
            <a:ext cx="3816424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ls</a:t>
            </a:r>
          </a:p>
          <a:p>
            <a:pPr algn="l" eaLnBrk="0" hangingPunct="0">
              <a:lnSpc>
                <a:spcPct val="140000"/>
              </a:lnSpc>
              <a:defRPr/>
            </a:pPr>
            <a:r>
              <a:rPr lang="en-US" altLang="zh-CN" sz="1800" dirty="0">
                <a:solidFill>
                  <a:srgbClr val="0010FF"/>
                </a:solidFill>
                <a:latin typeface="Consolas" panose="020B0609020204030204" pitchFamily="49" charset="0"/>
              </a:rPr>
              <a:t>['</a:t>
            </a:r>
            <a:r>
              <a:rPr lang="zh-CN" altLang="en-US" sz="1800" dirty="0">
                <a:solidFill>
                  <a:srgbClr val="0010FF"/>
                </a:solidFill>
                <a:latin typeface="Consolas" panose="020B0609020204030204" pitchFamily="49" charset="0"/>
              </a:rPr>
              <a:t>中国</a:t>
            </a:r>
            <a:r>
              <a:rPr lang="en-US" altLang="zh-CN" sz="1800" dirty="0">
                <a:solidFill>
                  <a:srgbClr val="0010FF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800" dirty="0">
                <a:solidFill>
                  <a:srgbClr val="0010FF"/>
                </a:solidFill>
                <a:latin typeface="Consolas" panose="020B0609020204030204" pitchFamily="49" charset="0"/>
              </a:rPr>
              <a:t>美国</a:t>
            </a:r>
            <a:r>
              <a:rPr lang="en-US" altLang="zh-CN" sz="1800" dirty="0">
                <a:solidFill>
                  <a:srgbClr val="0010FF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800" dirty="0">
                <a:solidFill>
                  <a:srgbClr val="0010FF"/>
                </a:solidFill>
                <a:latin typeface="Consolas" panose="020B0609020204030204" pitchFamily="49" charset="0"/>
              </a:rPr>
              <a:t>日本</a:t>
            </a:r>
            <a:r>
              <a:rPr lang="en-US" altLang="zh-CN" sz="1800" dirty="0">
                <a:solidFill>
                  <a:srgbClr val="0010FF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800" dirty="0">
                <a:solidFill>
                  <a:srgbClr val="0010FF"/>
                </a:solidFill>
                <a:latin typeface="Consolas" panose="020B0609020204030204" pitchFamily="49" charset="0"/>
              </a:rPr>
              <a:t>德国</a:t>
            </a:r>
            <a:r>
              <a:rPr lang="en-US" altLang="zh-CN" sz="1800" dirty="0">
                <a:solidFill>
                  <a:srgbClr val="0010FF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800" dirty="0">
                <a:solidFill>
                  <a:srgbClr val="0010FF"/>
                </a:solidFill>
                <a:latin typeface="Consolas" panose="020B0609020204030204" pitchFamily="49" charset="0"/>
              </a:rPr>
              <a:t>法国</a:t>
            </a:r>
            <a:r>
              <a:rPr lang="en-US" altLang="zh-CN" sz="1800" dirty="0">
                <a:solidFill>
                  <a:srgbClr val="0010FF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800" dirty="0">
                <a:solidFill>
                  <a:srgbClr val="0010FF"/>
                </a:solidFill>
                <a:latin typeface="Consolas" panose="020B0609020204030204" pitchFamily="49" charset="0"/>
              </a:rPr>
              <a:t>英国</a:t>
            </a:r>
            <a:r>
              <a:rPr lang="en-US" altLang="zh-CN" sz="1800" dirty="0">
                <a:solidFill>
                  <a:srgbClr val="0010FF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800" dirty="0">
                <a:solidFill>
                  <a:srgbClr val="0010FF"/>
                </a:solidFill>
                <a:latin typeface="Consolas" panose="020B0609020204030204" pitchFamily="49" charset="0"/>
              </a:rPr>
              <a:t>意大利</a:t>
            </a:r>
            <a:r>
              <a:rPr lang="en-US" altLang="zh-CN" sz="1800" dirty="0">
                <a:solidFill>
                  <a:srgbClr val="0010FF"/>
                </a:solidFill>
                <a:latin typeface="Consolas" panose="020B0609020204030204" pitchFamily="49" charset="0"/>
              </a:rPr>
              <a:t>']</a:t>
            </a:r>
            <a:endParaRPr lang="zh-CN" altLang="en-US" sz="1800" dirty="0">
              <a:solidFill>
                <a:srgbClr val="001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66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791580" y="2864511"/>
            <a:ext cx="36724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eaLnBrk="0" hangingPunct="0">
              <a:lnSpc>
                <a:spcPct val="20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txt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= </a:t>
            </a:r>
            <a:r>
              <a:rPr lang="en-US" altLang="zh-CN" sz="2000" b="1" dirty="0">
                <a:solidFill>
                  <a:srgbClr val="900090"/>
                </a:solidFill>
                <a:latin typeface="Consolas" panose="020B0609020204030204" pitchFamily="49" charset="0"/>
              </a:rPr>
              <a:t>open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en-US" altLang="zh-CN" sz="2000" b="1" dirty="0" err="1">
                <a:latin typeface="Consolas" panose="020B0609020204030204" pitchFamily="49" charset="0"/>
              </a:rPr>
              <a:t>fname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  <a:r>
              <a:rPr lang="en-US" altLang="zh-CN" sz="2000" b="1" dirty="0">
                <a:latin typeface="Consolas" panose="020B0609020204030204" pitchFamily="49" charset="0"/>
              </a:rPr>
              <a:t>.read()</a:t>
            </a:r>
          </a:p>
          <a:p>
            <a:pPr lvl="0" algn="l" eaLnBrk="0" hangingPunct="0">
              <a:lnSpc>
                <a:spcPct val="20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ls = </a:t>
            </a:r>
            <a:r>
              <a:rPr lang="en-US" altLang="zh-CN" sz="2000" b="1" dirty="0" err="1">
                <a:latin typeface="Consolas" panose="020B0609020204030204" pitchFamily="49" charset="0"/>
              </a:rPr>
              <a:t>txt.split</a:t>
            </a:r>
            <a:r>
              <a:rPr lang="en-US" altLang="zh-CN" sz="2000" b="1" dirty="0"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</a:rPr>
              <a:t>"$"</a:t>
            </a:r>
            <a:r>
              <a:rPr lang="en-US" altLang="zh-CN" sz="2000" b="1" dirty="0">
                <a:latin typeface="Consolas" panose="020B0609020204030204" pitchFamily="49" charset="0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f.close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</p:txBody>
      </p:sp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一维数据的读入处理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从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特殊符号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分隔的文件中读入数据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8778F1-6F2C-458E-8E48-0125EB2AE1E3}"/>
              </a:ext>
            </a:extLst>
          </p:cNvPr>
          <p:cNvSpPr/>
          <p:nvPr/>
        </p:nvSpPr>
        <p:spPr bwMode="auto">
          <a:xfrm>
            <a:off x="1474490" y="3692563"/>
            <a:ext cx="2177194" cy="432048"/>
          </a:xfrm>
          <a:prstGeom prst="rect">
            <a:avLst/>
          </a:prstGeom>
          <a:noFill/>
          <a:ln w="381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619672" y="2032391"/>
            <a:ext cx="5832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hangingPunct="0">
              <a:lnSpc>
                <a:spcPct val="150000"/>
              </a:lnSpc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中国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$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美国</a:t>
            </a:r>
            <a:r>
              <a:rPr lang="en-US" altLang="zh-CN" sz="2400" dirty="0">
                <a:solidFill>
                  <a:srgbClr val="1DB41D"/>
                </a:solidFill>
                <a:latin typeface="Consolas" panose="020B0609020204030204" pitchFamily="49" charset="0"/>
              </a:rPr>
              <a:t>$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日本</a:t>
            </a:r>
            <a:r>
              <a:rPr lang="en-US" altLang="zh-CN" sz="2400" dirty="0">
                <a:solidFill>
                  <a:srgbClr val="1DB41D"/>
                </a:solidFill>
                <a:latin typeface="Consolas" panose="020B0609020204030204" pitchFamily="49" charset="0"/>
              </a:rPr>
              <a:t>$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德国</a:t>
            </a:r>
            <a:r>
              <a:rPr lang="en-US" altLang="zh-CN" sz="2400" dirty="0">
                <a:solidFill>
                  <a:srgbClr val="1DB41D"/>
                </a:solidFill>
                <a:latin typeface="Consolas" panose="020B0609020204030204" pitchFamily="49" charset="0"/>
              </a:rPr>
              <a:t>$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法国</a:t>
            </a:r>
            <a:r>
              <a:rPr lang="en-US" altLang="zh-CN" sz="2400" dirty="0">
                <a:solidFill>
                  <a:srgbClr val="1DB41D"/>
                </a:solidFill>
                <a:latin typeface="Consolas" panose="020B0609020204030204" pitchFamily="49" charset="0"/>
              </a:rPr>
              <a:t>$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英国</a:t>
            </a:r>
            <a:r>
              <a:rPr lang="en-US" altLang="zh-CN" sz="2400" dirty="0">
                <a:solidFill>
                  <a:srgbClr val="1DB41D"/>
                </a:solidFill>
                <a:latin typeface="Consolas" panose="020B0609020204030204" pitchFamily="49" charset="0"/>
              </a:rPr>
              <a:t>$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意大利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04048" y="3206143"/>
            <a:ext cx="3816424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&gt;&gt;&gt;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ls</a:t>
            </a:r>
          </a:p>
          <a:p>
            <a:pPr algn="l" eaLnBrk="0" hangingPunct="0">
              <a:lnSpc>
                <a:spcPct val="140000"/>
              </a:lnSpc>
              <a:defRPr/>
            </a:pPr>
            <a:r>
              <a:rPr lang="en-US" altLang="zh-CN" sz="1800" dirty="0">
                <a:solidFill>
                  <a:srgbClr val="0010FF"/>
                </a:solidFill>
                <a:latin typeface="Consolas" panose="020B0609020204030204" pitchFamily="49" charset="0"/>
              </a:rPr>
              <a:t>['</a:t>
            </a:r>
            <a:r>
              <a:rPr lang="zh-CN" altLang="en-US" sz="1800" dirty="0">
                <a:solidFill>
                  <a:srgbClr val="0010FF"/>
                </a:solidFill>
                <a:latin typeface="Consolas" panose="020B0609020204030204" pitchFamily="49" charset="0"/>
              </a:rPr>
              <a:t>中国</a:t>
            </a:r>
            <a:r>
              <a:rPr lang="en-US" altLang="zh-CN" sz="1800" dirty="0">
                <a:solidFill>
                  <a:srgbClr val="0010FF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800" dirty="0">
                <a:solidFill>
                  <a:srgbClr val="0010FF"/>
                </a:solidFill>
                <a:latin typeface="Consolas" panose="020B0609020204030204" pitchFamily="49" charset="0"/>
              </a:rPr>
              <a:t>美国</a:t>
            </a:r>
            <a:r>
              <a:rPr lang="en-US" altLang="zh-CN" sz="1800" dirty="0">
                <a:solidFill>
                  <a:srgbClr val="0010FF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800" dirty="0">
                <a:solidFill>
                  <a:srgbClr val="0010FF"/>
                </a:solidFill>
                <a:latin typeface="Consolas" panose="020B0609020204030204" pitchFamily="49" charset="0"/>
              </a:rPr>
              <a:t>日本</a:t>
            </a:r>
            <a:r>
              <a:rPr lang="en-US" altLang="zh-CN" sz="1800" dirty="0">
                <a:solidFill>
                  <a:srgbClr val="0010FF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800" dirty="0">
                <a:solidFill>
                  <a:srgbClr val="0010FF"/>
                </a:solidFill>
                <a:latin typeface="Consolas" panose="020B0609020204030204" pitchFamily="49" charset="0"/>
              </a:rPr>
              <a:t>德国</a:t>
            </a:r>
            <a:r>
              <a:rPr lang="en-US" altLang="zh-CN" sz="1800" dirty="0">
                <a:solidFill>
                  <a:srgbClr val="0010FF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800" dirty="0">
                <a:solidFill>
                  <a:srgbClr val="0010FF"/>
                </a:solidFill>
                <a:latin typeface="Consolas" panose="020B0609020204030204" pitchFamily="49" charset="0"/>
              </a:rPr>
              <a:t>法国</a:t>
            </a:r>
            <a:r>
              <a:rPr lang="en-US" altLang="zh-CN" sz="1800" dirty="0">
                <a:solidFill>
                  <a:srgbClr val="0010FF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800" dirty="0">
                <a:solidFill>
                  <a:srgbClr val="0010FF"/>
                </a:solidFill>
                <a:latin typeface="Consolas" panose="020B0609020204030204" pitchFamily="49" charset="0"/>
              </a:rPr>
              <a:t>英国</a:t>
            </a:r>
            <a:r>
              <a:rPr lang="en-US" altLang="zh-CN" sz="1800" dirty="0">
                <a:solidFill>
                  <a:srgbClr val="0010FF"/>
                </a:solidFill>
                <a:latin typeface="Consolas" panose="020B0609020204030204" pitchFamily="49" charset="0"/>
              </a:rPr>
              <a:t>', '</a:t>
            </a:r>
            <a:r>
              <a:rPr lang="zh-CN" altLang="en-US" sz="1800" dirty="0">
                <a:solidFill>
                  <a:srgbClr val="0010FF"/>
                </a:solidFill>
                <a:latin typeface="Consolas" panose="020B0609020204030204" pitchFamily="49" charset="0"/>
              </a:rPr>
              <a:t>意大利</a:t>
            </a:r>
            <a:r>
              <a:rPr lang="en-US" altLang="zh-CN" sz="1800" dirty="0">
                <a:solidFill>
                  <a:srgbClr val="0010FF"/>
                </a:solidFill>
                <a:latin typeface="Consolas" panose="020B0609020204030204" pitchFamily="49" charset="0"/>
              </a:rPr>
              <a:t>']</a:t>
            </a:r>
            <a:endParaRPr lang="zh-CN" altLang="en-US" sz="1800" dirty="0">
              <a:solidFill>
                <a:srgbClr val="001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11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一维数据的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写入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处理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采用空格分隔方式将数据写入文件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55776" y="2333483"/>
            <a:ext cx="43755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latin typeface="Consolas" panose="020B0609020204030204" pitchFamily="49" charset="0"/>
              </a:rPr>
              <a:t>ls = 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[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2000" dirty="0">
                <a:solidFill>
                  <a:srgbClr val="1DB41D"/>
                </a:solidFill>
                <a:latin typeface="Consolas" panose="020B0609020204030204" pitchFamily="49" charset="0"/>
              </a:rPr>
              <a:t>中国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</a:rPr>
              <a:t> '</a:t>
            </a:r>
            <a:r>
              <a:rPr lang="zh-CN" altLang="en-US" sz="2000" dirty="0">
                <a:solidFill>
                  <a:srgbClr val="1DB41D"/>
                </a:solidFill>
                <a:latin typeface="Consolas" panose="020B0609020204030204" pitchFamily="49" charset="0"/>
              </a:rPr>
              <a:t>美国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</a:rPr>
              <a:t> '</a:t>
            </a:r>
            <a:r>
              <a:rPr lang="zh-CN" altLang="en-US" sz="2000" dirty="0">
                <a:solidFill>
                  <a:srgbClr val="1DB41D"/>
                </a:solidFill>
                <a:latin typeface="Consolas" panose="020B0609020204030204" pitchFamily="49" charset="0"/>
              </a:rPr>
              <a:t>日本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chemeClr val="tx1"/>
                </a:solidFill>
                <a:latin typeface="Consolas" panose="020B0609020204030204" pitchFamily="49" charset="0"/>
              </a:rPr>
              <a:t>]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 =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open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fname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</a:rPr>
              <a:t>'w'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f.write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</a:rPr>
              <a:t>'</a:t>
            </a:r>
            <a:r>
              <a:rPr lang="zh-CN" altLang="en-US" sz="2000" dirty="0">
                <a:solidFill>
                  <a:srgbClr val="1DB41D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000" dirty="0">
                <a:solidFill>
                  <a:srgbClr val="1DB41D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b="1" dirty="0">
                <a:latin typeface="Consolas" panose="020B0609020204030204" pitchFamily="49" charset="0"/>
              </a:rPr>
              <a:t>.join(ls))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f.close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8778F1-6F2C-458E-8E48-0125EB2AE1E3}"/>
              </a:ext>
            </a:extLst>
          </p:cNvPr>
          <p:cNvSpPr/>
          <p:nvPr/>
        </p:nvSpPr>
        <p:spPr bwMode="auto">
          <a:xfrm>
            <a:off x="2327226" y="3334794"/>
            <a:ext cx="3503340" cy="432048"/>
          </a:xfrm>
          <a:prstGeom prst="rect">
            <a:avLst/>
          </a:prstGeom>
          <a:noFill/>
          <a:ln w="381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21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一维数据的写入处理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Bebas Neue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采用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特殊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分隔方式将数据写入文件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55776" y="2333483"/>
            <a:ext cx="437553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ls =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中国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'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美国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'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日本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]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 =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0009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open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fname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'w'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f.write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'$'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.join(ls))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f.close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()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E8778F1-6F2C-458E-8E48-0125EB2AE1E3}"/>
              </a:ext>
            </a:extLst>
          </p:cNvPr>
          <p:cNvSpPr/>
          <p:nvPr/>
        </p:nvSpPr>
        <p:spPr bwMode="auto">
          <a:xfrm>
            <a:off x="2327226" y="3334794"/>
            <a:ext cx="3503340" cy="432048"/>
          </a:xfrm>
          <a:prstGeom prst="rect">
            <a:avLst/>
          </a:prstGeom>
          <a:noFill/>
          <a:ln w="381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960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11647" y="1203598"/>
            <a:ext cx="8144479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单分支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if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二分支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if-else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及紧凑形式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多分支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if-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elif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-else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及条件之间关系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-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not and or  &gt; &gt;= == &lt;= &lt; !=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异常处理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7700"/>
                </a:solidFill>
                <a:effectLst/>
                <a:uLnTx/>
                <a:uFillTx/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 try-except-else-finally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pic>
        <p:nvPicPr>
          <p:cNvPr id="23" name="图片 22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2763656" y="3974306"/>
            <a:ext cx="808374" cy="730939"/>
          </a:xfrm>
          <a:prstGeom prst="rect">
            <a:avLst/>
          </a:prstGeom>
          <a:noFill/>
        </p:spPr>
      </p:pic>
      <p:sp>
        <p:nvSpPr>
          <p:cNvPr id="25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程序的分支结构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936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单元小结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9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5983451" y="3681956"/>
            <a:ext cx="808374" cy="730939"/>
          </a:xfrm>
          <a:prstGeom prst="rect">
            <a:avLst/>
          </a:prstGeom>
          <a:noFill/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-142072" y="1280367"/>
            <a:ext cx="8856039" cy="2751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数据的维度：一维、二维、多维、高维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一维数据的表示：列表类型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有序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和集合类型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(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无序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)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一维数据的存储：空格分隔、逗号分隔、特殊符号分隔</a:t>
            </a:r>
            <a:endParaRPr lang="en-US" altLang="zh-CN" sz="2400" b="1" noProof="0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8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一维数据的处理：字符串方法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.split()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和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.join()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3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一维数据的格式化和处理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74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612" y="3795886"/>
            <a:ext cx="1356388" cy="135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2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Rectangle 2057"/>
          <p:cNvSpPr/>
          <p:nvPr/>
        </p:nvSpPr>
        <p:spPr bwMode="auto">
          <a:xfrm>
            <a:off x="932129" y="3103426"/>
            <a:ext cx="7287427" cy="14400"/>
          </a:xfrm>
          <a:prstGeom prst="rect">
            <a:avLst/>
          </a:prstGeom>
          <a:solidFill>
            <a:srgbClr val="1C86EE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5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1702692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lvl="0">
              <a:lnSpc>
                <a:spcPct val="150000"/>
              </a:lnSpc>
              <a:defRPr/>
            </a:pP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7.4 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二维数据的格式化和处理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F931A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7584" y="612300"/>
            <a:ext cx="30963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Bebas Neue" charset="0"/>
              </a:rPr>
              <a:t>Python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1C86E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语言程序设计</a:t>
            </a:r>
            <a:endParaRPr kumimoji="0" lang="zh-CN" altLang="en-US" sz="2400" i="0" u="none" strike="noStrike" kern="1200" cap="none" spc="0" normalizeH="0" baseline="0" noProof="0" dirty="0">
              <a:ln>
                <a:noFill/>
              </a:ln>
              <a:solidFill>
                <a:srgbClr val="1C86E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466" y="3579862"/>
            <a:ext cx="1538090" cy="54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FB7870-020F-49F8-A23C-D96BB0A90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432" t="21959" r="12352" b="21958"/>
          <a:stretch/>
        </p:blipFill>
        <p:spPr>
          <a:xfrm>
            <a:off x="932129" y="3632172"/>
            <a:ext cx="1839671" cy="57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96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300" y="4328673"/>
            <a:ext cx="1600491" cy="800246"/>
          </a:xfrm>
          <a:prstGeom prst="rect">
            <a:avLst/>
          </a:prstGeom>
        </p:spPr>
      </p:pic>
      <p:sp>
        <p:nvSpPr>
          <p:cNvPr id="17" name="Freeform 6"/>
          <p:cNvSpPr>
            <a:spLocks noEditPoints="1"/>
          </p:cNvSpPr>
          <p:nvPr/>
        </p:nvSpPr>
        <p:spPr bwMode="auto">
          <a:xfrm>
            <a:off x="1835696" y="2015534"/>
            <a:ext cx="1196684" cy="1275336"/>
          </a:xfrm>
          <a:custGeom>
            <a:avLst/>
            <a:gdLst>
              <a:gd name="T0" fmla="*/ 743 w 957"/>
              <a:gd name="T1" fmla="*/ 313 h 1020"/>
              <a:gd name="T2" fmla="*/ 756 w 957"/>
              <a:gd name="T3" fmla="*/ 428 h 1020"/>
              <a:gd name="T4" fmla="*/ 704 w 957"/>
              <a:gd name="T5" fmla="*/ 513 h 1020"/>
              <a:gd name="T6" fmla="*/ 724 w 957"/>
              <a:gd name="T7" fmla="*/ 341 h 1020"/>
              <a:gd name="T8" fmla="*/ 704 w 957"/>
              <a:gd name="T9" fmla="*/ 152 h 1020"/>
              <a:gd name="T10" fmla="*/ 953 w 957"/>
              <a:gd name="T11" fmla="*/ 925 h 1020"/>
              <a:gd name="T12" fmla="*/ 704 w 957"/>
              <a:gd name="T13" fmla="*/ 1020 h 1020"/>
              <a:gd name="T14" fmla="*/ 478 w 957"/>
              <a:gd name="T15" fmla="*/ 16 h 1020"/>
              <a:gd name="T16" fmla="*/ 704 w 957"/>
              <a:gd name="T17" fmla="*/ 308 h 1020"/>
              <a:gd name="T18" fmla="*/ 679 w 957"/>
              <a:gd name="T19" fmla="*/ 494 h 1020"/>
              <a:gd name="T20" fmla="*/ 704 w 957"/>
              <a:gd name="T21" fmla="*/ 513 h 1020"/>
              <a:gd name="T22" fmla="*/ 665 w 957"/>
              <a:gd name="T23" fmla="*/ 566 h 1020"/>
              <a:gd name="T24" fmla="*/ 684 w 957"/>
              <a:gd name="T25" fmla="*/ 723 h 1020"/>
              <a:gd name="T26" fmla="*/ 704 w 957"/>
              <a:gd name="T27" fmla="*/ 1020 h 1020"/>
              <a:gd name="T28" fmla="*/ 478 w 957"/>
              <a:gd name="T29" fmla="*/ 984 h 1020"/>
              <a:gd name="T30" fmla="*/ 493 w 957"/>
              <a:gd name="T31" fmla="*/ 969 h 1020"/>
              <a:gd name="T32" fmla="*/ 478 w 957"/>
              <a:gd name="T33" fmla="*/ 955 h 1020"/>
              <a:gd name="T34" fmla="*/ 480 w 957"/>
              <a:gd name="T35" fmla="*/ 945 h 1020"/>
              <a:gd name="T36" fmla="*/ 480 w 957"/>
              <a:gd name="T37" fmla="*/ 916 h 1020"/>
              <a:gd name="T38" fmla="*/ 478 w 957"/>
              <a:gd name="T39" fmla="*/ 901 h 1020"/>
              <a:gd name="T40" fmla="*/ 589 w 957"/>
              <a:gd name="T41" fmla="*/ 663 h 1020"/>
              <a:gd name="T42" fmla="*/ 479 w 957"/>
              <a:gd name="T43" fmla="*/ 709 h 1020"/>
              <a:gd name="T44" fmla="*/ 478 w 957"/>
              <a:gd name="T45" fmla="*/ 613 h 1020"/>
              <a:gd name="T46" fmla="*/ 519 w 957"/>
              <a:gd name="T47" fmla="*/ 628 h 1020"/>
              <a:gd name="T48" fmla="*/ 478 w 957"/>
              <a:gd name="T49" fmla="*/ 512 h 1020"/>
              <a:gd name="T50" fmla="*/ 587 w 957"/>
              <a:gd name="T51" fmla="*/ 502 h 1020"/>
              <a:gd name="T52" fmla="*/ 664 w 957"/>
              <a:gd name="T53" fmla="*/ 319 h 1020"/>
              <a:gd name="T54" fmla="*/ 478 w 957"/>
              <a:gd name="T55" fmla="*/ 16 h 1020"/>
              <a:gd name="T56" fmla="*/ 395 w 957"/>
              <a:gd name="T57" fmla="*/ 35 h 1020"/>
              <a:gd name="T58" fmla="*/ 478 w 957"/>
              <a:gd name="T59" fmla="*/ 16 h 1020"/>
              <a:gd name="T60" fmla="*/ 425 w 957"/>
              <a:gd name="T61" fmla="*/ 204 h 1020"/>
              <a:gd name="T62" fmla="*/ 294 w 957"/>
              <a:gd name="T63" fmla="*/ 284 h 1020"/>
              <a:gd name="T64" fmla="*/ 362 w 957"/>
              <a:gd name="T65" fmla="*/ 506 h 1020"/>
              <a:gd name="T66" fmla="*/ 477 w 957"/>
              <a:gd name="T67" fmla="*/ 478 h 1020"/>
              <a:gd name="T68" fmla="*/ 478 w 957"/>
              <a:gd name="T69" fmla="*/ 512 h 1020"/>
              <a:gd name="T70" fmla="*/ 438 w 957"/>
              <a:gd name="T71" fmla="*/ 628 h 1020"/>
              <a:gd name="T72" fmla="*/ 478 w 957"/>
              <a:gd name="T73" fmla="*/ 709 h 1020"/>
              <a:gd name="T74" fmla="*/ 370 w 957"/>
              <a:gd name="T75" fmla="*/ 665 h 1020"/>
              <a:gd name="T76" fmla="*/ 478 w 957"/>
              <a:gd name="T77" fmla="*/ 901 h 1020"/>
              <a:gd name="T78" fmla="*/ 478 w 957"/>
              <a:gd name="T79" fmla="*/ 916 h 1020"/>
              <a:gd name="T80" fmla="*/ 478 w 957"/>
              <a:gd name="T81" fmla="*/ 945 h 1020"/>
              <a:gd name="T82" fmla="*/ 466 w 957"/>
              <a:gd name="T83" fmla="*/ 969 h 1020"/>
              <a:gd name="T84" fmla="*/ 478 w 957"/>
              <a:gd name="T85" fmla="*/ 1020 h 1020"/>
              <a:gd name="T86" fmla="*/ 253 w 957"/>
              <a:gd name="T87" fmla="*/ 730 h 1020"/>
              <a:gd name="T88" fmla="*/ 342 w 957"/>
              <a:gd name="T89" fmla="*/ 640 h 1020"/>
              <a:gd name="T90" fmla="*/ 265 w 957"/>
              <a:gd name="T91" fmla="*/ 519 h 1020"/>
              <a:gd name="T92" fmla="*/ 253 w 957"/>
              <a:gd name="T93" fmla="*/ 477 h 1020"/>
              <a:gd name="T94" fmla="*/ 276 w 957"/>
              <a:gd name="T95" fmla="*/ 341 h 1020"/>
              <a:gd name="T96" fmla="*/ 253 w 957"/>
              <a:gd name="T97" fmla="*/ 143 h 1020"/>
              <a:gd name="T98" fmla="*/ 214 w 957"/>
              <a:gd name="T99" fmla="*/ 313 h 1020"/>
              <a:gd name="T100" fmla="*/ 253 w 957"/>
              <a:gd name="T101" fmla="*/ 310 h 1020"/>
              <a:gd name="T102" fmla="*/ 253 w 957"/>
              <a:gd name="T103" fmla="*/ 477 h 1020"/>
              <a:gd name="T104" fmla="*/ 227 w 957"/>
              <a:gd name="T105" fmla="*/ 490 h 1020"/>
              <a:gd name="T106" fmla="*/ 199 w 957"/>
              <a:gd name="T107" fmla="*/ 359 h 1020"/>
              <a:gd name="T108" fmla="*/ 253 w 957"/>
              <a:gd name="T109" fmla="*/ 1020 h 1020"/>
              <a:gd name="T110" fmla="*/ 3 w 957"/>
              <a:gd name="T111" fmla="*/ 925 h 1020"/>
              <a:gd name="T112" fmla="*/ 253 w 957"/>
              <a:gd name="T113" fmla="*/ 1020 h 10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57" h="1020">
                <a:moveTo>
                  <a:pt x="704" y="152"/>
                </a:moveTo>
                <a:cubicBezTo>
                  <a:pt x="723" y="197"/>
                  <a:pt x="736" y="251"/>
                  <a:pt x="743" y="313"/>
                </a:cubicBezTo>
                <a:cubicBezTo>
                  <a:pt x="750" y="327"/>
                  <a:pt x="755" y="342"/>
                  <a:pt x="757" y="359"/>
                </a:cubicBezTo>
                <a:cubicBezTo>
                  <a:pt x="761" y="381"/>
                  <a:pt x="760" y="406"/>
                  <a:pt x="756" y="428"/>
                </a:cubicBezTo>
                <a:cubicBezTo>
                  <a:pt x="751" y="452"/>
                  <a:pt x="742" y="473"/>
                  <a:pt x="729" y="490"/>
                </a:cubicBezTo>
                <a:cubicBezTo>
                  <a:pt x="722" y="500"/>
                  <a:pt x="713" y="508"/>
                  <a:pt x="704" y="513"/>
                </a:cubicBezTo>
                <a:cubicBezTo>
                  <a:pt x="704" y="476"/>
                  <a:pt x="704" y="476"/>
                  <a:pt x="704" y="476"/>
                </a:cubicBezTo>
                <a:cubicBezTo>
                  <a:pt x="730" y="445"/>
                  <a:pt x="739" y="384"/>
                  <a:pt x="724" y="341"/>
                </a:cubicBezTo>
                <a:cubicBezTo>
                  <a:pt x="718" y="320"/>
                  <a:pt x="710" y="310"/>
                  <a:pt x="704" y="308"/>
                </a:cubicBezTo>
                <a:lnTo>
                  <a:pt x="704" y="152"/>
                </a:lnTo>
                <a:close/>
                <a:moveTo>
                  <a:pt x="704" y="731"/>
                </a:moveTo>
                <a:cubicBezTo>
                  <a:pt x="815" y="772"/>
                  <a:pt x="957" y="791"/>
                  <a:pt x="953" y="925"/>
                </a:cubicBezTo>
                <a:cubicBezTo>
                  <a:pt x="952" y="956"/>
                  <a:pt x="940" y="988"/>
                  <a:pt x="921" y="1020"/>
                </a:cubicBezTo>
                <a:cubicBezTo>
                  <a:pt x="704" y="1020"/>
                  <a:pt x="704" y="1020"/>
                  <a:pt x="704" y="1020"/>
                </a:cubicBezTo>
                <a:lnTo>
                  <a:pt x="704" y="731"/>
                </a:lnTo>
                <a:close/>
                <a:moveTo>
                  <a:pt x="478" y="16"/>
                </a:moveTo>
                <a:cubicBezTo>
                  <a:pt x="588" y="0"/>
                  <a:pt x="661" y="52"/>
                  <a:pt x="704" y="152"/>
                </a:cubicBezTo>
                <a:cubicBezTo>
                  <a:pt x="704" y="308"/>
                  <a:pt x="704" y="308"/>
                  <a:pt x="704" y="308"/>
                </a:cubicBezTo>
                <a:cubicBezTo>
                  <a:pt x="693" y="305"/>
                  <a:pt x="684" y="321"/>
                  <a:pt x="680" y="350"/>
                </a:cubicBezTo>
                <a:cubicBezTo>
                  <a:pt x="675" y="381"/>
                  <a:pt x="674" y="429"/>
                  <a:pt x="679" y="494"/>
                </a:cubicBezTo>
                <a:cubicBezTo>
                  <a:pt x="688" y="491"/>
                  <a:pt x="697" y="484"/>
                  <a:pt x="704" y="476"/>
                </a:cubicBezTo>
                <a:cubicBezTo>
                  <a:pt x="704" y="513"/>
                  <a:pt x="704" y="513"/>
                  <a:pt x="704" y="513"/>
                </a:cubicBezTo>
                <a:cubicBezTo>
                  <a:pt x="700" y="515"/>
                  <a:pt x="696" y="517"/>
                  <a:pt x="692" y="519"/>
                </a:cubicBezTo>
                <a:cubicBezTo>
                  <a:pt x="684" y="535"/>
                  <a:pt x="675" y="552"/>
                  <a:pt x="665" y="566"/>
                </a:cubicBezTo>
                <a:cubicBezTo>
                  <a:pt x="654" y="594"/>
                  <a:pt x="635" y="619"/>
                  <a:pt x="614" y="640"/>
                </a:cubicBezTo>
                <a:cubicBezTo>
                  <a:pt x="621" y="675"/>
                  <a:pt x="640" y="705"/>
                  <a:pt x="684" y="723"/>
                </a:cubicBezTo>
                <a:cubicBezTo>
                  <a:pt x="690" y="726"/>
                  <a:pt x="697" y="728"/>
                  <a:pt x="704" y="731"/>
                </a:cubicBezTo>
                <a:cubicBezTo>
                  <a:pt x="704" y="1020"/>
                  <a:pt x="704" y="1020"/>
                  <a:pt x="704" y="1020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478" y="984"/>
                  <a:pt x="478" y="984"/>
                  <a:pt x="478" y="984"/>
                </a:cubicBezTo>
                <a:cubicBezTo>
                  <a:pt x="479" y="984"/>
                  <a:pt x="479" y="984"/>
                  <a:pt x="480" y="984"/>
                </a:cubicBezTo>
                <a:cubicBezTo>
                  <a:pt x="487" y="984"/>
                  <a:pt x="493" y="977"/>
                  <a:pt x="493" y="969"/>
                </a:cubicBezTo>
                <a:cubicBezTo>
                  <a:pt x="493" y="961"/>
                  <a:pt x="487" y="955"/>
                  <a:pt x="480" y="955"/>
                </a:cubicBezTo>
                <a:cubicBezTo>
                  <a:pt x="479" y="955"/>
                  <a:pt x="479" y="955"/>
                  <a:pt x="478" y="955"/>
                </a:cubicBezTo>
                <a:cubicBezTo>
                  <a:pt x="478" y="945"/>
                  <a:pt x="478" y="945"/>
                  <a:pt x="478" y="945"/>
                </a:cubicBezTo>
                <a:cubicBezTo>
                  <a:pt x="479" y="945"/>
                  <a:pt x="479" y="945"/>
                  <a:pt x="480" y="945"/>
                </a:cubicBezTo>
                <a:cubicBezTo>
                  <a:pt x="487" y="945"/>
                  <a:pt x="493" y="938"/>
                  <a:pt x="493" y="930"/>
                </a:cubicBezTo>
                <a:cubicBezTo>
                  <a:pt x="493" y="922"/>
                  <a:pt x="487" y="916"/>
                  <a:pt x="480" y="916"/>
                </a:cubicBezTo>
                <a:cubicBezTo>
                  <a:pt x="479" y="916"/>
                  <a:pt x="479" y="916"/>
                  <a:pt x="478" y="916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556" y="871"/>
                  <a:pt x="598" y="831"/>
                  <a:pt x="661" y="751"/>
                </a:cubicBezTo>
                <a:cubicBezTo>
                  <a:pt x="625" y="737"/>
                  <a:pt x="602" y="703"/>
                  <a:pt x="589" y="663"/>
                </a:cubicBezTo>
                <a:cubicBezTo>
                  <a:pt x="553" y="691"/>
                  <a:pt x="514" y="709"/>
                  <a:pt x="485" y="709"/>
                </a:cubicBezTo>
                <a:cubicBezTo>
                  <a:pt x="483" y="709"/>
                  <a:pt x="481" y="709"/>
                  <a:pt x="479" y="709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8" y="613"/>
                  <a:pt x="478" y="613"/>
                  <a:pt x="478" y="613"/>
                </a:cubicBezTo>
                <a:cubicBezTo>
                  <a:pt x="479" y="613"/>
                  <a:pt x="479" y="613"/>
                  <a:pt x="479" y="613"/>
                </a:cubicBezTo>
                <a:cubicBezTo>
                  <a:pt x="493" y="613"/>
                  <a:pt x="503" y="634"/>
                  <a:pt x="519" y="628"/>
                </a:cubicBezTo>
                <a:cubicBezTo>
                  <a:pt x="555" y="615"/>
                  <a:pt x="571" y="591"/>
                  <a:pt x="571" y="565"/>
                </a:cubicBezTo>
                <a:cubicBezTo>
                  <a:pt x="571" y="529"/>
                  <a:pt x="525" y="512"/>
                  <a:pt x="478" y="512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531" y="470"/>
                  <a:pt x="566" y="485"/>
                  <a:pt x="587" y="502"/>
                </a:cubicBezTo>
                <a:cubicBezTo>
                  <a:pt x="588" y="503"/>
                  <a:pt x="590" y="504"/>
                  <a:pt x="591" y="506"/>
                </a:cubicBezTo>
                <a:cubicBezTo>
                  <a:pt x="644" y="538"/>
                  <a:pt x="663" y="405"/>
                  <a:pt x="664" y="319"/>
                </a:cubicBezTo>
                <a:cubicBezTo>
                  <a:pt x="580" y="314"/>
                  <a:pt x="531" y="271"/>
                  <a:pt x="478" y="235"/>
                </a:cubicBezTo>
                <a:lnTo>
                  <a:pt x="478" y="16"/>
                </a:lnTo>
                <a:close/>
                <a:moveTo>
                  <a:pt x="253" y="143"/>
                </a:moveTo>
                <a:cubicBezTo>
                  <a:pt x="281" y="83"/>
                  <a:pt x="325" y="38"/>
                  <a:pt x="395" y="35"/>
                </a:cubicBezTo>
                <a:cubicBezTo>
                  <a:pt x="408" y="31"/>
                  <a:pt x="422" y="27"/>
                  <a:pt x="437" y="25"/>
                </a:cubicBezTo>
                <a:cubicBezTo>
                  <a:pt x="451" y="21"/>
                  <a:pt x="465" y="18"/>
                  <a:pt x="478" y="16"/>
                </a:cubicBezTo>
                <a:cubicBezTo>
                  <a:pt x="478" y="235"/>
                  <a:pt x="478" y="235"/>
                  <a:pt x="478" y="235"/>
                </a:cubicBezTo>
                <a:cubicBezTo>
                  <a:pt x="461" y="223"/>
                  <a:pt x="444" y="212"/>
                  <a:pt x="425" y="204"/>
                </a:cubicBezTo>
                <a:cubicBezTo>
                  <a:pt x="378" y="183"/>
                  <a:pt x="333" y="179"/>
                  <a:pt x="316" y="207"/>
                </a:cubicBezTo>
                <a:cubicBezTo>
                  <a:pt x="303" y="228"/>
                  <a:pt x="296" y="254"/>
                  <a:pt x="294" y="284"/>
                </a:cubicBezTo>
                <a:cubicBezTo>
                  <a:pt x="294" y="285"/>
                  <a:pt x="294" y="287"/>
                  <a:pt x="294" y="289"/>
                </a:cubicBezTo>
                <a:cubicBezTo>
                  <a:pt x="290" y="370"/>
                  <a:pt x="303" y="542"/>
                  <a:pt x="362" y="506"/>
                </a:cubicBezTo>
                <a:cubicBezTo>
                  <a:pt x="364" y="504"/>
                  <a:pt x="365" y="503"/>
                  <a:pt x="367" y="502"/>
                </a:cubicBezTo>
                <a:cubicBezTo>
                  <a:pt x="388" y="485"/>
                  <a:pt x="423" y="469"/>
                  <a:pt x="477" y="478"/>
                </a:cubicBezTo>
                <a:cubicBezTo>
                  <a:pt x="478" y="478"/>
                  <a:pt x="478" y="478"/>
                  <a:pt x="478" y="478"/>
                </a:cubicBezTo>
                <a:cubicBezTo>
                  <a:pt x="478" y="512"/>
                  <a:pt x="478" y="512"/>
                  <a:pt x="478" y="512"/>
                </a:cubicBezTo>
                <a:cubicBezTo>
                  <a:pt x="432" y="512"/>
                  <a:pt x="384" y="529"/>
                  <a:pt x="382" y="561"/>
                </a:cubicBezTo>
                <a:cubicBezTo>
                  <a:pt x="380" y="588"/>
                  <a:pt x="400" y="615"/>
                  <a:pt x="438" y="628"/>
                </a:cubicBezTo>
                <a:cubicBezTo>
                  <a:pt x="454" y="634"/>
                  <a:pt x="464" y="613"/>
                  <a:pt x="478" y="613"/>
                </a:cubicBezTo>
                <a:cubicBezTo>
                  <a:pt x="478" y="709"/>
                  <a:pt x="478" y="709"/>
                  <a:pt x="478" y="709"/>
                </a:cubicBezTo>
                <a:cubicBezTo>
                  <a:pt x="477" y="709"/>
                  <a:pt x="475" y="709"/>
                  <a:pt x="472" y="709"/>
                </a:cubicBezTo>
                <a:cubicBezTo>
                  <a:pt x="444" y="709"/>
                  <a:pt x="405" y="692"/>
                  <a:pt x="370" y="665"/>
                </a:cubicBezTo>
                <a:cubicBezTo>
                  <a:pt x="357" y="704"/>
                  <a:pt x="334" y="737"/>
                  <a:pt x="298" y="751"/>
                </a:cubicBezTo>
                <a:cubicBezTo>
                  <a:pt x="358" y="841"/>
                  <a:pt x="407" y="878"/>
                  <a:pt x="478" y="901"/>
                </a:cubicBezTo>
                <a:cubicBezTo>
                  <a:pt x="478" y="901"/>
                  <a:pt x="478" y="901"/>
                  <a:pt x="478" y="901"/>
                </a:cubicBezTo>
                <a:cubicBezTo>
                  <a:pt x="478" y="916"/>
                  <a:pt x="478" y="916"/>
                  <a:pt x="478" y="916"/>
                </a:cubicBezTo>
                <a:cubicBezTo>
                  <a:pt x="471" y="916"/>
                  <a:pt x="466" y="923"/>
                  <a:pt x="466" y="930"/>
                </a:cubicBezTo>
                <a:cubicBezTo>
                  <a:pt x="466" y="938"/>
                  <a:pt x="471" y="944"/>
                  <a:pt x="478" y="945"/>
                </a:cubicBezTo>
                <a:cubicBezTo>
                  <a:pt x="478" y="955"/>
                  <a:pt x="478" y="955"/>
                  <a:pt x="478" y="955"/>
                </a:cubicBezTo>
                <a:cubicBezTo>
                  <a:pt x="471" y="956"/>
                  <a:pt x="466" y="962"/>
                  <a:pt x="466" y="969"/>
                </a:cubicBezTo>
                <a:cubicBezTo>
                  <a:pt x="466" y="977"/>
                  <a:pt x="471" y="983"/>
                  <a:pt x="478" y="984"/>
                </a:cubicBezTo>
                <a:cubicBezTo>
                  <a:pt x="478" y="1020"/>
                  <a:pt x="478" y="1020"/>
                  <a:pt x="478" y="1020"/>
                </a:cubicBezTo>
                <a:cubicBezTo>
                  <a:pt x="253" y="1020"/>
                  <a:pt x="253" y="1020"/>
                  <a:pt x="253" y="1020"/>
                </a:cubicBezTo>
                <a:cubicBezTo>
                  <a:pt x="253" y="730"/>
                  <a:pt x="253" y="730"/>
                  <a:pt x="253" y="730"/>
                </a:cubicBezTo>
                <a:cubicBezTo>
                  <a:pt x="260" y="728"/>
                  <a:pt x="266" y="726"/>
                  <a:pt x="272" y="723"/>
                </a:cubicBezTo>
                <a:cubicBezTo>
                  <a:pt x="317" y="704"/>
                  <a:pt x="336" y="675"/>
                  <a:pt x="342" y="640"/>
                </a:cubicBezTo>
                <a:cubicBezTo>
                  <a:pt x="322" y="619"/>
                  <a:pt x="304" y="595"/>
                  <a:pt x="293" y="569"/>
                </a:cubicBezTo>
                <a:cubicBezTo>
                  <a:pt x="282" y="554"/>
                  <a:pt x="273" y="537"/>
                  <a:pt x="265" y="519"/>
                </a:cubicBezTo>
                <a:cubicBezTo>
                  <a:pt x="261" y="517"/>
                  <a:pt x="257" y="516"/>
                  <a:pt x="253" y="513"/>
                </a:cubicBezTo>
                <a:cubicBezTo>
                  <a:pt x="253" y="477"/>
                  <a:pt x="253" y="477"/>
                  <a:pt x="253" y="477"/>
                </a:cubicBezTo>
                <a:cubicBezTo>
                  <a:pt x="260" y="485"/>
                  <a:pt x="269" y="491"/>
                  <a:pt x="278" y="494"/>
                </a:cubicBezTo>
                <a:cubicBezTo>
                  <a:pt x="283" y="431"/>
                  <a:pt x="283" y="374"/>
                  <a:pt x="276" y="341"/>
                </a:cubicBezTo>
                <a:cubicBezTo>
                  <a:pt x="271" y="317"/>
                  <a:pt x="262" y="308"/>
                  <a:pt x="253" y="310"/>
                </a:cubicBezTo>
                <a:lnTo>
                  <a:pt x="253" y="143"/>
                </a:lnTo>
                <a:close/>
                <a:moveTo>
                  <a:pt x="214" y="313"/>
                </a:moveTo>
                <a:cubicBezTo>
                  <a:pt x="214" y="313"/>
                  <a:pt x="214" y="313"/>
                  <a:pt x="214" y="313"/>
                </a:cubicBezTo>
                <a:cubicBezTo>
                  <a:pt x="218" y="258"/>
                  <a:pt x="229" y="195"/>
                  <a:pt x="253" y="143"/>
                </a:cubicBezTo>
                <a:cubicBezTo>
                  <a:pt x="253" y="310"/>
                  <a:pt x="253" y="310"/>
                  <a:pt x="253" y="310"/>
                </a:cubicBezTo>
                <a:cubicBezTo>
                  <a:pt x="246" y="312"/>
                  <a:pt x="238" y="323"/>
                  <a:pt x="233" y="339"/>
                </a:cubicBezTo>
                <a:cubicBezTo>
                  <a:pt x="217" y="383"/>
                  <a:pt x="226" y="445"/>
                  <a:pt x="253" y="477"/>
                </a:cubicBezTo>
                <a:cubicBezTo>
                  <a:pt x="253" y="513"/>
                  <a:pt x="253" y="513"/>
                  <a:pt x="253" y="513"/>
                </a:cubicBezTo>
                <a:cubicBezTo>
                  <a:pt x="243" y="508"/>
                  <a:pt x="235" y="500"/>
                  <a:pt x="227" y="490"/>
                </a:cubicBezTo>
                <a:cubicBezTo>
                  <a:pt x="214" y="473"/>
                  <a:pt x="206" y="452"/>
                  <a:pt x="201" y="428"/>
                </a:cubicBezTo>
                <a:cubicBezTo>
                  <a:pt x="196" y="406"/>
                  <a:pt x="195" y="381"/>
                  <a:pt x="199" y="359"/>
                </a:cubicBezTo>
                <a:cubicBezTo>
                  <a:pt x="202" y="342"/>
                  <a:pt x="206" y="326"/>
                  <a:pt x="214" y="313"/>
                </a:cubicBezTo>
                <a:moveTo>
                  <a:pt x="253" y="1020"/>
                </a:moveTo>
                <a:cubicBezTo>
                  <a:pt x="35" y="1020"/>
                  <a:pt x="35" y="1020"/>
                  <a:pt x="35" y="1020"/>
                </a:cubicBezTo>
                <a:cubicBezTo>
                  <a:pt x="16" y="988"/>
                  <a:pt x="4" y="956"/>
                  <a:pt x="3" y="925"/>
                </a:cubicBezTo>
                <a:cubicBezTo>
                  <a:pt x="0" y="791"/>
                  <a:pt x="142" y="772"/>
                  <a:pt x="253" y="730"/>
                </a:cubicBezTo>
                <a:lnTo>
                  <a:pt x="253" y="1020"/>
                </a:lnTo>
                <a:close/>
              </a:path>
            </a:pathLst>
          </a:custGeom>
          <a:solidFill>
            <a:srgbClr val="C19859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3" name="直接连接符 92"/>
          <p:cNvCxnSpPr>
            <a:cxnSpLocks noChangeAspect="1"/>
          </p:cNvCxnSpPr>
          <p:nvPr/>
        </p:nvCxnSpPr>
        <p:spPr>
          <a:xfrm rot="60000" flipV="1">
            <a:off x="179512" y="4111170"/>
            <a:ext cx="8641188" cy="960112"/>
          </a:xfrm>
          <a:prstGeom prst="line">
            <a:avLst/>
          </a:prstGeom>
          <a:ln w="34925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94" name="组合 93"/>
          <p:cNvGrpSpPr>
            <a:grpSpLocks noChangeAspect="1"/>
          </p:cNvGrpSpPr>
          <p:nvPr/>
        </p:nvGrpSpPr>
        <p:grpSpPr>
          <a:xfrm rot="177950">
            <a:off x="8478506" y="3521313"/>
            <a:ext cx="538686" cy="712625"/>
            <a:chOff x="8184848" y="1528278"/>
            <a:chExt cx="915709" cy="1404112"/>
          </a:xfrm>
        </p:grpSpPr>
        <p:cxnSp>
          <p:nvCxnSpPr>
            <p:cNvPr id="95" name="直接连接符 94"/>
            <p:cNvCxnSpPr/>
            <p:nvPr/>
          </p:nvCxnSpPr>
          <p:spPr>
            <a:xfrm>
              <a:off x="8184848" y="1560745"/>
              <a:ext cx="92049" cy="1371645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/>
            <p:cNvGrpSpPr/>
            <p:nvPr/>
          </p:nvGrpSpPr>
          <p:grpSpPr>
            <a:xfrm>
              <a:off x="8202190" y="1528278"/>
              <a:ext cx="898367" cy="536213"/>
              <a:chOff x="8204763" y="1483692"/>
              <a:chExt cx="1164045" cy="817288"/>
            </a:xfrm>
          </p:grpSpPr>
          <p:sp>
            <p:nvSpPr>
              <p:cNvPr id="97" name="矩形 96"/>
              <p:cNvSpPr/>
              <p:nvPr/>
            </p:nvSpPr>
            <p:spPr>
              <a:xfrm rot="21347158">
                <a:off x="8205453" y="1508413"/>
                <a:ext cx="1156902" cy="792567"/>
              </a:xfrm>
              <a:prstGeom prst="rect">
                <a:avLst/>
              </a:prstGeom>
              <a:noFill/>
              <a:ln w="19050">
                <a:solidFill>
                  <a:srgbClr val="0070C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8" name="矩形 97"/>
              <p:cNvSpPr/>
              <p:nvPr/>
            </p:nvSpPr>
            <p:spPr>
              <a:xfrm rot="21317301">
                <a:off x="8204763" y="155841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 rot="21317301">
                <a:off x="8598077" y="1515594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0" name="矩形 99"/>
              <p:cNvSpPr/>
              <p:nvPr/>
            </p:nvSpPr>
            <p:spPr>
              <a:xfrm rot="21317301">
                <a:off x="8965920" y="148369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 rot="21317301">
                <a:off x="8414168" y="1715662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 rot="21317301">
                <a:off x="8797829" y="168487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3" name="矩形 102"/>
              <p:cNvSpPr/>
              <p:nvPr/>
            </p:nvSpPr>
            <p:spPr>
              <a:xfrm rot="21317301">
                <a:off x="8246506" y="1934707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 rot="21317301">
                <a:off x="8618241" y="190461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 rot="21317301">
                <a:off x="9001629" y="1880783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6" name="矩形 105"/>
              <p:cNvSpPr/>
              <p:nvPr/>
            </p:nvSpPr>
            <p:spPr>
              <a:xfrm rot="21317301">
                <a:off x="9167267" y="1664990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 rot="21317301">
                <a:off x="8447028" y="2118481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 rot="21317301">
                <a:off x="8825267" y="2071680"/>
                <a:ext cx="180740" cy="173900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 rot="21317301">
                <a:off x="9188068" y="2064165"/>
                <a:ext cx="180740" cy="173901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1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"/>
                  <a:sym typeface="Gill Sans" charset="0"/>
                </a:endParaRPr>
              </a:p>
            </p:txBody>
          </p:sp>
        </p:grpSp>
      </p:grpSp>
      <p:sp>
        <p:nvSpPr>
          <p:cNvPr id="25" name="Rectangle 12"/>
          <p:cNvSpPr>
            <a:spLocks/>
          </p:cNvSpPr>
          <p:nvPr/>
        </p:nvSpPr>
        <p:spPr bwMode="auto">
          <a:xfrm>
            <a:off x="395536" y="396660"/>
            <a:ext cx="5544616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二维数据的格式化和处理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09DD582-F7FD-44CC-ABB5-DBE1B2FA9B52}"/>
              </a:ext>
            </a:extLst>
          </p:cNvPr>
          <p:cNvSpPr/>
          <p:nvPr/>
        </p:nvSpPr>
        <p:spPr>
          <a:xfrm>
            <a:off x="2794498" y="1169054"/>
            <a:ext cx="4544250" cy="26037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7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二维数据的表示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CSV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数据存储格式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二维数据的存储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  <a:p>
            <a:pPr lvl="0" algn="l">
              <a:lnSpc>
                <a:spcPct val="170000"/>
              </a:lnSpc>
              <a:defRPr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       </a:t>
            </a:r>
            <a:r>
              <a:rPr lang="en-US" altLang="zh-CN" sz="2400" b="1" dirty="0">
                <a:solidFill>
                  <a:srgbClr val="007FD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-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  二维数据的处理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 cstate="email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66528">
            <a:off x="5983451" y="3681956"/>
            <a:ext cx="808374" cy="730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40535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Gill Sans" charset="0"/>
              </a:rPr>
              <a:t>二维数据的表示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Gill Sans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3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二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维数据的表示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Bebas Neue" charset="0"/>
              </a:rPr>
              <a:t>使用列表类型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Bebas Neue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4581012" y="2133695"/>
            <a:ext cx="417646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列表类型可以表达二维数据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使用二维列表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88363"/>
            <a:ext cx="3756710" cy="23762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86876" y="3715611"/>
            <a:ext cx="4104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  [3.1398, 3.1349, 3.1376],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[3.1413, 3.1404, 3.1401]  ]</a:t>
            </a:r>
          </a:p>
        </p:txBody>
      </p:sp>
    </p:spTree>
    <p:extLst>
      <p:ext uri="{BB962C8B-B14F-4D97-AF65-F5344CB8AC3E}">
        <p14:creationId xmlns:p14="http://schemas.microsoft.com/office/powerpoint/2010/main" val="308115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二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维数据的表示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539552" y="3011094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使用两层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for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rPr>
              <a:t>循环遍历每个元素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外层列表中每个元素可以对应一行，也可以对应一列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Bebas Neue" charset="0"/>
              </a:rPr>
              <a:t>使用列表类型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Bebas Neue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39752" y="2071790"/>
            <a:ext cx="42484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  [3.1398, 3.1349, 3.1376],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[3.1413, 3.1404, 3.1401]  ]</a:t>
            </a:r>
          </a:p>
        </p:txBody>
      </p:sp>
    </p:spTree>
    <p:extLst>
      <p:ext uri="{BB962C8B-B14F-4D97-AF65-F5344CB8AC3E}">
        <p14:creationId xmlns:p14="http://schemas.microsoft.com/office/powerpoint/2010/main" val="1021575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2" name="Rectangle 12"/>
          <p:cNvSpPr>
            <a:spLocks/>
          </p:cNvSpPr>
          <p:nvPr/>
        </p:nvSpPr>
        <p:spPr bwMode="auto">
          <a:xfrm>
            <a:off x="0" y="483518"/>
            <a:ext cx="9144000" cy="799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ctr" anchorCtr="0"/>
          <a:lstStyle/>
          <a:p>
            <a:pPr marL="0" marR="0" lvl="0" indent="0" algn="ctr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一二维数据的</a:t>
            </a:r>
            <a:r>
              <a:rPr kumimoji="0" lang="en-US" altLang="zh-CN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Python</a:t>
            </a:r>
            <a:r>
              <a:rPr kumimoji="0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rPr>
              <a:t>表示</a:t>
            </a:r>
            <a:endParaRPr kumimoji="0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  <a:sym typeface="Bebas Neue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9012" y="1316414"/>
            <a:ext cx="914400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Bebas Neue" charset="0"/>
              </a:rPr>
              <a:t>数据维度是数据的组织形式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Bebas Neue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11215CD-CC6E-4487-9C83-0F756AA52EAF}"/>
              </a:ext>
            </a:extLst>
          </p:cNvPr>
          <p:cNvSpPr/>
          <p:nvPr/>
        </p:nvSpPr>
        <p:spPr>
          <a:xfrm>
            <a:off x="755576" y="2139702"/>
            <a:ext cx="76328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一维数据：列表和集合类型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FD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-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Gill Sans" charset="0"/>
              </a:rPr>
              <a:t>二维数据：列表类型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059832" y="2854929"/>
            <a:ext cx="5040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[3.1398, 3.1349, 3.1376]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数据间有序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{3.1398, 3.1349, 3.1376} 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数据间无序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139952" y="3939902"/>
            <a:ext cx="410445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[  [3.1398, 3.1349, 3.1376],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Consolas" panose="020B0609020204030204" pitchFamily="49" charset="0"/>
                <a:sym typeface="Gill Sans" charset="0"/>
              </a:rPr>
              <a:t>   [3.1413, 3.1404, 3.1401]  ]</a:t>
            </a:r>
          </a:p>
        </p:txBody>
      </p:sp>
    </p:spTree>
    <p:extLst>
      <p:ext uri="{BB962C8B-B14F-4D97-AF65-F5344CB8AC3E}">
        <p14:creationId xmlns:p14="http://schemas.microsoft.com/office/powerpoint/2010/main" val="3070921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1059582"/>
            <a:ext cx="4968552" cy="2982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Freeform 14"/>
          <p:cNvSpPr>
            <a:spLocks/>
          </p:cNvSpPr>
          <p:nvPr/>
        </p:nvSpPr>
        <p:spPr bwMode="auto">
          <a:xfrm>
            <a:off x="4575842" y="3287228"/>
            <a:ext cx="0" cy="2558"/>
          </a:xfrm>
          <a:custGeom>
            <a:avLst/>
            <a:gdLst>
              <a:gd name="T0" fmla="*/ 1 h 1"/>
              <a:gd name="T1" fmla="*/ 0 h 1"/>
              <a:gd name="T2" fmla="*/ 1 h 1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1">
                <a:moveTo>
                  <a:pt x="0" y="1"/>
                </a:moveTo>
                <a:cubicBezTo>
                  <a:pt x="0" y="1"/>
                  <a:pt x="0" y="0"/>
                  <a:pt x="0" y="0"/>
                </a:cubicBezTo>
                <a:cubicBezTo>
                  <a:pt x="0" y="0"/>
                  <a:pt x="0" y="0"/>
                  <a:pt x="0" y="1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21" name="Freeform 15"/>
          <p:cNvSpPr>
            <a:spLocks/>
          </p:cNvSpPr>
          <p:nvPr/>
        </p:nvSpPr>
        <p:spPr bwMode="auto">
          <a:xfrm>
            <a:off x="4575048" y="3287228"/>
            <a:ext cx="1588" cy="2558"/>
          </a:xfrm>
          <a:custGeom>
            <a:avLst/>
            <a:gdLst>
              <a:gd name="T0" fmla="*/ 0 w 1"/>
              <a:gd name="T1" fmla="*/ 0 h 1"/>
              <a:gd name="T2" fmla="*/ 1 w 1"/>
              <a:gd name="T3" fmla="*/ 1 h 1"/>
              <a:gd name="T4" fmla="*/ 0 w 1"/>
              <a:gd name="T5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1">
                <a:moveTo>
                  <a:pt x="0" y="0"/>
                </a:moveTo>
                <a:cubicBezTo>
                  <a:pt x="0" y="0"/>
                  <a:pt x="0" y="1"/>
                  <a:pt x="1" y="1"/>
                </a:cubicBezTo>
                <a:cubicBezTo>
                  <a:pt x="1" y="0"/>
                  <a:pt x="1" y="0"/>
                  <a:pt x="0" y="0"/>
                </a:cubicBezTo>
                <a:close/>
              </a:path>
            </a:pathLst>
          </a:custGeom>
          <a:solidFill>
            <a:srgbClr val="F692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" charset="0"/>
              <a:sym typeface="Gill Sans" charset="0"/>
            </a:endParaRPr>
          </a:p>
        </p:txBody>
      </p:sp>
      <p:sp>
        <p:nvSpPr>
          <p:cNvPr id="13" name="Rectangle 1"/>
          <p:cNvSpPr>
            <a:spLocks/>
          </p:cNvSpPr>
          <p:nvPr/>
        </p:nvSpPr>
        <p:spPr bwMode="auto">
          <a:xfrm>
            <a:off x="0" y="2036729"/>
            <a:ext cx="9144000" cy="102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 anchor="t"/>
          <a:lstStyle/>
          <a:p>
            <a:pPr>
              <a:lnSpc>
                <a:spcPct val="150000"/>
              </a:lnSpc>
              <a:defRPr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CSV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</a:rPr>
              <a:t>格式与二维数据存储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Bebas Neue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972298D-3543-4745-B395-C4ACA3DBD29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5853616" y="4743741"/>
            <a:ext cx="1187624" cy="2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1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579155a5afd86163fd78435cb23c80c36c92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Embassy_Orange (Light)">
      <a:dk1>
        <a:srgbClr val="000000"/>
      </a:dk1>
      <a:lt1>
        <a:srgbClr val="FFFFFF"/>
      </a:lt1>
      <a:dk2>
        <a:srgbClr val="323232"/>
      </a:dk2>
      <a:lt2>
        <a:srgbClr val="969696"/>
      </a:lt2>
      <a:accent1>
        <a:srgbClr val="FF6900"/>
      </a:accent1>
      <a:accent2>
        <a:srgbClr val="FF931A"/>
      </a:accent2>
      <a:accent3>
        <a:srgbClr val="FFB219"/>
      </a:accent3>
      <a:accent4>
        <a:srgbClr val="FFE019"/>
      </a:accent4>
      <a:accent5>
        <a:srgbClr val="4B4B4B"/>
      </a:accent5>
      <a:accent6>
        <a:srgbClr val="7F7F7F"/>
      </a:accent6>
      <a:hlink>
        <a:srgbClr val="B2B2B2"/>
      </a:hlink>
      <a:folHlink>
        <a:srgbClr val="F0F0F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C86EE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5600" b="0" i="0" u="none" strike="noStrike" kern="1200" cap="none" spc="0" normalizeH="0" baseline="0" noProof="0">
            <a:ln>
              <a:noFill/>
            </a:ln>
            <a:solidFill>
              <a:srgbClr val="000000"/>
            </a:solidFill>
            <a:effectLst/>
            <a:uLnTx/>
            <a:uFillTx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itle &amp; Subtitle">
  <a:themeElements>
    <a:clrScheme name="Embassy_Orange (Light)">
      <a:dk1>
        <a:srgbClr val="000000"/>
      </a:dk1>
      <a:lt1>
        <a:srgbClr val="FFFFFF"/>
      </a:lt1>
      <a:dk2>
        <a:srgbClr val="323232"/>
      </a:dk2>
      <a:lt2>
        <a:srgbClr val="969696"/>
      </a:lt2>
      <a:accent1>
        <a:srgbClr val="FF6900"/>
      </a:accent1>
      <a:accent2>
        <a:srgbClr val="FF931A"/>
      </a:accent2>
      <a:accent3>
        <a:srgbClr val="FFB219"/>
      </a:accent3>
      <a:accent4>
        <a:srgbClr val="FFE019"/>
      </a:accent4>
      <a:accent5>
        <a:srgbClr val="4B4B4B"/>
      </a:accent5>
      <a:accent6>
        <a:srgbClr val="7F7F7F"/>
      </a:accent6>
      <a:hlink>
        <a:srgbClr val="B2B2B2"/>
      </a:hlink>
      <a:folHlink>
        <a:srgbClr val="F0F0F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1C86EE"/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5600" b="0" i="0" u="none" strike="noStrike" kern="1200" cap="none" spc="0" normalizeH="0" baseline="0" noProof="0">
            <a:ln>
              <a:noFill/>
            </a:ln>
            <a:solidFill>
              <a:srgbClr val="000000"/>
            </a:solidFill>
            <a:effectLst/>
            <a:uLnTx/>
            <a:uFillTx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52981</TotalTime>
  <Pages>0</Pages>
  <Words>6659</Words>
  <Characters>0</Characters>
  <Application>Microsoft Office PowerPoint</Application>
  <PresentationFormat>全屏显示(16:9)</PresentationFormat>
  <Lines>0</Lines>
  <Paragraphs>914</Paragraphs>
  <Slides>153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153</vt:i4>
      </vt:variant>
    </vt:vector>
  </HeadingPairs>
  <TitlesOfParts>
    <vt:vector size="166" baseType="lpstr">
      <vt:lpstr>-apple-system</vt:lpstr>
      <vt:lpstr>Gill Sans</vt:lpstr>
      <vt:lpstr>PingFang SC</vt:lpstr>
      <vt:lpstr>PingFangSC-Regular</vt:lpstr>
      <vt:lpstr>微软雅黑</vt:lpstr>
      <vt:lpstr>Arial</vt:lpstr>
      <vt:lpstr>Calibri</vt:lpstr>
      <vt:lpstr>Consolas</vt:lpstr>
      <vt:lpstr>Palatino Linotype</vt:lpstr>
      <vt:lpstr>Source Code Pro</vt:lpstr>
      <vt:lpstr>Times New Roman</vt:lpstr>
      <vt:lpstr>Title &amp; Subtitle</vt:lpstr>
      <vt:lpstr>1_Title &amp; Subtitle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Tian Song</dc:creator>
  <cp:lastModifiedBy>honghao zhu</cp:lastModifiedBy>
  <cp:revision>4528</cp:revision>
  <cp:lastPrinted>2017-02-27T11:23:14Z</cp:lastPrinted>
  <dcterms:modified xsi:type="dcterms:W3CDTF">2025-04-12T06:28:44Z</dcterms:modified>
</cp:coreProperties>
</file>