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9483810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9483810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948381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948381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9483810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9483810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9483810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9483810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9483810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9483810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9483810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9483810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9483810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9483810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9483810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9483810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94838107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94838107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Hotstar Analysis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Nihaal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47625" y="28575"/>
            <a:ext cx="9048750" cy="508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Projects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1200"/>
              </a:spcBef>
              <a:spcAft>
                <a:spcPts val="0"/>
              </a:spcAft>
              <a:buNone/>
            </a:pPr>
            <a:r>
              <a:rPr b="1" lang="en">
                <a:solidFill>
                  <a:schemeClr val="dk1"/>
                </a:solidFill>
              </a:rPr>
              <a:t>Intro about the domain:</a:t>
            </a:r>
            <a:r>
              <a:rPr lang="en">
                <a:solidFill>
                  <a:schemeClr val="dk1"/>
                </a:solidFill>
              </a:rPr>
              <a:t> Hotstar is a popular streaming platform offering a vast library of movies, TV shows, sports, and live events. It caters to diverse audiences, providing content in multiple languages and genres. Understanding user preferences and content performance is crucial for strategic decisions.</a:t>
            </a:r>
            <a:endParaRPr>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Introduction about the project:</a:t>
            </a:r>
            <a:r>
              <a:rPr lang="en" sz="1700">
                <a:solidFill>
                  <a:schemeClr val="dk1"/>
                </a:solidFill>
              </a:rPr>
              <a:t> This project aims to analyze user engagement and content performance on Hotstar. By examining trends and patterns, we can offer insights to optimize content strategie</a:t>
            </a:r>
            <a:r>
              <a:rPr lang="en">
                <a:solidFill>
                  <a:schemeClr val="dk1"/>
                </a:solidFill>
              </a:rPr>
              <a:t>s</a:t>
            </a:r>
            <a:endParaRPr sz="2500">
              <a:solidFill>
                <a:schemeClr val="dk1"/>
              </a:solidFill>
            </a:endParaRPr>
          </a:p>
          <a:p>
            <a:pPr indent="0" lvl="0" marL="0" rtl="0" algn="l">
              <a:spcBef>
                <a:spcPts val="1200"/>
              </a:spcBef>
              <a:spcAft>
                <a:spcPts val="1200"/>
              </a:spcAft>
              <a:buNone/>
            </a:pPr>
            <a:r>
              <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of the project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 The primary objective is to identify popular genres and understand audience preferences. This will aid in making data-driven content recommendations and strategies.</a:t>
            </a:r>
            <a:endParaRPr>
              <a:solidFill>
                <a:schemeClr val="dk1"/>
              </a:solidFill>
            </a:endParaRPr>
          </a:p>
          <a:p>
            <a:pPr indent="0" lvl="0" marL="0" rtl="0" algn="l">
              <a:spcBef>
                <a:spcPts val="1200"/>
              </a:spcBef>
              <a:spcAft>
                <a:spcPts val="0"/>
              </a:spcAft>
              <a:buNone/>
            </a:pPr>
            <a:r>
              <a:rPr lang="en" sz="1700">
                <a:solidFill>
                  <a:schemeClr val="dk1"/>
                </a:solidFill>
              </a:rPr>
              <a:t>EL</a:t>
            </a:r>
            <a:r>
              <a:rPr b="1" lang="en" sz="1700">
                <a:solidFill>
                  <a:schemeClr val="dk1"/>
                </a:solidFill>
              </a:rPr>
              <a:t>T Approach:</a:t>
            </a:r>
            <a:r>
              <a:rPr lang="en" sz="1700">
                <a:solidFill>
                  <a:schemeClr val="dk1"/>
                </a:solidFill>
              </a:rPr>
              <a:t> Data is extracted from multiple sources, transformed to ensure consistency and accuracy, and loaded into a centralized data warehouse for analysis.</a:t>
            </a:r>
            <a:endParaRPr sz="1700">
              <a:solidFill>
                <a:schemeClr val="dk1"/>
              </a:solidFill>
            </a:endParaRPr>
          </a:p>
          <a:p>
            <a:pPr indent="0" lvl="0" marL="0" rtl="0" algn="l">
              <a:spcBef>
                <a:spcPts val="1200"/>
              </a:spcBef>
              <a:spcAft>
                <a:spcPts val="0"/>
              </a:spcAft>
              <a:buNone/>
            </a:pPr>
            <a:r>
              <a:rPr b="1" lang="en" sz="1700">
                <a:solidFill>
                  <a:schemeClr val="dk1"/>
                </a:solidFill>
              </a:rPr>
              <a:t>Data Migration:</a:t>
            </a:r>
            <a:r>
              <a:rPr lang="en" sz="1700">
                <a:solidFill>
                  <a:schemeClr val="dk1"/>
                </a:solidFill>
              </a:rPr>
              <a:t> Data from MongoDB is migrated to SQL using ETL tools like Azure Data Factory, ensuring seamless transfer and maintaining data integrity.</a:t>
            </a:r>
            <a:endParaRPr sz="1700">
              <a:solidFill>
                <a:schemeClr val="dk1"/>
              </a:solidFill>
            </a:endParaRPr>
          </a:p>
          <a:p>
            <a:pPr indent="0" lvl="0" marL="0" rtl="0" algn="l">
              <a:spcBef>
                <a:spcPts val="1200"/>
              </a:spcBef>
              <a:spcAft>
                <a:spcPts val="1200"/>
              </a:spcAft>
              <a:buNone/>
            </a:pPr>
            <a:r>
              <a:rPr b="1" lang="en" sz="1600">
                <a:solidFill>
                  <a:schemeClr val="dk1"/>
                </a:solidFill>
              </a:rPr>
              <a:t>EDA:</a:t>
            </a:r>
            <a:r>
              <a:rPr lang="en" sz="1600">
                <a:solidFill>
                  <a:schemeClr val="dk1"/>
                </a:solidFill>
              </a:rPr>
              <a:t> Key findings include dramas and comedies being the most-watched genres, with growing viewership for regional content. Engagement is higher on weekends compared to weekdays.</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5999625" y="445025"/>
            <a:ext cx="283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None/>
            </a:pPr>
            <a:r>
              <a:rPr b="1" lang="en" sz="1400">
                <a:solidFill>
                  <a:schemeClr val="dk1"/>
                </a:solidFill>
              </a:rPr>
              <a:t>Feature engineering:</a:t>
            </a:r>
            <a:r>
              <a:rPr lang="en" sz="1400">
                <a:solidFill>
                  <a:schemeClr val="dk1"/>
                </a:solidFill>
              </a:rPr>
              <a:t> Created features like viewer engagement scores and binge-watching patterns to enhance the analysis.</a:t>
            </a:r>
            <a:endParaRPr sz="1400">
              <a:solidFill>
                <a:schemeClr val="dk1"/>
              </a:solidFill>
            </a:endParaRPr>
          </a:p>
          <a:p>
            <a:pPr indent="0" lvl="0" marL="0" rtl="0" algn="l">
              <a:spcBef>
                <a:spcPts val="1200"/>
              </a:spcBef>
              <a:spcAft>
                <a:spcPts val="0"/>
              </a:spcAft>
              <a:buNone/>
            </a:pPr>
            <a:r>
              <a:rPr b="1" lang="en" sz="1400">
                <a:solidFill>
                  <a:schemeClr val="dk1"/>
                </a:solidFill>
              </a:rPr>
              <a:t>Statistical Technique:</a:t>
            </a:r>
            <a:r>
              <a:rPr lang="en" sz="1400">
                <a:solidFill>
                  <a:schemeClr val="dk1"/>
                </a:solidFill>
              </a:rPr>
              <a:t> Performed hypothesis testing (t-test) to compare engagement levels between different genres, validating the significance of findings.</a:t>
            </a:r>
            <a:endParaRPr sz="1400">
              <a:solidFill>
                <a:schemeClr val="dk1"/>
              </a:solidFill>
            </a:endParaRPr>
          </a:p>
          <a:p>
            <a:pPr indent="0" lvl="0" marL="0" rtl="0" algn="l">
              <a:spcBef>
                <a:spcPts val="1200"/>
              </a:spcBef>
              <a:spcAft>
                <a:spcPts val="0"/>
              </a:spcAft>
              <a:buNone/>
            </a:pPr>
            <a:r>
              <a:rPr b="1" lang="en" sz="1400">
                <a:solidFill>
                  <a:schemeClr val="dk1"/>
                </a:solidFill>
              </a:rPr>
              <a:t>Conclusion:</a:t>
            </a:r>
            <a:r>
              <a:rPr lang="en" sz="1400">
                <a:solidFill>
                  <a:schemeClr val="dk1"/>
                </a:solidFill>
              </a:rPr>
              <a:t> The analysis reveals key insights into user preferences, popular genres, and peak engagement times.</a:t>
            </a:r>
            <a:endParaRPr sz="1400">
              <a:solidFill>
                <a:schemeClr val="dk1"/>
              </a:solidFill>
            </a:endParaRPr>
          </a:p>
          <a:p>
            <a:pPr indent="0" lvl="0" marL="0" rtl="0" algn="l">
              <a:spcBef>
                <a:spcPts val="1200"/>
              </a:spcBef>
              <a:spcAft>
                <a:spcPts val="1200"/>
              </a:spcAft>
              <a:buNone/>
            </a:pPr>
            <a:r>
              <a:rPr lang="en" sz="1700">
                <a:solidFill>
                  <a:schemeClr val="dk1"/>
                </a:solidFill>
              </a:rPr>
              <a:t>B</a:t>
            </a:r>
            <a:r>
              <a:rPr b="1" lang="en" sz="1700">
                <a:solidFill>
                  <a:schemeClr val="dk1"/>
                </a:solidFill>
              </a:rPr>
              <a:t>usiness suggestion/solution:</a:t>
            </a:r>
            <a:r>
              <a:rPr lang="en" sz="1700">
                <a:solidFill>
                  <a:schemeClr val="dk1"/>
                </a:solidFill>
              </a:rPr>
              <a:t> Focus on producing and promoting drama and comedy content. Enhance marketing efforts during weekends to capitalize on higher engagement.</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Text-Extraction Projects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Introduction about the project:</a:t>
            </a:r>
            <a:r>
              <a:rPr lang="en" sz="1400">
                <a:solidFill>
                  <a:schemeClr val="dk1"/>
                </a:solidFill>
              </a:rPr>
              <a:t> This project focuses on extracting text from images and scanned documents using Power BI. It involves cleaning images and applying OCR techniques.</a:t>
            </a:r>
            <a:endParaRPr sz="1400">
              <a:solidFill>
                <a:schemeClr val="dk1"/>
              </a:solidFill>
            </a:endParaRPr>
          </a:p>
          <a:p>
            <a:pPr indent="0" lvl="0" marL="0" rtl="0" algn="l">
              <a:spcBef>
                <a:spcPts val="1200"/>
              </a:spcBef>
              <a:spcAft>
                <a:spcPts val="0"/>
              </a:spcAft>
              <a:buNone/>
            </a:pPr>
            <a:r>
              <a:rPr b="1" lang="en" sz="1400">
                <a:solidFill>
                  <a:schemeClr val="dk1"/>
                </a:solidFill>
              </a:rPr>
              <a:t>Objective of the project:</a:t>
            </a:r>
            <a:r>
              <a:rPr lang="en" sz="1400">
                <a:solidFill>
                  <a:schemeClr val="dk1"/>
                </a:solidFill>
              </a:rPr>
              <a:t> The goal is to accurately extract and clean text data for further analysis and use in various applications.</a:t>
            </a:r>
            <a:endParaRPr sz="1400">
              <a:solidFill>
                <a:schemeClr val="dk1"/>
              </a:solidFill>
            </a:endParaRPr>
          </a:p>
          <a:p>
            <a:pPr indent="0" lvl="0" marL="0" rtl="0" algn="l">
              <a:spcBef>
                <a:spcPts val="1200"/>
              </a:spcBef>
              <a:spcAft>
                <a:spcPts val="0"/>
              </a:spcAft>
              <a:buNone/>
            </a:pPr>
            <a:r>
              <a:rPr b="1" lang="en" sz="1500">
                <a:solidFill>
                  <a:schemeClr val="dk1"/>
                </a:solidFill>
              </a:rPr>
              <a:t>Text extraction:</a:t>
            </a:r>
            <a:r>
              <a:rPr lang="en" sz="1500">
                <a:solidFill>
                  <a:schemeClr val="dk1"/>
                </a:solidFill>
              </a:rPr>
              <a:t> Images are cleaned using techniques like noise reduction and thresholding. OCR (Optical Character Recognition) is then applied to convert images into text.</a:t>
            </a:r>
            <a:endParaRPr sz="1500">
              <a:solidFill>
                <a:schemeClr val="dk1"/>
              </a:solidFill>
            </a:endParaRPr>
          </a:p>
          <a:p>
            <a:pPr indent="0" lvl="0" marL="0" rtl="0" algn="l">
              <a:spcBef>
                <a:spcPts val="1200"/>
              </a:spcBef>
              <a:spcAft>
                <a:spcPts val="1200"/>
              </a:spcAft>
              <a:buNone/>
            </a:pPr>
            <a:r>
              <a:rPr b="1" lang="en" sz="1300">
                <a:solidFill>
                  <a:schemeClr val="dk1"/>
                </a:solidFill>
              </a:rPr>
              <a:t>Text cleaning:</a:t>
            </a:r>
            <a:r>
              <a:rPr lang="en" sz="1300">
                <a:solidFill>
                  <a:schemeClr val="dk1"/>
                </a:solidFill>
              </a:rPr>
              <a:t> Techniques like tokenization, stop-word removal, and stemming are used to clean the extracted text, ensuring it's ready for analysis.</a:t>
            </a:r>
            <a:endParaRPr sz="17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Data storage:</a:t>
            </a:r>
            <a:r>
              <a:rPr lang="en" sz="1500">
                <a:solidFill>
                  <a:schemeClr val="dk1"/>
                </a:solidFill>
              </a:rPr>
              <a:t> Cleaned text data is stored in a structured format in SQL databases, allowing easy retrieval and analysis.</a:t>
            </a:r>
            <a:endParaRPr sz="1500">
              <a:solidFill>
                <a:schemeClr val="dk1"/>
              </a:solidFill>
            </a:endParaRPr>
          </a:p>
          <a:p>
            <a:pPr indent="0" lvl="0" marL="0" rtl="0" algn="l">
              <a:spcBef>
                <a:spcPts val="1200"/>
              </a:spcBef>
              <a:spcAft>
                <a:spcPts val="0"/>
              </a:spcAft>
              <a:buNone/>
            </a:pPr>
            <a:r>
              <a:rPr b="1" lang="en" sz="1500">
                <a:solidFill>
                  <a:schemeClr val="dk1"/>
                </a:solidFill>
              </a:rPr>
              <a:t>Conclusion:</a:t>
            </a:r>
            <a:r>
              <a:rPr lang="en" sz="1500">
                <a:solidFill>
                  <a:schemeClr val="dk1"/>
                </a:solidFill>
              </a:rPr>
              <a:t> The project successfully extracts and cleans text data from images, making it usable for various applications.</a:t>
            </a:r>
            <a:endParaRPr sz="1500">
              <a:solidFill>
                <a:schemeClr val="dk1"/>
              </a:solidFill>
            </a:endParaRPr>
          </a:p>
          <a:p>
            <a:pPr indent="0" lvl="0" marL="0" rtl="0" algn="l">
              <a:spcBef>
                <a:spcPts val="1200"/>
              </a:spcBef>
              <a:spcAft>
                <a:spcPts val="0"/>
              </a:spcAft>
              <a:buNone/>
            </a:pPr>
            <a:r>
              <a:rPr b="1" lang="en" sz="1400">
                <a:solidFill>
                  <a:schemeClr val="dk1"/>
                </a:solidFill>
              </a:rPr>
              <a:t>Business suggestion/solution:</a:t>
            </a:r>
            <a:r>
              <a:rPr lang="en" sz="1400">
                <a:solidFill>
                  <a:schemeClr val="dk1"/>
                </a:solidFill>
              </a:rPr>
              <a:t> Implement text extraction for digitizing and indexing documents, improving searchability and accessibility.</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 Projects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Intro about the domain:</a:t>
            </a:r>
            <a:r>
              <a:rPr lang="en" sz="1400">
                <a:solidFill>
                  <a:schemeClr val="dk1"/>
                </a:solidFill>
              </a:rPr>
              <a:t> Machine learning models are essential for making predictions and automating decisions based on data. They find applications in various fields like finance, healthcare, and entertainment. Building accurate models requires thorough data preprocessing, analysis, and evaluation.</a:t>
            </a:r>
            <a:endParaRPr sz="1400">
              <a:solidFill>
                <a:schemeClr val="dk1"/>
              </a:solidFill>
            </a:endParaRPr>
          </a:p>
          <a:p>
            <a:pPr indent="0" lvl="0" marL="0" rtl="0" algn="l">
              <a:spcBef>
                <a:spcPts val="1200"/>
              </a:spcBef>
              <a:spcAft>
                <a:spcPts val="0"/>
              </a:spcAft>
              <a:buNone/>
            </a:pPr>
            <a:r>
              <a:rPr b="1" lang="en" sz="1400">
                <a:solidFill>
                  <a:schemeClr val="dk1"/>
                </a:solidFill>
              </a:rPr>
              <a:t>Problem statement:</a:t>
            </a:r>
            <a:r>
              <a:rPr lang="en" sz="1400">
                <a:solidFill>
                  <a:schemeClr val="dk1"/>
                </a:solidFill>
              </a:rPr>
              <a:t> Predict customer churn based on usage data.</a:t>
            </a:r>
            <a:endParaRPr sz="1400">
              <a:solidFill>
                <a:schemeClr val="dk1"/>
              </a:solidFill>
            </a:endParaRPr>
          </a:p>
          <a:p>
            <a:pPr indent="0" lvl="0" marL="0" rtl="0" algn="l">
              <a:spcBef>
                <a:spcPts val="1200"/>
              </a:spcBef>
              <a:spcAft>
                <a:spcPts val="0"/>
              </a:spcAft>
              <a:buNone/>
            </a:pPr>
            <a:r>
              <a:rPr b="1" lang="en" sz="1400">
                <a:solidFill>
                  <a:schemeClr val="dk1"/>
                </a:solidFill>
              </a:rPr>
              <a:t>Data cleaning and preprocessing:</a:t>
            </a:r>
            <a:r>
              <a:rPr lang="en" sz="1400">
                <a:solidFill>
                  <a:schemeClr val="dk1"/>
                </a:solidFill>
              </a:rPr>
              <a:t> Handled null values using mean imputation and removed outliers using the IQR method.</a:t>
            </a:r>
            <a:endParaRPr sz="1400">
              <a:solidFill>
                <a:schemeClr val="dk1"/>
              </a:solidFill>
            </a:endParaRPr>
          </a:p>
          <a:p>
            <a:pPr indent="0" lvl="0" marL="0" rtl="0" algn="l">
              <a:spcBef>
                <a:spcPts val="1200"/>
              </a:spcBef>
              <a:spcAft>
                <a:spcPts val="0"/>
              </a:spcAft>
              <a:buNone/>
            </a:pPr>
            <a:r>
              <a:rPr b="1" lang="en" sz="1400">
                <a:solidFill>
                  <a:schemeClr val="dk1"/>
                </a:solidFill>
              </a:rPr>
              <a:t>EDA:</a:t>
            </a:r>
            <a:r>
              <a:rPr lang="en" sz="1400">
                <a:solidFill>
                  <a:schemeClr val="dk1"/>
                </a:solidFill>
              </a:rPr>
              <a:t> Found that high usage variability and longer contract durations are linked to lower churn rates.</a:t>
            </a:r>
            <a:endParaRPr sz="1400">
              <a:solidFill>
                <a:schemeClr val="dk1"/>
              </a:solidFill>
            </a:endParaRPr>
          </a:p>
          <a:p>
            <a:pPr indent="0" lvl="0" marL="0" rtl="0" algn="l">
              <a:spcBef>
                <a:spcPts val="1200"/>
              </a:spcBef>
              <a:spcAft>
                <a:spcPts val="1200"/>
              </a:spcAft>
              <a:buNone/>
            </a:pPr>
            <a:r>
              <a:rPr b="1" lang="en" sz="1400">
                <a:solidFill>
                  <a:schemeClr val="dk1"/>
                </a:solidFill>
              </a:rPr>
              <a:t>Feature engineering:</a:t>
            </a:r>
            <a:r>
              <a:rPr lang="en" sz="1400">
                <a:solidFill>
                  <a:schemeClr val="dk1"/>
                </a:solidFill>
              </a:rPr>
              <a:t> Created new features like average monthly usage and contract duration to improve model performance.</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Statistical significance:</a:t>
            </a:r>
            <a:r>
              <a:rPr lang="en" sz="1500">
                <a:solidFill>
                  <a:schemeClr val="dk1"/>
                </a:solidFill>
              </a:rPr>
              <a:t> Performed chi-square test to assess the significance of categorical features, ensuring only impactful features are used.</a:t>
            </a:r>
            <a:endParaRPr sz="1500">
              <a:solidFill>
                <a:schemeClr val="dk1"/>
              </a:solidFill>
            </a:endParaRPr>
          </a:p>
          <a:p>
            <a:pPr indent="0" lvl="0" marL="0" rtl="0" algn="l">
              <a:spcBef>
                <a:spcPts val="1200"/>
              </a:spcBef>
              <a:spcAft>
                <a:spcPts val="0"/>
              </a:spcAft>
              <a:buNone/>
            </a:pPr>
            <a:r>
              <a:rPr b="1" lang="en" sz="1400">
                <a:solidFill>
                  <a:schemeClr val="dk1"/>
                </a:solidFill>
              </a:rPr>
              <a:t>Class imbalance technique:</a:t>
            </a:r>
            <a:r>
              <a:rPr lang="en" sz="1400">
                <a:solidFill>
                  <a:schemeClr val="dk1"/>
                </a:solidFill>
              </a:rPr>
              <a:t> Applied SMOTE (Synthetic Minority Over-sampling Technique) to handle class imbalance in the dataset.</a:t>
            </a:r>
            <a:endParaRPr sz="1400">
              <a:solidFill>
                <a:schemeClr val="dk1"/>
              </a:solidFill>
            </a:endParaRPr>
          </a:p>
          <a:p>
            <a:pPr indent="0" lvl="0" marL="0" rtl="0" algn="l">
              <a:spcBef>
                <a:spcPts val="1200"/>
              </a:spcBef>
              <a:spcAft>
                <a:spcPts val="0"/>
              </a:spcAft>
              <a:buNone/>
            </a:pPr>
            <a:r>
              <a:rPr b="1" lang="en" sz="1500">
                <a:solidFill>
                  <a:schemeClr val="dk1"/>
                </a:solidFill>
              </a:rPr>
              <a:t>Model building:</a:t>
            </a:r>
            <a:r>
              <a:rPr lang="en" sz="1500">
                <a:solidFill>
                  <a:schemeClr val="dk1"/>
                </a:solidFill>
              </a:rPr>
              <a:t> Started with logistic regression as the base model for its simplicity and interpretability.</a:t>
            </a:r>
            <a:endParaRPr sz="1500">
              <a:solidFill>
                <a:schemeClr val="dk1"/>
              </a:solidFill>
            </a:endParaRPr>
          </a:p>
          <a:p>
            <a:pPr indent="0" lvl="0" marL="0" rtl="0" algn="l">
              <a:spcBef>
                <a:spcPts val="1200"/>
              </a:spcBef>
              <a:spcAft>
                <a:spcPts val="1200"/>
              </a:spcAft>
              <a:buNone/>
            </a:pPr>
            <a:r>
              <a:rPr b="1" lang="en" sz="1400">
                <a:solidFill>
                  <a:schemeClr val="dk1"/>
                </a:solidFill>
              </a:rPr>
              <a:t>Talk about the models:</a:t>
            </a:r>
            <a:r>
              <a:rPr lang="en" sz="1400">
                <a:solidFill>
                  <a:schemeClr val="dk1"/>
                </a:solidFill>
              </a:rPr>
              <a:t> Used logistic regression, decision trees, and random forests. Chose these algorithms for their ability to handle different types of data and provide insights into feature importance. Hyperparameter tuning was performed using grid search.</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Model evaluation metric:</a:t>
            </a:r>
            <a:r>
              <a:rPr lang="en" sz="1400">
                <a:solidFill>
                  <a:schemeClr val="dk1"/>
                </a:solidFill>
              </a:rPr>
              <a:t> Used ROC-AUC as the evaluation metric to balance precision and recall.</a:t>
            </a:r>
            <a:endParaRPr sz="1400">
              <a:solidFill>
                <a:schemeClr val="dk1"/>
              </a:solidFill>
            </a:endParaRPr>
          </a:p>
          <a:p>
            <a:pPr indent="0" lvl="0" marL="0" rtl="0" algn="l">
              <a:spcBef>
                <a:spcPts val="1200"/>
              </a:spcBef>
              <a:spcAft>
                <a:spcPts val="0"/>
              </a:spcAft>
              <a:buNone/>
            </a:pPr>
            <a:r>
              <a:rPr b="1" lang="en" sz="1400">
                <a:solidFill>
                  <a:schemeClr val="dk1"/>
                </a:solidFill>
              </a:rPr>
              <a:t>Final model:</a:t>
            </a:r>
            <a:r>
              <a:rPr lang="en" sz="1400">
                <a:solidFill>
                  <a:schemeClr val="dk1"/>
                </a:solidFill>
              </a:rPr>
              <a:t> Selected random forest as the final model due to its high accuracy and ability to handle complex relationships in the data.</a:t>
            </a:r>
            <a:endParaRPr sz="1400">
              <a:solidFill>
                <a:schemeClr val="dk1"/>
              </a:solidFill>
            </a:endParaRPr>
          </a:p>
          <a:p>
            <a:pPr indent="0" lvl="0" marL="0" rtl="0" algn="l">
              <a:spcBef>
                <a:spcPts val="1200"/>
              </a:spcBef>
              <a:spcAft>
                <a:spcPts val="0"/>
              </a:spcAft>
              <a:buNone/>
            </a:pPr>
            <a:r>
              <a:rPr b="1" lang="en" sz="1500">
                <a:solidFill>
                  <a:schemeClr val="dk1"/>
                </a:solidFill>
              </a:rPr>
              <a:t>Conclusion:</a:t>
            </a:r>
            <a:r>
              <a:rPr lang="en" sz="1500">
                <a:solidFill>
                  <a:schemeClr val="dk1"/>
                </a:solidFill>
              </a:rPr>
              <a:t> Feature importance analysis revealed that contract duration and monthly usage are key predictors of churn.</a:t>
            </a:r>
            <a:endParaRPr sz="1500">
              <a:solidFill>
                <a:schemeClr val="dk1"/>
              </a:solidFill>
            </a:endParaRPr>
          </a:p>
          <a:p>
            <a:pPr indent="0" lvl="0" marL="0" rtl="0" algn="l">
              <a:spcBef>
                <a:spcPts val="1200"/>
              </a:spcBef>
              <a:spcAft>
                <a:spcPts val="1200"/>
              </a:spcAft>
              <a:buNone/>
            </a:pPr>
            <a:r>
              <a:rPr b="1" lang="en" sz="1500">
                <a:solidFill>
                  <a:schemeClr val="dk1"/>
                </a:solidFill>
              </a:rPr>
              <a:t>Business suggestion/solution:</a:t>
            </a:r>
            <a:r>
              <a:rPr lang="en" sz="1500">
                <a:solidFill>
                  <a:schemeClr val="dk1"/>
                </a:solidFill>
              </a:rPr>
              <a:t> Implement retention strategies focused on customers with high usage variability and short contract durations. Provide incentives for longer contracts.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