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118" d="100"/>
          <a:sy n="118" d="100"/>
        </p:scale>
        <p:origin x="24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73310-40C6-4EC2-8DB1-C5B2C743D7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7CBA81-1CD7-4D33-97F9-23195C68A5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3AFB54-3A11-41DD-B9E1-BAFF532FC6B3}"/>
              </a:ext>
            </a:extLst>
          </p:cNvPr>
          <p:cNvSpPr>
            <a:spLocks noGrp="1"/>
          </p:cNvSpPr>
          <p:nvPr>
            <p:ph type="dt" sz="half" idx="10"/>
          </p:nvPr>
        </p:nvSpPr>
        <p:spPr/>
        <p:txBody>
          <a:bodyPr/>
          <a:lstStyle/>
          <a:p>
            <a:fld id="{198888D5-7EB1-4392-84C0-AB8FD10FD4C1}" type="datetimeFigureOut">
              <a:rPr lang="en-IN" smtClean="0"/>
              <a:t>30/11/20</a:t>
            </a:fld>
            <a:endParaRPr lang="en-IN"/>
          </a:p>
        </p:txBody>
      </p:sp>
      <p:sp>
        <p:nvSpPr>
          <p:cNvPr id="5" name="Footer Placeholder 4">
            <a:extLst>
              <a:ext uri="{FF2B5EF4-FFF2-40B4-BE49-F238E27FC236}">
                <a16:creationId xmlns:a16="http://schemas.microsoft.com/office/drawing/2014/main" id="{0AFD9BE5-4EB8-46FE-A3E0-5CC29D3958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5F3419-4034-41B0-A4AA-E9A3C447B2DD}"/>
              </a:ext>
            </a:extLst>
          </p:cNvPr>
          <p:cNvSpPr>
            <a:spLocks noGrp="1"/>
          </p:cNvSpPr>
          <p:nvPr>
            <p:ph type="sldNum" sz="quarter" idx="12"/>
          </p:nvPr>
        </p:nvSpPr>
        <p:spPr/>
        <p:txBody>
          <a:bodyPr/>
          <a:lstStyle/>
          <a:p>
            <a:fld id="{F09C1327-512B-4164-A08E-E9CB3F322551}" type="slidenum">
              <a:rPr lang="en-IN" smtClean="0"/>
              <a:t>‹#›</a:t>
            </a:fld>
            <a:endParaRPr lang="en-IN"/>
          </a:p>
        </p:txBody>
      </p:sp>
    </p:spTree>
    <p:extLst>
      <p:ext uri="{BB962C8B-B14F-4D97-AF65-F5344CB8AC3E}">
        <p14:creationId xmlns:p14="http://schemas.microsoft.com/office/powerpoint/2010/main" val="407268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502C-BED9-470E-BC0F-B1F0BA7301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823F2-EEB6-49A8-AE2E-A4B75B2104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AC1D3A-C380-40EA-9007-FD557CCE2C8C}"/>
              </a:ext>
            </a:extLst>
          </p:cNvPr>
          <p:cNvSpPr>
            <a:spLocks noGrp="1"/>
          </p:cNvSpPr>
          <p:nvPr>
            <p:ph type="dt" sz="half" idx="10"/>
          </p:nvPr>
        </p:nvSpPr>
        <p:spPr/>
        <p:txBody>
          <a:bodyPr/>
          <a:lstStyle/>
          <a:p>
            <a:fld id="{198888D5-7EB1-4392-84C0-AB8FD10FD4C1}" type="datetimeFigureOut">
              <a:rPr lang="en-IN" smtClean="0"/>
              <a:t>30/11/20</a:t>
            </a:fld>
            <a:endParaRPr lang="en-IN"/>
          </a:p>
        </p:txBody>
      </p:sp>
      <p:sp>
        <p:nvSpPr>
          <p:cNvPr id="5" name="Footer Placeholder 4">
            <a:extLst>
              <a:ext uri="{FF2B5EF4-FFF2-40B4-BE49-F238E27FC236}">
                <a16:creationId xmlns:a16="http://schemas.microsoft.com/office/drawing/2014/main" id="{7A5BBD45-F7E1-42B4-BE07-E32A578F16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6B46EE-41F9-4E26-8235-B8BFE17A351F}"/>
              </a:ext>
            </a:extLst>
          </p:cNvPr>
          <p:cNvSpPr>
            <a:spLocks noGrp="1"/>
          </p:cNvSpPr>
          <p:nvPr>
            <p:ph type="sldNum" sz="quarter" idx="12"/>
          </p:nvPr>
        </p:nvSpPr>
        <p:spPr/>
        <p:txBody>
          <a:bodyPr/>
          <a:lstStyle/>
          <a:p>
            <a:fld id="{F09C1327-512B-4164-A08E-E9CB3F322551}" type="slidenum">
              <a:rPr lang="en-IN" smtClean="0"/>
              <a:t>‹#›</a:t>
            </a:fld>
            <a:endParaRPr lang="en-IN"/>
          </a:p>
        </p:txBody>
      </p:sp>
    </p:spTree>
    <p:extLst>
      <p:ext uri="{BB962C8B-B14F-4D97-AF65-F5344CB8AC3E}">
        <p14:creationId xmlns:p14="http://schemas.microsoft.com/office/powerpoint/2010/main" val="127807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A54FE4-D524-4D73-BBF6-3602E546E2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D6A305-6AFF-42B1-AF12-29CF851897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6A849A-7C5E-4C2B-B38F-62E3B9B52A40}"/>
              </a:ext>
            </a:extLst>
          </p:cNvPr>
          <p:cNvSpPr>
            <a:spLocks noGrp="1"/>
          </p:cNvSpPr>
          <p:nvPr>
            <p:ph type="dt" sz="half" idx="10"/>
          </p:nvPr>
        </p:nvSpPr>
        <p:spPr/>
        <p:txBody>
          <a:bodyPr/>
          <a:lstStyle/>
          <a:p>
            <a:fld id="{198888D5-7EB1-4392-84C0-AB8FD10FD4C1}" type="datetimeFigureOut">
              <a:rPr lang="en-IN" smtClean="0"/>
              <a:t>30/11/20</a:t>
            </a:fld>
            <a:endParaRPr lang="en-IN"/>
          </a:p>
        </p:txBody>
      </p:sp>
      <p:sp>
        <p:nvSpPr>
          <p:cNvPr id="5" name="Footer Placeholder 4">
            <a:extLst>
              <a:ext uri="{FF2B5EF4-FFF2-40B4-BE49-F238E27FC236}">
                <a16:creationId xmlns:a16="http://schemas.microsoft.com/office/drawing/2014/main" id="{6AC5E4A6-E249-4376-86DE-5968ABD1AD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01195C-4EB8-4CCF-9116-9F3D64865D16}"/>
              </a:ext>
            </a:extLst>
          </p:cNvPr>
          <p:cNvSpPr>
            <a:spLocks noGrp="1"/>
          </p:cNvSpPr>
          <p:nvPr>
            <p:ph type="sldNum" sz="quarter" idx="12"/>
          </p:nvPr>
        </p:nvSpPr>
        <p:spPr/>
        <p:txBody>
          <a:bodyPr/>
          <a:lstStyle/>
          <a:p>
            <a:fld id="{F09C1327-512B-4164-A08E-E9CB3F322551}" type="slidenum">
              <a:rPr lang="en-IN" smtClean="0"/>
              <a:t>‹#›</a:t>
            </a:fld>
            <a:endParaRPr lang="en-IN"/>
          </a:p>
        </p:txBody>
      </p:sp>
    </p:spTree>
    <p:extLst>
      <p:ext uri="{BB962C8B-B14F-4D97-AF65-F5344CB8AC3E}">
        <p14:creationId xmlns:p14="http://schemas.microsoft.com/office/powerpoint/2010/main" val="350248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1D0A-D0BE-41F3-9096-962F854CB6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E68D7D-6758-4BF6-9502-4ADD93E7F1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CD644E-88B2-42B7-BCCD-F5187B8EC67B}"/>
              </a:ext>
            </a:extLst>
          </p:cNvPr>
          <p:cNvSpPr>
            <a:spLocks noGrp="1"/>
          </p:cNvSpPr>
          <p:nvPr>
            <p:ph type="dt" sz="half" idx="10"/>
          </p:nvPr>
        </p:nvSpPr>
        <p:spPr/>
        <p:txBody>
          <a:bodyPr/>
          <a:lstStyle/>
          <a:p>
            <a:fld id="{198888D5-7EB1-4392-84C0-AB8FD10FD4C1}" type="datetimeFigureOut">
              <a:rPr lang="en-IN" smtClean="0"/>
              <a:t>30/11/20</a:t>
            </a:fld>
            <a:endParaRPr lang="en-IN"/>
          </a:p>
        </p:txBody>
      </p:sp>
      <p:sp>
        <p:nvSpPr>
          <p:cNvPr id="5" name="Footer Placeholder 4">
            <a:extLst>
              <a:ext uri="{FF2B5EF4-FFF2-40B4-BE49-F238E27FC236}">
                <a16:creationId xmlns:a16="http://schemas.microsoft.com/office/drawing/2014/main" id="{9857DDB1-972E-48E4-8691-67C395704B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43FC1D-B2FF-4301-843E-56C298D54288}"/>
              </a:ext>
            </a:extLst>
          </p:cNvPr>
          <p:cNvSpPr>
            <a:spLocks noGrp="1"/>
          </p:cNvSpPr>
          <p:nvPr>
            <p:ph type="sldNum" sz="quarter" idx="12"/>
          </p:nvPr>
        </p:nvSpPr>
        <p:spPr/>
        <p:txBody>
          <a:bodyPr/>
          <a:lstStyle/>
          <a:p>
            <a:fld id="{F09C1327-512B-4164-A08E-E9CB3F322551}" type="slidenum">
              <a:rPr lang="en-IN" smtClean="0"/>
              <a:t>‹#›</a:t>
            </a:fld>
            <a:endParaRPr lang="en-IN"/>
          </a:p>
        </p:txBody>
      </p:sp>
    </p:spTree>
    <p:extLst>
      <p:ext uri="{BB962C8B-B14F-4D97-AF65-F5344CB8AC3E}">
        <p14:creationId xmlns:p14="http://schemas.microsoft.com/office/powerpoint/2010/main" val="4039694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0734-7965-4928-AC98-7202AF5006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E8D9BF-E666-42A0-AC67-401497F00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AD0AB0-2EE8-4EB1-8092-86389CF63654}"/>
              </a:ext>
            </a:extLst>
          </p:cNvPr>
          <p:cNvSpPr>
            <a:spLocks noGrp="1"/>
          </p:cNvSpPr>
          <p:nvPr>
            <p:ph type="dt" sz="half" idx="10"/>
          </p:nvPr>
        </p:nvSpPr>
        <p:spPr/>
        <p:txBody>
          <a:bodyPr/>
          <a:lstStyle/>
          <a:p>
            <a:fld id="{198888D5-7EB1-4392-84C0-AB8FD10FD4C1}" type="datetimeFigureOut">
              <a:rPr lang="en-IN" smtClean="0"/>
              <a:t>30/11/20</a:t>
            </a:fld>
            <a:endParaRPr lang="en-IN"/>
          </a:p>
        </p:txBody>
      </p:sp>
      <p:sp>
        <p:nvSpPr>
          <p:cNvPr id="5" name="Footer Placeholder 4">
            <a:extLst>
              <a:ext uri="{FF2B5EF4-FFF2-40B4-BE49-F238E27FC236}">
                <a16:creationId xmlns:a16="http://schemas.microsoft.com/office/drawing/2014/main" id="{4951EFD8-52C1-4A69-9829-7E709F681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7ED3E7-A0AC-4BF2-AE1C-5022C3154CD7}"/>
              </a:ext>
            </a:extLst>
          </p:cNvPr>
          <p:cNvSpPr>
            <a:spLocks noGrp="1"/>
          </p:cNvSpPr>
          <p:nvPr>
            <p:ph type="sldNum" sz="quarter" idx="12"/>
          </p:nvPr>
        </p:nvSpPr>
        <p:spPr/>
        <p:txBody>
          <a:bodyPr/>
          <a:lstStyle/>
          <a:p>
            <a:fld id="{F09C1327-512B-4164-A08E-E9CB3F322551}" type="slidenum">
              <a:rPr lang="en-IN" smtClean="0"/>
              <a:t>‹#›</a:t>
            </a:fld>
            <a:endParaRPr lang="en-IN"/>
          </a:p>
        </p:txBody>
      </p:sp>
    </p:spTree>
    <p:extLst>
      <p:ext uri="{BB962C8B-B14F-4D97-AF65-F5344CB8AC3E}">
        <p14:creationId xmlns:p14="http://schemas.microsoft.com/office/powerpoint/2010/main" val="287165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74D0-66C5-4DD0-95FB-555F1491D5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91CE30-9D58-458B-AB85-D860CE94C9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0C50F9-6CBF-418B-A323-B6C10BDC38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FC4D0B-E9EF-4592-BD44-EF2BE0417047}"/>
              </a:ext>
            </a:extLst>
          </p:cNvPr>
          <p:cNvSpPr>
            <a:spLocks noGrp="1"/>
          </p:cNvSpPr>
          <p:nvPr>
            <p:ph type="dt" sz="half" idx="10"/>
          </p:nvPr>
        </p:nvSpPr>
        <p:spPr/>
        <p:txBody>
          <a:bodyPr/>
          <a:lstStyle/>
          <a:p>
            <a:fld id="{198888D5-7EB1-4392-84C0-AB8FD10FD4C1}" type="datetimeFigureOut">
              <a:rPr lang="en-IN" smtClean="0"/>
              <a:t>30/11/20</a:t>
            </a:fld>
            <a:endParaRPr lang="en-IN"/>
          </a:p>
        </p:txBody>
      </p:sp>
      <p:sp>
        <p:nvSpPr>
          <p:cNvPr id="6" name="Footer Placeholder 5">
            <a:extLst>
              <a:ext uri="{FF2B5EF4-FFF2-40B4-BE49-F238E27FC236}">
                <a16:creationId xmlns:a16="http://schemas.microsoft.com/office/drawing/2014/main" id="{B6139D0C-A7A0-4FE2-A75E-0364C6871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F71D5-7552-4C31-B20A-FD3883551AD0}"/>
              </a:ext>
            </a:extLst>
          </p:cNvPr>
          <p:cNvSpPr>
            <a:spLocks noGrp="1"/>
          </p:cNvSpPr>
          <p:nvPr>
            <p:ph type="sldNum" sz="quarter" idx="12"/>
          </p:nvPr>
        </p:nvSpPr>
        <p:spPr/>
        <p:txBody>
          <a:bodyPr/>
          <a:lstStyle/>
          <a:p>
            <a:fld id="{F09C1327-512B-4164-A08E-E9CB3F322551}" type="slidenum">
              <a:rPr lang="en-IN" smtClean="0"/>
              <a:t>‹#›</a:t>
            </a:fld>
            <a:endParaRPr lang="en-IN"/>
          </a:p>
        </p:txBody>
      </p:sp>
    </p:spTree>
    <p:extLst>
      <p:ext uri="{BB962C8B-B14F-4D97-AF65-F5344CB8AC3E}">
        <p14:creationId xmlns:p14="http://schemas.microsoft.com/office/powerpoint/2010/main" val="413878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39F9-70B5-47F2-B507-570528C87E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319288-6120-4D2C-A4F1-97DE146DBC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30E58-BE6F-44D3-821D-902A391363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DD5A22-74F4-40EA-BDE4-A2442D1859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83062C-2D34-41F0-A219-9C0F2C5D7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0B0A7E-A8CD-47F1-85FE-4C454BDF96BE}"/>
              </a:ext>
            </a:extLst>
          </p:cNvPr>
          <p:cNvSpPr>
            <a:spLocks noGrp="1"/>
          </p:cNvSpPr>
          <p:nvPr>
            <p:ph type="dt" sz="half" idx="10"/>
          </p:nvPr>
        </p:nvSpPr>
        <p:spPr/>
        <p:txBody>
          <a:bodyPr/>
          <a:lstStyle/>
          <a:p>
            <a:fld id="{198888D5-7EB1-4392-84C0-AB8FD10FD4C1}" type="datetimeFigureOut">
              <a:rPr lang="en-IN" smtClean="0"/>
              <a:t>30/11/20</a:t>
            </a:fld>
            <a:endParaRPr lang="en-IN"/>
          </a:p>
        </p:txBody>
      </p:sp>
      <p:sp>
        <p:nvSpPr>
          <p:cNvPr id="8" name="Footer Placeholder 7">
            <a:extLst>
              <a:ext uri="{FF2B5EF4-FFF2-40B4-BE49-F238E27FC236}">
                <a16:creationId xmlns:a16="http://schemas.microsoft.com/office/drawing/2014/main" id="{FD51C79C-4FD0-4693-B5CE-A9504EC7E2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CB1A769-6185-46C4-93BC-D3474F8D3C7E}"/>
              </a:ext>
            </a:extLst>
          </p:cNvPr>
          <p:cNvSpPr>
            <a:spLocks noGrp="1"/>
          </p:cNvSpPr>
          <p:nvPr>
            <p:ph type="sldNum" sz="quarter" idx="12"/>
          </p:nvPr>
        </p:nvSpPr>
        <p:spPr/>
        <p:txBody>
          <a:bodyPr/>
          <a:lstStyle/>
          <a:p>
            <a:fld id="{F09C1327-512B-4164-A08E-E9CB3F322551}" type="slidenum">
              <a:rPr lang="en-IN" smtClean="0"/>
              <a:t>‹#›</a:t>
            </a:fld>
            <a:endParaRPr lang="en-IN"/>
          </a:p>
        </p:txBody>
      </p:sp>
    </p:spTree>
    <p:extLst>
      <p:ext uri="{BB962C8B-B14F-4D97-AF65-F5344CB8AC3E}">
        <p14:creationId xmlns:p14="http://schemas.microsoft.com/office/powerpoint/2010/main" val="221177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8B98-8F01-4221-BA99-D9ECE9A083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717B4C-B18C-4E68-919A-8956B9D9F45F}"/>
              </a:ext>
            </a:extLst>
          </p:cNvPr>
          <p:cNvSpPr>
            <a:spLocks noGrp="1"/>
          </p:cNvSpPr>
          <p:nvPr>
            <p:ph type="dt" sz="half" idx="10"/>
          </p:nvPr>
        </p:nvSpPr>
        <p:spPr/>
        <p:txBody>
          <a:bodyPr/>
          <a:lstStyle/>
          <a:p>
            <a:fld id="{198888D5-7EB1-4392-84C0-AB8FD10FD4C1}" type="datetimeFigureOut">
              <a:rPr lang="en-IN" smtClean="0"/>
              <a:t>30/11/20</a:t>
            </a:fld>
            <a:endParaRPr lang="en-IN"/>
          </a:p>
        </p:txBody>
      </p:sp>
      <p:sp>
        <p:nvSpPr>
          <p:cNvPr id="4" name="Footer Placeholder 3">
            <a:extLst>
              <a:ext uri="{FF2B5EF4-FFF2-40B4-BE49-F238E27FC236}">
                <a16:creationId xmlns:a16="http://schemas.microsoft.com/office/drawing/2014/main" id="{B40853FE-7EC4-437B-9D18-01E46FE59B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8D0EAA-9DD4-4068-AE96-575F3B97BC80}"/>
              </a:ext>
            </a:extLst>
          </p:cNvPr>
          <p:cNvSpPr>
            <a:spLocks noGrp="1"/>
          </p:cNvSpPr>
          <p:nvPr>
            <p:ph type="sldNum" sz="quarter" idx="12"/>
          </p:nvPr>
        </p:nvSpPr>
        <p:spPr/>
        <p:txBody>
          <a:bodyPr/>
          <a:lstStyle/>
          <a:p>
            <a:fld id="{F09C1327-512B-4164-A08E-E9CB3F322551}" type="slidenum">
              <a:rPr lang="en-IN" smtClean="0"/>
              <a:t>‹#›</a:t>
            </a:fld>
            <a:endParaRPr lang="en-IN"/>
          </a:p>
        </p:txBody>
      </p:sp>
    </p:spTree>
    <p:extLst>
      <p:ext uri="{BB962C8B-B14F-4D97-AF65-F5344CB8AC3E}">
        <p14:creationId xmlns:p14="http://schemas.microsoft.com/office/powerpoint/2010/main" val="298674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E49FBA-54BE-4669-B530-92425A462548}"/>
              </a:ext>
            </a:extLst>
          </p:cNvPr>
          <p:cNvSpPr>
            <a:spLocks noGrp="1"/>
          </p:cNvSpPr>
          <p:nvPr>
            <p:ph type="dt" sz="half" idx="10"/>
          </p:nvPr>
        </p:nvSpPr>
        <p:spPr/>
        <p:txBody>
          <a:bodyPr/>
          <a:lstStyle/>
          <a:p>
            <a:fld id="{198888D5-7EB1-4392-84C0-AB8FD10FD4C1}" type="datetimeFigureOut">
              <a:rPr lang="en-IN" smtClean="0"/>
              <a:t>30/11/20</a:t>
            </a:fld>
            <a:endParaRPr lang="en-IN"/>
          </a:p>
        </p:txBody>
      </p:sp>
      <p:sp>
        <p:nvSpPr>
          <p:cNvPr id="3" name="Footer Placeholder 2">
            <a:extLst>
              <a:ext uri="{FF2B5EF4-FFF2-40B4-BE49-F238E27FC236}">
                <a16:creationId xmlns:a16="http://schemas.microsoft.com/office/drawing/2014/main" id="{41CF057C-DEAE-4348-96CB-37B5E6D099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934D09-1382-43E0-A82C-E0811190DD3B}"/>
              </a:ext>
            </a:extLst>
          </p:cNvPr>
          <p:cNvSpPr>
            <a:spLocks noGrp="1"/>
          </p:cNvSpPr>
          <p:nvPr>
            <p:ph type="sldNum" sz="quarter" idx="12"/>
          </p:nvPr>
        </p:nvSpPr>
        <p:spPr/>
        <p:txBody>
          <a:bodyPr/>
          <a:lstStyle/>
          <a:p>
            <a:fld id="{F09C1327-512B-4164-A08E-E9CB3F322551}" type="slidenum">
              <a:rPr lang="en-IN" smtClean="0"/>
              <a:t>‹#›</a:t>
            </a:fld>
            <a:endParaRPr lang="en-IN"/>
          </a:p>
        </p:txBody>
      </p:sp>
    </p:spTree>
    <p:extLst>
      <p:ext uri="{BB962C8B-B14F-4D97-AF65-F5344CB8AC3E}">
        <p14:creationId xmlns:p14="http://schemas.microsoft.com/office/powerpoint/2010/main" val="229666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5D926-8980-405E-854F-5B659DECC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E9778B-5692-42FF-A027-2705BBD0E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915E31-956F-440A-A757-FCECEF5DB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032DC-2CCF-436D-BD26-9251B068BDE9}"/>
              </a:ext>
            </a:extLst>
          </p:cNvPr>
          <p:cNvSpPr>
            <a:spLocks noGrp="1"/>
          </p:cNvSpPr>
          <p:nvPr>
            <p:ph type="dt" sz="half" idx="10"/>
          </p:nvPr>
        </p:nvSpPr>
        <p:spPr/>
        <p:txBody>
          <a:bodyPr/>
          <a:lstStyle/>
          <a:p>
            <a:fld id="{198888D5-7EB1-4392-84C0-AB8FD10FD4C1}" type="datetimeFigureOut">
              <a:rPr lang="en-IN" smtClean="0"/>
              <a:t>30/11/20</a:t>
            </a:fld>
            <a:endParaRPr lang="en-IN"/>
          </a:p>
        </p:txBody>
      </p:sp>
      <p:sp>
        <p:nvSpPr>
          <p:cNvPr id="6" name="Footer Placeholder 5">
            <a:extLst>
              <a:ext uri="{FF2B5EF4-FFF2-40B4-BE49-F238E27FC236}">
                <a16:creationId xmlns:a16="http://schemas.microsoft.com/office/drawing/2014/main" id="{889B4E9A-1FFC-4541-BE4D-952D4248A8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601FC6-9EB6-4EBE-9C26-3445912AF521}"/>
              </a:ext>
            </a:extLst>
          </p:cNvPr>
          <p:cNvSpPr>
            <a:spLocks noGrp="1"/>
          </p:cNvSpPr>
          <p:nvPr>
            <p:ph type="sldNum" sz="quarter" idx="12"/>
          </p:nvPr>
        </p:nvSpPr>
        <p:spPr/>
        <p:txBody>
          <a:bodyPr/>
          <a:lstStyle/>
          <a:p>
            <a:fld id="{F09C1327-512B-4164-A08E-E9CB3F322551}" type="slidenum">
              <a:rPr lang="en-IN" smtClean="0"/>
              <a:t>‹#›</a:t>
            </a:fld>
            <a:endParaRPr lang="en-IN"/>
          </a:p>
        </p:txBody>
      </p:sp>
    </p:spTree>
    <p:extLst>
      <p:ext uri="{BB962C8B-B14F-4D97-AF65-F5344CB8AC3E}">
        <p14:creationId xmlns:p14="http://schemas.microsoft.com/office/powerpoint/2010/main" val="3000604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4141-0A56-4CA5-A1B4-B5B0F6E554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1BEA66-1EB9-48E0-8FEB-31AA1B013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7825F4-2A91-4F42-94D5-8DC9DF822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4A01F-8660-406B-8283-355B841AA90D}"/>
              </a:ext>
            </a:extLst>
          </p:cNvPr>
          <p:cNvSpPr>
            <a:spLocks noGrp="1"/>
          </p:cNvSpPr>
          <p:nvPr>
            <p:ph type="dt" sz="half" idx="10"/>
          </p:nvPr>
        </p:nvSpPr>
        <p:spPr/>
        <p:txBody>
          <a:bodyPr/>
          <a:lstStyle/>
          <a:p>
            <a:fld id="{198888D5-7EB1-4392-84C0-AB8FD10FD4C1}" type="datetimeFigureOut">
              <a:rPr lang="en-IN" smtClean="0"/>
              <a:t>30/11/20</a:t>
            </a:fld>
            <a:endParaRPr lang="en-IN"/>
          </a:p>
        </p:txBody>
      </p:sp>
      <p:sp>
        <p:nvSpPr>
          <p:cNvPr id="6" name="Footer Placeholder 5">
            <a:extLst>
              <a:ext uri="{FF2B5EF4-FFF2-40B4-BE49-F238E27FC236}">
                <a16:creationId xmlns:a16="http://schemas.microsoft.com/office/drawing/2014/main" id="{E70B28A5-E614-4719-A977-A67BE744FC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DF6384-FA4A-4083-BDBA-6520175E795D}"/>
              </a:ext>
            </a:extLst>
          </p:cNvPr>
          <p:cNvSpPr>
            <a:spLocks noGrp="1"/>
          </p:cNvSpPr>
          <p:nvPr>
            <p:ph type="sldNum" sz="quarter" idx="12"/>
          </p:nvPr>
        </p:nvSpPr>
        <p:spPr/>
        <p:txBody>
          <a:bodyPr/>
          <a:lstStyle/>
          <a:p>
            <a:fld id="{F09C1327-512B-4164-A08E-E9CB3F322551}" type="slidenum">
              <a:rPr lang="en-IN" smtClean="0"/>
              <a:t>‹#›</a:t>
            </a:fld>
            <a:endParaRPr lang="en-IN"/>
          </a:p>
        </p:txBody>
      </p:sp>
    </p:spTree>
    <p:extLst>
      <p:ext uri="{BB962C8B-B14F-4D97-AF65-F5344CB8AC3E}">
        <p14:creationId xmlns:p14="http://schemas.microsoft.com/office/powerpoint/2010/main" val="2643156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6C2660-5300-40AC-B6C4-B2D4C75241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072EEC-560D-4D84-9C4A-39B3A96EE8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0FE295-5CC0-4CBA-AC46-5853DDDFC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8888D5-7EB1-4392-84C0-AB8FD10FD4C1}" type="datetimeFigureOut">
              <a:rPr lang="en-IN" smtClean="0"/>
              <a:t>30/11/20</a:t>
            </a:fld>
            <a:endParaRPr lang="en-IN"/>
          </a:p>
        </p:txBody>
      </p:sp>
      <p:sp>
        <p:nvSpPr>
          <p:cNvPr id="5" name="Footer Placeholder 4">
            <a:extLst>
              <a:ext uri="{FF2B5EF4-FFF2-40B4-BE49-F238E27FC236}">
                <a16:creationId xmlns:a16="http://schemas.microsoft.com/office/drawing/2014/main" id="{76BC8FEC-EF60-48E1-A089-93D2699FDB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3EF7ED-89C5-477D-A5D6-9FBDDA998A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C1327-512B-4164-A08E-E9CB3F322551}" type="slidenum">
              <a:rPr lang="en-IN" smtClean="0"/>
              <a:t>‹#›</a:t>
            </a:fld>
            <a:endParaRPr lang="en-IN"/>
          </a:p>
        </p:txBody>
      </p:sp>
    </p:spTree>
    <p:extLst>
      <p:ext uri="{BB962C8B-B14F-4D97-AF65-F5344CB8AC3E}">
        <p14:creationId xmlns:p14="http://schemas.microsoft.com/office/powerpoint/2010/main" val="170541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EC17-85DC-4EFB-9A16-0F73355DA49A}"/>
              </a:ext>
            </a:extLst>
          </p:cNvPr>
          <p:cNvSpPr>
            <a:spLocks noGrp="1"/>
          </p:cNvSpPr>
          <p:nvPr>
            <p:ph type="ctrTitle"/>
          </p:nvPr>
        </p:nvSpPr>
        <p:spPr>
          <a:xfrm>
            <a:off x="1524000" y="-135226"/>
            <a:ext cx="9144000" cy="2387600"/>
          </a:xfrm>
        </p:spPr>
        <p:txBody>
          <a:bodyPr>
            <a:normAutofit/>
          </a:bodyPr>
          <a:lstStyle/>
          <a:p>
            <a:r>
              <a:rPr lang="en-US" sz="4000" b="1" dirty="0"/>
              <a:t>Modelling of chatter vibration in thin-wall turning and its effect on surface roughness of job</a:t>
            </a:r>
            <a:endParaRPr lang="en-IN" sz="4000" dirty="0"/>
          </a:p>
        </p:txBody>
      </p:sp>
      <p:sp>
        <p:nvSpPr>
          <p:cNvPr id="3" name="Subtitle 2">
            <a:extLst>
              <a:ext uri="{FF2B5EF4-FFF2-40B4-BE49-F238E27FC236}">
                <a16:creationId xmlns:a16="http://schemas.microsoft.com/office/drawing/2014/main" id="{C9B13AA1-2FFB-44D2-98C6-B83381574E95}"/>
              </a:ext>
            </a:extLst>
          </p:cNvPr>
          <p:cNvSpPr>
            <a:spLocks noGrp="1"/>
          </p:cNvSpPr>
          <p:nvPr>
            <p:ph type="subTitle" idx="1"/>
          </p:nvPr>
        </p:nvSpPr>
        <p:spPr>
          <a:xfrm>
            <a:off x="1652336" y="2252374"/>
            <a:ext cx="8630653" cy="2486525"/>
          </a:xfrm>
        </p:spPr>
        <p:txBody>
          <a:bodyPr>
            <a:noAutofit/>
          </a:bodyPr>
          <a:lstStyle/>
          <a:p>
            <a:r>
              <a:rPr lang="en-IN" sz="1400" dirty="0"/>
              <a:t>Submitted by P-5, Group-2:</a:t>
            </a:r>
            <a:endParaRPr lang="en-IN" sz="1400" b="0" dirty="0">
              <a:effectLst/>
            </a:endParaRPr>
          </a:p>
          <a:p>
            <a:r>
              <a:rPr lang="en-IN" sz="1400" b="1" dirty="0" err="1"/>
              <a:t>Khankhoje</a:t>
            </a:r>
            <a:r>
              <a:rPr lang="en-IN" sz="1400" b="1" dirty="0"/>
              <a:t> </a:t>
            </a:r>
            <a:r>
              <a:rPr lang="en-IN" sz="1400" b="1" dirty="0" err="1"/>
              <a:t>Sanyam</a:t>
            </a:r>
            <a:r>
              <a:rPr lang="en-IN" sz="1400" b="1" dirty="0"/>
              <a:t> Pradeep 2017B5A40933P</a:t>
            </a:r>
            <a:endParaRPr lang="en-IN" sz="1400" b="0" dirty="0">
              <a:effectLst/>
            </a:endParaRPr>
          </a:p>
          <a:p>
            <a:r>
              <a:rPr lang="en-IN" sz="1400" b="1" dirty="0"/>
              <a:t>Vaibhav Srivastav 2017B5A40974P </a:t>
            </a:r>
            <a:endParaRPr lang="en-IN" sz="1400" b="0" dirty="0">
              <a:effectLst/>
            </a:endParaRPr>
          </a:p>
          <a:p>
            <a:r>
              <a:rPr lang="en-IN" sz="1400" b="1" dirty="0"/>
              <a:t>Sachin Thakur 2018A4PS0114P</a:t>
            </a:r>
            <a:endParaRPr lang="en-IN" sz="1400" b="0" dirty="0">
              <a:effectLst/>
            </a:endParaRPr>
          </a:p>
          <a:p>
            <a:r>
              <a:rPr lang="en-IN" sz="1400" b="1" dirty="0" err="1"/>
              <a:t>Kanishk</a:t>
            </a:r>
            <a:r>
              <a:rPr lang="en-IN" sz="1400" b="1" dirty="0"/>
              <a:t> Chaudhary 2018A4PS0481P</a:t>
            </a:r>
            <a:endParaRPr lang="en-IN" sz="1400" b="0" dirty="0">
              <a:effectLst/>
            </a:endParaRPr>
          </a:p>
          <a:p>
            <a:r>
              <a:rPr lang="en-IN" sz="1400" b="1" dirty="0"/>
              <a:t>Deshmukh Mihir Abhay 2018A4PS0508P</a:t>
            </a:r>
            <a:endParaRPr lang="en-IN" sz="1400" b="0" dirty="0">
              <a:effectLst/>
            </a:endParaRPr>
          </a:p>
          <a:p>
            <a:br>
              <a:rPr lang="en-IN" sz="1400" b="0" dirty="0">
                <a:effectLst/>
              </a:rPr>
            </a:br>
            <a:br>
              <a:rPr lang="en-IN" sz="1400" b="0" dirty="0">
                <a:effectLst/>
              </a:rPr>
            </a:br>
            <a:r>
              <a:rPr lang="en-IN" sz="1400" dirty="0"/>
              <a:t>Submitted to</a:t>
            </a:r>
            <a:endParaRPr lang="en-IN" sz="1400" b="0" dirty="0">
              <a:effectLst/>
            </a:endParaRPr>
          </a:p>
          <a:p>
            <a:r>
              <a:rPr lang="en-IN" sz="1400" b="1" dirty="0"/>
              <a:t>Dr </a:t>
            </a:r>
            <a:r>
              <a:rPr lang="en-IN" sz="1400" b="1" dirty="0" err="1"/>
              <a:t>Tufan</a:t>
            </a:r>
            <a:r>
              <a:rPr lang="en-IN" sz="1400" b="1" dirty="0"/>
              <a:t> Chandra </a:t>
            </a:r>
            <a:r>
              <a:rPr lang="en-IN" sz="1400" b="1" dirty="0" err="1"/>
              <a:t>Bera</a:t>
            </a:r>
            <a:r>
              <a:rPr lang="en-IN" sz="1400" b="1" dirty="0"/>
              <a:t>, Department of Mechanical Engineering</a:t>
            </a:r>
            <a:endParaRPr lang="en-IN" sz="1400" b="0" dirty="0">
              <a:effectLst/>
            </a:endParaRPr>
          </a:p>
          <a:p>
            <a:r>
              <a:rPr lang="en-IN" sz="1400" b="1" dirty="0"/>
              <a:t>on 24 November, 2020</a:t>
            </a:r>
            <a:endParaRPr lang="en-IN" sz="1400" b="0" dirty="0">
              <a:effectLst/>
            </a:endParaRPr>
          </a:p>
          <a:p>
            <a:br>
              <a:rPr lang="en-IN" sz="1400" b="0" dirty="0">
                <a:effectLst/>
              </a:rPr>
            </a:br>
            <a:br>
              <a:rPr lang="en-IN" sz="1400" b="0" dirty="0">
                <a:effectLst/>
              </a:rPr>
            </a:br>
            <a:r>
              <a:rPr lang="en-IN" sz="1400" dirty="0"/>
              <a:t>For the Course</a:t>
            </a:r>
            <a:endParaRPr lang="en-IN" sz="1400" b="0" dirty="0">
              <a:effectLst/>
            </a:endParaRPr>
          </a:p>
          <a:p>
            <a:r>
              <a:rPr lang="en-IN" sz="1400" b="1" dirty="0"/>
              <a:t>ME F313 - Production Techniques II</a:t>
            </a:r>
            <a:endParaRPr lang="en-IN" sz="1400" b="0" dirty="0">
              <a:effectLst/>
            </a:endParaRPr>
          </a:p>
          <a:p>
            <a:br>
              <a:rPr lang="en-IN" sz="1400" dirty="0"/>
            </a:br>
            <a:endParaRPr lang="en-IN" sz="1400" dirty="0"/>
          </a:p>
        </p:txBody>
      </p:sp>
    </p:spTree>
    <p:extLst>
      <p:ext uri="{BB962C8B-B14F-4D97-AF65-F5344CB8AC3E}">
        <p14:creationId xmlns:p14="http://schemas.microsoft.com/office/powerpoint/2010/main" val="3233966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0D0D52-8DE0-4ECA-A639-C598A95C81B7}"/>
              </a:ext>
            </a:extLst>
          </p:cNvPr>
          <p:cNvSpPr>
            <a:spLocks noGrp="1"/>
          </p:cNvSpPr>
          <p:nvPr>
            <p:ph idx="1"/>
          </p:nvPr>
        </p:nvSpPr>
        <p:spPr>
          <a:xfrm>
            <a:off x="838200" y="152400"/>
            <a:ext cx="10515600" cy="6024563"/>
          </a:xfrm>
        </p:spPr>
        <p:txBody>
          <a:bodyPr/>
          <a:lstStyle/>
          <a:p>
            <a:r>
              <a:rPr lang="en-US" dirty="0"/>
              <a:t>The construction of stability lobe diagrams is the </a:t>
            </a:r>
            <a:r>
              <a:rPr lang="en-US" b="1" dirty="0"/>
              <a:t>most popular technique</a:t>
            </a:r>
            <a:r>
              <a:rPr lang="en-US" dirty="0"/>
              <a:t> because of its </a:t>
            </a:r>
            <a:r>
              <a:rPr lang="en-US" b="1" dirty="0"/>
              <a:t>clarity and simplicity</a:t>
            </a:r>
            <a:r>
              <a:rPr lang="en-US" dirty="0"/>
              <a:t> in defining unstable and stable cutting states.</a:t>
            </a:r>
            <a:endParaRPr lang="en-US" b="0" dirty="0">
              <a:effectLst/>
            </a:endParaRPr>
          </a:p>
          <a:p>
            <a:r>
              <a:rPr lang="en-US" dirty="0"/>
              <a:t>·   The stability lobe diagrams can be produced for mathematical models containing </a:t>
            </a:r>
            <a:r>
              <a:rPr lang="en-US" b="1" dirty="0"/>
              <a:t>any number of </a:t>
            </a:r>
            <a:r>
              <a:rPr lang="en-US" b="1" dirty="0" err="1"/>
              <a:t>DoF</a:t>
            </a:r>
            <a:r>
              <a:rPr lang="en-US" dirty="0"/>
              <a:t> (degrees of freedom) cutting processes. For higher degrees however, Nyquist criterion of stability is used to give the SLD diagrams.</a:t>
            </a:r>
            <a:endParaRPr lang="en-US" b="0" dirty="0">
              <a:effectLst/>
            </a:endParaRPr>
          </a:p>
          <a:p>
            <a:r>
              <a:rPr lang="en-US" dirty="0"/>
              <a:t>This figure shows </a:t>
            </a:r>
            <a:r>
              <a:rPr lang="en-US" b="1" dirty="0"/>
              <a:t>the number of publications over the years for SLD techniques over other techniques</a:t>
            </a:r>
            <a:r>
              <a:rPr lang="en-US" dirty="0"/>
              <a:t>, and hence we prefer using the SLD technique in this project:</a:t>
            </a:r>
            <a:endParaRPr lang="en-US" b="0" dirty="0">
              <a:effectLst/>
            </a:endParaRPr>
          </a:p>
          <a:p>
            <a:pPr marL="0" indent="0">
              <a:buNone/>
            </a:pPr>
            <a:br>
              <a:rPr lang="en-US" dirty="0"/>
            </a:br>
            <a:endParaRPr lang="en-IN" dirty="0"/>
          </a:p>
        </p:txBody>
      </p:sp>
      <p:pic>
        <p:nvPicPr>
          <p:cNvPr id="5122" name="Picture 2">
            <a:extLst>
              <a:ext uri="{FF2B5EF4-FFF2-40B4-BE49-F238E27FC236}">
                <a16:creationId xmlns:a16="http://schemas.microsoft.com/office/drawing/2014/main" id="{5622677C-8A5B-47E6-879F-AC9D5C157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0710" y="4245453"/>
            <a:ext cx="3630580" cy="252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14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BBB8-6567-45CE-977B-EFECFFD1E759}"/>
              </a:ext>
            </a:extLst>
          </p:cNvPr>
          <p:cNvSpPr>
            <a:spLocks noGrp="1"/>
          </p:cNvSpPr>
          <p:nvPr>
            <p:ph type="title"/>
          </p:nvPr>
        </p:nvSpPr>
        <p:spPr/>
        <p:txBody>
          <a:bodyPr/>
          <a:lstStyle/>
          <a:p>
            <a:r>
              <a:rPr lang="en-IN" dirty="0"/>
              <a:t>MATLAB Code graph</a:t>
            </a:r>
          </a:p>
        </p:txBody>
      </p:sp>
      <p:pic>
        <p:nvPicPr>
          <p:cNvPr id="6146" name="Picture 2">
            <a:extLst>
              <a:ext uri="{FF2B5EF4-FFF2-40B4-BE49-F238E27FC236}">
                <a16:creationId xmlns:a16="http://schemas.microsoft.com/office/drawing/2014/main" id="{C455C4F8-46BE-4146-BE30-C51B3D0658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4114" y="1385613"/>
            <a:ext cx="687958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B0A3B39-EE3B-4487-B88F-CB363F3A4998}"/>
              </a:ext>
            </a:extLst>
          </p:cNvPr>
          <p:cNvSpPr txBox="1"/>
          <p:nvPr/>
        </p:nvSpPr>
        <p:spPr>
          <a:xfrm>
            <a:off x="838200" y="6036906"/>
            <a:ext cx="10591800" cy="646331"/>
          </a:xfrm>
          <a:prstGeom prst="rect">
            <a:avLst/>
          </a:prstGeom>
          <a:noFill/>
        </p:spPr>
        <p:txBody>
          <a:bodyPr wrap="square" rtlCol="0">
            <a:spAutoFit/>
          </a:bodyPr>
          <a:lstStyle/>
          <a:p>
            <a:r>
              <a:rPr lang="en-US" dirty="0"/>
              <a:t>Using the MATLAB code as given in the appendix, the raw graph obtained is given in the figure below. The constants taken are: </a:t>
            </a:r>
            <a:r>
              <a:rPr lang="en-US" b="1" dirty="0"/>
              <a:t>m = 0.561; k = 6.48e6; c = 145; </a:t>
            </a:r>
            <a:r>
              <a:rPr lang="en-US" b="1" dirty="0" err="1"/>
              <a:t>Kf</a:t>
            </a:r>
            <a:r>
              <a:rPr lang="en-US" b="1" dirty="0"/>
              <a:t> = 1384</a:t>
            </a:r>
            <a:r>
              <a:rPr lang="en-US" dirty="0"/>
              <a:t>.</a:t>
            </a:r>
            <a:endParaRPr lang="en-IN" dirty="0"/>
          </a:p>
        </p:txBody>
      </p:sp>
    </p:spTree>
    <p:extLst>
      <p:ext uri="{BB962C8B-B14F-4D97-AF65-F5344CB8AC3E}">
        <p14:creationId xmlns:p14="http://schemas.microsoft.com/office/powerpoint/2010/main" val="122336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31F9C3-80CF-48EF-BCDC-E5AA81D7BB68}"/>
              </a:ext>
            </a:extLst>
          </p:cNvPr>
          <p:cNvSpPr>
            <a:spLocks noGrp="1"/>
          </p:cNvSpPr>
          <p:nvPr>
            <p:ph idx="1"/>
          </p:nvPr>
        </p:nvSpPr>
        <p:spPr>
          <a:xfrm>
            <a:off x="838200" y="72189"/>
            <a:ext cx="10515600" cy="6104774"/>
          </a:xfrm>
        </p:spPr>
        <p:txBody>
          <a:bodyPr/>
          <a:lstStyle/>
          <a:p>
            <a:r>
              <a:rPr lang="en-US" dirty="0"/>
              <a:t>The chart includes lobes for each mode of vibration and provides the limiting depth of cut for each spindle revolution. </a:t>
            </a:r>
            <a:r>
              <a:rPr lang="en-US" b="1" dirty="0"/>
              <a:t>Above each lobe, chatter occurs</a:t>
            </a:r>
            <a:r>
              <a:rPr lang="en-US" dirty="0"/>
              <a:t>. We have taken 25 lobes in this graph.</a:t>
            </a:r>
            <a:endParaRPr lang="en-US" b="0" dirty="0">
              <a:effectLst/>
            </a:endParaRPr>
          </a:p>
          <a:p>
            <a:r>
              <a:rPr lang="en-US" dirty="0"/>
              <a:t>The chart was formatted and cleaned to make it more informative. All intersection plots were removed, and only the limiting values were shown. The formatted chart, given below, also shows the areas of stable and unstable machining. </a:t>
            </a:r>
            <a:endParaRPr lang="en-US" b="0" dirty="0">
              <a:effectLst/>
            </a:endParaRPr>
          </a:p>
          <a:p>
            <a:pPr marL="0" indent="0">
              <a:buNone/>
            </a:pPr>
            <a:endParaRPr lang="en-IN" dirty="0"/>
          </a:p>
        </p:txBody>
      </p:sp>
      <p:pic>
        <p:nvPicPr>
          <p:cNvPr id="7170" name="Picture 2">
            <a:extLst>
              <a:ext uri="{FF2B5EF4-FFF2-40B4-BE49-F238E27FC236}">
                <a16:creationId xmlns:a16="http://schemas.microsoft.com/office/drawing/2014/main" id="{C998AC67-CC8B-42E2-964E-B18E810B4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23436"/>
            <a:ext cx="594360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704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92CD6-1EED-4282-A3C1-C25F8B5EA370}"/>
              </a:ext>
            </a:extLst>
          </p:cNvPr>
          <p:cNvSpPr>
            <a:spLocks noGrp="1"/>
          </p:cNvSpPr>
          <p:nvPr>
            <p:ph type="title"/>
          </p:nvPr>
        </p:nvSpPr>
        <p:spPr/>
        <p:txBody>
          <a:bodyPr/>
          <a:lstStyle/>
          <a:p>
            <a:r>
              <a:rPr lang="en-US" dirty="0"/>
              <a:t>Surface Roughness due to Chatter Vibration</a:t>
            </a:r>
            <a:endParaRPr lang="en-IN" dirty="0"/>
          </a:p>
        </p:txBody>
      </p:sp>
      <p:sp>
        <p:nvSpPr>
          <p:cNvPr id="3" name="Content Placeholder 2">
            <a:extLst>
              <a:ext uri="{FF2B5EF4-FFF2-40B4-BE49-F238E27FC236}">
                <a16:creationId xmlns:a16="http://schemas.microsoft.com/office/drawing/2014/main" id="{FBB47E5F-1953-4800-B405-D9C43C52FAF1}"/>
              </a:ext>
            </a:extLst>
          </p:cNvPr>
          <p:cNvSpPr>
            <a:spLocks noGrp="1"/>
          </p:cNvSpPr>
          <p:nvPr>
            <p:ph idx="1"/>
          </p:nvPr>
        </p:nvSpPr>
        <p:spPr/>
        <p:txBody>
          <a:bodyPr>
            <a:normAutofit fontScale="55000" lnSpcReduction="20000"/>
          </a:bodyPr>
          <a:lstStyle/>
          <a:p>
            <a:r>
              <a:rPr lang="en-US" b="1" dirty="0"/>
              <a:t>Roughness</a:t>
            </a:r>
            <a:r>
              <a:rPr lang="en-US" dirty="0"/>
              <a:t>: Relatively fine-spaced surface irregularities. It is produced by </a:t>
            </a:r>
            <a:r>
              <a:rPr lang="en-US" b="1" dirty="0"/>
              <a:t>cutting actions of the tool edge, abrasive grains and feed marks</a:t>
            </a:r>
            <a:r>
              <a:rPr lang="en-US" dirty="0"/>
              <a:t> by the cutting tool.</a:t>
            </a:r>
          </a:p>
          <a:p>
            <a:pPr marL="0" indent="0">
              <a:buNone/>
            </a:pPr>
            <a:endParaRPr lang="en-US" dirty="0"/>
          </a:p>
          <a:p>
            <a:r>
              <a:rPr lang="en-US" b="1" dirty="0"/>
              <a:t>Some factors which affect surface quality</a:t>
            </a:r>
            <a:endParaRPr lang="en-US" b="0" dirty="0">
              <a:effectLst/>
            </a:endParaRPr>
          </a:p>
          <a:p>
            <a:r>
              <a:rPr lang="en-US" dirty="0"/>
              <a:t>Machine tool rigidity and bearing accuracies.</a:t>
            </a:r>
            <a:endParaRPr lang="en-US" b="0" dirty="0">
              <a:effectLst/>
            </a:endParaRPr>
          </a:p>
          <a:p>
            <a:r>
              <a:rPr lang="en-US" dirty="0"/>
              <a:t>Finishability of work material.</a:t>
            </a:r>
            <a:endParaRPr lang="en-US" b="0" dirty="0">
              <a:effectLst/>
            </a:endParaRPr>
          </a:p>
          <a:p>
            <a:r>
              <a:rPr lang="en-US" dirty="0"/>
              <a:t>Type and condition of cutting tool.</a:t>
            </a:r>
            <a:endParaRPr lang="en-US" b="0" dirty="0">
              <a:effectLst/>
            </a:endParaRPr>
          </a:p>
          <a:p>
            <a:r>
              <a:rPr lang="en-US" dirty="0"/>
              <a:t>Applications of cutting fluid.</a:t>
            </a:r>
            <a:endParaRPr lang="en-US" b="0" dirty="0">
              <a:effectLst/>
            </a:endParaRPr>
          </a:p>
          <a:p>
            <a:r>
              <a:rPr lang="en-US" dirty="0"/>
              <a:t>Method of chip removal.</a:t>
            </a:r>
            <a:endParaRPr lang="en-US" b="0" dirty="0">
              <a:effectLst/>
            </a:endParaRPr>
          </a:p>
          <a:p>
            <a:r>
              <a:rPr lang="en-US" dirty="0"/>
              <a:t>Geometry of cutting tool.</a:t>
            </a:r>
            <a:endParaRPr lang="en-US" b="0" dirty="0">
              <a:effectLst/>
            </a:endParaRPr>
          </a:p>
          <a:p>
            <a:r>
              <a:rPr lang="en-US" dirty="0"/>
              <a:t>Cutting variables.</a:t>
            </a:r>
            <a:endParaRPr lang="en-US" b="0" dirty="0">
              <a:effectLst/>
            </a:endParaRPr>
          </a:p>
          <a:p>
            <a:r>
              <a:rPr lang="en-US" dirty="0"/>
              <a:t>Chatter, which arises due to </a:t>
            </a:r>
            <a:r>
              <a:rPr lang="en-US" b="1" dirty="0"/>
              <a:t>tool or workpiece vibrations</a:t>
            </a:r>
            <a:r>
              <a:rPr lang="en-US" dirty="0"/>
              <a:t>, may occur due to non-rigid connections. We have solved the </a:t>
            </a:r>
            <a:r>
              <a:rPr lang="en-US" b="1" dirty="0"/>
              <a:t>delay differential equation </a:t>
            </a:r>
            <a:r>
              <a:rPr lang="en-US" dirty="0"/>
              <a:t>given in the first chapter to find radial displacement of the tool with respect to time. Using these radial displacements, the surface topology of the workpiece can be predicted during the chatter process.</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255629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51ED3D-8832-406E-AA06-9D64FC917D00}"/>
              </a:ext>
            </a:extLst>
          </p:cNvPr>
          <p:cNvSpPr>
            <a:spLocks noGrp="1"/>
          </p:cNvSpPr>
          <p:nvPr>
            <p:ph idx="1"/>
          </p:nvPr>
        </p:nvSpPr>
        <p:spPr>
          <a:xfrm>
            <a:off x="838200" y="112295"/>
            <a:ext cx="10515600" cy="6064668"/>
          </a:xfrm>
        </p:spPr>
        <p:txBody>
          <a:bodyPr/>
          <a:lstStyle/>
          <a:p>
            <a:pPr marL="0" indent="0">
              <a:buNone/>
            </a:pPr>
            <a:r>
              <a:rPr lang="en-US" dirty="0"/>
              <a:t>The graph of y vs t is given in the figure below. The algorithm used in obtaining the graph involves the following steps:</a:t>
            </a:r>
            <a:endParaRPr lang="en-US" b="0" dirty="0">
              <a:effectLst/>
            </a:endParaRPr>
          </a:p>
          <a:p>
            <a:pPr fontAlgn="base"/>
            <a:r>
              <a:rPr lang="en-US" dirty="0"/>
              <a:t>Converting the second order delay differential equation to</a:t>
            </a:r>
            <a:r>
              <a:rPr lang="en-US" b="1" dirty="0"/>
              <a:t> state-space form</a:t>
            </a:r>
            <a:r>
              <a:rPr lang="en-US" dirty="0"/>
              <a:t>.</a:t>
            </a:r>
          </a:p>
          <a:p>
            <a:pPr fontAlgn="base"/>
            <a:r>
              <a:rPr lang="en-US" dirty="0"/>
              <a:t>Modelling the chatter history function, which serves as the boundary conditions - At time t = 0, </a:t>
            </a:r>
            <a:r>
              <a:rPr lang="en-US" b="1" dirty="0"/>
              <a:t>tool is just touching the workpiece. y is negligible and y’ = 0.</a:t>
            </a:r>
            <a:endParaRPr lang="en-US" dirty="0"/>
          </a:p>
          <a:p>
            <a:pPr fontAlgn="base"/>
            <a:r>
              <a:rPr lang="en-US" dirty="0"/>
              <a:t>Modelling the </a:t>
            </a:r>
            <a:r>
              <a:rPr lang="en-US" dirty="0" err="1"/>
              <a:t>dde</a:t>
            </a:r>
            <a:r>
              <a:rPr lang="en-US" dirty="0"/>
              <a:t> function, based on the documentation given for </a:t>
            </a:r>
            <a:r>
              <a:rPr lang="en-US" dirty="0" err="1"/>
              <a:t>ddesd</a:t>
            </a:r>
            <a:r>
              <a:rPr lang="en-US" dirty="0"/>
              <a:t> in </a:t>
            </a:r>
            <a:r>
              <a:rPr lang="en-US" dirty="0" err="1"/>
              <a:t>matlab</a:t>
            </a:r>
            <a:r>
              <a:rPr lang="en-US" dirty="0"/>
              <a:t>.</a:t>
            </a:r>
          </a:p>
          <a:p>
            <a:pPr fontAlgn="base"/>
            <a:r>
              <a:rPr lang="en-US" dirty="0"/>
              <a:t>Modelling the delay function = </a:t>
            </a:r>
            <a:r>
              <a:rPr lang="en-US" b="1" dirty="0"/>
              <a:t>60/N,  N = 4000 rpm</a:t>
            </a:r>
            <a:r>
              <a:rPr lang="en-US" dirty="0"/>
              <a:t> taken.</a:t>
            </a:r>
          </a:p>
          <a:p>
            <a:pPr fontAlgn="base"/>
            <a:r>
              <a:rPr lang="en-US" dirty="0"/>
              <a:t>Use the following constants: </a:t>
            </a:r>
            <a:r>
              <a:rPr lang="en-US" b="1" dirty="0"/>
              <a:t>m = 1.742 [kg], k = 7.92 · 10^6 [N/m], c = 176.8 [N/m/s], </a:t>
            </a:r>
            <a:r>
              <a:rPr lang="en-US" b="1" dirty="0" err="1"/>
              <a:t>Kf</a:t>
            </a:r>
            <a:r>
              <a:rPr lang="en-US" b="1" dirty="0"/>
              <a:t> = 2585 [N/mm2]</a:t>
            </a:r>
            <a:endParaRPr lang="en-US" dirty="0"/>
          </a:p>
          <a:p>
            <a:pPr fontAlgn="base"/>
            <a:r>
              <a:rPr lang="en-US" dirty="0"/>
              <a:t>Use the following equation, plug the constants into </a:t>
            </a:r>
            <a:r>
              <a:rPr lang="en-US" dirty="0" err="1"/>
              <a:t>dde</a:t>
            </a:r>
            <a:r>
              <a:rPr lang="en-US" dirty="0"/>
              <a:t> function:</a:t>
            </a:r>
          </a:p>
          <a:p>
            <a:endParaRPr lang="en-IN" dirty="0"/>
          </a:p>
        </p:txBody>
      </p:sp>
      <p:pic>
        <p:nvPicPr>
          <p:cNvPr id="9218" name="Picture 2">
            <a:extLst>
              <a:ext uri="{FF2B5EF4-FFF2-40B4-BE49-F238E27FC236}">
                <a16:creationId xmlns:a16="http://schemas.microsoft.com/office/drawing/2014/main" id="{FFC1B601-9052-4DE9-9745-A305FD264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769" y="6050380"/>
            <a:ext cx="5943600"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598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147F273-1CF3-462E-8FCB-7CD98193E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480" y="762000"/>
            <a:ext cx="832104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220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2336-DC1B-492A-B916-1BEA150CC87B}"/>
              </a:ext>
            </a:extLst>
          </p:cNvPr>
          <p:cNvSpPr>
            <a:spLocks noGrp="1"/>
          </p:cNvSpPr>
          <p:nvPr>
            <p:ph type="title"/>
          </p:nvPr>
        </p:nvSpPr>
        <p:spPr/>
        <p:txBody>
          <a:bodyPr/>
          <a:lstStyle/>
          <a:p>
            <a:r>
              <a:rPr lang="en-IN" dirty="0"/>
              <a:t>Documentation for the dde solver</a:t>
            </a:r>
          </a:p>
        </p:txBody>
      </p:sp>
      <p:pic>
        <p:nvPicPr>
          <p:cNvPr id="11266" name="Picture 2">
            <a:extLst>
              <a:ext uri="{FF2B5EF4-FFF2-40B4-BE49-F238E27FC236}">
                <a16:creationId xmlns:a16="http://schemas.microsoft.com/office/drawing/2014/main" id="{8BA4AB70-1193-47D3-A8A3-8E4DDC8257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3984" y="1825625"/>
            <a:ext cx="758403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087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DA40D810-51D8-4056-A174-4FA2D569C5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8769" y="230397"/>
            <a:ext cx="5724525" cy="180975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49ED2612-BCB4-4F40-9435-8D1654D57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379" y="2040147"/>
            <a:ext cx="1743075" cy="49530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A450EE3A-E67E-4B73-9FCB-1B821B8A76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1914" y="2149684"/>
            <a:ext cx="2181225" cy="276225"/>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63DD4632-84D4-40AC-AEEB-F60C09DD66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3294" y="2149684"/>
            <a:ext cx="2409825" cy="257175"/>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0E3F9D2B-12CD-422A-86F6-5F6CB4A31B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1406" y="2149684"/>
            <a:ext cx="2457450" cy="266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FD6D49-5602-447D-8DE3-CE9055AC77CF}"/>
              </a:ext>
            </a:extLst>
          </p:cNvPr>
          <p:cNvSpPr txBox="1"/>
          <p:nvPr/>
        </p:nvSpPr>
        <p:spPr>
          <a:xfrm>
            <a:off x="578769" y="2817845"/>
            <a:ext cx="11112488" cy="3139321"/>
          </a:xfrm>
          <a:prstGeom prst="rect">
            <a:avLst/>
          </a:prstGeom>
          <a:noFill/>
        </p:spPr>
        <p:txBody>
          <a:bodyPr wrap="square" rtlCol="0">
            <a:spAutoFit/>
          </a:bodyPr>
          <a:lstStyle/>
          <a:p>
            <a:r>
              <a:rPr lang="en-US" i="1" dirty="0" err="1"/>
              <a:t>H</a:t>
            </a:r>
            <a:r>
              <a:rPr lang="en-US" i="1" baseline="-25000" dirty="0" err="1"/>
              <a:t>avg</a:t>
            </a:r>
            <a:r>
              <a:rPr lang="en-US" i="1" baseline="-25000" dirty="0"/>
              <a:t> </a:t>
            </a:r>
            <a:r>
              <a:rPr lang="en-US" i="1" dirty="0"/>
              <a:t>= </a:t>
            </a:r>
            <a:r>
              <a:rPr lang="en-US" i="1" dirty="0" err="1"/>
              <a:t>H</a:t>
            </a:r>
            <a:r>
              <a:rPr lang="en-US" i="1" baseline="-25000" dirty="0" err="1"/>
              <a:t>max</a:t>
            </a:r>
            <a:r>
              <a:rPr lang="en-US" i="1" dirty="0"/>
              <a:t> /4</a:t>
            </a:r>
            <a:endParaRPr lang="en-US" b="0" dirty="0">
              <a:effectLst/>
            </a:endParaRPr>
          </a:p>
          <a:p>
            <a:br>
              <a:rPr lang="en-US" b="0" dirty="0">
                <a:effectLst/>
              </a:rPr>
            </a:br>
            <a:r>
              <a:rPr lang="en-US" b="1" u="sng" dirty="0"/>
              <a:t>Comparing chatter results with theoretical values</a:t>
            </a:r>
          </a:p>
          <a:p>
            <a:endParaRPr lang="en-US" b="0" dirty="0">
              <a:effectLst/>
            </a:endParaRPr>
          </a:p>
          <a:p>
            <a:r>
              <a:rPr lang="en-US" dirty="0" err="1"/>
              <a:t>H</a:t>
            </a:r>
            <a:r>
              <a:rPr lang="en-US" baseline="-25000" dirty="0" err="1"/>
              <a:t>max</a:t>
            </a:r>
            <a:r>
              <a:rPr lang="en-US" baseline="-25000" dirty="0"/>
              <a:t> </a:t>
            </a:r>
            <a:r>
              <a:rPr lang="en-US" dirty="0"/>
              <a:t> obtained from solving delay differential equation = 2mm</a:t>
            </a:r>
            <a:endParaRPr lang="en-US" b="0" dirty="0">
              <a:effectLst/>
            </a:endParaRPr>
          </a:p>
          <a:p>
            <a:r>
              <a:rPr lang="en-US" dirty="0"/>
              <a:t>Therefore </a:t>
            </a:r>
            <a:r>
              <a:rPr lang="en-US" dirty="0" err="1"/>
              <a:t>H</a:t>
            </a:r>
            <a:r>
              <a:rPr lang="en-US" baseline="-25000" dirty="0" err="1"/>
              <a:t>av</a:t>
            </a:r>
            <a:r>
              <a:rPr lang="en-US" baseline="-25000" dirty="0"/>
              <a:t> </a:t>
            </a:r>
            <a:r>
              <a:rPr lang="en-US" dirty="0"/>
              <a:t>= </a:t>
            </a:r>
            <a:r>
              <a:rPr lang="en-US" dirty="0" err="1"/>
              <a:t>H</a:t>
            </a:r>
            <a:r>
              <a:rPr lang="en-US" baseline="-25000" dirty="0" err="1"/>
              <a:t>max</a:t>
            </a:r>
            <a:r>
              <a:rPr lang="en-US" dirty="0"/>
              <a:t>/4 = 0.5mm</a:t>
            </a:r>
          </a:p>
          <a:p>
            <a:endParaRPr lang="en-US" b="0" dirty="0">
              <a:effectLst/>
            </a:endParaRPr>
          </a:p>
          <a:p>
            <a:r>
              <a:rPr lang="en-US" dirty="0" err="1"/>
              <a:t>H</a:t>
            </a:r>
            <a:r>
              <a:rPr lang="en-US" baseline="-25000" dirty="0" err="1"/>
              <a:t>av,theoretical</a:t>
            </a:r>
            <a:r>
              <a:rPr lang="en-US" baseline="-25000" dirty="0"/>
              <a:t> </a:t>
            </a:r>
            <a:r>
              <a:rPr lang="en-US" dirty="0"/>
              <a:t> = f/4(</a:t>
            </a:r>
            <a:r>
              <a:rPr lang="en-US" dirty="0" err="1"/>
              <a:t>tanѱ</a:t>
            </a:r>
            <a:r>
              <a:rPr lang="en-US" dirty="0"/>
              <a:t> +</a:t>
            </a:r>
            <a:r>
              <a:rPr lang="en-US" dirty="0" err="1"/>
              <a:t>cotϒ</a:t>
            </a:r>
            <a:r>
              <a:rPr lang="en-US" dirty="0"/>
              <a:t>)= 0.0113/(4*(tan(15)+cot(5))) = 0.24mm</a:t>
            </a:r>
            <a:endParaRPr lang="en-US" b="0" dirty="0">
              <a:effectLst/>
            </a:endParaRPr>
          </a:p>
          <a:p>
            <a:r>
              <a:rPr lang="en-US" dirty="0"/>
              <a:t>Therefore, it can be seen here that based on the input parameters, ѱ = 15 deg, ϒ=5 deg, N = 4000 rpm, f = 0.17 mm/rev, the surface roughness in the chattered region was </a:t>
            </a:r>
            <a:r>
              <a:rPr lang="en-US" b="1" dirty="0"/>
              <a:t>double</a:t>
            </a:r>
            <a:r>
              <a:rPr lang="en-US" dirty="0"/>
              <a:t> that of the theoretical surface roughness obtained by orthogonal turning without chatter, assuming negligible nose radius.</a:t>
            </a:r>
            <a:endParaRPr lang="en-IN" dirty="0"/>
          </a:p>
        </p:txBody>
      </p:sp>
    </p:spTree>
    <p:extLst>
      <p:ext uri="{BB962C8B-B14F-4D97-AF65-F5344CB8AC3E}">
        <p14:creationId xmlns:p14="http://schemas.microsoft.com/office/powerpoint/2010/main" val="3388479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5F21-66DE-4EF1-A402-24CA115F1179}"/>
              </a:ext>
            </a:extLst>
          </p:cNvPr>
          <p:cNvSpPr>
            <a:spLocks noGrp="1"/>
          </p:cNvSpPr>
          <p:nvPr>
            <p:ph type="title"/>
          </p:nvPr>
        </p:nvSpPr>
        <p:spPr>
          <a:xfrm>
            <a:off x="1839686" y="2766218"/>
            <a:ext cx="10515600" cy="1325563"/>
          </a:xfrm>
        </p:spPr>
        <p:txBody>
          <a:bodyPr/>
          <a:lstStyle/>
          <a:p>
            <a:r>
              <a:rPr lang="en-IN" dirty="0"/>
              <a:t>Thank you!</a:t>
            </a:r>
          </a:p>
        </p:txBody>
      </p:sp>
    </p:spTree>
    <p:extLst>
      <p:ext uri="{BB962C8B-B14F-4D97-AF65-F5344CB8AC3E}">
        <p14:creationId xmlns:p14="http://schemas.microsoft.com/office/powerpoint/2010/main" val="297641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F6A6-C9B2-40F3-98D6-B5C6F81F367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15C786A-4952-42AB-9AD5-3DE96C4FB937}"/>
              </a:ext>
            </a:extLst>
          </p:cNvPr>
          <p:cNvSpPr>
            <a:spLocks noGrp="1"/>
          </p:cNvSpPr>
          <p:nvPr>
            <p:ph idx="1"/>
          </p:nvPr>
        </p:nvSpPr>
        <p:spPr/>
        <p:txBody>
          <a:bodyPr>
            <a:normAutofit fontScale="77500" lnSpcReduction="20000"/>
          </a:bodyPr>
          <a:lstStyle/>
          <a:p>
            <a:r>
              <a:rPr lang="en-US" dirty="0"/>
              <a:t>High speed machining processes involve dynamic conditions. Machining can be adversely affected due to unwanted vibrations which may cause damage to the tool, a poor surface finish and a lot of noise, all of which need to be avoided. All of these are extremely undesirable in any machining process, along with a bad machined part, there is higher consumption of energy and a really low efficiency.</a:t>
            </a:r>
            <a:endParaRPr lang="en-US" b="0" dirty="0">
              <a:effectLst/>
            </a:endParaRPr>
          </a:p>
          <a:p>
            <a:r>
              <a:rPr lang="en-US" b="1" dirty="0"/>
              <a:t>Chatter is the relative movement between the workpiece and the cutting tool in the form of vibrations. These resultant vibrations cause waves on the machined surface. These waves are undulated after 1 tool pass and hence affect the machining in the next tool pass</a:t>
            </a:r>
            <a:r>
              <a:rPr lang="en-US" dirty="0"/>
              <a:t>. These undulations cause a change in chip thickness which in turn results in a varied cutting force and a deviation from the required machining process. It is a characteristic of chatter to leave marks in the machined surface. </a:t>
            </a:r>
            <a:r>
              <a:rPr lang="en-US" b="1" dirty="0"/>
              <a:t>The main cause of chatter is the lack of rigidity of a multi-component machine-tool</a:t>
            </a:r>
            <a:r>
              <a:rPr lang="en-US" dirty="0"/>
              <a:t>. Most machine tools involve high dynamic movements which is why it is difficult to avoid chatter altogether. Chatter can be non-linear in high-speed machining if sudden geometry change is encountered by the cutting tool.</a:t>
            </a:r>
            <a:br>
              <a:rPr lang="en-US" dirty="0"/>
            </a:br>
            <a:endParaRPr lang="en-IN" dirty="0"/>
          </a:p>
        </p:txBody>
      </p:sp>
    </p:spTree>
    <p:extLst>
      <p:ext uri="{BB962C8B-B14F-4D97-AF65-F5344CB8AC3E}">
        <p14:creationId xmlns:p14="http://schemas.microsoft.com/office/powerpoint/2010/main" val="234494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D318B0-CE10-47BA-B088-7C0B76A4F544}"/>
              </a:ext>
            </a:extLst>
          </p:cNvPr>
          <p:cNvSpPr>
            <a:spLocks noGrp="1"/>
          </p:cNvSpPr>
          <p:nvPr>
            <p:ph idx="1"/>
          </p:nvPr>
        </p:nvSpPr>
        <p:spPr>
          <a:xfrm>
            <a:off x="838200" y="160421"/>
            <a:ext cx="10515600" cy="6016542"/>
          </a:xfrm>
        </p:spPr>
        <p:txBody>
          <a:bodyPr>
            <a:normAutofit fontScale="77500" lnSpcReduction="20000"/>
          </a:bodyPr>
          <a:lstStyle/>
          <a:p>
            <a:r>
              <a:rPr lang="en-US" dirty="0"/>
              <a:t>Chatter can be classified into 2 types:</a:t>
            </a:r>
            <a:endParaRPr lang="en-US" b="0" dirty="0">
              <a:effectLst/>
            </a:endParaRPr>
          </a:p>
          <a:p>
            <a:r>
              <a:rPr lang="en-US" dirty="0" err="1"/>
              <a:t>i</a:t>
            </a:r>
            <a:r>
              <a:rPr lang="en-US" dirty="0"/>
              <a:t>)      </a:t>
            </a:r>
            <a:r>
              <a:rPr lang="en-US" b="1" dirty="0"/>
              <a:t>Forced Vibrations</a:t>
            </a:r>
            <a:r>
              <a:rPr lang="en-US" dirty="0"/>
              <a:t>: When the tool encounters interruption in the cutting, tool runout or external vibrations from outside.</a:t>
            </a:r>
            <a:endParaRPr lang="en-US" b="0" dirty="0">
              <a:effectLst/>
            </a:endParaRPr>
          </a:p>
          <a:p>
            <a:r>
              <a:rPr lang="en-US" dirty="0"/>
              <a:t>ii)     </a:t>
            </a:r>
            <a:r>
              <a:rPr lang="en-US" b="1" dirty="0"/>
              <a:t>Self-Generated Vibrations</a:t>
            </a:r>
            <a:r>
              <a:rPr lang="en-US" dirty="0"/>
              <a:t>: Since the chip thickness depends on the relative position between tool and workpiece during the previous tool passage, vibrations are generated due to these undulations.</a:t>
            </a:r>
            <a:endParaRPr lang="en-US" b="0" dirty="0">
              <a:effectLst/>
            </a:endParaRPr>
          </a:p>
          <a:p>
            <a:r>
              <a:rPr lang="en-US" dirty="0"/>
              <a:t>Most chatter vibrations can be estimated by </a:t>
            </a:r>
            <a:r>
              <a:rPr lang="en-US" b="1" dirty="0"/>
              <a:t>Delayed Differential equations</a:t>
            </a:r>
            <a:r>
              <a:rPr lang="en-US" dirty="0"/>
              <a:t>. In this project we will try to solve the equations for these vibrations and the associated forces via </a:t>
            </a:r>
            <a:r>
              <a:rPr lang="en-US" b="1" dirty="0"/>
              <a:t>MATLAB</a:t>
            </a:r>
            <a:r>
              <a:rPr lang="en-US" dirty="0"/>
              <a:t>.</a:t>
            </a:r>
            <a:endParaRPr lang="en-US" b="0" dirty="0">
              <a:effectLst/>
            </a:endParaRPr>
          </a:p>
          <a:p>
            <a:r>
              <a:rPr lang="en-US" b="1" dirty="0"/>
              <a:t>Regenerative chatter is harmful</a:t>
            </a:r>
            <a:r>
              <a:rPr lang="en-US" dirty="0"/>
              <a:t> to any process, because it creates excessive vibration between the tool and the workpiece, resulting in a poor surface finish, high-pitch noise and accelerated tool wear. This in turn </a:t>
            </a:r>
            <a:r>
              <a:rPr lang="en-US" b="1" dirty="0"/>
              <a:t>reduces machine tool life, reliability and safety</a:t>
            </a:r>
            <a:r>
              <a:rPr lang="en-US" dirty="0"/>
              <a:t> of the operation. It is therefore very essential to predict and detect chatter where the objective is to avoid chatter occurrence in the cutting process in order to obtain better surface finish of the product, higher productivity and tool life.</a:t>
            </a:r>
            <a:endParaRPr lang="en-US" b="0" dirty="0">
              <a:effectLst/>
            </a:endParaRPr>
          </a:p>
          <a:p>
            <a:r>
              <a:rPr lang="en-US" dirty="0"/>
              <a:t>Chatter can be </a:t>
            </a:r>
            <a:r>
              <a:rPr lang="en-US" b="1" dirty="0"/>
              <a:t>recognized by the noise</a:t>
            </a:r>
            <a:r>
              <a:rPr lang="en-US" dirty="0"/>
              <a:t> associated with these vibrations, by the </a:t>
            </a:r>
            <a:r>
              <a:rPr lang="en-US" b="1" dirty="0"/>
              <a:t>chatter marks </a:t>
            </a:r>
            <a:r>
              <a:rPr lang="en-US" dirty="0"/>
              <a:t>on the cut surface, and by the </a:t>
            </a:r>
            <a:r>
              <a:rPr lang="en-US" b="1" dirty="0"/>
              <a:t>appearance of the chips produced</a:t>
            </a:r>
            <a:r>
              <a:rPr lang="en-US" dirty="0"/>
              <a:t> in turning. Machining with chatter is not desired because of the chatter marks on the surface and because the large and fluctuating peak values of the variable cutting forces, which might cause breakage of the tool or of some other part of the machine. Chatter is often a factor limiting metal removal rate below the machine’s capacity and hence reduces the productivity of the machine.</a:t>
            </a:r>
            <a:endParaRPr lang="en-US" b="0" dirty="0">
              <a:effectLst/>
            </a:endParaRPr>
          </a:p>
          <a:p>
            <a:endParaRPr lang="en-IN" dirty="0"/>
          </a:p>
        </p:txBody>
      </p:sp>
    </p:spTree>
    <p:extLst>
      <p:ext uri="{BB962C8B-B14F-4D97-AF65-F5344CB8AC3E}">
        <p14:creationId xmlns:p14="http://schemas.microsoft.com/office/powerpoint/2010/main" val="133395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B8BC1-CCD9-43D5-9560-498E11FB76D8}"/>
              </a:ext>
            </a:extLst>
          </p:cNvPr>
          <p:cNvSpPr>
            <a:spLocks noGrp="1"/>
          </p:cNvSpPr>
          <p:nvPr>
            <p:ph idx="1"/>
          </p:nvPr>
        </p:nvSpPr>
        <p:spPr>
          <a:xfrm>
            <a:off x="838200" y="96253"/>
            <a:ext cx="10515600" cy="6617368"/>
          </a:xfrm>
        </p:spPr>
        <p:txBody>
          <a:bodyPr>
            <a:normAutofit fontScale="55000" lnSpcReduction="20000"/>
          </a:bodyPr>
          <a:lstStyle/>
          <a:p>
            <a:r>
              <a:rPr lang="en-US" b="1" u="sng" dirty="0"/>
              <a:t>Thin-Walled Parts and difficulties associated with machining these parts:</a:t>
            </a:r>
            <a:endParaRPr lang="en-US" b="0" dirty="0">
              <a:effectLst/>
            </a:endParaRPr>
          </a:p>
          <a:p>
            <a:br>
              <a:rPr lang="en-US" b="0" dirty="0">
                <a:effectLst/>
              </a:rPr>
            </a:br>
            <a:r>
              <a:rPr lang="en-US" dirty="0"/>
              <a:t>Thin-walled components are basically components with a wall thickness much smaller compared to the rest of the dimensions of the workpiece, like a thin-walled pipe or pressure vessels.</a:t>
            </a:r>
            <a:endParaRPr lang="en-US" b="0" dirty="0">
              <a:effectLst/>
            </a:endParaRPr>
          </a:p>
          <a:p>
            <a:br>
              <a:rPr lang="en-US" b="0" dirty="0">
                <a:effectLst/>
              </a:rPr>
            </a:br>
            <a:r>
              <a:rPr lang="en-US" dirty="0"/>
              <a:t>During the CNC turning process, the main challenge for machining thin wall parts is the </a:t>
            </a:r>
            <a:r>
              <a:rPr lang="en-US" b="1" dirty="0"/>
              <a:t>deformation</a:t>
            </a:r>
            <a:r>
              <a:rPr lang="en-US" dirty="0"/>
              <a:t>, which may be </a:t>
            </a:r>
            <a:r>
              <a:rPr lang="en-US" b="1" dirty="0"/>
              <a:t>caused by the cutting force, which leads to the shape becoming elliptical or small in the middle and big at both ends</a:t>
            </a:r>
            <a:r>
              <a:rPr lang="en-US" dirty="0"/>
              <a:t>. In addition, due to the casing of thin wall workpiece, </a:t>
            </a:r>
            <a:r>
              <a:rPr lang="en-US" b="1" dirty="0"/>
              <a:t>poor heat dissipation</a:t>
            </a:r>
            <a:r>
              <a:rPr lang="en-US" dirty="0"/>
              <a:t> further resulting in thermal deformation.</a:t>
            </a:r>
            <a:endParaRPr lang="en-US" b="0" dirty="0">
              <a:effectLst/>
            </a:endParaRPr>
          </a:p>
          <a:p>
            <a:pPr fontAlgn="base"/>
            <a:r>
              <a:rPr lang="en-US" dirty="0"/>
              <a:t>The thin-walled parts can not bear large radial force, so it is difficult to install with general clamps.</a:t>
            </a:r>
          </a:p>
          <a:p>
            <a:pPr fontAlgn="base"/>
            <a:r>
              <a:rPr lang="en-US" dirty="0"/>
              <a:t>Improper clamping, improper clamping force, and poor rigidity of thin wall parts lead to large deformations.</a:t>
            </a:r>
          </a:p>
          <a:p>
            <a:pPr fontAlgn="base"/>
            <a:r>
              <a:rPr lang="en-US" dirty="0"/>
              <a:t>The elastic recovery of the workpiece under normal conditions will affect the dimensional accuracy and shape accuracy.</a:t>
            </a:r>
          </a:p>
          <a:p>
            <a:pPr fontAlgn="base"/>
            <a:r>
              <a:rPr lang="en-US" dirty="0"/>
              <a:t>Unreasonable fixture design causes positioning error.</a:t>
            </a:r>
          </a:p>
          <a:p>
            <a:pPr fontAlgn="base"/>
            <a:r>
              <a:rPr lang="en-US" dirty="0"/>
              <a:t>The cutting heat will also affect the control of parts dimension accuracy.</a:t>
            </a:r>
          </a:p>
          <a:p>
            <a:pPr fontAlgn="base"/>
            <a:r>
              <a:rPr lang="en-US" dirty="0"/>
              <a:t>Due to the cutting forces, the workpiece is prone to vibration or deformation, and results in low surface quality and inaccurate size of parts.</a:t>
            </a:r>
          </a:p>
          <a:p>
            <a:pPr fontAlgn="base"/>
            <a:r>
              <a:rPr lang="en-US" dirty="0"/>
              <a:t>If the cutting amount is a lot, the production efficiency will be impacted.</a:t>
            </a:r>
          </a:p>
          <a:p>
            <a:r>
              <a:rPr lang="en-US" dirty="0"/>
              <a:t>Due to the</a:t>
            </a:r>
            <a:r>
              <a:rPr lang="en-US" b="1" dirty="0"/>
              <a:t> further lack of rigidity caused due to clamping constraints </a:t>
            </a:r>
            <a:r>
              <a:rPr lang="en-US" dirty="0"/>
              <a:t>in thin-walled turning it becomes even more important to </a:t>
            </a:r>
            <a:r>
              <a:rPr lang="en-US" dirty="0" err="1"/>
              <a:t>analyse</a:t>
            </a:r>
            <a:r>
              <a:rPr lang="en-US" dirty="0"/>
              <a:t> the self generated chatter vibrations as the incremental nature of these vibrations can completely damage the job and destroy the profile initially required by the user.</a:t>
            </a:r>
            <a:endParaRPr lang="en-US" b="0" dirty="0">
              <a:effectLst/>
            </a:endParaRPr>
          </a:p>
          <a:p>
            <a:r>
              <a:rPr lang="en-US" dirty="0"/>
              <a:t>The </a:t>
            </a:r>
            <a:r>
              <a:rPr lang="en-US" b="1" dirty="0"/>
              <a:t>steps to improve</a:t>
            </a:r>
            <a:r>
              <a:rPr lang="en-US" dirty="0"/>
              <a:t> the machinability of these parts include:</a:t>
            </a:r>
            <a:endParaRPr lang="en-US" b="0" dirty="0">
              <a:effectLst/>
            </a:endParaRPr>
          </a:p>
          <a:p>
            <a:pPr fontAlgn="base"/>
            <a:r>
              <a:rPr lang="en-US" dirty="0"/>
              <a:t>Ensuring uniform clamping of the workpiece</a:t>
            </a:r>
          </a:p>
          <a:p>
            <a:pPr fontAlgn="base"/>
            <a:r>
              <a:rPr lang="en-US" dirty="0"/>
              <a:t>Analyzing chatter vibrations and making suitable adjustments to the machining process.</a:t>
            </a:r>
          </a:p>
          <a:p>
            <a:pPr fontAlgn="base"/>
            <a:r>
              <a:rPr lang="en-US" dirty="0"/>
              <a:t>It is always suitable to first machine the inner surface of the thin wall and then the outer wall since the inner-wall is more susceptible to deformation.</a:t>
            </a:r>
          </a:p>
          <a:p>
            <a:pPr fontAlgn="base"/>
            <a:r>
              <a:rPr lang="en-US" dirty="0"/>
              <a:t>It is always suggested that the machining process be completed in 1 setup. Since every setup comes with it’s own calibration and possible errors associated with it. Thus, especially for critical thin walled components the clamping should be designed such to not have multiple setups.</a:t>
            </a:r>
          </a:p>
          <a:p>
            <a:endParaRPr lang="en-IN" dirty="0"/>
          </a:p>
        </p:txBody>
      </p:sp>
    </p:spTree>
    <p:extLst>
      <p:ext uri="{BB962C8B-B14F-4D97-AF65-F5344CB8AC3E}">
        <p14:creationId xmlns:p14="http://schemas.microsoft.com/office/powerpoint/2010/main" val="333553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C9BAC-5FA8-4428-8906-FF0EDF39364B}"/>
              </a:ext>
            </a:extLst>
          </p:cNvPr>
          <p:cNvSpPr>
            <a:spLocks noGrp="1"/>
          </p:cNvSpPr>
          <p:nvPr>
            <p:ph type="title"/>
          </p:nvPr>
        </p:nvSpPr>
        <p:spPr/>
        <p:txBody>
          <a:bodyPr/>
          <a:lstStyle/>
          <a:p>
            <a:r>
              <a:rPr lang="en-IN" dirty="0"/>
              <a:t>Chatter model</a:t>
            </a:r>
          </a:p>
        </p:txBody>
      </p:sp>
      <p:pic>
        <p:nvPicPr>
          <p:cNvPr id="1030" name="Picture 6">
            <a:extLst>
              <a:ext uri="{FF2B5EF4-FFF2-40B4-BE49-F238E27FC236}">
                <a16:creationId xmlns:a16="http://schemas.microsoft.com/office/drawing/2014/main" id="{A8FA76A3-1F10-4FA8-B2AB-B44FDDC99F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2176" y="3708335"/>
            <a:ext cx="5457825" cy="11715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A412FF8-29F9-4273-B940-2909D691189C}"/>
              </a:ext>
            </a:extLst>
          </p:cNvPr>
          <p:cNvSpPr txBox="1"/>
          <p:nvPr/>
        </p:nvSpPr>
        <p:spPr>
          <a:xfrm>
            <a:off x="1155635" y="4879910"/>
            <a:ext cx="10280780" cy="1200329"/>
          </a:xfrm>
          <a:prstGeom prst="rect">
            <a:avLst/>
          </a:prstGeom>
          <a:noFill/>
        </p:spPr>
        <p:txBody>
          <a:bodyPr wrap="square" rtlCol="0">
            <a:spAutoFit/>
          </a:bodyPr>
          <a:lstStyle/>
          <a:p>
            <a:r>
              <a:rPr lang="en-US" dirty="0" err="1"/>
              <a:t>Kf</a:t>
            </a:r>
            <a:r>
              <a:rPr lang="en-US" dirty="0"/>
              <a:t> is the cutting coefﬁcient in the feed direction</a:t>
            </a:r>
            <a:endParaRPr lang="en-US" b="0" dirty="0">
              <a:effectLst/>
            </a:endParaRPr>
          </a:p>
          <a:p>
            <a:r>
              <a:rPr lang="en-US" dirty="0"/>
              <a:t>·       b is the chip width (width of cut), mm,</a:t>
            </a:r>
            <a:endParaRPr lang="en-US" b="0" dirty="0">
              <a:effectLst/>
            </a:endParaRPr>
          </a:p>
          <a:p>
            <a:r>
              <a:rPr lang="en-US" dirty="0"/>
              <a:t>·       T is the time delay between the current time  and previous time,</a:t>
            </a:r>
            <a:endParaRPr lang="en-US" b="0" dirty="0">
              <a:effectLst/>
            </a:endParaRPr>
          </a:p>
          <a:p>
            <a:r>
              <a:rPr lang="en-US" dirty="0"/>
              <a:t>·       [x(t-T)- x(t)] is the dynamic chip thickness due to tool vibration.</a:t>
            </a:r>
            <a:endParaRPr lang="en-IN" dirty="0"/>
          </a:p>
        </p:txBody>
      </p:sp>
      <p:sp>
        <p:nvSpPr>
          <p:cNvPr id="7" name="TextBox 6">
            <a:extLst>
              <a:ext uri="{FF2B5EF4-FFF2-40B4-BE49-F238E27FC236}">
                <a16:creationId xmlns:a16="http://schemas.microsoft.com/office/drawing/2014/main" id="{95C1E049-D58D-4FEE-A399-5643982D5F30}"/>
              </a:ext>
            </a:extLst>
          </p:cNvPr>
          <p:cNvSpPr txBox="1"/>
          <p:nvPr/>
        </p:nvSpPr>
        <p:spPr>
          <a:xfrm>
            <a:off x="755585" y="1699847"/>
            <a:ext cx="10680830" cy="1754326"/>
          </a:xfrm>
          <a:prstGeom prst="rect">
            <a:avLst/>
          </a:prstGeom>
          <a:noFill/>
        </p:spPr>
        <p:txBody>
          <a:bodyPr wrap="square" rtlCol="0">
            <a:spAutoFit/>
          </a:bodyPr>
          <a:lstStyle/>
          <a:p>
            <a:r>
              <a:rPr lang="en-US" b="1" dirty="0"/>
              <a:t>Considering a 1 Degree of Freedom (</a:t>
            </a:r>
            <a:r>
              <a:rPr lang="en-US" b="1" dirty="0" err="1"/>
              <a:t>SDoF</a:t>
            </a:r>
            <a:r>
              <a:rPr lang="en-US" b="1" dirty="0"/>
              <a:t>)</a:t>
            </a:r>
            <a:r>
              <a:rPr lang="en-US" dirty="0"/>
              <a:t> orthogonal turning process, with a ﬂexible tool and rigid workpiece, the model incorporates various forces acting on the physical system like the damping force, inertia force, cutting force, and the spring force. A</a:t>
            </a:r>
            <a:r>
              <a:rPr lang="en-US" b="1" dirty="0"/>
              <a:t> sharp tool is considered with only the cutting force in feed direction</a:t>
            </a:r>
            <a:r>
              <a:rPr lang="en-US" dirty="0"/>
              <a:t> acting in the system. The equation of motion of the dynamic system can be </a:t>
            </a:r>
            <a:r>
              <a:rPr lang="en-US" b="1" dirty="0"/>
              <a:t>modeled in the radial (feed) direction</a:t>
            </a:r>
            <a:r>
              <a:rPr lang="en-US" dirty="0"/>
              <a:t> as:</a:t>
            </a:r>
            <a:endParaRPr lang="en-US" b="0" dirty="0">
              <a:effectLst/>
            </a:endParaRPr>
          </a:p>
          <a:p>
            <a:br>
              <a:rPr lang="en-US" dirty="0"/>
            </a:br>
            <a:endParaRPr lang="en-IN" dirty="0"/>
          </a:p>
        </p:txBody>
      </p:sp>
    </p:spTree>
    <p:extLst>
      <p:ext uri="{BB962C8B-B14F-4D97-AF65-F5344CB8AC3E}">
        <p14:creationId xmlns:p14="http://schemas.microsoft.com/office/powerpoint/2010/main" val="352105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a:extLst>
              <a:ext uri="{FF2B5EF4-FFF2-40B4-BE49-F238E27FC236}">
                <a16:creationId xmlns:a16="http://schemas.microsoft.com/office/drawing/2014/main" id="{5AAEF09B-70C2-4441-8C19-92DDF2A967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1054" y="175160"/>
            <a:ext cx="48768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7CEC006B-7A22-4191-86E0-C108E52BC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054" y="2195512"/>
            <a:ext cx="2314575"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AEE146D7-6031-484B-B050-1985BFA7C1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054" y="3091914"/>
            <a:ext cx="2609850" cy="94297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FCD61AA5-834A-45A3-A53E-490D16FB4A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41" y="3988316"/>
            <a:ext cx="515302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DAB17A3D-AA45-486F-8B0F-081094A7A7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941" y="5811503"/>
            <a:ext cx="1828800" cy="65722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88664612-2304-4802-A0D2-8C35F09009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1607" y="384710"/>
            <a:ext cx="1762125" cy="73342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65F8B20E-D76A-4053-A2BF-C98D671874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1607" y="1132891"/>
            <a:ext cx="2724150" cy="57150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A61ECB2A-04DC-4588-9F52-3A48A74A7E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65280" y="1681361"/>
            <a:ext cx="942975" cy="419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725F56-9AAF-427F-8112-A1525065C55D}"/>
              </a:ext>
            </a:extLst>
          </p:cNvPr>
          <p:cNvSpPr txBox="1"/>
          <p:nvPr/>
        </p:nvSpPr>
        <p:spPr>
          <a:xfrm>
            <a:off x="6699380" y="2195512"/>
            <a:ext cx="5299787" cy="2862322"/>
          </a:xfrm>
          <a:prstGeom prst="rect">
            <a:avLst/>
          </a:prstGeom>
          <a:noFill/>
        </p:spPr>
        <p:txBody>
          <a:bodyPr wrap="square" rtlCol="0">
            <a:spAutoFit/>
          </a:bodyPr>
          <a:lstStyle/>
          <a:p>
            <a:r>
              <a:rPr lang="en-US" dirty="0"/>
              <a:t>The </a:t>
            </a:r>
            <a:r>
              <a:rPr lang="en-US" b="1" dirty="0"/>
              <a:t>limiting width of cut (b-</a:t>
            </a:r>
            <a:r>
              <a:rPr lang="en-US" b="1" dirty="0" err="1"/>
              <a:t>lim</a:t>
            </a:r>
            <a:r>
              <a:rPr lang="en-US" b="1" dirty="0"/>
              <a:t>)</a:t>
            </a:r>
            <a:r>
              <a:rPr lang="en-US" dirty="0"/>
              <a:t>, at which the </a:t>
            </a:r>
            <a:r>
              <a:rPr lang="en-US" b="1" dirty="0"/>
              <a:t>turning process switches from stable to unstable</a:t>
            </a:r>
            <a:r>
              <a:rPr lang="en-US" dirty="0"/>
              <a:t> can be found by the relation of </a:t>
            </a:r>
            <a:r>
              <a:rPr lang="en-US" dirty="0" err="1"/>
              <a:t>b</a:t>
            </a:r>
            <a:r>
              <a:rPr lang="en-US" baseline="-25000" dirty="0" err="1"/>
              <a:t>lim</a:t>
            </a:r>
            <a:r>
              <a:rPr lang="en-US" dirty="0"/>
              <a:t> .</a:t>
            </a:r>
          </a:p>
          <a:p>
            <a:r>
              <a:rPr lang="en-US" dirty="0"/>
              <a:t>The stability equation leads to a </a:t>
            </a:r>
            <a:r>
              <a:rPr lang="en-US" b="1" dirty="0"/>
              <a:t>positive real depth of cut only when the real part of the transfer function between the tool and workpiece is negative</a:t>
            </a:r>
            <a:r>
              <a:rPr lang="en-US" dirty="0"/>
              <a:t>. So, this equation gives only an absolute depth of cut when the minimum  (most negative)  value of  G  is considered.</a:t>
            </a:r>
            <a:endParaRPr lang="en-US" b="0" dirty="0">
              <a:effectLst/>
            </a:endParaRPr>
          </a:p>
          <a:p>
            <a:br>
              <a:rPr lang="en-US" dirty="0"/>
            </a:br>
            <a:endParaRPr lang="en-IN" dirty="0"/>
          </a:p>
        </p:txBody>
      </p:sp>
    </p:spTree>
    <p:extLst>
      <p:ext uri="{BB962C8B-B14F-4D97-AF65-F5344CB8AC3E}">
        <p14:creationId xmlns:p14="http://schemas.microsoft.com/office/powerpoint/2010/main" val="1715362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4D13059-1E12-4A48-B6FF-07B24868AA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9590" y="1253331"/>
            <a:ext cx="611282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3547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CFDA-F7D4-4DA7-9D07-04CF4F865750}"/>
              </a:ext>
            </a:extLst>
          </p:cNvPr>
          <p:cNvSpPr>
            <a:spLocks noGrp="1"/>
          </p:cNvSpPr>
          <p:nvPr>
            <p:ph type="title"/>
          </p:nvPr>
        </p:nvSpPr>
        <p:spPr/>
        <p:txBody>
          <a:bodyPr/>
          <a:lstStyle/>
          <a:p>
            <a:r>
              <a:rPr lang="en-IN" dirty="0"/>
              <a:t>Stability Lobes Diagrams and their use</a:t>
            </a:r>
          </a:p>
        </p:txBody>
      </p:sp>
      <p:sp>
        <p:nvSpPr>
          <p:cNvPr id="3" name="Content Placeholder 2">
            <a:extLst>
              <a:ext uri="{FF2B5EF4-FFF2-40B4-BE49-F238E27FC236}">
                <a16:creationId xmlns:a16="http://schemas.microsoft.com/office/drawing/2014/main" id="{7AFE00D6-E725-4746-B31B-EDA1CB140241}"/>
              </a:ext>
            </a:extLst>
          </p:cNvPr>
          <p:cNvSpPr>
            <a:spLocks noGrp="1"/>
          </p:cNvSpPr>
          <p:nvPr>
            <p:ph idx="1"/>
          </p:nvPr>
        </p:nvSpPr>
        <p:spPr/>
        <p:txBody>
          <a:bodyPr>
            <a:normAutofit fontScale="92500" lnSpcReduction="20000"/>
          </a:bodyPr>
          <a:lstStyle/>
          <a:p>
            <a:r>
              <a:rPr lang="en-US" dirty="0"/>
              <a:t>The </a:t>
            </a:r>
            <a:r>
              <a:rPr lang="en-US" b="1" dirty="0"/>
              <a:t>most signiﬁcant cutting parameter</a:t>
            </a:r>
            <a:r>
              <a:rPr lang="en-US" dirty="0"/>
              <a:t>, which decides the generation of chatter in a turning process, is the </a:t>
            </a:r>
            <a:r>
              <a:rPr lang="en-US" b="1" dirty="0"/>
              <a:t>depth of cut (chip width) b</a:t>
            </a:r>
            <a:r>
              <a:rPr lang="en-US" dirty="0"/>
              <a:t>. When the chip width is smaller, the cutting process is more stable. By increasing chip width, chatter starts to occur at a certain chip-width b-</a:t>
            </a:r>
            <a:r>
              <a:rPr lang="en-US" dirty="0" err="1"/>
              <a:t>lim</a:t>
            </a:r>
            <a:r>
              <a:rPr lang="en-US" dirty="0"/>
              <a:t> (limiting depth of cut) and </a:t>
            </a:r>
            <a:r>
              <a:rPr lang="en-US" b="1" dirty="0"/>
              <a:t>becomes more energetic for all values of b&gt;b-lim</a:t>
            </a:r>
            <a:r>
              <a:rPr lang="en-US" dirty="0"/>
              <a:t>. The value of </a:t>
            </a:r>
            <a:r>
              <a:rPr lang="en-US" dirty="0" err="1"/>
              <a:t>blim</a:t>
            </a:r>
            <a:r>
              <a:rPr lang="en-US" dirty="0"/>
              <a:t> depends on the dynamic characteristics of the structure, on the workpiece material, cutting speed and feed, and on the geometry of the tool. On the SLD, the limiting depth of cut </a:t>
            </a:r>
            <a:r>
              <a:rPr lang="en-US" dirty="0" err="1"/>
              <a:t>blim</a:t>
            </a:r>
            <a:r>
              <a:rPr lang="en-US" dirty="0"/>
              <a:t> is plotted against spindle speed (N). Vibrations between the tool and workpiece appear on the plot as different lobes and any depth of cut and spindle speed combination which falls below these lobes results in a </a:t>
            </a:r>
            <a:r>
              <a:rPr lang="en-US" b="1" dirty="0"/>
              <a:t>stable operation, also known as “chatter free”,</a:t>
            </a:r>
            <a:r>
              <a:rPr lang="en-US" dirty="0"/>
              <a:t> and above these lobes in an </a:t>
            </a:r>
            <a:r>
              <a:rPr lang="en-US" b="1" dirty="0"/>
              <a:t>unstable (chatter present) operation</a:t>
            </a:r>
            <a:r>
              <a:rPr lang="en-US" dirty="0"/>
              <a:t>. By using SLDs, thus it becomes relatively easy to select ideal spindle speed and depth of cut combinations for maximizing MRR in a turning process. </a:t>
            </a:r>
            <a:endParaRPr lang="en-IN" dirty="0"/>
          </a:p>
        </p:txBody>
      </p:sp>
    </p:spTree>
    <p:extLst>
      <p:ext uri="{BB962C8B-B14F-4D97-AF65-F5344CB8AC3E}">
        <p14:creationId xmlns:p14="http://schemas.microsoft.com/office/powerpoint/2010/main" val="4074767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1540F39-CD7C-4900-AE4D-1A103C1E09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508"/>
          <a:stretch/>
        </p:blipFill>
        <p:spPr bwMode="auto">
          <a:xfrm>
            <a:off x="3975100" y="348344"/>
            <a:ext cx="4241800" cy="5725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535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TotalTime>
  <Words>2013</Words>
  <Application>Microsoft Macintosh PowerPoint</Application>
  <PresentationFormat>Widescreen</PresentationFormat>
  <Paragraphs>88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Modelling of chatter vibration in thin-wall turning and its effect on surface roughness of job</vt:lpstr>
      <vt:lpstr>Introduction</vt:lpstr>
      <vt:lpstr>PowerPoint Presentation</vt:lpstr>
      <vt:lpstr>PowerPoint Presentation</vt:lpstr>
      <vt:lpstr>Chatter model</vt:lpstr>
      <vt:lpstr>PowerPoint Presentation</vt:lpstr>
      <vt:lpstr>PowerPoint Presentation</vt:lpstr>
      <vt:lpstr>Stability Lobes Diagrams and their use</vt:lpstr>
      <vt:lpstr>PowerPoint Presentation</vt:lpstr>
      <vt:lpstr>PowerPoint Presentation</vt:lpstr>
      <vt:lpstr>MATLAB Code graph</vt:lpstr>
      <vt:lpstr>PowerPoint Presentation</vt:lpstr>
      <vt:lpstr>Surface Roughness due to Chatter Vibration</vt:lpstr>
      <vt:lpstr>PowerPoint Presentation</vt:lpstr>
      <vt:lpstr>PowerPoint Presentation</vt:lpstr>
      <vt:lpstr>Documentation for the dde solver</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of chatter vibration in thin-wall turning and its effect on surface roughness of job</dc:title>
  <dc:creator>Mihir Deshmukh</dc:creator>
  <cp:lastModifiedBy>Kanishk Chaudhary</cp:lastModifiedBy>
  <cp:revision>12</cp:revision>
  <dcterms:created xsi:type="dcterms:W3CDTF">2020-11-30T09:24:06Z</dcterms:created>
  <dcterms:modified xsi:type="dcterms:W3CDTF">2020-11-30T10:01:06Z</dcterms:modified>
</cp:coreProperties>
</file>