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472" r:id="rId2"/>
    <p:sldId id="329" r:id="rId3"/>
    <p:sldId id="327" r:id="rId4"/>
    <p:sldId id="328" r:id="rId5"/>
    <p:sldId id="330" r:id="rId6"/>
    <p:sldId id="342" r:id="rId7"/>
    <p:sldId id="343" r:id="rId8"/>
    <p:sldId id="344" r:id="rId9"/>
    <p:sldId id="354" r:id="rId10"/>
    <p:sldId id="487" r:id="rId11"/>
  </p:sldIdLst>
  <p:sldSz cx="9144000" cy="6858000" type="screen4x3"/>
  <p:notesSz cx="6794500" cy="9931400"/>
  <p:defaultTextStyle>
    <a:defPPr>
      <a:defRPr lang="en-NZ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008000"/>
    <a:srgbClr val="0066FF"/>
    <a:srgbClr val="FF0000"/>
    <a:srgbClr val="000066"/>
    <a:srgbClr val="FF3300"/>
    <a:srgbClr val="CC6600"/>
    <a:srgbClr val="009900"/>
    <a:srgbClr val="CCECFF"/>
    <a:srgbClr val="BBE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 autoAdjust="0"/>
    <p:restoredTop sz="98645" autoAdjust="0"/>
  </p:normalViewPr>
  <p:slideViewPr>
    <p:cSldViewPr>
      <p:cViewPr>
        <p:scale>
          <a:sx n="96" d="100"/>
          <a:sy n="96" d="100"/>
        </p:scale>
        <p:origin x="-114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emf"/><Relationship Id="rId1" Type="http://schemas.openxmlformats.org/officeDocument/2006/relationships/image" Target="../media/image13.emf"/><Relationship Id="rId6" Type="http://schemas.openxmlformats.org/officeDocument/2006/relationships/image" Target="../media/image18.wmf"/><Relationship Id="rId5" Type="http://schemas.openxmlformats.org/officeDocument/2006/relationships/image" Target="../media/image17.emf"/><Relationship Id="rId4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image" Target="../media/image24.emf"/><Relationship Id="rId7" Type="http://schemas.openxmlformats.org/officeDocument/2006/relationships/image" Target="../media/image28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25.emf"/><Relationship Id="rId9" Type="http://schemas.openxmlformats.org/officeDocument/2006/relationships/image" Target="../media/image3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4486" cy="497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639" tIns="46320" rIns="92639" bIns="46320" numCol="1" anchor="t" anchorCtr="0" compatLnSpc="1">
            <a:prstTxWarp prst="textNoShape">
              <a:avLst/>
            </a:prstTxWarp>
          </a:bodyPr>
          <a:lstStyle>
            <a:lvl1pPr algn="l" defTabSz="927100"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5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495" y="1"/>
            <a:ext cx="2944486" cy="497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639" tIns="46320" rIns="92639" bIns="46320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5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32289"/>
            <a:ext cx="2944486" cy="497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639" tIns="46320" rIns="92639" bIns="46320" numCol="1" anchor="b" anchorCtr="0" compatLnSpc="1">
            <a:prstTxWarp prst="textNoShape">
              <a:avLst/>
            </a:prstTxWarp>
          </a:bodyPr>
          <a:lstStyle>
            <a:lvl1pPr algn="l" defTabSz="927100"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5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495" y="9432289"/>
            <a:ext cx="2944486" cy="497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639" tIns="46320" rIns="92639" bIns="46320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 smtClean="0"/>
            </a:lvl1pPr>
          </a:lstStyle>
          <a:p>
            <a:pPr>
              <a:defRPr/>
            </a:pPr>
            <a:fld id="{C6CF4859-81A8-49CE-9E94-1F419AB43850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046361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4486" cy="497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890" tIns="47444" rIns="94890" bIns="47444" numCol="1" anchor="t" anchorCtr="0" compatLnSpc="1">
            <a:prstTxWarp prst="textNoShape">
              <a:avLst/>
            </a:prstTxWarp>
          </a:bodyPr>
          <a:lstStyle>
            <a:lvl1pPr algn="l" defTabSz="949325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495" y="1"/>
            <a:ext cx="2944486" cy="497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890" tIns="47444" rIns="94890" bIns="47444" numCol="1" anchor="t" anchorCtr="0" compatLnSpc="1">
            <a:prstTxWarp prst="textNoShape">
              <a:avLst/>
            </a:prstTxWarp>
          </a:bodyPr>
          <a:lstStyle>
            <a:lvl1pPr algn="r" defTabSz="949325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147" y="4718456"/>
            <a:ext cx="5436207" cy="4468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890" tIns="47444" rIns="94890" bIns="474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710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32289"/>
            <a:ext cx="2944486" cy="497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890" tIns="47444" rIns="94890" bIns="47444" numCol="1" anchor="b" anchorCtr="0" compatLnSpc="1">
            <a:prstTxWarp prst="textNoShape">
              <a:avLst/>
            </a:prstTxWarp>
          </a:bodyPr>
          <a:lstStyle>
            <a:lvl1pPr algn="l" defTabSz="949325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495" y="9432289"/>
            <a:ext cx="2944486" cy="497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890" tIns="47444" rIns="94890" bIns="47444" numCol="1" anchor="b" anchorCtr="0" compatLnSpc="1">
            <a:prstTxWarp prst="textNoShape">
              <a:avLst/>
            </a:prstTxWarp>
          </a:bodyPr>
          <a:lstStyle>
            <a:lvl1pPr algn="r" defTabSz="949325">
              <a:defRPr sz="1200" smtClean="0"/>
            </a:lvl1pPr>
          </a:lstStyle>
          <a:p>
            <a:pPr>
              <a:defRPr/>
            </a:pPr>
            <a:fld id="{B25A866B-7E78-444E-B57E-DC3BD176C8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931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5A866B-7E78-444E-B57E-DC3BD176C88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5A866B-7E78-444E-B57E-DC3BD176C88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5A866B-7E78-444E-B57E-DC3BD176C88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5A866B-7E78-444E-B57E-DC3BD176C88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5A866B-7E78-444E-B57E-DC3BD176C88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5A866B-7E78-444E-B57E-DC3BD176C88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5A866B-7E78-444E-B57E-DC3BD176C88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5A866B-7E78-444E-B57E-DC3BD176C88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5A866B-7E78-444E-B57E-DC3BD176C88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5A866B-7E78-444E-B57E-DC3BD176C88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Dr Dariusz Kacprzak, The University of Auckland, E-mail: d.kacprzak@auckland.ac.nz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0635AD-4B31-4C56-9748-C4FA27506D32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Dr Dariusz Kacprzak, The University of Auckland, E-mail: d.kacprzak@auckland.ac.nz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DF80CF-5E65-4474-B33E-BFEAB34747F1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8925" y="115888"/>
            <a:ext cx="2058988" cy="6010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5888"/>
            <a:ext cx="6029325" cy="6010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Dr Dariusz Kacprzak, The University of Auckland, E-mail: d.kacprzak@auckland.ac.nz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66B0AD-98CF-498A-AFA5-5767FC2D8AA5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1158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Dr Dariusz Kacprzak, The University of Auckland, E-mail: d.kacprzak@auckland.ac.nz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634A71-076F-435C-88D3-920111FCA556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Dr Dariusz Kacprzak, The University of Auckland, E-mail: d.kacprzak@auckland.ac.nz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367486-5648-48C2-9064-641AAB145334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Dr Dariusz Kacprzak, The University of Auckland, E-mail: d.kacprzak@auckland.ac.nz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77CEA8-747D-444C-A3E3-2643EF8A3D1E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Dr Dariusz Kacprzak, The University of Auckland, E-mail: d.kacprzak@auckland.ac.nz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EE1F74-5CA5-4792-8D1F-6B5991300CEC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Dr Dariusz Kacprzak, The University of Auckland, E-mail: d.kacprzak@auckland.ac.nz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58CE08-09FA-49A8-9F32-A8F30B18CC47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Dr Dariusz Kacprzak, The University of Auckland, E-mail: d.kacprzak@auckland.ac.nz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840D04-9D1A-4DB3-8C81-86D97F9BA679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Dr Dariusz Kacprzak, The University of Auckland, E-mail: d.kacprzak@auckland.ac.nz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513DF9-B669-40E9-87C2-8A9C5126D268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Dr Dariusz Kacprzak, The University of Auckland, E-mail: d.kacprzak@auckland.ac.nz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957520-F442-4E5D-9072-F50B7D329006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Dr Dariusz Kacprzak, The University of Auckland, E-mail: d.kacprzak@auckland.ac.nz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639834-C0B5-4F6F-AD3A-2B33DBB9BAF8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11113" y="6634163"/>
            <a:ext cx="8748712" cy="2159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1588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NZ" smtClean="0"/>
              <a:t>Click to edit Master title style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NZ" smtClean="0"/>
              <a:t>Click to edit Master text styles</a:t>
            </a:r>
          </a:p>
          <a:p>
            <a:pPr lvl="1"/>
            <a:r>
              <a:rPr lang="en-NZ" smtClean="0"/>
              <a:t>Second level</a:t>
            </a:r>
          </a:p>
          <a:p>
            <a:pPr lvl="2"/>
            <a:r>
              <a:rPr lang="en-NZ" smtClean="0"/>
              <a:t>Third level</a:t>
            </a:r>
          </a:p>
          <a:p>
            <a:pPr lvl="3"/>
            <a:r>
              <a:rPr lang="en-NZ" smtClean="0"/>
              <a:t>Fourth level</a:t>
            </a:r>
          </a:p>
          <a:p>
            <a:pPr lvl="4"/>
            <a:r>
              <a:rPr lang="en-NZ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8425" y="6613525"/>
            <a:ext cx="5624513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r>
              <a:rPr lang="en-NZ"/>
              <a:t>Dr Dariusz Kacprzak, The University of Auckland, E-mail: d.kacprzak@auckland.ac.nz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550025"/>
            <a:ext cx="213360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262163CB-DA66-42A9-8C33-8CDDA7D82108}" type="slidenum">
              <a:rPr lang="en-NZ"/>
              <a:pPr>
                <a:defRPr/>
              </a:pPr>
              <a:t>‹#›</a:t>
            </a:fld>
            <a:endParaRPr lang="en-NZ"/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0" y="1341438"/>
            <a:ext cx="8459788" cy="2159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wipe dir="r"/>
  </p:transition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8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800000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800000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800000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800000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800000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800000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800000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800000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31.emf"/><Relationship Id="rId4" Type="http://schemas.openxmlformats.org/officeDocument/2006/relationships/oleObject" Target="../embeddings/oleObject3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12.e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9.emf"/><Relationship Id="rId12" Type="http://schemas.openxmlformats.org/officeDocument/2006/relationships/oleObject" Target="../embeddings/oleObject1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1.emf"/><Relationship Id="rId5" Type="http://schemas.openxmlformats.org/officeDocument/2006/relationships/image" Target="../media/image8.e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17.e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4.emf"/><Relationship Id="rId12" Type="http://schemas.openxmlformats.org/officeDocument/2006/relationships/oleObject" Target="../embeddings/oleObject1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16.wmf"/><Relationship Id="rId5" Type="http://schemas.openxmlformats.org/officeDocument/2006/relationships/image" Target="../media/image13.emf"/><Relationship Id="rId15" Type="http://schemas.openxmlformats.org/officeDocument/2006/relationships/image" Target="../media/image18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5.wmf"/><Relationship Id="rId14" Type="http://schemas.openxmlformats.org/officeDocument/2006/relationships/oleObject" Target="../embeddings/oleObject18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0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1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image" Target="../media/image26.emf"/><Relationship Id="rId18" Type="http://schemas.openxmlformats.org/officeDocument/2006/relationships/oleObject" Target="../embeddings/oleObject29.bin"/><Relationship Id="rId3" Type="http://schemas.openxmlformats.org/officeDocument/2006/relationships/notesSlide" Target="../notesSlides/notesSlide9.xml"/><Relationship Id="rId21" Type="http://schemas.openxmlformats.org/officeDocument/2006/relationships/image" Target="../media/image30.emf"/><Relationship Id="rId7" Type="http://schemas.openxmlformats.org/officeDocument/2006/relationships/image" Target="../media/image23.emf"/><Relationship Id="rId12" Type="http://schemas.openxmlformats.org/officeDocument/2006/relationships/oleObject" Target="../embeddings/oleObject26.bin"/><Relationship Id="rId17" Type="http://schemas.openxmlformats.org/officeDocument/2006/relationships/image" Target="../media/image28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28.bin"/><Relationship Id="rId20" Type="http://schemas.openxmlformats.org/officeDocument/2006/relationships/oleObject" Target="../embeddings/oleObject30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25.emf"/><Relationship Id="rId5" Type="http://schemas.openxmlformats.org/officeDocument/2006/relationships/image" Target="../media/image22.emf"/><Relationship Id="rId15" Type="http://schemas.openxmlformats.org/officeDocument/2006/relationships/image" Target="../media/image27.emf"/><Relationship Id="rId10" Type="http://schemas.openxmlformats.org/officeDocument/2006/relationships/oleObject" Target="../embeddings/oleObject25.bin"/><Relationship Id="rId19" Type="http://schemas.openxmlformats.org/officeDocument/2006/relationships/image" Target="../media/image29.emf"/><Relationship Id="rId4" Type="http://schemas.openxmlformats.org/officeDocument/2006/relationships/oleObject" Target="../embeddings/oleObject22.bin"/><Relationship Id="rId9" Type="http://schemas.openxmlformats.org/officeDocument/2006/relationships/image" Target="../media/image24.emf"/><Relationship Id="rId14" Type="http://schemas.openxmlformats.org/officeDocument/2006/relationships/oleObject" Target="../embeddings/oleObject2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NZ" smtClean="0"/>
              <a:t>Dr Dariusz Kacprzak, The University of Auckland, E-mail: d.kacprzak@auckland.ac.nz</a:t>
            </a:r>
            <a:endParaRPr lang="en-NZ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85720" y="1600200"/>
            <a:ext cx="4210080" cy="4525963"/>
          </a:xfrm>
          <a:prstGeom prst="rect">
            <a:avLst/>
          </a:prstGeom>
        </p:spPr>
        <p:txBody>
          <a:bodyPr/>
          <a:lstStyle/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cs"/>
              </a:rPr>
              <a:t>Targets and learning outcomes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971550" marR="0" lvl="1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cs typeface="+mn-cs"/>
              </a:rPr>
              <a:t>Understand how energy can be stored and recovered.</a:t>
            </a:r>
          </a:p>
          <a:p>
            <a:pPr marL="971550" marR="0" lvl="1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971550" marR="0" lvl="1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2000" kern="0" dirty="0" smtClean="0">
                <a:solidFill>
                  <a:srgbClr val="000066"/>
                </a:solidFill>
                <a:latin typeface="+mn-lt"/>
                <a:cs typeface="+mn-cs"/>
              </a:rPr>
              <a:t>Know definition and physical meaning of inductance.</a:t>
            </a:r>
          </a:p>
          <a:p>
            <a:pPr marL="971550" marR="0" lvl="1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971550" marR="0" lvl="1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cs typeface="+mn-cs"/>
              </a:rPr>
              <a:t>Be able to solve problems related to energy storage in </a:t>
            </a:r>
            <a:r>
              <a:rPr lang="en-US" sz="2000" kern="0" dirty="0" smtClean="0">
                <a:solidFill>
                  <a:srgbClr val="000066"/>
                </a:solidFill>
                <a:latin typeface="+mn-lt"/>
                <a:cs typeface="+mn-cs"/>
              </a:rPr>
              <a:t>various inductors.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es: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643438" y="1714488"/>
            <a:ext cx="45719" cy="392909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28596" y="357166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Inductor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and energy storage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NZ" smtClean="0"/>
              <a:t>Dr Dariusz Kacprzak, The University of Auckland, E-mail: d.kacprzak@auckland.ac.nz</a:t>
            </a:r>
            <a:endParaRPr lang="en-NZ"/>
          </a:p>
        </p:txBody>
      </p:sp>
      <p:sp>
        <p:nvSpPr>
          <p:cNvPr id="4" name="TextBox 3"/>
          <p:cNvSpPr txBox="1"/>
          <p:nvPr/>
        </p:nvSpPr>
        <p:spPr>
          <a:xfrm>
            <a:off x="500034" y="2000240"/>
            <a:ext cx="717382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AutoNum type="arabicPeriod"/>
            </a:pPr>
            <a:r>
              <a:rPr lang="en-US" dirty="0" smtClean="0"/>
              <a:t>What inductance is?</a:t>
            </a:r>
          </a:p>
          <a:p>
            <a:pPr marL="342900" indent="-342900" algn="l">
              <a:buAutoNum type="arabicPeriod"/>
            </a:pPr>
            <a:endParaRPr lang="en-US" dirty="0" smtClean="0"/>
          </a:p>
          <a:p>
            <a:pPr marL="342900" indent="-342900" algn="l">
              <a:buAutoNum type="arabicPeriod"/>
            </a:pPr>
            <a:r>
              <a:rPr lang="en-US" dirty="0" smtClean="0"/>
              <a:t>Explain how energy is stored in the magnetic field on an inductor.</a:t>
            </a:r>
          </a:p>
          <a:p>
            <a:pPr marL="342900" indent="-342900" algn="l">
              <a:buAutoNum type="arabicPeriod"/>
            </a:pPr>
            <a:endParaRPr lang="en-US" dirty="0" smtClean="0"/>
          </a:p>
          <a:p>
            <a:pPr marL="342900" indent="-342900" algn="l">
              <a:buAutoNum type="arabicPeriod"/>
            </a:pPr>
            <a:r>
              <a:rPr lang="en-US" dirty="0" smtClean="0"/>
              <a:t>Why current and voltage of an inductor are not in phase?</a:t>
            </a:r>
          </a:p>
          <a:p>
            <a:pPr marL="342900" indent="-342900" algn="l">
              <a:buAutoNum type="arabicPeriod"/>
            </a:pPr>
            <a:endParaRPr lang="en-US" dirty="0" smtClean="0"/>
          </a:p>
          <a:p>
            <a:pPr marL="342900" indent="-342900" algn="l">
              <a:buAutoNum type="arabicPeriod"/>
            </a:pPr>
            <a:r>
              <a:rPr lang="en-US" dirty="0" smtClean="0"/>
              <a:t>What is the limitation of the formula: </a:t>
            </a:r>
          </a:p>
          <a:p>
            <a:pPr marL="342900" indent="-342900" algn="l">
              <a:buAutoNum type="arabicPeriod"/>
            </a:pPr>
            <a:endParaRPr lang="en-US" dirty="0" smtClean="0"/>
          </a:p>
          <a:p>
            <a:pPr marL="342900" indent="-342900" algn="l"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1732610" name="Object 2"/>
          <p:cNvGraphicFramePr>
            <a:graphicFrameLocks noChangeAspect="1"/>
          </p:cNvGraphicFramePr>
          <p:nvPr/>
        </p:nvGraphicFramePr>
        <p:xfrm>
          <a:off x="4786314" y="3429000"/>
          <a:ext cx="1285884" cy="784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2665" name="Equation" r:id="rId4" imgW="685800" imgH="419040" progId="Equation.3">
                  <p:embed/>
                </p:oleObj>
              </mc:Choice>
              <mc:Fallback>
                <p:oleObj name="Equation" r:id="rId4" imgW="685800" imgH="419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314" y="3429000"/>
                        <a:ext cx="1285884" cy="7849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32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Freeform 95"/>
          <p:cNvSpPr/>
          <p:nvPr/>
        </p:nvSpPr>
        <p:spPr bwMode="auto">
          <a:xfrm>
            <a:off x="6482615" y="4928135"/>
            <a:ext cx="847023" cy="794084"/>
          </a:xfrm>
          <a:custGeom>
            <a:avLst/>
            <a:gdLst>
              <a:gd name="connsiteX0" fmla="*/ 0 w 847023"/>
              <a:gd name="connsiteY0" fmla="*/ 0 h 794084"/>
              <a:gd name="connsiteX1" fmla="*/ 0 w 847023"/>
              <a:gd name="connsiteY1" fmla="*/ 789271 h 794084"/>
              <a:gd name="connsiteX2" fmla="*/ 847023 w 847023"/>
              <a:gd name="connsiteY2" fmla="*/ 794084 h 794084"/>
              <a:gd name="connsiteX3" fmla="*/ 659330 w 847023"/>
              <a:gd name="connsiteY3" fmla="*/ 697831 h 794084"/>
              <a:gd name="connsiteX4" fmla="*/ 466825 w 847023"/>
              <a:gd name="connsiteY4" fmla="*/ 611204 h 794084"/>
              <a:gd name="connsiteX5" fmla="*/ 279132 w 847023"/>
              <a:gd name="connsiteY5" fmla="*/ 500513 h 794084"/>
              <a:gd name="connsiteX6" fmla="*/ 158817 w 847023"/>
              <a:gd name="connsiteY6" fmla="*/ 375385 h 794084"/>
              <a:gd name="connsiteX7" fmla="*/ 62564 w 847023"/>
              <a:gd name="connsiteY7" fmla="*/ 211756 h 794084"/>
              <a:gd name="connsiteX8" fmla="*/ 0 w 847023"/>
              <a:gd name="connsiteY8" fmla="*/ 0 h 794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47023" h="794084">
                <a:moveTo>
                  <a:pt x="0" y="0"/>
                </a:moveTo>
                <a:lnTo>
                  <a:pt x="0" y="789271"/>
                </a:lnTo>
                <a:lnTo>
                  <a:pt x="847023" y="794084"/>
                </a:lnTo>
                <a:cubicBezTo>
                  <a:pt x="657888" y="701941"/>
                  <a:pt x="659330" y="772238"/>
                  <a:pt x="659330" y="697831"/>
                </a:cubicBezTo>
                <a:lnTo>
                  <a:pt x="466825" y="611204"/>
                </a:lnTo>
                <a:lnTo>
                  <a:pt x="279132" y="500513"/>
                </a:lnTo>
                <a:lnTo>
                  <a:pt x="158817" y="375385"/>
                </a:lnTo>
                <a:cubicBezTo>
                  <a:pt x="61733" y="215196"/>
                  <a:pt x="62564" y="278471"/>
                  <a:pt x="62564" y="211756"/>
                </a:cubicBez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disappearing in DC circuit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NZ" smtClean="0"/>
              <a:t>Dr Dariusz Kacprzak, The University of Auckland, E-mail: d.kacprzak@auckland.ac.nz</a:t>
            </a:r>
            <a:endParaRPr lang="en-NZ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714348" y="2643182"/>
            <a:ext cx="714380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 bwMode="auto">
          <a:xfrm flipV="1">
            <a:off x="857224" y="2783130"/>
            <a:ext cx="360645" cy="292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auto">
          <a:xfrm rot="5400000" flipH="1" flipV="1">
            <a:off x="821505" y="2393149"/>
            <a:ext cx="500066" cy="158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flipV="1">
            <a:off x="1086790" y="2143116"/>
            <a:ext cx="1627822" cy="80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rot="5400000" flipH="1" flipV="1">
            <a:off x="822299" y="3035297"/>
            <a:ext cx="500066" cy="158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 flipV="1">
            <a:off x="1071538" y="3286124"/>
            <a:ext cx="3214710" cy="10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23" idx="0"/>
          </p:cNvCxnSpPr>
          <p:nvPr/>
        </p:nvCxnSpPr>
        <p:spPr bwMode="auto">
          <a:xfrm rot="5400000" flipH="1" flipV="1">
            <a:off x="4179885" y="2249479"/>
            <a:ext cx="214314" cy="158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23" idx="2"/>
          </p:cNvCxnSpPr>
          <p:nvPr/>
        </p:nvCxnSpPr>
        <p:spPr bwMode="auto">
          <a:xfrm rot="5400000" flipH="1" flipV="1">
            <a:off x="4179091" y="3178967"/>
            <a:ext cx="214314" cy="158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Rectangle 22"/>
          <p:cNvSpPr/>
          <p:nvPr/>
        </p:nvSpPr>
        <p:spPr bwMode="auto">
          <a:xfrm>
            <a:off x="4214810" y="2357430"/>
            <a:ext cx="142876" cy="7143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00562" y="2500306"/>
            <a:ext cx="351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 bwMode="auto">
          <a:xfrm>
            <a:off x="3286116" y="2143116"/>
            <a:ext cx="1000132" cy="158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>
            <a:endCxn id="34" idx="2"/>
          </p:cNvCxnSpPr>
          <p:nvPr/>
        </p:nvCxnSpPr>
        <p:spPr bwMode="auto">
          <a:xfrm>
            <a:off x="2786050" y="2143918"/>
            <a:ext cx="425260" cy="137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 bwMode="auto">
          <a:xfrm>
            <a:off x="2711236" y="2113199"/>
            <a:ext cx="71438" cy="714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3211310" y="2109578"/>
            <a:ext cx="71438" cy="714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500166" y="2571744"/>
            <a:ext cx="338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 bwMode="auto">
          <a:xfrm>
            <a:off x="1428728" y="2000240"/>
            <a:ext cx="285752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1357290" y="1571612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 bwMode="auto">
          <a:xfrm>
            <a:off x="5572132" y="3286124"/>
            <a:ext cx="2857520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 rot="16200000" flipV="1">
            <a:off x="4929190" y="2643182"/>
            <a:ext cx="1295408" cy="952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8429652" y="314324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286380" y="1571612"/>
            <a:ext cx="902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current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 bwMode="auto">
          <a:xfrm>
            <a:off x="5572132" y="2500306"/>
            <a:ext cx="928694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 bwMode="auto">
          <a:xfrm>
            <a:off x="6500826" y="3286124"/>
            <a:ext cx="1714512" cy="293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 bwMode="auto">
          <a:xfrm rot="5400000" flipH="1" flipV="1">
            <a:off x="6107917" y="2893215"/>
            <a:ext cx="785818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 bwMode="auto">
          <a:xfrm>
            <a:off x="714348" y="5133194"/>
            <a:ext cx="714380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 bwMode="auto">
          <a:xfrm flipV="1">
            <a:off x="857224" y="5273142"/>
            <a:ext cx="360645" cy="292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 bwMode="auto">
          <a:xfrm rot="5400000" flipH="1" flipV="1">
            <a:off x="821505" y="4883161"/>
            <a:ext cx="500066" cy="158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/>
          <p:nvPr/>
        </p:nvCxnSpPr>
        <p:spPr bwMode="auto">
          <a:xfrm flipV="1">
            <a:off x="1086790" y="4633128"/>
            <a:ext cx="1627822" cy="80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 rot="5400000" flipH="1" flipV="1">
            <a:off x="822299" y="5525309"/>
            <a:ext cx="500066" cy="158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/>
          <p:cNvCxnSpPr/>
          <p:nvPr/>
        </p:nvCxnSpPr>
        <p:spPr bwMode="auto">
          <a:xfrm flipV="1">
            <a:off x="1071538" y="5776136"/>
            <a:ext cx="3214710" cy="10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/>
          <p:cNvCxnSpPr>
            <a:stCxn id="64" idx="0"/>
          </p:cNvCxnSpPr>
          <p:nvPr/>
        </p:nvCxnSpPr>
        <p:spPr bwMode="auto">
          <a:xfrm rot="5400000" flipH="1" flipV="1">
            <a:off x="4179885" y="4739491"/>
            <a:ext cx="214314" cy="158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>
            <a:endCxn id="64" idx="2"/>
          </p:cNvCxnSpPr>
          <p:nvPr/>
        </p:nvCxnSpPr>
        <p:spPr bwMode="auto">
          <a:xfrm rot="5400000" flipH="1" flipV="1">
            <a:off x="4179091" y="5668979"/>
            <a:ext cx="214314" cy="158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Rectangle 63"/>
          <p:cNvSpPr/>
          <p:nvPr/>
        </p:nvSpPr>
        <p:spPr bwMode="auto">
          <a:xfrm>
            <a:off x="4214810" y="4847442"/>
            <a:ext cx="142876" cy="7143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500562" y="4990318"/>
            <a:ext cx="351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cxnSp>
        <p:nvCxnSpPr>
          <p:cNvPr id="66" name="Straight Connector 65"/>
          <p:cNvCxnSpPr/>
          <p:nvPr/>
        </p:nvCxnSpPr>
        <p:spPr bwMode="auto">
          <a:xfrm flipV="1">
            <a:off x="3286116" y="4631735"/>
            <a:ext cx="233635" cy="1393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Oval 67"/>
          <p:cNvSpPr/>
          <p:nvPr/>
        </p:nvSpPr>
        <p:spPr bwMode="auto">
          <a:xfrm>
            <a:off x="2711236" y="4603211"/>
            <a:ext cx="71438" cy="714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9" name="Oval 68"/>
          <p:cNvSpPr/>
          <p:nvPr/>
        </p:nvSpPr>
        <p:spPr bwMode="auto">
          <a:xfrm>
            <a:off x="3211310" y="4599590"/>
            <a:ext cx="71438" cy="714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500166" y="5061756"/>
            <a:ext cx="338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en-US" dirty="0"/>
          </a:p>
        </p:txBody>
      </p:sp>
      <p:cxnSp>
        <p:nvCxnSpPr>
          <p:cNvPr id="71" name="Straight Arrow Connector 70"/>
          <p:cNvCxnSpPr/>
          <p:nvPr/>
        </p:nvCxnSpPr>
        <p:spPr bwMode="auto">
          <a:xfrm>
            <a:off x="1428728" y="4490252"/>
            <a:ext cx="285752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2" name="TextBox 71"/>
          <p:cNvSpPr txBox="1"/>
          <p:nvPr/>
        </p:nvSpPr>
        <p:spPr>
          <a:xfrm>
            <a:off x="1357290" y="406162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3518887" y="4539835"/>
            <a:ext cx="618069" cy="209076"/>
            <a:chOff x="4797515" y="5066840"/>
            <a:chExt cx="2745385" cy="928690"/>
          </a:xfrm>
        </p:grpSpPr>
        <p:sp>
          <p:nvSpPr>
            <p:cNvPr id="73" name="Arc 72"/>
            <p:cNvSpPr/>
            <p:nvPr/>
          </p:nvSpPr>
          <p:spPr bwMode="auto">
            <a:xfrm>
              <a:off x="5715008" y="5072074"/>
              <a:ext cx="914400" cy="914400"/>
            </a:xfrm>
            <a:prstGeom prst="arc">
              <a:avLst>
                <a:gd name="adj1" fmla="val 10721559"/>
                <a:gd name="adj2" fmla="val 0"/>
              </a:avLst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74" name="Arc 73"/>
            <p:cNvSpPr/>
            <p:nvPr/>
          </p:nvSpPr>
          <p:spPr bwMode="auto">
            <a:xfrm>
              <a:off x="6628500" y="5066840"/>
              <a:ext cx="914400" cy="914400"/>
            </a:xfrm>
            <a:prstGeom prst="arc">
              <a:avLst>
                <a:gd name="adj1" fmla="val 10721559"/>
                <a:gd name="adj2" fmla="val 0"/>
              </a:avLst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75" name="Arc 74"/>
            <p:cNvSpPr/>
            <p:nvPr/>
          </p:nvSpPr>
          <p:spPr bwMode="auto">
            <a:xfrm>
              <a:off x="4797515" y="5081130"/>
              <a:ext cx="914400" cy="914400"/>
            </a:xfrm>
            <a:prstGeom prst="arc">
              <a:avLst>
                <a:gd name="adj1" fmla="val 10721559"/>
                <a:gd name="adj2" fmla="val 0"/>
              </a:avLst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cxnSp>
        <p:nvCxnSpPr>
          <p:cNvPr id="78" name="Straight Connector 77"/>
          <p:cNvCxnSpPr/>
          <p:nvPr/>
        </p:nvCxnSpPr>
        <p:spPr bwMode="auto">
          <a:xfrm>
            <a:off x="4124108" y="4630942"/>
            <a:ext cx="167599" cy="793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TextBox 79"/>
          <p:cNvSpPr txBox="1"/>
          <p:nvPr/>
        </p:nvSpPr>
        <p:spPr>
          <a:xfrm>
            <a:off x="3714744" y="40719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cxnSp>
        <p:nvCxnSpPr>
          <p:cNvPr id="81" name="Straight Arrow Connector 80"/>
          <p:cNvCxnSpPr/>
          <p:nvPr/>
        </p:nvCxnSpPr>
        <p:spPr bwMode="auto">
          <a:xfrm>
            <a:off x="5572132" y="5715016"/>
            <a:ext cx="2857520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2" name="Straight Arrow Connector 81"/>
          <p:cNvCxnSpPr/>
          <p:nvPr/>
        </p:nvCxnSpPr>
        <p:spPr bwMode="auto">
          <a:xfrm rot="16200000" flipV="1">
            <a:off x="4929190" y="5072074"/>
            <a:ext cx="1295408" cy="952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3" name="TextBox 82"/>
          <p:cNvSpPr txBox="1"/>
          <p:nvPr/>
        </p:nvSpPr>
        <p:spPr>
          <a:xfrm>
            <a:off x="8429652" y="557214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5286380" y="4000504"/>
            <a:ext cx="902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current</a:t>
            </a:r>
            <a:endParaRPr lang="en-US" dirty="0"/>
          </a:p>
        </p:txBody>
      </p:sp>
      <p:cxnSp>
        <p:nvCxnSpPr>
          <p:cNvPr id="85" name="Straight Connector 84"/>
          <p:cNvCxnSpPr/>
          <p:nvPr/>
        </p:nvCxnSpPr>
        <p:spPr bwMode="auto">
          <a:xfrm>
            <a:off x="5572132" y="4929198"/>
            <a:ext cx="928694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1" name="Freeform 90"/>
          <p:cNvSpPr/>
          <p:nvPr/>
        </p:nvSpPr>
        <p:spPr bwMode="auto">
          <a:xfrm>
            <a:off x="6477000" y="4930140"/>
            <a:ext cx="853440" cy="784860"/>
          </a:xfrm>
          <a:custGeom>
            <a:avLst/>
            <a:gdLst>
              <a:gd name="connsiteX0" fmla="*/ 0 w 853440"/>
              <a:gd name="connsiteY0" fmla="*/ 0 h 784860"/>
              <a:gd name="connsiteX1" fmla="*/ 251460 w 853440"/>
              <a:gd name="connsiteY1" fmla="*/ 464820 h 784860"/>
              <a:gd name="connsiteX2" fmla="*/ 853440 w 853440"/>
              <a:gd name="connsiteY2" fmla="*/ 784860 h 784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3440" h="784860">
                <a:moveTo>
                  <a:pt x="0" y="0"/>
                </a:moveTo>
                <a:cubicBezTo>
                  <a:pt x="54610" y="167005"/>
                  <a:pt x="109220" y="334010"/>
                  <a:pt x="251460" y="464820"/>
                </a:cubicBezTo>
                <a:cubicBezTo>
                  <a:pt x="393700" y="595630"/>
                  <a:pt x="623570" y="690245"/>
                  <a:pt x="853440" y="784860"/>
                </a:cubicBez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92" name="Straight Connector 91"/>
          <p:cNvCxnSpPr/>
          <p:nvPr/>
        </p:nvCxnSpPr>
        <p:spPr bwMode="auto">
          <a:xfrm>
            <a:off x="7334147" y="5712594"/>
            <a:ext cx="1000132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 bwMode="auto">
          <a:xfrm flipV="1">
            <a:off x="3244110" y="2500306"/>
            <a:ext cx="0" cy="7887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Oval 78"/>
          <p:cNvSpPr/>
          <p:nvPr/>
        </p:nvSpPr>
        <p:spPr bwMode="auto">
          <a:xfrm>
            <a:off x="3208391" y="2430456"/>
            <a:ext cx="71438" cy="714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86" name="Straight Connector 85"/>
          <p:cNvCxnSpPr/>
          <p:nvPr/>
        </p:nvCxnSpPr>
        <p:spPr bwMode="auto">
          <a:xfrm flipV="1">
            <a:off x="3243485" y="4999007"/>
            <a:ext cx="0" cy="7887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7" name="Oval 86"/>
          <p:cNvSpPr/>
          <p:nvPr/>
        </p:nvSpPr>
        <p:spPr bwMode="auto">
          <a:xfrm>
            <a:off x="3207766" y="4929157"/>
            <a:ext cx="71438" cy="714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88" name="Straight Connector 87"/>
          <p:cNvCxnSpPr>
            <a:stCxn id="79" idx="0"/>
          </p:cNvCxnSpPr>
          <p:nvPr/>
        </p:nvCxnSpPr>
        <p:spPr bwMode="auto">
          <a:xfrm flipV="1">
            <a:off x="3244110" y="2171180"/>
            <a:ext cx="2919" cy="25927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 bwMode="auto">
          <a:xfrm>
            <a:off x="2788969" y="4642081"/>
            <a:ext cx="425260" cy="137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 bwMode="auto">
          <a:xfrm flipV="1">
            <a:off x="3247029" y="4669343"/>
            <a:ext cx="2919" cy="25927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 bwMode="auto">
          <a:xfrm>
            <a:off x="1714480" y="2571744"/>
            <a:ext cx="571504" cy="19288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Energy of an inductor – physical explanation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NZ" smtClean="0"/>
              <a:t>Dr Dariusz Kacprzak, The University of Auckland, E-mail: d.kacprzak@auckland.ac.nz</a:t>
            </a:r>
            <a:endParaRPr lang="en-NZ"/>
          </a:p>
        </p:txBody>
      </p:sp>
      <p:sp>
        <p:nvSpPr>
          <p:cNvPr id="17" name="Oval 16"/>
          <p:cNvSpPr/>
          <p:nvPr/>
        </p:nvSpPr>
        <p:spPr bwMode="auto">
          <a:xfrm>
            <a:off x="1714480" y="2285992"/>
            <a:ext cx="571504" cy="57150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1714480" y="4214818"/>
            <a:ext cx="571504" cy="57150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1960038" y="2549951"/>
            <a:ext cx="71438" cy="7143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945004" y="4437698"/>
            <a:ext cx="142876" cy="142876"/>
            <a:chOff x="4357686" y="3714752"/>
            <a:chExt cx="142876" cy="142876"/>
          </a:xfrm>
        </p:grpSpPr>
        <p:cxnSp>
          <p:nvCxnSpPr>
            <p:cNvPr id="28" name="Straight Connector 27"/>
            <p:cNvCxnSpPr/>
            <p:nvPr/>
          </p:nvCxnSpPr>
          <p:spPr bwMode="auto">
            <a:xfrm rot="5400000" flipH="1" flipV="1">
              <a:off x="4357686" y="3714752"/>
              <a:ext cx="142876" cy="14287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 bwMode="auto">
            <a:xfrm rot="16200000" flipH="1">
              <a:off x="4357686" y="3714752"/>
              <a:ext cx="142876" cy="14287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6" name="Rectangle 35"/>
          <p:cNvSpPr/>
          <p:nvPr/>
        </p:nvSpPr>
        <p:spPr bwMode="auto">
          <a:xfrm>
            <a:off x="2357422" y="2571744"/>
            <a:ext cx="571504" cy="19288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2357422" y="2285992"/>
            <a:ext cx="571504" cy="57150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2357422" y="4214818"/>
            <a:ext cx="571504" cy="57150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2602980" y="2549951"/>
            <a:ext cx="71438" cy="7143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587946" y="4437698"/>
            <a:ext cx="142876" cy="142876"/>
            <a:chOff x="4357686" y="3714752"/>
            <a:chExt cx="142876" cy="142876"/>
          </a:xfrm>
        </p:grpSpPr>
        <p:cxnSp>
          <p:nvCxnSpPr>
            <p:cNvPr id="41" name="Straight Connector 40"/>
            <p:cNvCxnSpPr/>
            <p:nvPr/>
          </p:nvCxnSpPr>
          <p:spPr bwMode="auto">
            <a:xfrm rot="5400000" flipH="1" flipV="1">
              <a:off x="4357686" y="3714752"/>
              <a:ext cx="142876" cy="14287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 bwMode="auto">
            <a:xfrm rot="16200000" flipH="1">
              <a:off x="4357686" y="3714752"/>
              <a:ext cx="142876" cy="14287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3" name="Rectangle 42"/>
          <p:cNvSpPr/>
          <p:nvPr/>
        </p:nvSpPr>
        <p:spPr bwMode="auto">
          <a:xfrm>
            <a:off x="3000364" y="2571744"/>
            <a:ext cx="571504" cy="19288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3000364" y="2285992"/>
            <a:ext cx="571504" cy="57150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3000364" y="4214818"/>
            <a:ext cx="571504" cy="57150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3245922" y="2549951"/>
            <a:ext cx="71438" cy="7143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3230888" y="4437698"/>
            <a:ext cx="142876" cy="142876"/>
            <a:chOff x="4357686" y="3714752"/>
            <a:chExt cx="142876" cy="142876"/>
          </a:xfrm>
        </p:grpSpPr>
        <p:cxnSp>
          <p:nvCxnSpPr>
            <p:cNvPr id="48" name="Straight Connector 47"/>
            <p:cNvCxnSpPr/>
            <p:nvPr/>
          </p:nvCxnSpPr>
          <p:spPr bwMode="auto">
            <a:xfrm rot="5400000" flipH="1" flipV="1">
              <a:off x="4357686" y="3714752"/>
              <a:ext cx="142876" cy="14287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 bwMode="auto">
            <a:xfrm rot="16200000" flipH="1">
              <a:off x="4357686" y="3714752"/>
              <a:ext cx="142876" cy="14287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0" name="Rectangle 49"/>
          <p:cNvSpPr/>
          <p:nvPr/>
        </p:nvSpPr>
        <p:spPr bwMode="auto">
          <a:xfrm>
            <a:off x="3643306" y="2571744"/>
            <a:ext cx="571504" cy="19288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1" name="Oval 50"/>
          <p:cNvSpPr/>
          <p:nvPr/>
        </p:nvSpPr>
        <p:spPr bwMode="auto">
          <a:xfrm>
            <a:off x="3643306" y="2285992"/>
            <a:ext cx="571504" cy="57150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3643306" y="4214818"/>
            <a:ext cx="571504" cy="57150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3888864" y="2549951"/>
            <a:ext cx="71438" cy="7143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3873830" y="4437698"/>
            <a:ext cx="142876" cy="142876"/>
            <a:chOff x="4357686" y="3714752"/>
            <a:chExt cx="142876" cy="142876"/>
          </a:xfrm>
        </p:grpSpPr>
        <p:cxnSp>
          <p:nvCxnSpPr>
            <p:cNvPr id="55" name="Straight Connector 54"/>
            <p:cNvCxnSpPr/>
            <p:nvPr/>
          </p:nvCxnSpPr>
          <p:spPr bwMode="auto">
            <a:xfrm rot="5400000" flipH="1" flipV="1">
              <a:off x="4357686" y="3714752"/>
              <a:ext cx="142876" cy="14287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 bwMode="auto">
            <a:xfrm rot="16200000" flipH="1">
              <a:off x="4357686" y="3714752"/>
              <a:ext cx="142876" cy="14287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7" name="Rectangle 56"/>
          <p:cNvSpPr/>
          <p:nvPr/>
        </p:nvSpPr>
        <p:spPr bwMode="auto">
          <a:xfrm>
            <a:off x="4286248" y="2571744"/>
            <a:ext cx="571504" cy="19288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8" name="Oval 57"/>
          <p:cNvSpPr/>
          <p:nvPr/>
        </p:nvSpPr>
        <p:spPr bwMode="auto">
          <a:xfrm>
            <a:off x="4286248" y="2285992"/>
            <a:ext cx="571504" cy="57150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9" name="Oval 58"/>
          <p:cNvSpPr/>
          <p:nvPr/>
        </p:nvSpPr>
        <p:spPr bwMode="auto">
          <a:xfrm>
            <a:off x="4286248" y="4214818"/>
            <a:ext cx="571504" cy="57150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0" name="Oval 59"/>
          <p:cNvSpPr/>
          <p:nvPr/>
        </p:nvSpPr>
        <p:spPr bwMode="auto">
          <a:xfrm>
            <a:off x="4531806" y="2549951"/>
            <a:ext cx="71438" cy="7143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4516772" y="4437698"/>
            <a:ext cx="142876" cy="142876"/>
            <a:chOff x="4357686" y="3714752"/>
            <a:chExt cx="142876" cy="142876"/>
          </a:xfrm>
        </p:grpSpPr>
        <p:cxnSp>
          <p:nvCxnSpPr>
            <p:cNvPr id="62" name="Straight Connector 61"/>
            <p:cNvCxnSpPr/>
            <p:nvPr/>
          </p:nvCxnSpPr>
          <p:spPr bwMode="auto">
            <a:xfrm rot="5400000" flipH="1" flipV="1">
              <a:off x="4357686" y="3714752"/>
              <a:ext cx="142876" cy="14287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 bwMode="auto">
            <a:xfrm rot="16200000" flipH="1">
              <a:off x="4357686" y="3714752"/>
              <a:ext cx="142876" cy="14287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4" name="Rectangle 63"/>
          <p:cNvSpPr/>
          <p:nvPr/>
        </p:nvSpPr>
        <p:spPr bwMode="auto">
          <a:xfrm>
            <a:off x="4929190" y="2571744"/>
            <a:ext cx="571504" cy="19288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4929190" y="2285992"/>
            <a:ext cx="571504" cy="57150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4929190" y="4214818"/>
            <a:ext cx="571504" cy="57150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7" name="Oval 66"/>
          <p:cNvSpPr/>
          <p:nvPr/>
        </p:nvSpPr>
        <p:spPr bwMode="auto">
          <a:xfrm>
            <a:off x="5174748" y="2549951"/>
            <a:ext cx="71438" cy="7143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5159714" y="4437698"/>
            <a:ext cx="142876" cy="142876"/>
            <a:chOff x="4357686" y="3714752"/>
            <a:chExt cx="142876" cy="142876"/>
          </a:xfrm>
        </p:grpSpPr>
        <p:cxnSp>
          <p:nvCxnSpPr>
            <p:cNvPr id="69" name="Straight Connector 68"/>
            <p:cNvCxnSpPr/>
            <p:nvPr/>
          </p:nvCxnSpPr>
          <p:spPr bwMode="auto">
            <a:xfrm rot="5400000" flipH="1" flipV="1">
              <a:off x="4357686" y="3714752"/>
              <a:ext cx="142876" cy="14287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 bwMode="auto">
            <a:xfrm rot="16200000" flipH="1">
              <a:off x="4357686" y="3714752"/>
              <a:ext cx="142876" cy="14287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1" name="Rectangle 70"/>
          <p:cNvSpPr/>
          <p:nvPr/>
        </p:nvSpPr>
        <p:spPr bwMode="auto">
          <a:xfrm>
            <a:off x="5572132" y="2571744"/>
            <a:ext cx="571504" cy="19288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2" name="Oval 71"/>
          <p:cNvSpPr/>
          <p:nvPr/>
        </p:nvSpPr>
        <p:spPr bwMode="auto">
          <a:xfrm>
            <a:off x="5572132" y="2285992"/>
            <a:ext cx="571504" cy="57150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3" name="Oval 72"/>
          <p:cNvSpPr/>
          <p:nvPr/>
        </p:nvSpPr>
        <p:spPr bwMode="auto">
          <a:xfrm>
            <a:off x="5572132" y="4214818"/>
            <a:ext cx="571504" cy="57150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4" name="Oval 73"/>
          <p:cNvSpPr/>
          <p:nvPr/>
        </p:nvSpPr>
        <p:spPr bwMode="auto">
          <a:xfrm>
            <a:off x="5817690" y="2549951"/>
            <a:ext cx="71438" cy="7143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5802656" y="4437698"/>
            <a:ext cx="142876" cy="142876"/>
            <a:chOff x="4357686" y="3714752"/>
            <a:chExt cx="142876" cy="142876"/>
          </a:xfrm>
        </p:grpSpPr>
        <p:cxnSp>
          <p:nvCxnSpPr>
            <p:cNvPr id="76" name="Straight Connector 75"/>
            <p:cNvCxnSpPr/>
            <p:nvPr/>
          </p:nvCxnSpPr>
          <p:spPr bwMode="auto">
            <a:xfrm rot="5400000" flipH="1" flipV="1">
              <a:off x="4357686" y="3714752"/>
              <a:ext cx="142876" cy="14287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 bwMode="auto">
            <a:xfrm rot="16200000" flipH="1">
              <a:off x="4357686" y="3714752"/>
              <a:ext cx="142876" cy="14287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8" name="Rectangle 77"/>
          <p:cNvSpPr/>
          <p:nvPr/>
        </p:nvSpPr>
        <p:spPr bwMode="auto">
          <a:xfrm>
            <a:off x="6215074" y="2571744"/>
            <a:ext cx="571504" cy="19288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9" name="Oval 78"/>
          <p:cNvSpPr/>
          <p:nvPr/>
        </p:nvSpPr>
        <p:spPr bwMode="auto">
          <a:xfrm>
            <a:off x="6215074" y="2285992"/>
            <a:ext cx="571504" cy="57150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0" name="Oval 79"/>
          <p:cNvSpPr/>
          <p:nvPr/>
        </p:nvSpPr>
        <p:spPr bwMode="auto">
          <a:xfrm>
            <a:off x="6215074" y="4214818"/>
            <a:ext cx="571504" cy="57150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1" name="Oval 80"/>
          <p:cNvSpPr/>
          <p:nvPr/>
        </p:nvSpPr>
        <p:spPr bwMode="auto">
          <a:xfrm>
            <a:off x="6460632" y="2549951"/>
            <a:ext cx="71438" cy="7143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6445598" y="4437698"/>
            <a:ext cx="142876" cy="142876"/>
            <a:chOff x="4357686" y="3714752"/>
            <a:chExt cx="142876" cy="142876"/>
          </a:xfrm>
        </p:grpSpPr>
        <p:cxnSp>
          <p:nvCxnSpPr>
            <p:cNvPr id="83" name="Straight Connector 82"/>
            <p:cNvCxnSpPr/>
            <p:nvPr/>
          </p:nvCxnSpPr>
          <p:spPr bwMode="auto">
            <a:xfrm rot="5400000" flipH="1" flipV="1">
              <a:off x="4357686" y="3714752"/>
              <a:ext cx="142876" cy="14287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 bwMode="auto">
            <a:xfrm rot="16200000" flipH="1">
              <a:off x="4357686" y="3714752"/>
              <a:ext cx="142876" cy="14287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5" name="TextBox 84"/>
          <p:cNvSpPr txBox="1"/>
          <p:nvPr/>
        </p:nvSpPr>
        <p:spPr>
          <a:xfrm>
            <a:off x="1857356" y="1643050"/>
            <a:ext cx="312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I</a:t>
            </a:r>
            <a:endParaRPr lang="en-US" sz="3600" dirty="0"/>
          </a:p>
        </p:txBody>
      </p:sp>
      <p:sp>
        <p:nvSpPr>
          <p:cNvPr id="86" name="Right Arrow 85"/>
          <p:cNvSpPr/>
          <p:nvPr/>
        </p:nvSpPr>
        <p:spPr bwMode="auto">
          <a:xfrm>
            <a:off x="2000232" y="3143248"/>
            <a:ext cx="4572032" cy="733663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7" name="Right Arrow 86"/>
          <p:cNvSpPr/>
          <p:nvPr/>
        </p:nvSpPr>
        <p:spPr bwMode="auto">
          <a:xfrm>
            <a:off x="2000232" y="3143248"/>
            <a:ext cx="3571900" cy="733663"/>
          </a:xfrm>
          <a:prstGeom prst="rightArrow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929454" y="3286124"/>
            <a:ext cx="1838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Magnetic Field</a:t>
            </a:r>
          </a:p>
          <a:p>
            <a:r>
              <a:rPr lang="en-US" dirty="0" smtClean="0"/>
              <a:t>(flux of inductor)</a:t>
            </a:r>
            <a:endParaRPr lang="en-US" dirty="0"/>
          </a:p>
        </p:txBody>
      </p:sp>
      <p:graphicFrame>
        <p:nvGraphicFramePr>
          <p:cNvPr id="17920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7467256"/>
              </p:ext>
            </p:extLst>
          </p:nvPr>
        </p:nvGraphicFramePr>
        <p:xfrm>
          <a:off x="1300163" y="5429250"/>
          <a:ext cx="5776912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57" name="Equation" r:id="rId4" imgW="2882880" imgH="393480" progId="Equation.DSMT4">
                  <p:embed/>
                </p:oleObj>
              </mc:Choice>
              <mc:Fallback>
                <p:oleObj name="Equation" r:id="rId4" imgW="2882880" imgH="393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163" y="5429250"/>
                        <a:ext cx="5776912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" name="Right Arrow 90"/>
          <p:cNvSpPr/>
          <p:nvPr/>
        </p:nvSpPr>
        <p:spPr bwMode="auto">
          <a:xfrm rot="10800000">
            <a:off x="5572132" y="2643183"/>
            <a:ext cx="1000132" cy="733663"/>
          </a:xfrm>
          <a:prstGeom prst="rightArrow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947876" y="2643182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Change of flux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3" name="Oval 92"/>
          <p:cNvSpPr/>
          <p:nvPr/>
        </p:nvSpPr>
        <p:spPr bwMode="auto">
          <a:xfrm>
            <a:off x="1961548" y="2414726"/>
            <a:ext cx="71438" cy="7143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143108" y="1643050"/>
            <a:ext cx="1393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solidFill>
                  <a:srgbClr val="FF0000"/>
                </a:solidFill>
              </a:rPr>
              <a:t>I</a:t>
            </a:r>
            <a:r>
              <a:rPr lang="en-US" sz="3600" baseline="-25000" dirty="0" err="1" smtClean="0">
                <a:solidFill>
                  <a:srgbClr val="FF0000"/>
                </a:solidFill>
              </a:rPr>
              <a:t>induced</a:t>
            </a:r>
            <a:endParaRPr lang="en-US" sz="3600" baseline="-25000" dirty="0">
              <a:solidFill>
                <a:srgbClr val="FF0000"/>
              </a:solidFill>
            </a:endParaRPr>
          </a:p>
        </p:txBody>
      </p:sp>
      <p:sp>
        <p:nvSpPr>
          <p:cNvPr id="95" name="Oval 94"/>
          <p:cNvSpPr/>
          <p:nvPr/>
        </p:nvSpPr>
        <p:spPr bwMode="auto">
          <a:xfrm>
            <a:off x="2607428" y="2414647"/>
            <a:ext cx="71438" cy="7143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6" name="Oval 95"/>
          <p:cNvSpPr/>
          <p:nvPr/>
        </p:nvSpPr>
        <p:spPr bwMode="auto">
          <a:xfrm>
            <a:off x="3255682" y="2420667"/>
            <a:ext cx="71438" cy="7143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7" name="Oval 96"/>
          <p:cNvSpPr/>
          <p:nvPr/>
        </p:nvSpPr>
        <p:spPr bwMode="auto">
          <a:xfrm>
            <a:off x="3886817" y="2406556"/>
            <a:ext cx="71438" cy="7143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8" name="Oval 97"/>
          <p:cNvSpPr/>
          <p:nvPr/>
        </p:nvSpPr>
        <p:spPr bwMode="auto">
          <a:xfrm>
            <a:off x="4526487" y="2410656"/>
            <a:ext cx="71438" cy="7143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9" name="Oval 98"/>
          <p:cNvSpPr/>
          <p:nvPr/>
        </p:nvSpPr>
        <p:spPr bwMode="auto">
          <a:xfrm>
            <a:off x="5171581" y="2406476"/>
            <a:ext cx="71438" cy="7143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0" name="Oval 99"/>
          <p:cNvSpPr/>
          <p:nvPr/>
        </p:nvSpPr>
        <p:spPr bwMode="auto">
          <a:xfrm>
            <a:off x="5813402" y="2402296"/>
            <a:ext cx="71438" cy="7143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1" name="Oval 100"/>
          <p:cNvSpPr/>
          <p:nvPr/>
        </p:nvSpPr>
        <p:spPr bwMode="auto">
          <a:xfrm>
            <a:off x="6456052" y="2398116"/>
            <a:ext cx="71438" cy="7143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102" name="Group 101"/>
          <p:cNvGrpSpPr/>
          <p:nvPr/>
        </p:nvGrpSpPr>
        <p:grpSpPr>
          <a:xfrm>
            <a:off x="1974884" y="4628395"/>
            <a:ext cx="71438" cy="71438"/>
            <a:chOff x="4357686" y="3714752"/>
            <a:chExt cx="142876" cy="142876"/>
          </a:xfrm>
        </p:grpSpPr>
        <p:cxnSp>
          <p:nvCxnSpPr>
            <p:cNvPr id="103" name="Straight Connector 102"/>
            <p:cNvCxnSpPr/>
            <p:nvPr/>
          </p:nvCxnSpPr>
          <p:spPr bwMode="auto">
            <a:xfrm rot="5400000" flipH="1" flipV="1">
              <a:off x="4357686" y="3714752"/>
              <a:ext cx="142876" cy="142876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auto">
            <a:xfrm rot="16200000" flipH="1">
              <a:off x="4357686" y="3714752"/>
              <a:ext cx="142876" cy="142876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2614587" y="4618840"/>
            <a:ext cx="71438" cy="71438"/>
            <a:chOff x="4357686" y="3714752"/>
            <a:chExt cx="142876" cy="142876"/>
          </a:xfrm>
        </p:grpSpPr>
        <p:cxnSp>
          <p:nvCxnSpPr>
            <p:cNvPr id="106" name="Straight Connector 105"/>
            <p:cNvCxnSpPr/>
            <p:nvPr/>
          </p:nvCxnSpPr>
          <p:spPr bwMode="auto">
            <a:xfrm rot="5400000" flipH="1" flipV="1">
              <a:off x="4357686" y="3714752"/>
              <a:ext cx="142876" cy="142876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auto">
            <a:xfrm rot="16200000" flipH="1">
              <a:off x="4357686" y="3714752"/>
              <a:ext cx="142876" cy="142876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3251830" y="4621369"/>
            <a:ext cx="71438" cy="71438"/>
            <a:chOff x="4357686" y="3714752"/>
            <a:chExt cx="142876" cy="142876"/>
          </a:xfrm>
        </p:grpSpPr>
        <p:cxnSp>
          <p:nvCxnSpPr>
            <p:cNvPr id="109" name="Straight Connector 108"/>
            <p:cNvCxnSpPr/>
            <p:nvPr/>
          </p:nvCxnSpPr>
          <p:spPr bwMode="auto">
            <a:xfrm rot="5400000" flipH="1" flipV="1">
              <a:off x="4357686" y="3714752"/>
              <a:ext cx="142876" cy="142876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auto">
            <a:xfrm rot="16200000" flipH="1">
              <a:off x="4357686" y="3714752"/>
              <a:ext cx="142876" cy="142876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3900370" y="4621369"/>
            <a:ext cx="71438" cy="71438"/>
            <a:chOff x="4357686" y="3714752"/>
            <a:chExt cx="142876" cy="142876"/>
          </a:xfrm>
        </p:grpSpPr>
        <p:cxnSp>
          <p:nvCxnSpPr>
            <p:cNvPr id="112" name="Straight Connector 111"/>
            <p:cNvCxnSpPr/>
            <p:nvPr/>
          </p:nvCxnSpPr>
          <p:spPr bwMode="auto">
            <a:xfrm rot="5400000" flipH="1" flipV="1">
              <a:off x="4357686" y="3714752"/>
              <a:ext cx="142876" cy="142876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 bwMode="auto">
            <a:xfrm rot="16200000" flipH="1">
              <a:off x="4357686" y="3714752"/>
              <a:ext cx="142876" cy="142876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4" name="Group 113"/>
          <p:cNvGrpSpPr/>
          <p:nvPr/>
        </p:nvGrpSpPr>
        <p:grpSpPr>
          <a:xfrm>
            <a:off x="4544780" y="4619870"/>
            <a:ext cx="71438" cy="71438"/>
            <a:chOff x="4357686" y="3714752"/>
            <a:chExt cx="142876" cy="142876"/>
          </a:xfrm>
        </p:grpSpPr>
        <p:cxnSp>
          <p:nvCxnSpPr>
            <p:cNvPr id="115" name="Straight Connector 114"/>
            <p:cNvCxnSpPr/>
            <p:nvPr/>
          </p:nvCxnSpPr>
          <p:spPr bwMode="auto">
            <a:xfrm rot="5400000" flipH="1" flipV="1">
              <a:off x="4357686" y="3714752"/>
              <a:ext cx="142876" cy="142876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 bwMode="auto">
            <a:xfrm rot="16200000" flipH="1">
              <a:off x="4357686" y="3714752"/>
              <a:ext cx="142876" cy="142876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7" name="Group 116"/>
          <p:cNvGrpSpPr/>
          <p:nvPr/>
        </p:nvGrpSpPr>
        <p:grpSpPr>
          <a:xfrm>
            <a:off x="5185262" y="4627926"/>
            <a:ext cx="71438" cy="71438"/>
            <a:chOff x="4357686" y="3714752"/>
            <a:chExt cx="142876" cy="142876"/>
          </a:xfrm>
        </p:grpSpPr>
        <p:cxnSp>
          <p:nvCxnSpPr>
            <p:cNvPr id="118" name="Straight Connector 117"/>
            <p:cNvCxnSpPr/>
            <p:nvPr/>
          </p:nvCxnSpPr>
          <p:spPr bwMode="auto">
            <a:xfrm rot="5400000" flipH="1" flipV="1">
              <a:off x="4357686" y="3714752"/>
              <a:ext cx="142876" cy="142876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 bwMode="auto">
            <a:xfrm rot="16200000" flipH="1">
              <a:off x="4357686" y="3714752"/>
              <a:ext cx="142876" cy="142876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5829773" y="4631954"/>
            <a:ext cx="71438" cy="71438"/>
            <a:chOff x="4357686" y="3714752"/>
            <a:chExt cx="142876" cy="142876"/>
          </a:xfrm>
        </p:grpSpPr>
        <p:cxnSp>
          <p:nvCxnSpPr>
            <p:cNvPr id="121" name="Straight Connector 120"/>
            <p:cNvCxnSpPr/>
            <p:nvPr/>
          </p:nvCxnSpPr>
          <p:spPr bwMode="auto">
            <a:xfrm rot="5400000" flipH="1" flipV="1">
              <a:off x="4357686" y="3714752"/>
              <a:ext cx="142876" cy="142876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 bwMode="auto">
            <a:xfrm rot="16200000" flipH="1">
              <a:off x="4357686" y="3714752"/>
              <a:ext cx="142876" cy="142876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6474284" y="4635983"/>
            <a:ext cx="71438" cy="71438"/>
            <a:chOff x="4357686" y="3714752"/>
            <a:chExt cx="142876" cy="142876"/>
          </a:xfrm>
        </p:grpSpPr>
        <p:cxnSp>
          <p:nvCxnSpPr>
            <p:cNvPr id="124" name="Straight Connector 123"/>
            <p:cNvCxnSpPr/>
            <p:nvPr/>
          </p:nvCxnSpPr>
          <p:spPr bwMode="auto">
            <a:xfrm rot="5400000" flipH="1" flipV="1">
              <a:off x="4357686" y="3714752"/>
              <a:ext cx="142876" cy="142876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 bwMode="auto">
            <a:xfrm rot="16200000" flipH="1">
              <a:off x="4357686" y="3714752"/>
              <a:ext cx="142876" cy="142876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9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7" grpId="0" animBg="1"/>
      <p:bldP spid="88" grpId="0"/>
      <p:bldP spid="91" grpId="0" animBg="1"/>
      <p:bldP spid="92" grpId="0"/>
      <p:bldP spid="93" grpId="0" animBg="1"/>
      <p:bldP spid="94" grpId="0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define the inductance of a coil?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NZ" smtClean="0"/>
              <a:t>Dr Dariusz Kacprzak, The University of Auckland, E-mail: d.kacprzak@auckland.ac.nz</a:t>
            </a:r>
            <a:endParaRPr lang="en-NZ"/>
          </a:p>
        </p:txBody>
      </p:sp>
      <p:sp>
        <p:nvSpPr>
          <p:cNvPr id="4" name="TextBox 3"/>
          <p:cNvSpPr txBox="1"/>
          <p:nvPr/>
        </p:nvSpPr>
        <p:spPr>
          <a:xfrm>
            <a:off x="4929190" y="1714488"/>
            <a:ext cx="406650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/>
              <a:t>Voltage </a:t>
            </a:r>
            <a:r>
              <a:rPr lang="en-US" sz="2400" i="1" dirty="0" smtClean="0"/>
              <a:t>v</a:t>
            </a:r>
          </a:p>
          <a:p>
            <a:pPr algn="l"/>
            <a:r>
              <a:rPr lang="en-US" sz="2400" dirty="0" smtClean="0"/>
              <a:t>Current </a:t>
            </a:r>
            <a:r>
              <a:rPr lang="en-US" sz="2400" i="1" dirty="0" err="1" smtClean="0"/>
              <a:t>i</a:t>
            </a:r>
            <a:endParaRPr lang="en-US" sz="2400" i="1" dirty="0" smtClean="0"/>
          </a:p>
          <a:p>
            <a:pPr algn="l"/>
            <a:r>
              <a:rPr lang="en-US" sz="2400" dirty="0" smtClean="0"/>
              <a:t>Resistance </a:t>
            </a:r>
            <a:r>
              <a:rPr lang="en-US" sz="2400" i="1" dirty="0" smtClean="0"/>
              <a:t>R</a:t>
            </a:r>
          </a:p>
          <a:p>
            <a:pPr algn="l"/>
            <a:r>
              <a:rPr lang="en-US" sz="2400" dirty="0" smtClean="0"/>
              <a:t>Magnetic Field Strength </a:t>
            </a:r>
            <a:r>
              <a:rPr lang="en-US" sz="2400" i="1" dirty="0" smtClean="0"/>
              <a:t>H</a:t>
            </a:r>
          </a:p>
          <a:p>
            <a:pPr algn="l"/>
            <a:r>
              <a:rPr lang="en-US" sz="2400" dirty="0" smtClean="0"/>
              <a:t>Magnetic Flux Density </a:t>
            </a:r>
            <a:r>
              <a:rPr lang="en-US" sz="2400" i="1" dirty="0" smtClean="0"/>
              <a:t>B</a:t>
            </a:r>
          </a:p>
          <a:p>
            <a:pPr algn="l"/>
            <a:r>
              <a:rPr lang="en-US" sz="2400" dirty="0" smtClean="0"/>
              <a:t>Magnetic Flux </a:t>
            </a:r>
            <a:r>
              <a:rPr lang="el-GR" sz="2400" i="1" dirty="0" smtClean="0"/>
              <a:t>Φ</a:t>
            </a:r>
            <a:endParaRPr lang="en-US" sz="2400" i="1" dirty="0" smtClean="0"/>
          </a:p>
          <a:p>
            <a:pPr algn="l"/>
            <a:r>
              <a:rPr lang="en-US" sz="2400" dirty="0" smtClean="0"/>
              <a:t>Magnetic permeability </a:t>
            </a:r>
            <a:r>
              <a:rPr lang="en-US" sz="2400" i="1" dirty="0" smtClean="0"/>
              <a:t>µ</a:t>
            </a:r>
          </a:p>
          <a:p>
            <a:pPr algn="l"/>
            <a:r>
              <a:rPr lang="en-US" sz="2400" dirty="0" smtClean="0"/>
              <a:t>Number of turns </a:t>
            </a:r>
            <a:r>
              <a:rPr lang="en-US" sz="2400" i="1" dirty="0" smtClean="0"/>
              <a:t>N</a:t>
            </a:r>
          </a:p>
        </p:txBody>
      </p:sp>
      <p:graphicFrame>
        <p:nvGraphicFramePr>
          <p:cNvPr id="20889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7330819"/>
              </p:ext>
            </p:extLst>
          </p:nvPr>
        </p:nvGraphicFramePr>
        <p:xfrm>
          <a:off x="323528" y="5373216"/>
          <a:ext cx="495935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07" name="Equation" r:id="rId4" imgW="2476440" imgH="393480" progId="Equation.DSMT4">
                  <p:embed/>
                </p:oleObj>
              </mc:Choice>
              <mc:Fallback>
                <p:oleObj name="Equation" r:id="rId4" imgW="2476440" imgH="393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5373216"/>
                        <a:ext cx="495935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89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6772525"/>
              </p:ext>
            </p:extLst>
          </p:nvPr>
        </p:nvGraphicFramePr>
        <p:xfrm>
          <a:off x="5934075" y="5357813"/>
          <a:ext cx="10922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08" name="Equation" r:id="rId6" imgW="545760" imgH="393480" progId="Equation.DSMT4">
                  <p:embed/>
                </p:oleObj>
              </mc:Choice>
              <mc:Fallback>
                <p:oleObj name="Equation" r:id="rId6" imgW="545760" imgH="3934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4075" y="5357813"/>
                        <a:ext cx="10922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2844" y="1928802"/>
            <a:ext cx="48577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>
                <a:solidFill>
                  <a:srgbClr val="CC3300"/>
                </a:solidFill>
              </a:rPr>
              <a:t>What is the purpose of a coil in electrical circuits?</a:t>
            </a:r>
          </a:p>
          <a:p>
            <a:pPr algn="l"/>
            <a:endParaRPr lang="en-US" sz="2400" dirty="0" smtClean="0">
              <a:solidFill>
                <a:srgbClr val="CC3300"/>
              </a:solidFill>
            </a:endParaRPr>
          </a:p>
          <a:p>
            <a:pPr algn="l"/>
            <a:r>
              <a:rPr lang="en-US" sz="2400" dirty="0" smtClean="0">
                <a:solidFill>
                  <a:srgbClr val="CC3300"/>
                </a:solidFill>
              </a:rPr>
              <a:t>In what form is the energy stored?</a:t>
            </a:r>
          </a:p>
          <a:p>
            <a:pPr algn="l"/>
            <a:endParaRPr lang="en-US" sz="2400" dirty="0" smtClean="0">
              <a:solidFill>
                <a:srgbClr val="CC3300"/>
              </a:solidFill>
            </a:endParaRPr>
          </a:p>
          <a:p>
            <a:pPr algn="l"/>
            <a:r>
              <a:rPr lang="en-US" sz="2400" dirty="0" smtClean="0">
                <a:solidFill>
                  <a:srgbClr val="CC3300"/>
                </a:solidFill>
              </a:rPr>
              <a:t>What is required to store the energy?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8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8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Voltage on inductor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NZ" smtClean="0"/>
              <a:t>Dr Dariusz Kacprzak, The University of Auckland, E-mail: d.kacprzak@auckland.ac.nz</a:t>
            </a:r>
            <a:endParaRPr lang="en-NZ"/>
          </a:p>
        </p:txBody>
      </p:sp>
      <p:graphicFrame>
        <p:nvGraphicFramePr>
          <p:cNvPr id="21094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2350249"/>
              </p:ext>
            </p:extLst>
          </p:nvPr>
        </p:nvGraphicFramePr>
        <p:xfrm>
          <a:off x="2944813" y="1714500"/>
          <a:ext cx="1398587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66" name="Equation" r:id="rId4" imgW="698400" imgH="393480" progId="Equation.DSMT4">
                  <p:embed/>
                </p:oleObj>
              </mc:Choice>
              <mc:Fallback>
                <p:oleObj name="Equation" r:id="rId4" imgW="698400" imgH="393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4813" y="1714500"/>
                        <a:ext cx="1398587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0034" y="1928802"/>
            <a:ext cx="228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Faraday’s Law</a:t>
            </a:r>
            <a:endParaRPr lang="en-US" dirty="0"/>
          </a:p>
        </p:txBody>
      </p:sp>
      <p:graphicFrame>
        <p:nvGraphicFramePr>
          <p:cNvPr id="2109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9423818"/>
              </p:ext>
            </p:extLst>
          </p:nvPr>
        </p:nvGraphicFramePr>
        <p:xfrm>
          <a:off x="3146425" y="2714625"/>
          <a:ext cx="10922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67" name="Equation" r:id="rId6" imgW="545760" imgH="393480" progId="Equation.DSMT4">
                  <p:embed/>
                </p:oleObj>
              </mc:Choice>
              <mc:Fallback>
                <p:oleObj name="Equation" r:id="rId6" imgW="545760" imgH="3934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6425" y="2714625"/>
                        <a:ext cx="10922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71472" y="2928934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 the inductance is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1472" y="3643314"/>
            <a:ext cx="5288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Resulting in the magnetic flux being determine as </a:t>
            </a:r>
            <a:endParaRPr lang="en-US" dirty="0"/>
          </a:p>
        </p:txBody>
      </p:sp>
      <p:graphicFrame>
        <p:nvGraphicFramePr>
          <p:cNvPr id="2109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9286696"/>
              </p:ext>
            </p:extLst>
          </p:nvPr>
        </p:nvGraphicFramePr>
        <p:xfrm>
          <a:off x="6007100" y="3427413"/>
          <a:ext cx="8890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68" name="Equation" r:id="rId8" imgW="444240" imgH="393480" progId="Equation.DSMT4">
                  <p:embed/>
                </p:oleObj>
              </mc:Choice>
              <mc:Fallback>
                <p:oleObj name="Equation" r:id="rId8" imgW="444240" imgH="3934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0" y="3427413"/>
                        <a:ext cx="8890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71472" y="4570426"/>
            <a:ext cx="4083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Thus the voltage can be expressed as</a:t>
            </a:r>
            <a:endParaRPr lang="en-US" dirty="0"/>
          </a:p>
        </p:txBody>
      </p:sp>
      <p:graphicFrame>
        <p:nvGraphicFramePr>
          <p:cNvPr id="21094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3039707"/>
              </p:ext>
            </p:extLst>
          </p:nvPr>
        </p:nvGraphicFramePr>
        <p:xfrm>
          <a:off x="4733925" y="4178300"/>
          <a:ext cx="376555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69" name="Equation" r:id="rId10" imgW="1879560" imgH="571320" progId="Equation.DSMT4">
                  <p:embed/>
                </p:oleObj>
              </mc:Choice>
              <mc:Fallback>
                <p:oleObj name="Equation" r:id="rId10" imgW="1879560" imgH="57132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3925" y="4178300"/>
                        <a:ext cx="376555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 bwMode="auto">
          <a:xfrm>
            <a:off x="7668344" y="4368254"/>
            <a:ext cx="1000132" cy="1143008"/>
          </a:xfrm>
          <a:prstGeom prst="rect">
            <a:avLst/>
          </a:prstGeom>
          <a:noFill/>
          <a:ln w="38100" cap="flat" cmpd="sng" algn="ctr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0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0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0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10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Energy of inductor – general expression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8425" y="6643710"/>
            <a:ext cx="5624513" cy="268288"/>
          </a:xfrm>
        </p:spPr>
        <p:txBody>
          <a:bodyPr/>
          <a:lstStyle/>
          <a:p>
            <a:pPr>
              <a:defRPr/>
            </a:pPr>
            <a:r>
              <a:rPr lang="en-NZ" dirty="0" smtClean="0"/>
              <a:t>Dr </a:t>
            </a:r>
            <a:r>
              <a:rPr lang="en-NZ" dirty="0" err="1" smtClean="0"/>
              <a:t>Dariusz</a:t>
            </a:r>
            <a:r>
              <a:rPr lang="en-NZ" dirty="0" smtClean="0"/>
              <a:t> </a:t>
            </a:r>
            <a:r>
              <a:rPr lang="en-NZ" dirty="0" err="1" smtClean="0"/>
              <a:t>Kacprzak</a:t>
            </a:r>
            <a:r>
              <a:rPr lang="en-NZ" dirty="0" smtClean="0"/>
              <a:t>, The University of Auckland, E-mail: </a:t>
            </a:r>
            <a:r>
              <a:rPr lang="en-NZ" dirty="0" err="1" smtClean="0"/>
              <a:t>d.kacprzak@auckland.ac.nz</a:t>
            </a:r>
            <a:endParaRPr lang="en-NZ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1725590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instantaneous power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643306" y="1714488"/>
          <a:ext cx="83978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41" name="Equation" r:id="rId4" imgW="419040" imgH="190440" progId="Equation.3">
                  <p:embed/>
                </p:oleObj>
              </mc:Choice>
              <mc:Fallback>
                <p:oleObj name="Equation" r:id="rId4" imgW="419040" imgH="1904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306" y="1714488"/>
                        <a:ext cx="839787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85720" y="2427828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energy</a:t>
            </a:r>
            <a:endParaRPr lang="en-US" dirty="0"/>
          </a:p>
        </p:txBody>
      </p:sp>
      <p:graphicFrame>
        <p:nvGraphicFramePr>
          <p:cNvPr id="216067" name="Object 3"/>
          <p:cNvGraphicFramePr>
            <a:graphicFrameLocks noChangeAspect="1"/>
          </p:cNvGraphicFramePr>
          <p:nvPr/>
        </p:nvGraphicFramePr>
        <p:xfrm>
          <a:off x="3440113" y="2147888"/>
          <a:ext cx="1246187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42" name="Equation" r:id="rId6" imgW="622080" imgH="482400" progId="Equation.3">
                  <p:embed/>
                </p:oleObj>
              </mc:Choice>
              <mc:Fallback>
                <p:oleObj name="Equation" r:id="rId6" imgW="622080" imgH="482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0113" y="2147888"/>
                        <a:ext cx="1246187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85720" y="335652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Thus</a:t>
            </a:r>
            <a:endParaRPr lang="en-US" dirty="0"/>
          </a:p>
        </p:txBody>
      </p:sp>
      <p:graphicFrame>
        <p:nvGraphicFramePr>
          <p:cNvPr id="216068" name="Object 4"/>
          <p:cNvGraphicFramePr>
            <a:graphicFrameLocks noChangeAspect="1"/>
          </p:cNvGraphicFramePr>
          <p:nvPr/>
        </p:nvGraphicFramePr>
        <p:xfrm>
          <a:off x="1287463" y="3082925"/>
          <a:ext cx="218757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43" name="Equation" r:id="rId8" imgW="1091880" imgH="482400" progId="Equation.3">
                  <p:embed/>
                </p:oleObj>
              </mc:Choice>
              <mc:Fallback>
                <p:oleObj name="Equation" r:id="rId8" imgW="1091880" imgH="4824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7463" y="3082925"/>
                        <a:ext cx="2187575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69" name="Object 5"/>
          <p:cNvGraphicFramePr>
            <a:graphicFrameLocks noChangeAspect="1"/>
          </p:cNvGraphicFramePr>
          <p:nvPr/>
        </p:nvGraphicFramePr>
        <p:xfrm>
          <a:off x="371475" y="4225925"/>
          <a:ext cx="4068763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44" name="Equation" r:id="rId10" imgW="2031840" imgH="482400" progId="Equation.3">
                  <p:embed/>
                </p:oleObj>
              </mc:Choice>
              <mc:Fallback>
                <p:oleObj name="Equation" r:id="rId10" imgW="2031840" imgH="4824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" y="4225925"/>
                        <a:ext cx="4068763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70" name="Object 6"/>
          <p:cNvGraphicFramePr>
            <a:graphicFrameLocks noChangeAspect="1"/>
          </p:cNvGraphicFramePr>
          <p:nvPr/>
        </p:nvGraphicFramePr>
        <p:xfrm>
          <a:off x="382588" y="5226050"/>
          <a:ext cx="422275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45" name="Equation" r:id="rId12" imgW="2108160" imgH="507960" progId="Equation.3">
                  <p:embed/>
                </p:oleObj>
              </mc:Choice>
              <mc:Fallback>
                <p:oleObj name="Equation" r:id="rId12" imgW="2108160" imgH="50796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588" y="5226050"/>
                        <a:ext cx="422275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572132" y="4368796"/>
            <a:ext cx="2935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 t=0 the current value is I</a:t>
            </a:r>
          </a:p>
          <a:p>
            <a:r>
              <a:rPr lang="en-US" dirty="0" smtClean="0"/>
              <a:t>At t=t the current value is 0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3929058" y="5143512"/>
            <a:ext cx="1000132" cy="1143008"/>
          </a:xfrm>
          <a:prstGeom prst="rect">
            <a:avLst/>
          </a:prstGeom>
          <a:noFill/>
          <a:ln w="38100" cap="flat" cmpd="sng" algn="ctr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6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6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16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16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12" grpId="0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Energy of </a:t>
            </a:r>
            <a:r>
              <a:rPr lang="en-US" dirty="0" err="1" smtClean="0"/>
              <a:t>toroidal</a:t>
            </a:r>
            <a:r>
              <a:rPr lang="en-US" dirty="0" smtClean="0"/>
              <a:t> inductor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NZ" smtClean="0"/>
              <a:t>Dr Dariusz Kacprzak, The University of Auckland, E-mail: d.kacprzak@auckland.ac.nz</a:t>
            </a:r>
            <a:endParaRPr lang="en-NZ"/>
          </a:p>
        </p:txBody>
      </p:sp>
      <p:graphicFrame>
        <p:nvGraphicFramePr>
          <p:cNvPr id="229378" name="Object 2"/>
          <p:cNvGraphicFramePr>
            <a:graphicFrameLocks noChangeAspect="1"/>
          </p:cNvGraphicFramePr>
          <p:nvPr/>
        </p:nvGraphicFramePr>
        <p:xfrm>
          <a:off x="2857488" y="1785926"/>
          <a:ext cx="1093787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761" name="Equation" r:id="rId4" imgW="545760" imgH="177480" progId="Equation.3">
                  <p:embed/>
                </p:oleObj>
              </mc:Choice>
              <mc:Fallback>
                <p:oleObj name="Equation" r:id="rId4" imgW="545760" imgH="177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488" y="1785926"/>
                        <a:ext cx="1093787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379" name="Object 3"/>
          <p:cNvGraphicFramePr>
            <a:graphicFrameLocks noChangeAspect="1"/>
          </p:cNvGraphicFramePr>
          <p:nvPr/>
        </p:nvGraphicFramePr>
        <p:xfrm>
          <a:off x="1512886" y="2428875"/>
          <a:ext cx="2773362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762" name="Equation" r:id="rId6" imgW="1384200" imgH="482400" progId="Equation.3">
                  <p:embed/>
                </p:oleObj>
              </mc:Choice>
              <mc:Fallback>
                <p:oleObj name="Equation" r:id="rId6" imgW="1384200" imgH="482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2886" y="2428875"/>
                        <a:ext cx="2773362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428596" y="1785926"/>
            <a:ext cx="23574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 smtClean="0"/>
              <a:t>From Ampere’s law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0034" y="2714620"/>
            <a:ext cx="23574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 smtClean="0"/>
              <a:t>Energy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00034" y="3702610"/>
            <a:ext cx="23574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 smtClean="0"/>
              <a:t>From Faraday’s law</a:t>
            </a:r>
            <a:endParaRPr lang="en-US" dirty="0"/>
          </a:p>
        </p:txBody>
      </p:sp>
      <p:graphicFrame>
        <p:nvGraphicFramePr>
          <p:cNvPr id="2293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5251550"/>
              </p:ext>
            </p:extLst>
          </p:nvPr>
        </p:nvGraphicFramePr>
        <p:xfrm>
          <a:off x="2940050" y="3500438"/>
          <a:ext cx="1474788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763" name="Equation" r:id="rId8" imgW="736560" imgH="393480" progId="Equation.DSMT4">
                  <p:embed/>
                </p:oleObj>
              </mc:Choice>
              <mc:Fallback>
                <p:oleObj name="Equation" r:id="rId8" imgW="736560" imgH="3934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0050" y="3500438"/>
                        <a:ext cx="1474788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500034" y="4702742"/>
            <a:ext cx="41434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 smtClean="0"/>
              <a:t>Thus the energy can be presented as</a:t>
            </a:r>
            <a:endParaRPr lang="en-US" dirty="0"/>
          </a:p>
        </p:txBody>
      </p:sp>
      <p:graphicFrame>
        <p:nvGraphicFramePr>
          <p:cNvPr id="2293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6009694"/>
              </p:ext>
            </p:extLst>
          </p:nvPr>
        </p:nvGraphicFramePr>
        <p:xfrm>
          <a:off x="4748213" y="4441825"/>
          <a:ext cx="333057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764" name="Equation" r:id="rId10" imgW="1663560" imgH="469800" progId="Equation.DSMT4">
                  <p:embed/>
                </p:oleObj>
              </mc:Choice>
              <mc:Fallback>
                <p:oleObj name="Equation" r:id="rId10" imgW="1663560" imgH="4698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8213" y="4441825"/>
                        <a:ext cx="3330575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Freeform 12"/>
          <p:cNvSpPr/>
          <p:nvPr/>
        </p:nvSpPr>
        <p:spPr bwMode="auto">
          <a:xfrm>
            <a:off x="6548120" y="4390390"/>
            <a:ext cx="877570" cy="1135380"/>
          </a:xfrm>
          <a:custGeom>
            <a:avLst/>
            <a:gdLst>
              <a:gd name="connsiteX0" fmla="*/ 652780 w 877570"/>
              <a:gd name="connsiteY0" fmla="*/ 90170 h 1135380"/>
              <a:gd name="connsiteX1" fmla="*/ 142240 w 877570"/>
              <a:gd name="connsiteY1" fmla="*/ 151130 h 1135380"/>
              <a:gd name="connsiteX2" fmla="*/ 104140 w 877570"/>
              <a:gd name="connsiteY2" fmla="*/ 996950 h 1135380"/>
              <a:gd name="connsiteX3" fmla="*/ 767080 w 877570"/>
              <a:gd name="connsiteY3" fmla="*/ 981710 h 1135380"/>
              <a:gd name="connsiteX4" fmla="*/ 767080 w 877570"/>
              <a:gd name="connsiteY4" fmla="*/ 577850 h 1135380"/>
              <a:gd name="connsiteX5" fmla="*/ 805180 w 877570"/>
              <a:gd name="connsiteY5" fmla="*/ 135890 h 1135380"/>
              <a:gd name="connsiteX6" fmla="*/ 652780 w 877570"/>
              <a:gd name="connsiteY6" fmla="*/ 90170 h 113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7570" h="1135380">
                <a:moveTo>
                  <a:pt x="652780" y="90170"/>
                </a:moveTo>
                <a:cubicBezTo>
                  <a:pt x="542290" y="92710"/>
                  <a:pt x="233680" y="0"/>
                  <a:pt x="142240" y="151130"/>
                </a:cubicBezTo>
                <a:cubicBezTo>
                  <a:pt x="50800" y="302260"/>
                  <a:pt x="0" y="858520"/>
                  <a:pt x="104140" y="996950"/>
                </a:cubicBezTo>
                <a:cubicBezTo>
                  <a:pt x="208280" y="1135380"/>
                  <a:pt x="656590" y="1051560"/>
                  <a:pt x="767080" y="981710"/>
                </a:cubicBezTo>
                <a:cubicBezTo>
                  <a:pt x="877570" y="911860"/>
                  <a:pt x="760730" y="718820"/>
                  <a:pt x="767080" y="577850"/>
                </a:cubicBezTo>
                <a:cubicBezTo>
                  <a:pt x="773430" y="436880"/>
                  <a:pt x="826770" y="218440"/>
                  <a:pt x="805180" y="135890"/>
                </a:cubicBezTo>
                <a:cubicBezTo>
                  <a:pt x="783590" y="53340"/>
                  <a:pt x="763270" y="87630"/>
                  <a:pt x="652780" y="90170"/>
                </a:cubicBezTo>
                <a:close/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Freeform 13"/>
          <p:cNvSpPr/>
          <p:nvPr/>
        </p:nvSpPr>
        <p:spPr bwMode="auto">
          <a:xfrm>
            <a:off x="3571868" y="3357562"/>
            <a:ext cx="877570" cy="1135380"/>
          </a:xfrm>
          <a:custGeom>
            <a:avLst/>
            <a:gdLst>
              <a:gd name="connsiteX0" fmla="*/ 652780 w 877570"/>
              <a:gd name="connsiteY0" fmla="*/ 90170 h 1135380"/>
              <a:gd name="connsiteX1" fmla="*/ 142240 w 877570"/>
              <a:gd name="connsiteY1" fmla="*/ 151130 h 1135380"/>
              <a:gd name="connsiteX2" fmla="*/ 104140 w 877570"/>
              <a:gd name="connsiteY2" fmla="*/ 996950 h 1135380"/>
              <a:gd name="connsiteX3" fmla="*/ 767080 w 877570"/>
              <a:gd name="connsiteY3" fmla="*/ 981710 h 1135380"/>
              <a:gd name="connsiteX4" fmla="*/ 767080 w 877570"/>
              <a:gd name="connsiteY4" fmla="*/ 577850 h 1135380"/>
              <a:gd name="connsiteX5" fmla="*/ 805180 w 877570"/>
              <a:gd name="connsiteY5" fmla="*/ 135890 h 1135380"/>
              <a:gd name="connsiteX6" fmla="*/ 652780 w 877570"/>
              <a:gd name="connsiteY6" fmla="*/ 90170 h 113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7570" h="1135380">
                <a:moveTo>
                  <a:pt x="652780" y="90170"/>
                </a:moveTo>
                <a:cubicBezTo>
                  <a:pt x="542290" y="92710"/>
                  <a:pt x="233680" y="0"/>
                  <a:pt x="142240" y="151130"/>
                </a:cubicBezTo>
                <a:cubicBezTo>
                  <a:pt x="50800" y="302260"/>
                  <a:pt x="0" y="858520"/>
                  <a:pt x="104140" y="996950"/>
                </a:cubicBezTo>
                <a:cubicBezTo>
                  <a:pt x="208280" y="1135380"/>
                  <a:pt x="656590" y="1051560"/>
                  <a:pt x="767080" y="981710"/>
                </a:cubicBezTo>
                <a:cubicBezTo>
                  <a:pt x="877570" y="911860"/>
                  <a:pt x="760730" y="718820"/>
                  <a:pt x="767080" y="577850"/>
                </a:cubicBezTo>
                <a:cubicBezTo>
                  <a:pt x="773430" y="436880"/>
                  <a:pt x="826770" y="218440"/>
                  <a:pt x="805180" y="135890"/>
                </a:cubicBezTo>
                <a:cubicBezTo>
                  <a:pt x="783590" y="53340"/>
                  <a:pt x="763270" y="87630"/>
                  <a:pt x="652780" y="90170"/>
                </a:cubicBezTo>
                <a:close/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6" name="Freeform 15"/>
          <p:cNvSpPr/>
          <p:nvPr/>
        </p:nvSpPr>
        <p:spPr bwMode="auto">
          <a:xfrm>
            <a:off x="7357110" y="4396740"/>
            <a:ext cx="481330" cy="1131570"/>
          </a:xfrm>
          <a:custGeom>
            <a:avLst/>
            <a:gdLst>
              <a:gd name="connsiteX0" fmla="*/ 270510 w 481330"/>
              <a:gd name="connsiteY0" fmla="*/ 60960 h 1131570"/>
              <a:gd name="connsiteX1" fmla="*/ 64770 w 481330"/>
              <a:gd name="connsiteY1" fmla="*/ 106680 h 1131570"/>
              <a:gd name="connsiteX2" fmla="*/ 11430 w 481330"/>
              <a:gd name="connsiteY2" fmla="*/ 701040 h 1131570"/>
              <a:gd name="connsiteX3" fmla="*/ 133350 w 481330"/>
              <a:gd name="connsiteY3" fmla="*/ 1104900 h 1131570"/>
              <a:gd name="connsiteX4" fmla="*/ 430530 w 481330"/>
              <a:gd name="connsiteY4" fmla="*/ 861060 h 1131570"/>
              <a:gd name="connsiteX5" fmla="*/ 384810 w 481330"/>
              <a:gd name="connsiteY5" fmla="*/ 579120 h 1131570"/>
              <a:gd name="connsiteX6" fmla="*/ 461010 w 481330"/>
              <a:gd name="connsiteY6" fmla="*/ 167640 h 1131570"/>
              <a:gd name="connsiteX7" fmla="*/ 270510 w 481330"/>
              <a:gd name="connsiteY7" fmla="*/ 60960 h 113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330" h="1131570">
                <a:moveTo>
                  <a:pt x="270510" y="60960"/>
                </a:moveTo>
                <a:cubicBezTo>
                  <a:pt x="204470" y="50800"/>
                  <a:pt x="107950" y="0"/>
                  <a:pt x="64770" y="106680"/>
                </a:cubicBezTo>
                <a:cubicBezTo>
                  <a:pt x="21590" y="213360"/>
                  <a:pt x="0" y="534670"/>
                  <a:pt x="11430" y="701040"/>
                </a:cubicBezTo>
                <a:cubicBezTo>
                  <a:pt x="22860" y="867410"/>
                  <a:pt x="63500" y="1078230"/>
                  <a:pt x="133350" y="1104900"/>
                </a:cubicBezTo>
                <a:cubicBezTo>
                  <a:pt x="203200" y="1131570"/>
                  <a:pt x="388620" y="948690"/>
                  <a:pt x="430530" y="861060"/>
                </a:cubicBezTo>
                <a:cubicBezTo>
                  <a:pt x="472440" y="773430"/>
                  <a:pt x="379730" y="694690"/>
                  <a:pt x="384810" y="579120"/>
                </a:cubicBezTo>
                <a:cubicBezTo>
                  <a:pt x="389890" y="463550"/>
                  <a:pt x="481330" y="256540"/>
                  <a:pt x="461010" y="167640"/>
                </a:cubicBezTo>
                <a:cubicBezTo>
                  <a:pt x="440690" y="78740"/>
                  <a:pt x="336550" y="71120"/>
                  <a:pt x="270510" y="60960"/>
                </a:cubicBezTo>
                <a:close/>
              </a:path>
            </a:pathLst>
          </a:custGeom>
          <a:noFill/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229383" name="Object 7"/>
          <p:cNvGraphicFramePr>
            <a:graphicFrameLocks noChangeAspect="1"/>
          </p:cNvGraphicFramePr>
          <p:nvPr/>
        </p:nvGraphicFramePr>
        <p:xfrm>
          <a:off x="4475163" y="1571625"/>
          <a:ext cx="941387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765" name="Equation" r:id="rId12" imgW="469800" imgH="393480" progId="Equation.3">
                  <p:embed/>
                </p:oleObj>
              </mc:Choice>
              <mc:Fallback>
                <p:oleObj name="Equation" r:id="rId12" imgW="469800" imgH="39348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5163" y="1571625"/>
                        <a:ext cx="941387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/>
          <p:cNvSpPr/>
          <p:nvPr/>
        </p:nvSpPr>
        <p:spPr>
          <a:xfrm>
            <a:off x="500034" y="5643578"/>
            <a:ext cx="41434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 smtClean="0"/>
              <a:t>The magnetic flux density </a:t>
            </a:r>
            <a:r>
              <a:rPr lang="en-US" b="1" i="1" dirty="0" smtClean="0"/>
              <a:t>B </a:t>
            </a:r>
            <a:r>
              <a:rPr lang="en-US" dirty="0" smtClean="0"/>
              <a:t>is related to the magnetic flux</a:t>
            </a:r>
            <a:endParaRPr lang="en-US" dirty="0"/>
          </a:p>
        </p:txBody>
      </p:sp>
      <p:graphicFrame>
        <p:nvGraphicFramePr>
          <p:cNvPr id="22938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6134025"/>
              </p:ext>
            </p:extLst>
          </p:nvPr>
        </p:nvGraphicFramePr>
        <p:xfrm>
          <a:off x="4975225" y="5572125"/>
          <a:ext cx="941388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766" name="Equation" r:id="rId14" imgW="469800" imgH="393480" progId="Equation.DSMT4">
                  <p:embed/>
                </p:oleObj>
              </mc:Choice>
              <mc:Fallback>
                <p:oleObj name="Equation" r:id="rId14" imgW="469800" imgH="39348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5225" y="5572125"/>
                        <a:ext cx="941388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Straight Connector 20"/>
          <p:cNvCxnSpPr/>
          <p:nvPr/>
        </p:nvCxnSpPr>
        <p:spPr bwMode="auto">
          <a:xfrm>
            <a:off x="5000628" y="6429396"/>
            <a:ext cx="1285884" cy="1588"/>
          </a:xfrm>
          <a:prstGeom prst="line">
            <a:avLst/>
          </a:prstGeom>
          <a:noFill/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9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9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29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29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29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3" grpId="0" animBg="1"/>
      <p:bldP spid="14" grpId="0" animBg="1"/>
      <p:bldP spid="16" grpId="0" animBg="1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Energy of </a:t>
            </a:r>
            <a:r>
              <a:rPr lang="en-US" dirty="0" err="1" smtClean="0"/>
              <a:t>toroidal</a:t>
            </a:r>
            <a:r>
              <a:rPr lang="en-US" dirty="0" smtClean="0"/>
              <a:t> inductor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NZ" smtClean="0"/>
              <a:t>Dr Dariusz Kacprzak, The University of Auckland, E-mail: d.kacprzak@auckland.ac.nz</a:t>
            </a:r>
            <a:endParaRPr lang="en-NZ"/>
          </a:p>
        </p:txBody>
      </p:sp>
      <p:graphicFrame>
        <p:nvGraphicFramePr>
          <p:cNvPr id="2304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1119379"/>
              </p:ext>
            </p:extLst>
          </p:nvPr>
        </p:nvGraphicFramePr>
        <p:xfrm>
          <a:off x="500063" y="2655888"/>
          <a:ext cx="391477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570" name="Equation" r:id="rId4" imgW="1955520" imgH="469800" progId="Equation.DSMT4">
                  <p:embed/>
                </p:oleObj>
              </mc:Choice>
              <mc:Fallback>
                <p:oleObj name="Equation" r:id="rId4" imgW="1955520" imgH="469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2655888"/>
                        <a:ext cx="3914775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428596" y="2071678"/>
            <a:ext cx="41434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 smtClean="0"/>
              <a:t>Thus the energy can be presented as</a:t>
            </a:r>
            <a:endParaRPr lang="en-US" dirty="0"/>
          </a:p>
        </p:txBody>
      </p:sp>
      <p:graphicFrame>
        <p:nvGraphicFramePr>
          <p:cNvPr id="230403" name="Object 3"/>
          <p:cNvGraphicFramePr>
            <a:graphicFrameLocks noChangeAspect="1"/>
          </p:cNvGraphicFramePr>
          <p:nvPr/>
        </p:nvGraphicFramePr>
        <p:xfrm>
          <a:off x="474663" y="3643313"/>
          <a:ext cx="4500562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571" name="Equation" r:id="rId6" imgW="2247840" imgH="482400" progId="Equation.3">
                  <p:embed/>
                </p:oleObj>
              </mc:Choice>
              <mc:Fallback>
                <p:oleObj name="Equation" r:id="rId6" imgW="2247840" imgH="482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663" y="3643313"/>
                        <a:ext cx="4500562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AutoShape 44"/>
          <p:cNvSpPr>
            <a:spLocks noChangeArrowheads="1"/>
          </p:cNvSpPr>
          <p:nvPr/>
        </p:nvSpPr>
        <p:spPr bwMode="auto">
          <a:xfrm>
            <a:off x="5916643" y="1881198"/>
            <a:ext cx="2895600" cy="3048000"/>
          </a:xfrm>
          <a:custGeom>
            <a:avLst/>
            <a:gdLst>
              <a:gd name="G0" fmla="+- 8149 0 0"/>
              <a:gd name="G1" fmla="+- -11672053 0 0"/>
              <a:gd name="G2" fmla="+- 0 0 -11672053"/>
              <a:gd name="T0" fmla="*/ 0 256 1"/>
              <a:gd name="T1" fmla="*/ 180 256 1"/>
              <a:gd name="G3" fmla="+- -11672053 T0 T1"/>
              <a:gd name="T2" fmla="*/ 0 256 1"/>
              <a:gd name="T3" fmla="*/ 90 256 1"/>
              <a:gd name="G4" fmla="+- -11672053 T2 T3"/>
              <a:gd name="G5" fmla="*/ G4 2 1"/>
              <a:gd name="T4" fmla="*/ 90 256 1"/>
              <a:gd name="T5" fmla="*/ 0 256 1"/>
              <a:gd name="G6" fmla="+- -11672053 T4 T5"/>
              <a:gd name="G7" fmla="*/ G6 2 1"/>
              <a:gd name="G8" fmla="abs -11672053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8149"/>
              <a:gd name="G18" fmla="*/ 8149 1 2"/>
              <a:gd name="G19" fmla="+- G18 5400 0"/>
              <a:gd name="G20" fmla="cos G19 -11672053"/>
              <a:gd name="G21" fmla="sin G19 -11672053"/>
              <a:gd name="G22" fmla="+- G20 10800 0"/>
              <a:gd name="G23" fmla="+- G21 10800 0"/>
              <a:gd name="G24" fmla="+- 10800 0 G20"/>
              <a:gd name="G25" fmla="+- 8149 10800 0"/>
              <a:gd name="G26" fmla="?: G9 G17 G25"/>
              <a:gd name="G27" fmla="?: G9 0 21600"/>
              <a:gd name="G28" fmla="cos 10800 -11672053"/>
              <a:gd name="G29" fmla="sin 10800 -11672053"/>
              <a:gd name="G30" fmla="sin 8149 -11672053"/>
              <a:gd name="G31" fmla="+- G28 10800 0"/>
              <a:gd name="G32" fmla="+- G29 10800 0"/>
              <a:gd name="G33" fmla="+- G30 10800 0"/>
              <a:gd name="G34" fmla="?: G4 0 G31"/>
              <a:gd name="G35" fmla="?: -11672053 G34 0"/>
              <a:gd name="G36" fmla="?: G6 G35 G31"/>
              <a:gd name="G37" fmla="+- 21600 0 G36"/>
              <a:gd name="G38" fmla="?: G4 0 G33"/>
              <a:gd name="G39" fmla="?: -11672053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330 w 21600"/>
              <a:gd name="T15" fmla="*/ 10486 h 21600"/>
              <a:gd name="T16" fmla="*/ 10800 w 21600"/>
              <a:gd name="T17" fmla="*/ 2651 h 21600"/>
              <a:gd name="T18" fmla="*/ 20270 w 21600"/>
              <a:gd name="T19" fmla="*/ 10486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2655" y="10530"/>
                </a:moveTo>
                <a:cubicBezTo>
                  <a:pt x="2801" y="6136"/>
                  <a:pt x="6404" y="2650"/>
                  <a:pt x="10800" y="2651"/>
                </a:cubicBezTo>
                <a:cubicBezTo>
                  <a:pt x="15195" y="2651"/>
                  <a:pt x="18798" y="6136"/>
                  <a:pt x="18944" y="10530"/>
                </a:cubicBezTo>
                <a:lnTo>
                  <a:pt x="21594" y="10442"/>
                </a:lnTo>
                <a:cubicBezTo>
                  <a:pt x="21401" y="4619"/>
                  <a:pt x="16625" y="-1"/>
                  <a:pt x="10799" y="0"/>
                </a:cubicBezTo>
                <a:cubicBezTo>
                  <a:pt x="4974" y="0"/>
                  <a:pt x="198" y="4619"/>
                  <a:pt x="5" y="10442"/>
                </a:cubicBezTo>
                <a:close/>
              </a:path>
            </a:pathLst>
          </a:custGeom>
          <a:solidFill>
            <a:schemeClr val="accent3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AutoShape 45"/>
          <p:cNvSpPr>
            <a:spLocks noChangeArrowheads="1"/>
          </p:cNvSpPr>
          <p:nvPr/>
        </p:nvSpPr>
        <p:spPr bwMode="auto">
          <a:xfrm rot="10800000">
            <a:off x="5916643" y="1728798"/>
            <a:ext cx="2895600" cy="3048000"/>
          </a:xfrm>
          <a:custGeom>
            <a:avLst/>
            <a:gdLst>
              <a:gd name="G0" fmla="+- 8149 0 0"/>
              <a:gd name="G1" fmla="+- -11672053 0 0"/>
              <a:gd name="G2" fmla="+- 0 0 -11672053"/>
              <a:gd name="T0" fmla="*/ 0 256 1"/>
              <a:gd name="T1" fmla="*/ 180 256 1"/>
              <a:gd name="G3" fmla="+- -11672053 T0 T1"/>
              <a:gd name="T2" fmla="*/ 0 256 1"/>
              <a:gd name="T3" fmla="*/ 90 256 1"/>
              <a:gd name="G4" fmla="+- -11672053 T2 T3"/>
              <a:gd name="G5" fmla="*/ G4 2 1"/>
              <a:gd name="T4" fmla="*/ 90 256 1"/>
              <a:gd name="T5" fmla="*/ 0 256 1"/>
              <a:gd name="G6" fmla="+- -11672053 T4 T5"/>
              <a:gd name="G7" fmla="*/ G6 2 1"/>
              <a:gd name="G8" fmla="abs -11672053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8149"/>
              <a:gd name="G18" fmla="*/ 8149 1 2"/>
              <a:gd name="G19" fmla="+- G18 5400 0"/>
              <a:gd name="G20" fmla="cos G19 -11672053"/>
              <a:gd name="G21" fmla="sin G19 -11672053"/>
              <a:gd name="G22" fmla="+- G20 10800 0"/>
              <a:gd name="G23" fmla="+- G21 10800 0"/>
              <a:gd name="G24" fmla="+- 10800 0 G20"/>
              <a:gd name="G25" fmla="+- 8149 10800 0"/>
              <a:gd name="G26" fmla="?: G9 G17 G25"/>
              <a:gd name="G27" fmla="?: G9 0 21600"/>
              <a:gd name="G28" fmla="cos 10800 -11672053"/>
              <a:gd name="G29" fmla="sin 10800 -11672053"/>
              <a:gd name="G30" fmla="sin 8149 -11672053"/>
              <a:gd name="G31" fmla="+- G28 10800 0"/>
              <a:gd name="G32" fmla="+- G29 10800 0"/>
              <a:gd name="G33" fmla="+- G30 10800 0"/>
              <a:gd name="G34" fmla="?: G4 0 G31"/>
              <a:gd name="G35" fmla="?: -11672053 G34 0"/>
              <a:gd name="G36" fmla="?: G6 G35 G31"/>
              <a:gd name="G37" fmla="+- 21600 0 G36"/>
              <a:gd name="G38" fmla="?: G4 0 G33"/>
              <a:gd name="G39" fmla="?: -11672053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330 w 21600"/>
              <a:gd name="T15" fmla="*/ 10486 h 21600"/>
              <a:gd name="T16" fmla="*/ 10800 w 21600"/>
              <a:gd name="T17" fmla="*/ 2651 h 21600"/>
              <a:gd name="T18" fmla="*/ 20270 w 21600"/>
              <a:gd name="T19" fmla="*/ 10486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2655" y="10530"/>
                </a:moveTo>
                <a:cubicBezTo>
                  <a:pt x="2801" y="6136"/>
                  <a:pt x="6404" y="2650"/>
                  <a:pt x="10800" y="2651"/>
                </a:cubicBezTo>
                <a:cubicBezTo>
                  <a:pt x="15195" y="2651"/>
                  <a:pt x="18798" y="6136"/>
                  <a:pt x="18944" y="10530"/>
                </a:cubicBezTo>
                <a:lnTo>
                  <a:pt x="21594" y="10442"/>
                </a:lnTo>
                <a:cubicBezTo>
                  <a:pt x="21401" y="4619"/>
                  <a:pt x="16625" y="-1"/>
                  <a:pt x="10799" y="0"/>
                </a:cubicBezTo>
                <a:cubicBezTo>
                  <a:pt x="4974" y="0"/>
                  <a:pt x="198" y="4619"/>
                  <a:pt x="5" y="10442"/>
                </a:cubicBezTo>
                <a:close/>
              </a:path>
            </a:pathLst>
          </a:custGeom>
          <a:solidFill>
            <a:schemeClr val="accent3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46"/>
          <p:cNvSpPr>
            <a:spLocks noChangeArrowheads="1"/>
          </p:cNvSpPr>
          <p:nvPr/>
        </p:nvSpPr>
        <p:spPr bwMode="auto">
          <a:xfrm>
            <a:off x="6111906" y="2063761"/>
            <a:ext cx="2533650" cy="2546350"/>
          </a:xfrm>
          <a:prstGeom prst="ellipse">
            <a:avLst/>
          </a:prstGeom>
          <a:noFill/>
          <a:ln w="57150">
            <a:solidFill>
              <a:srgbClr val="000066"/>
            </a:solidFill>
            <a:prstDash val="sys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Freeform 48"/>
          <p:cNvSpPr>
            <a:spLocks/>
          </p:cNvSpPr>
          <p:nvPr/>
        </p:nvSpPr>
        <p:spPr bwMode="auto">
          <a:xfrm>
            <a:off x="6283356" y="2100274"/>
            <a:ext cx="781050" cy="430213"/>
          </a:xfrm>
          <a:custGeom>
            <a:avLst/>
            <a:gdLst/>
            <a:ahLst/>
            <a:cxnLst>
              <a:cxn ang="0">
                <a:pos x="9" y="180"/>
              </a:cxn>
              <a:cxn ang="0">
                <a:pos x="17" y="58"/>
              </a:cxn>
              <a:cxn ang="0">
                <a:pos x="109" y="29"/>
              </a:cxn>
              <a:cxn ang="0">
                <a:pos x="344" y="234"/>
              </a:cxn>
              <a:cxn ang="0">
                <a:pos x="430" y="248"/>
              </a:cxn>
              <a:cxn ang="0">
                <a:pos x="492" y="131"/>
              </a:cxn>
            </a:cxnLst>
            <a:rect l="0" t="0" r="r" b="b"/>
            <a:pathLst>
              <a:path w="492" h="271">
                <a:moveTo>
                  <a:pt x="9" y="180"/>
                </a:moveTo>
                <a:cubicBezTo>
                  <a:pt x="10" y="160"/>
                  <a:pt x="0" y="83"/>
                  <a:pt x="17" y="58"/>
                </a:cubicBezTo>
                <a:cubicBezTo>
                  <a:pt x="34" y="33"/>
                  <a:pt x="55" y="0"/>
                  <a:pt x="109" y="29"/>
                </a:cubicBezTo>
                <a:cubicBezTo>
                  <a:pt x="164" y="59"/>
                  <a:pt x="290" y="198"/>
                  <a:pt x="344" y="234"/>
                </a:cubicBezTo>
                <a:cubicBezTo>
                  <a:pt x="397" y="271"/>
                  <a:pt x="405" y="265"/>
                  <a:pt x="430" y="248"/>
                </a:cubicBezTo>
                <a:cubicBezTo>
                  <a:pt x="455" y="230"/>
                  <a:pt x="482" y="150"/>
                  <a:pt x="492" y="131"/>
                </a:cubicBezTo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" name="Freeform 49"/>
          <p:cNvSpPr>
            <a:spLocks/>
          </p:cNvSpPr>
          <p:nvPr/>
        </p:nvSpPr>
        <p:spPr bwMode="auto">
          <a:xfrm>
            <a:off x="7212043" y="1739911"/>
            <a:ext cx="590550" cy="681038"/>
          </a:xfrm>
          <a:custGeom>
            <a:avLst/>
            <a:gdLst/>
            <a:ahLst/>
            <a:cxnLst>
              <a:cxn ang="0">
                <a:pos x="0" y="92"/>
              </a:cxn>
              <a:cxn ang="0">
                <a:pos x="63" y="23"/>
              </a:cxn>
              <a:cxn ang="0">
                <a:pos x="154" y="56"/>
              </a:cxn>
              <a:cxn ang="0">
                <a:pos x="215" y="362"/>
              </a:cxn>
              <a:cxn ang="0">
                <a:pos x="275" y="425"/>
              </a:cxn>
              <a:cxn ang="0">
                <a:pos x="372" y="389"/>
              </a:cxn>
            </a:cxnLst>
            <a:rect l="0" t="0" r="r" b="b"/>
            <a:pathLst>
              <a:path w="372" h="429">
                <a:moveTo>
                  <a:pt x="0" y="92"/>
                </a:moveTo>
                <a:cubicBezTo>
                  <a:pt x="10" y="81"/>
                  <a:pt x="37" y="29"/>
                  <a:pt x="63" y="23"/>
                </a:cubicBezTo>
                <a:cubicBezTo>
                  <a:pt x="89" y="17"/>
                  <a:pt x="129" y="0"/>
                  <a:pt x="154" y="56"/>
                </a:cubicBezTo>
                <a:cubicBezTo>
                  <a:pt x="179" y="113"/>
                  <a:pt x="195" y="300"/>
                  <a:pt x="215" y="362"/>
                </a:cubicBezTo>
                <a:cubicBezTo>
                  <a:pt x="235" y="424"/>
                  <a:pt x="249" y="421"/>
                  <a:pt x="275" y="425"/>
                </a:cubicBezTo>
                <a:cubicBezTo>
                  <a:pt x="301" y="429"/>
                  <a:pt x="352" y="396"/>
                  <a:pt x="372" y="389"/>
                </a:cubicBezTo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" name="Freeform 50"/>
          <p:cNvSpPr>
            <a:spLocks/>
          </p:cNvSpPr>
          <p:nvPr/>
        </p:nvSpPr>
        <p:spPr bwMode="auto">
          <a:xfrm>
            <a:off x="8126443" y="2119324"/>
            <a:ext cx="319088" cy="781050"/>
          </a:xfrm>
          <a:custGeom>
            <a:avLst/>
            <a:gdLst/>
            <a:ahLst/>
            <a:cxnLst>
              <a:cxn ang="0">
                <a:pos x="43" y="23"/>
              </a:cxn>
              <a:cxn ang="0">
                <a:pos x="136" y="13"/>
              </a:cxn>
              <a:cxn ang="0">
                <a:pos x="183" y="98"/>
              </a:cxn>
              <a:cxn ang="0">
                <a:pos x="26" y="368"/>
              </a:cxn>
              <a:cxn ang="0">
                <a:pos x="29" y="455"/>
              </a:cxn>
              <a:cxn ang="0">
                <a:pos x="135" y="492"/>
              </a:cxn>
            </a:cxnLst>
            <a:rect l="0" t="0" r="r" b="b"/>
            <a:pathLst>
              <a:path w="201" h="492">
                <a:moveTo>
                  <a:pt x="43" y="23"/>
                </a:moveTo>
                <a:cubicBezTo>
                  <a:pt x="58" y="22"/>
                  <a:pt x="113" y="0"/>
                  <a:pt x="136" y="13"/>
                </a:cubicBezTo>
                <a:cubicBezTo>
                  <a:pt x="160" y="26"/>
                  <a:pt x="201" y="40"/>
                  <a:pt x="183" y="98"/>
                </a:cubicBezTo>
                <a:cubicBezTo>
                  <a:pt x="164" y="157"/>
                  <a:pt x="52" y="308"/>
                  <a:pt x="26" y="368"/>
                </a:cubicBezTo>
                <a:cubicBezTo>
                  <a:pt x="0" y="428"/>
                  <a:pt x="11" y="434"/>
                  <a:pt x="29" y="455"/>
                </a:cubicBezTo>
                <a:cubicBezTo>
                  <a:pt x="47" y="476"/>
                  <a:pt x="113" y="484"/>
                  <a:pt x="135" y="492"/>
                </a:cubicBezTo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3" name="Freeform 51"/>
          <p:cNvSpPr>
            <a:spLocks/>
          </p:cNvSpPr>
          <p:nvPr/>
        </p:nvSpPr>
        <p:spPr bwMode="auto">
          <a:xfrm>
            <a:off x="8275668" y="3016261"/>
            <a:ext cx="654050" cy="660400"/>
          </a:xfrm>
          <a:custGeom>
            <a:avLst/>
            <a:gdLst/>
            <a:ahLst/>
            <a:cxnLst>
              <a:cxn ang="0">
                <a:pos x="309" y="0"/>
              </a:cxn>
              <a:cxn ang="0">
                <a:pos x="384" y="57"/>
              </a:cxn>
              <a:cxn ang="0">
                <a:pos x="360" y="151"/>
              </a:cxn>
              <a:cxn ang="0">
                <a:pos x="60" y="240"/>
              </a:cxn>
              <a:cxn ang="0">
                <a:pos x="3" y="305"/>
              </a:cxn>
              <a:cxn ang="0">
                <a:pos x="68" y="416"/>
              </a:cxn>
            </a:cxnLst>
            <a:rect l="0" t="0" r="r" b="b"/>
            <a:pathLst>
              <a:path w="412" h="416">
                <a:moveTo>
                  <a:pt x="309" y="0"/>
                </a:moveTo>
                <a:cubicBezTo>
                  <a:pt x="321" y="10"/>
                  <a:pt x="376" y="31"/>
                  <a:pt x="384" y="57"/>
                </a:cubicBezTo>
                <a:cubicBezTo>
                  <a:pt x="392" y="83"/>
                  <a:pt x="412" y="121"/>
                  <a:pt x="360" y="151"/>
                </a:cubicBezTo>
                <a:cubicBezTo>
                  <a:pt x="305" y="181"/>
                  <a:pt x="120" y="214"/>
                  <a:pt x="60" y="240"/>
                </a:cubicBezTo>
                <a:cubicBezTo>
                  <a:pt x="0" y="266"/>
                  <a:pt x="2" y="276"/>
                  <a:pt x="3" y="305"/>
                </a:cubicBezTo>
                <a:cubicBezTo>
                  <a:pt x="4" y="334"/>
                  <a:pt x="54" y="393"/>
                  <a:pt x="68" y="416"/>
                </a:cubicBezTo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4" name="Freeform 52"/>
          <p:cNvSpPr>
            <a:spLocks/>
          </p:cNvSpPr>
          <p:nvPr/>
        </p:nvSpPr>
        <p:spPr bwMode="auto">
          <a:xfrm rot="2694060">
            <a:off x="7907368" y="3867161"/>
            <a:ext cx="654050" cy="660400"/>
          </a:xfrm>
          <a:custGeom>
            <a:avLst/>
            <a:gdLst/>
            <a:ahLst/>
            <a:cxnLst>
              <a:cxn ang="0">
                <a:pos x="309" y="0"/>
              </a:cxn>
              <a:cxn ang="0">
                <a:pos x="384" y="57"/>
              </a:cxn>
              <a:cxn ang="0">
                <a:pos x="360" y="151"/>
              </a:cxn>
              <a:cxn ang="0">
                <a:pos x="60" y="240"/>
              </a:cxn>
              <a:cxn ang="0">
                <a:pos x="3" y="305"/>
              </a:cxn>
              <a:cxn ang="0">
                <a:pos x="68" y="416"/>
              </a:cxn>
            </a:cxnLst>
            <a:rect l="0" t="0" r="r" b="b"/>
            <a:pathLst>
              <a:path w="412" h="416">
                <a:moveTo>
                  <a:pt x="309" y="0"/>
                </a:moveTo>
                <a:cubicBezTo>
                  <a:pt x="321" y="10"/>
                  <a:pt x="376" y="31"/>
                  <a:pt x="384" y="57"/>
                </a:cubicBezTo>
                <a:cubicBezTo>
                  <a:pt x="392" y="83"/>
                  <a:pt x="412" y="121"/>
                  <a:pt x="360" y="151"/>
                </a:cubicBezTo>
                <a:cubicBezTo>
                  <a:pt x="305" y="181"/>
                  <a:pt x="120" y="214"/>
                  <a:pt x="60" y="240"/>
                </a:cubicBezTo>
                <a:cubicBezTo>
                  <a:pt x="0" y="266"/>
                  <a:pt x="2" y="276"/>
                  <a:pt x="3" y="305"/>
                </a:cubicBezTo>
                <a:cubicBezTo>
                  <a:pt x="4" y="334"/>
                  <a:pt x="54" y="393"/>
                  <a:pt x="68" y="416"/>
                </a:cubicBezTo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" name="Freeform 53"/>
          <p:cNvSpPr>
            <a:spLocks/>
          </p:cNvSpPr>
          <p:nvPr/>
        </p:nvSpPr>
        <p:spPr bwMode="auto">
          <a:xfrm rot="5387122">
            <a:off x="7073930" y="4243399"/>
            <a:ext cx="654050" cy="660400"/>
          </a:xfrm>
          <a:custGeom>
            <a:avLst/>
            <a:gdLst/>
            <a:ahLst/>
            <a:cxnLst>
              <a:cxn ang="0">
                <a:pos x="309" y="0"/>
              </a:cxn>
              <a:cxn ang="0">
                <a:pos x="384" y="57"/>
              </a:cxn>
              <a:cxn ang="0">
                <a:pos x="360" y="151"/>
              </a:cxn>
              <a:cxn ang="0">
                <a:pos x="60" y="240"/>
              </a:cxn>
              <a:cxn ang="0">
                <a:pos x="3" y="305"/>
              </a:cxn>
              <a:cxn ang="0">
                <a:pos x="68" y="416"/>
              </a:cxn>
            </a:cxnLst>
            <a:rect l="0" t="0" r="r" b="b"/>
            <a:pathLst>
              <a:path w="412" h="416">
                <a:moveTo>
                  <a:pt x="309" y="0"/>
                </a:moveTo>
                <a:cubicBezTo>
                  <a:pt x="321" y="10"/>
                  <a:pt x="376" y="31"/>
                  <a:pt x="384" y="57"/>
                </a:cubicBezTo>
                <a:cubicBezTo>
                  <a:pt x="392" y="83"/>
                  <a:pt x="412" y="121"/>
                  <a:pt x="360" y="151"/>
                </a:cubicBezTo>
                <a:cubicBezTo>
                  <a:pt x="305" y="181"/>
                  <a:pt x="120" y="214"/>
                  <a:pt x="60" y="240"/>
                </a:cubicBezTo>
                <a:cubicBezTo>
                  <a:pt x="0" y="266"/>
                  <a:pt x="2" y="276"/>
                  <a:pt x="3" y="305"/>
                </a:cubicBezTo>
                <a:cubicBezTo>
                  <a:pt x="4" y="334"/>
                  <a:pt x="54" y="393"/>
                  <a:pt x="68" y="416"/>
                </a:cubicBezTo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6" name="Freeform 54"/>
          <p:cNvSpPr>
            <a:spLocks/>
          </p:cNvSpPr>
          <p:nvPr/>
        </p:nvSpPr>
        <p:spPr bwMode="auto">
          <a:xfrm rot="7797323">
            <a:off x="6256368" y="3960824"/>
            <a:ext cx="654050" cy="660400"/>
          </a:xfrm>
          <a:custGeom>
            <a:avLst/>
            <a:gdLst/>
            <a:ahLst/>
            <a:cxnLst>
              <a:cxn ang="0">
                <a:pos x="309" y="0"/>
              </a:cxn>
              <a:cxn ang="0">
                <a:pos x="384" y="57"/>
              </a:cxn>
              <a:cxn ang="0">
                <a:pos x="360" y="151"/>
              </a:cxn>
              <a:cxn ang="0">
                <a:pos x="60" y="240"/>
              </a:cxn>
              <a:cxn ang="0">
                <a:pos x="3" y="305"/>
              </a:cxn>
              <a:cxn ang="0">
                <a:pos x="68" y="416"/>
              </a:cxn>
            </a:cxnLst>
            <a:rect l="0" t="0" r="r" b="b"/>
            <a:pathLst>
              <a:path w="412" h="416">
                <a:moveTo>
                  <a:pt x="309" y="0"/>
                </a:moveTo>
                <a:cubicBezTo>
                  <a:pt x="321" y="10"/>
                  <a:pt x="376" y="31"/>
                  <a:pt x="384" y="57"/>
                </a:cubicBezTo>
                <a:cubicBezTo>
                  <a:pt x="392" y="83"/>
                  <a:pt x="412" y="121"/>
                  <a:pt x="360" y="151"/>
                </a:cubicBezTo>
                <a:cubicBezTo>
                  <a:pt x="305" y="181"/>
                  <a:pt x="120" y="214"/>
                  <a:pt x="60" y="240"/>
                </a:cubicBezTo>
                <a:cubicBezTo>
                  <a:pt x="0" y="266"/>
                  <a:pt x="2" y="276"/>
                  <a:pt x="3" y="305"/>
                </a:cubicBezTo>
                <a:cubicBezTo>
                  <a:pt x="4" y="334"/>
                  <a:pt x="54" y="393"/>
                  <a:pt x="68" y="416"/>
                </a:cubicBezTo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" name="Freeform 55"/>
          <p:cNvSpPr>
            <a:spLocks/>
          </p:cNvSpPr>
          <p:nvPr/>
        </p:nvSpPr>
        <p:spPr bwMode="auto">
          <a:xfrm>
            <a:off x="5848381" y="3352811"/>
            <a:ext cx="585788" cy="558800"/>
          </a:xfrm>
          <a:custGeom>
            <a:avLst/>
            <a:gdLst/>
            <a:ahLst/>
            <a:cxnLst>
              <a:cxn ang="0">
                <a:pos x="127" y="352"/>
              </a:cxn>
              <a:cxn ang="0">
                <a:pos x="41" y="312"/>
              </a:cxn>
              <a:cxn ang="0">
                <a:pos x="44" y="215"/>
              </a:cxn>
              <a:cxn ang="0">
                <a:pos x="318" y="64"/>
              </a:cxn>
              <a:cxn ang="0">
                <a:pos x="351" y="9"/>
              </a:cxn>
              <a:cxn ang="0">
                <a:pos x="275" y="9"/>
              </a:cxn>
            </a:cxnLst>
            <a:rect l="0" t="0" r="r" b="b"/>
            <a:pathLst>
              <a:path w="369" h="352">
                <a:moveTo>
                  <a:pt x="127" y="352"/>
                </a:moveTo>
                <a:cubicBezTo>
                  <a:pt x="113" y="345"/>
                  <a:pt x="54" y="336"/>
                  <a:pt x="41" y="312"/>
                </a:cubicBezTo>
                <a:cubicBezTo>
                  <a:pt x="28" y="289"/>
                  <a:pt x="0" y="256"/>
                  <a:pt x="44" y="215"/>
                </a:cubicBezTo>
                <a:cubicBezTo>
                  <a:pt x="92" y="174"/>
                  <a:pt x="267" y="98"/>
                  <a:pt x="318" y="64"/>
                </a:cubicBezTo>
                <a:cubicBezTo>
                  <a:pt x="369" y="30"/>
                  <a:pt x="358" y="18"/>
                  <a:pt x="351" y="9"/>
                </a:cubicBezTo>
                <a:cubicBezTo>
                  <a:pt x="344" y="0"/>
                  <a:pt x="291" y="9"/>
                  <a:pt x="275" y="9"/>
                </a:cubicBezTo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8" name="Freeform 56"/>
          <p:cNvSpPr>
            <a:spLocks/>
          </p:cNvSpPr>
          <p:nvPr/>
        </p:nvSpPr>
        <p:spPr bwMode="auto">
          <a:xfrm>
            <a:off x="5967443" y="2741624"/>
            <a:ext cx="541338" cy="285750"/>
          </a:xfrm>
          <a:custGeom>
            <a:avLst/>
            <a:gdLst/>
            <a:ahLst/>
            <a:cxnLst>
              <a:cxn ang="0">
                <a:pos x="0" y="178"/>
              </a:cxn>
              <a:cxn ang="0">
                <a:pos x="92" y="178"/>
              </a:cxn>
              <a:cxn ang="0">
                <a:pos x="166" y="178"/>
              </a:cxn>
              <a:cxn ang="0">
                <a:pos x="255" y="172"/>
              </a:cxn>
              <a:cxn ang="0">
                <a:pos x="332" y="131"/>
              </a:cxn>
              <a:cxn ang="0">
                <a:pos x="310" y="0"/>
              </a:cxn>
            </a:cxnLst>
            <a:rect l="0" t="0" r="r" b="b"/>
            <a:pathLst>
              <a:path w="341" h="180">
                <a:moveTo>
                  <a:pt x="0" y="178"/>
                </a:moveTo>
                <a:cubicBezTo>
                  <a:pt x="15" y="178"/>
                  <a:pt x="64" y="178"/>
                  <a:pt x="92" y="178"/>
                </a:cubicBezTo>
                <a:cubicBezTo>
                  <a:pt x="120" y="178"/>
                  <a:pt x="139" y="179"/>
                  <a:pt x="166" y="178"/>
                </a:cubicBezTo>
                <a:cubicBezTo>
                  <a:pt x="193" y="177"/>
                  <a:pt x="227" y="180"/>
                  <a:pt x="255" y="172"/>
                </a:cubicBezTo>
                <a:cubicBezTo>
                  <a:pt x="283" y="164"/>
                  <a:pt x="322" y="160"/>
                  <a:pt x="332" y="131"/>
                </a:cubicBezTo>
                <a:cubicBezTo>
                  <a:pt x="341" y="102"/>
                  <a:pt x="314" y="22"/>
                  <a:pt x="310" y="0"/>
                </a:cubicBezTo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9" name="Line 57"/>
          <p:cNvSpPr>
            <a:spLocks noChangeShapeType="1"/>
          </p:cNvSpPr>
          <p:nvPr/>
        </p:nvSpPr>
        <p:spPr bwMode="auto">
          <a:xfrm flipH="1">
            <a:off x="5078443" y="3024199"/>
            <a:ext cx="9144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0" name="Line 58"/>
          <p:cNvSpPr>
            <a:spLocks noChangeShapeType="1"/>
          </p:cNvSpPr>
          <p:nvPr/>
        </p:nvSpPr>
        <p:spPr bwMode="auto">
          <a:xfrm flipH="1">
            <a:off x="5053043" y="3386149"/>
            <a:ext cx="863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1" name="Line 60"/>
          <p:cNvSpPr>
            <a:spLocks noChangeShapeType="1"/>
          </p:cNvSpPr>
          <p:nvPr/>
        </p:nvSpPr>
        <p:spPr bwMode="auto">
          <a:xfrm>
            <a:off x="5383244" y="302419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2" name="Line 61"/>
          <p:cNvSpPr>
            <a:spLocks noChangeShapeType="1"/>
          </p:cNvSpPr>
          <p:nvPr/>
        </p:nvSpPr>
        <p:spPr bwMode="auto">
          <a:xfrm rot="2700000">
            <a:off x="6527831" y="2336811"/>
            <a:ext cx="304800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3" name="Line 62"/>
          <p:cNvSpPr>
            <a:spLocks noChangeShapeType="1"/>
          </p:cNvSpPr>
          <p:nvPr/>
        </p:nvSpPr>
        <p:spPr bwMode="auto">
          <a:xfrm rot="12600000">
            <a:off x="8050244" y="4167198"/>
            <a:ext cx="304800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4" name="Line 63"/>
          <p:cNvSpPr>
            <a:spLocks noChangeShapeType="1"/>
          </p:cNvSpPr>
          <p:nvPr/>
        </p:nvSpPr>
        <p:spPr bwMode="auto">
          <a:xfrm rot="7202921">
            <a:off x="8128031" y="2517786"/>
            <a:ext cx="304800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5" name="Line 64"/>
          <p:cNvSpPr>
            <a:spLocks noChangeShapeType="1"/>
          </p:cNvSpPr>
          <p:nvPr/>
        </p:nvSpPr>
        <p:spPr bwMode="auto">
          <a:xfrm>
            <a:off x="5378481" y="338138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6" name="Line 65"/>
          <p:cNvSpPr>
            <a:spLocks noChangeShapeType="1"/>
          </p:cNvSpPr>
          <p:nvPr/>
        </p:nvSpPr>
        <p:spPr bwMode="auto">
          <a:xfrm rot="17821113">
            <a:off x="6454806" y="4281498"/>
            <a:ext cx="304800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27" name="Group 74"/>
          <p:cNvGrpSpPr>
            <a:grpSpLocks/>
          </p:cNvGrpSpPr>
          <p:nvPr/>
        </p:nvGrpSpPr>
        <p:grpSpPr bwMode="auto">
          <a:xfrm>
            <a:off x="6267489" y="1657360"/>
            <a:ext cx="436563" cy="609600"/>
            <a:chOff x="4176" y="1104"/>
            <a:chExt cx="275" cy="384"/>
          </a:xfrm>
        </p:grpSpPr>
        <p:sp>
          <p:nvSpPr>
            <p:cNvPr id="28" name="Text Box 75"/>
            <p:cNvSpPr txBox="1">
              <a:spLocks noChangeArrowheads="1"/>
            </p:cNvSpPr>
            <p:nvPr/>
          </p:nvSpPr>
          <p:spPr bwMode="auto">
            <a:xfrm>
              <a:off x="4176" y="1104"/>
              <a:ext cx="14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NZ" i="1" dirty="0" smtClean="0"/>
                <a:t>l</a:t>
              </a:r>
              <a:endParaRPr lang="en-NZ" i="1" dirty="0"/>
            </a:p>
          </p:txBody>
        </p:sp>
        <p:sp>
          <p:nvSpPr>
            <p:cNvPr id="29" name="Line 76"/>
            <p:cNvSpPr>
              <a:spLocks noChangeShapeType="1"/>
            </p:cNvSpPr>
            <p:nvPr/>
          </p:nvSpPr>
          <p:spPr bwMode="auto">
            <a:xfrm>
              <a:off x="4368" y="1344"/>
              <a:ext cx="83" cy="14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0" name="Text Box 81"/>
          <p:cNvSpPr txBox="1">
            <a:spLocks noChangeArrowheads="1"/>
          </p:cNvSpPr>
          <p:nvPr/>
        </p:nvSpPr>
        <p:spPr bwMode="auto">
          <a:xfrm>
            <a:off x="5383243" y="2501910"/>
            <a:ext cx="2359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NZ" i="1" dirty="0" err="1" smtClean="0"/>
              <a:t>i</a:t>
            </a:r>
            <a:endParaRPr lang="en-NZ" i="1" dirty="0"/>
          </a:p>
        </p:txBody>
      </p:sp>
      <p:sp>
        <p:nvSpPr>
          <p:cNvPr id="31" name="Oval 30"/>
          <p:cNvSpPr/>
          <p:nvPr/>
        </p:nvSpPr>
        <p:spPr bwMode="auto">
          <a:xfrm>
            <a:off x="7312859" y="1875472"/>
            <a:ext cx="285752" cy="357190"/>
          </a:xfrm>
          <a:prstGeom prst="ellipse">
            <a:avLst/>
          </a:prstGeom>
          <a:solidFill>
            <a:srgbClr val="CC33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497659" y="1500174"/>
            <a:ext cx="338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A</a:t>
            </a:r>
            <a:endParaRPr lang="en-US" i="1" dirty="0"/>
          </a:p>
        </p:txBody>
      </p:sp>
      <p:sp>
        <p:nvSpPr>
          <p:cNvPr id="34" name="Rectangle 33"/>
          <p:cNvSpPr/>
          <p:nvPr/>
        </p:nvSpPr>
        <p:spPr>
          <a:xfrm>
            <a:off x="500034" y="4857760"/>
            <a:ext cx="41434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i="1" dirty="0" smtClean="0"/>
              <a:t>Al</a:t>
            </a:r>
            <a:r>
              <a:rPr lang="en-US" dirty="0" smtClean="0"/>
              <a:t> is the volume of the core. Thus the energy density is </a:t>
            </a:r>
            <a:endParaRPr lang="en-US" dirty="0"/>
          </a:p>
        </p:txBody>
      </p:sp>
      <p:graphicFrame>
        <p:nvGraphicFramePr>
          <p:cNvPr id="230407" name="Object 7"/>
          <p:cNvGraphicFramePr>
            <a:graphicFrameLocks noChangeAspect="1"/>
          </p:cNvGraphicFramePr>
          <p:nvPr/>
        </p:nvGraphicFramePr>
        <p:xfrm>
          <a:off x="642910" y="5572140"/>
          <a:ext cx="267176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572" name="Equation" r:id="rId8" imgW="1333440" imgH="444240" progId="Equation.3">
                  <p:embed/>
                </p:oleObj>
              </mc:Choice>
              <mc:Fallback>
                <p:oleObj name="Equation" r:id="rId8" imgW="1333440" imgH="4442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10" y="5572140"/>
                        <a:ext cx="2671762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ectangle 34"/>
          <p:cNvSpPr/>
          <p:nvPr/>
        </p:nvSpPr>
        <p:spPr bwMode="auto">
          <a:xfrm>
            <a:off x="4143372" y="3571876"/>
            <a:ext cx="1000132" cy="1143008"/>
          </a:xfrm>
          <a:prstGeom prst="rect">
            <a:avLst/>
          </a:prstGeom>
          <a:noFill/>
          <a:ln w="38100" cap="flat" cmpd="sng" algn="ctr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2357422" y="5429264"/>
            <a:ext cx="1000132" cy="1143008"/>
          </a:xfrm>
          <a:prstGeom prst="rect">
            <a:avLst/>
          </a:prstGeom>
          <a:noFill/>
          <a:ln w="38100" cap="flat" cmpd="sng" algn="ctr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0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0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230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30" grpId="0"/>
      <p:bldP spid="31" grpId="0" animBg="1"/>
      <p:bldP spid="32" grpId="0"/>
      <p:bldP spid="34" grpId="0"/>
      <p:bldP spid="35" grpId="0" animBg="1"/>
      <p:bldP spid="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of inductance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NZ" smtClean="0"/>
              <a:t>Dr Dariusz Kacprzak, The University of Auckland, E-mail: d.kacprzak@auckland.ac.nz</a:t>
            </a:r>
            <a:endParaRPr lang="en-NZ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2857488" y="1785926"/>
          <a:ext cx="1093787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57" name="Equation" r:id="rId4" imgW="545760" imgH="177480" progId="Equation.3">
                  <p:embed/>
                </p:oleObj>
              </mc:Choice>
              <mc:Fallback>
                <p:oleObj name="Equation" r:id="rId4" imgW="545760" imgH="177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488" y="1785926"/>
                        <a:ext cx="1093787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428596" y="1785926"/>
            <a:ext cx="23574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 smtClean="0"/>
              <a:t>From Ampere’s law</a:t>
            </a:r>
            <a:endParaRPr lang="en-US" dirty="0"/>
          </a:p>
        </p:txBody>
      </p:sp>
      <p:graphicFrame>
        <p:nvGraphicFramePr>
          <p:cNvPr id="296963" name="Object 3"/>
          <p:cNvGraphicFramePr>
            <a:graphicFrameLocks noChangeAspect="1"/>
          </p:cNvGraphicFramePr>
          <p:nvPr/>
        </p:nvGraphicFramePr>
        <p:xfrm>
          <a:off x="4643438" y="1571612"/>
          <a:ext cx="11699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58" name="Equation" r:id="rId6" imgW="583920" imgH="419040" progId="Equation.3">
                  <p:embed/>
                </p:oleObj>
              </mc:Choice>
              <mc:Fallback>
                <p:oleObj name="Equation" r:id="rId6" imgW="583920" imgH="419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1571612"/>
                        <a:ext cx="1169988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64" name="Object 4"/>
          <p:cNvGraphicFramePr>
            <a:graphicFrameLocks noChangeAspect="1"/>
          </p:cNvGraphicFramePr>
          <p:nvPr/>
        </p:nvGraphicFramePr>
        <p:xfrm>
          <a:off x="6429388" y="1571612"/>
          <a:ext cx="13731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59" name="Equation" r:id="rId8" imgW="685800" imgH="419040" progId="Equation.3">
                  <p:embed/>
                </p:oleObj>
              </mc:Choice>
              <mc:Fallback>
                <p:oleObj name="Equation" r:id="rId8" imgW="685800" imgH="419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8" y="1571612"/>
                        <a:ext cx="1373188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500034" y="2643182"/>
            <a:ext cx="23574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 smtClean="0"/>
              <a:t>Faraday’s law</a:t>
            </a:r>
            <a:endParaRPr lang="en-US" dirty="0"/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2428860" y="2428868"/>
          <a:ext cx="1398587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60" name="Equation" r:id="rId10" imgW="698400" imgH="393480" progId="Equation.3">
                  <p:embed/>
                </p:oleObj>
              </mc:Choice>
              <mc:Fallback>
                <p:oleObj name="Equation" r:id="rId10" imgW="698400" imgH="3934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60" y="2428868"/>
                        <a:ext cx="1398587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66" name="Object 6"/>
          <p:cNvGraphicFramePr>
            <a:graphicFrameLocks noChangeAspect="1"/>
          </p:cNvGraphicFramePr>
          <p:nvPr/>
        </p:nvGraphicFramePr>
        <p:xfrm>
          <a:off x="2357422" y="3357562"/>
          <a:ext cx="1246187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61" name="Equation" r:id="rId12" imgW="622080" imgH="393480" progId="Equation.3">
                  <p:embed/>
                </p:oleObj>
              </mc:Choice>
              <mc:Fallback>
                <p:oleObj name="Equation" r:id="rId12" imgW="622080" imgH="3934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22" y="3357562"/>
                        <a:ext cx="1246187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500034" y="3559734"/>
            <a:ext cx="23574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 smtClean="0"/>
              <a:t>We also proven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034" y="4631314"/>
            <a:ext cx="23574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 smtClean="0"/>
              <a:t>Thus</a:t>
            </a:r>
            <a:endParaRPr lang="en-US" dirty="0"/>
          </a:p>
        </p:txBody>
      </p:sp>
      <p:graphicFrame>
        <p:nvGraphicFramePr>
          <p:cNvPr id="296967" name="Object 7"/>
          <p:cNvGraphicFramePr>
            <a:graphicFrameLocks noChangeAspect="1"/>
          </p:cNvGraphicFramePr>
          <p:nvPr/>
        </p:nvGraphicFramePr>
        <p:xfrm>
          <a:off x="1438283" y="4429132"/>
          <a:ext cx="434816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62" name="Equation" r:id="rId14" imgW="2171520" imgH="393480" progId="Equation.3">
                  <p:embed/>
                </p:oleObj>
              </mc:Choice>
              <mc:Fallback>
                <p:oleObj name="Equation" r:id="rId14" imgW="2171520" imgH="39348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283" y="4429132"/>
                        <a:ext cx="4348163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68" name="Object 8"/>
          <p:cNvGraphicFramePr>
            <a:graphicFrameLocks noChangeAspect="1"/>
          </p:cNvGraphicFramePr>
          <p:nvPr/>
        </p:nvGraphicFramePr>
        <p:xfrm>
          <a:off x="6643702" y="4643456"/>
          <a:ext cx="111918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63" name="Equation" r:id="rId16" imgW="558720" imgH="203040" progId="Equation.3">
                  <p:embed/>
                </p:oleObj>
              </mc:Choice>
              <mc:Fallback>
                <p:oleObj name="Equation" r:id="rId16" imgW="558720" imgH="2030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3702" y="4643456"/>
                        <a:ext cx="1119187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69" name="Object 9"/>
          <p:cNvGraphicFramePr>
            <a:graphicFrameLocks noChangeAspect="1"/>
          </p:cNvGraphicFramePr>
          <p:nvPr/>
        </p:nvGraphicFramePr>
        <p:xfrm>
          <a:off x="1698614" y="5500702"/>
          <a:ext cx="134778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64" name="Equation" r:id="rId18" imgW="672840" imgH="419040" progId="Equation.3">
                  <p:embed/>
                </p:oleObj>
              </mc:Choice>
              <mc:Fallback>
                <p:oleObj name="Equation" r:id="rId18" imgW="672840" imgH="4190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8614" y="5500702"/>
                        <a:ext cx="1347787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/>
        </p:nvSpPr>
        <p:spPr>
          <a:xfrm>
            <a:off x="341292" y="5643578"/>
            <a:ext cx="15001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 smtClean="0"/>
              <a:t>From </a:t>
            </a:r>
            <a:r>
              <a:rPr lang="en-US" sz="3600" dirty="0" smtClean="0">
                <a:solidFill>
                  <a:srgbClr val="FF0000"/>
                </a:solidFill>
              </a:rPr>
              <a:t>*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858148" y="1571612"/>
            <a:ext cx="92869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4400" dirty="0" smtClean="0">
                <a:solidFill>
                  <a:srgbClr val="FF0000"/>
                </a:solidFill>
              </a:rPr>
              <a:t>*</a:t>
            </a:r>
            <a:endParaRPr lang="en-US" sz="4400" dirty="0">
              <a:solidFill>
                <a:srgbClr val="FF0000"/>
              </a:solidFill>
            </a:endParaRPr>
          </a:p>
        </p:txBody>
      </p:sp>
      <p:graphicFrame>
        <p:nvGraphicFramePr>
          <p:cNvPr id="296970" name="Object 10"/>
          <p:cNvGraphicFramePr>
            <a:graphicFrameLocks noChangeAspect="1"/>
          </p:cNvGraphicFramePr>
          <p:nvPr/>
        </p:nvGraphicFramePr>
        <p:xfrm>
          <a:off x="4127506" y="5500702"/>
          <a:ext cx="13731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65" name="Equation" r:id="rId20" imgW="685800" imgH="419040" progId="Equation.3">
                  <p:embed/>
                </p:oleObj>
              </mc:Choice>
              <mc:Fallback>
                <p:oleObj name="Equation" r:id="rId20" imgW="685800" imgH="41904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6" y="5500702"/>
                        <a:ext cx="1373188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/>
          <p:cNvSpPr/>
          <p:nvPr/>
        </p:nvSpPr>
        <p:spPr bwMode="auto">
          <a:xfrm>
            <a:off x="3786182" y="5286388"/>
            <a:ext cx="2071702" cy="1285884"/>
          </a:xfrm>
          <a:prstGeom prst="rect">
            <a:avLst/>
          </a:prstGeom>
          <a:noFill/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6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6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96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96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96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96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96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6" grpId="0"/>
      <p:bldP spid="17" grpId="0"/>
      <p:bldP spid="19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NZ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NZ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Beam</Template>
  <TotalTime>12591</TotalTime>
  <Words>423</Words>
  <Application>Microsoft Office PowerPoint</Application>
  <PresentationFormat>On-screen Show (4:3)</PresentationFormat>
  <Paragraphs>100</Paragraphs>
  <Slides>10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Default Design</vt:lpstr>
      <vt:lpstr>Equation</vt:lpstr>
      <vt:lpstr>PowerPoint Presentation</vt:lpstr>
      <vt:lpstr>Current disappearing in DC circuit</vt:lpstr>
      <vt:lpstr>Energy of an inductor – physical explanation</vt:lpstr>
      <vt:lpstr>How to define the inductance of a coil? </vt:lpstr>
      <vt:lpstr>Voltage on inductor</vt:lpstr>
      <vt:lpstr>Energy of inductor – general expression</vt:lpstr>
      <vt:lpstr>Energy of toroidal inductor </vt:lpstr>
      <vt:lpstr>Energy of toroidal inductor </vt:lpstr>
      <vt:lpstr>Expression of inductance</vt:lpstr>
      <vt:lpstr>Questions</vt:lpstr>
    </vt:vector>
  </TitlesOfParts>
  <Company>Faculty of Engineering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of Inductively Coupled Power Transfer Systems</dc:title>
  <dc:creator>Dariusz Kacprzak</dc:creator>
  <cp:lastModifiedBy>Dariusz Kacprzak</cp:lastModifiedBy>
  <cp:revision>1976</cp:revision>
  <cp:lastPrinted>2011-10-02T22:20:00Z</cp:lastPrinted>
  <dcterms:created xsi:type="dcterms:W3CDTF">2004-11-17T22:13:35Z</dcterms:created>
  <dcterms:modified xsi:type="dcterms:W3CDTF">2015-07-20T22:01:06Z</dcterms:modified>
</cp:coreProperties>
</file>