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1"/>
    <p:sldMasterId id="2147484090" r:id="rId2"/>
  </p:sldMasterIdLst>
  <p:notesMasterIdLst>
    <p:notesMasterId r:id="rId9"/>
  </p:notesMasterIdLst>
  <p:handoutMasterIdLst>
    <p:handoutMasterId r:id="rId10"/>
  </p:handoutMasterIdLst>
  <p:sldIdLst>
    <p:sldId id="395" r:id="rId3"/>
    <p:sldId id="398" r:id="rId4"/>
    <p:sldId id="396" r:id="rId5"/>
    <p:sldId id="397" r:id="rId6"/>
    <p:sldId id="400" r:id="rId7"/>
    <p:sldId id="399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3E35"/>
    <a:srgbClr val="FF6511"/>
    <a:srgbClr val="FE7F1B"/>
    <a:srgbClr val="FDB813"/>
    <a:srgbClr val="D86C5D"/>
    <a:srgbClr val="CCD2FF"/>
    <a:srgbClr val="7889FD"/>
    <a:srgbClr val="0000FF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6" autoAdjust="0"/>
    <p:restoredTop sz="86447" autoAdjust="0"/>
  </p:normalViewPr>
  <p:slideViewPr>
    <p:cSldViewPr snapToGrid="0">
      <p:cViewPr varScale="1">
        <p:scale>
          <a:sx n="106" d="100"/>
          <a:sy n="106" d="100"/>
        </p:scale>
        <p:origin x="1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2" d="100"/>
        <a:sy n="142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ja-JP" altLang="en-US"/>
              <a:t>アレ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08EB2-D86C-DA4C-AF35-E27FFC1365AA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EFE77-564E-2F48-A318-18541FDA3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041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ja-JP" altLang="ja-JP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9D37911-79C0-48BF-91E1-A2627FB7112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209627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8" descr="blue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684213"/>
            <a:ext cx="5873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black">
          <a:xfrm>
            <a:off x="182563" y="6462713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altLang="ja-JP" sz="800">
                <a:solidFill>
                  <a:schemeClr val="tx1"/>
                </a:solidFill>
              </a:rPr>
              <a:t>© 2016 IBM Corporation</a:t>
            </a:r>
            <a:endParaRPr lang="en-US" altLang="ja-JP" sz="1800">
              <a:solidFill>
                <a:schemeClr val="tx1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charset="0"/>
              <a:buNone/>
              <a:defRPr sz="11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8643" name="Rectangle 35"/>
          <p:cNvSpPr>
            <a:spLocks noGrp="1" noChangeArrowheads="1"/>
          </p:cNvSpPr>
          <p:nvPr>
            <p:ph type="ctrTitle"/>
          </p:nvPr>
        </p:nvSpPr>
        <p:spPr>
          <a:xfrm>
            <a:off x="139700" y="1235075"/>
            <a:ext cx="6900863" cy="2193925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pic>
        <p:nvPicPr>
          <p:cNvPr id="8" name="Picture 43" descr="37-degree-pos-tri-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24518"/>
          <a:stretch>
            <a:fillRect/>
          </a:stretch>
        </p:blipFill>
        <p:spPr bwMode="auto">
          <a:xfrm>
            <a:off x="3571875" y="1882775"/>
            <a:ext cx="5572125" cy="497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21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13C05-0DDE-4289-B355-E2A1CA527AC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1462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F2303-EF8E-484D-BA08-1CB541730EA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28837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 flipV="1">
            <a:off x="274028" y="1050925"/>
            <a:ext cx="85959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292">
              <a:solidFill>
                <a:srgbClr val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5" name="Picture 18" descr="5300_IBMpos_black_PPT_bkg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889" y="684213"/>
            <a:ext cx="5846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85" y="3716339"/>
            <a:ext cx="8575431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206620" y="288926"/>
            <a:ext cx="3302977" cy="293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077" tIns="43200" rIns="83077" bIns="43200">
            <a:spAutoFit/>
          </a:bodyPr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1292" dirty="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Discover IBM V8.3.1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black">
          <a:xfrm>
            <a:off x="7520354" y="6484938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92" tIns="42497" rIns="84992" bIns="42497"/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r" eaLnBrk="1" hangingPunct="1">
              <a:buFontTx/>
              <a:buNone/>
              <a:defRPr/>
            </a:pPr>
            <a:r>
              <a:rPr lang="en-GB" altLang="ja-JP" sz="738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rPr>
              <a:t>© 2015 IBM Corporation</a:t>
            </a:r>
            <a:endParaRPr lang="en-GB" altLang="ja-JP" sz="1662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86104" y="1590676"/>
            <a:ext cx="8679473" cy="2011363"/>
          </a:xfrm>
        </p:spPr>
        <p:txBody>
          <a:bodyPr anchor="b"/>
          <a:lstStyle>
            <a:lvl1pPr>
              <a:defRPr sz="323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pPr lvl="0"/>
            <a:r>
              <a:rPr lang="en-GB" altLang="ja-JP" noProof="0"/>
              <a:t>Click to edit Master title style</a:t>
            </a:r>
          </a:p>
        </p:txBody>
      </p:sp>
      <p:sp>
        <p:nvSpPr>
          <p:cNvPr id="719876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04801" y="174626"/>
            <a:ext cx="3474427" cy="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Font typeface="Wingdings" panose="05000000000000000000" pitchFamily="2" charset="2"/>
              <a:buNone/>
              <a:defRPr sz="1200"/>
            </a:lvl1pPr>
          </a:lstStyle>
          <a:p>
            <a:pPr lvl="0"/>
            <a:r>
              <a:rPr lang="en-GB" altLang="ja-JP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99733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>
            <a:lvl1pPr>
              <a:defRPr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0B615-EE7B-4D8D-AD9F-5829C567FEF7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521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254" y="1709739"/>
            <a:ext cx="7886700" cy="2852737"/>
          </a:xfrm>
        </p:spPr>
        <p:txBody>
          <a:bodyPr anchor="b"/>
          <a:lstStyle>
            <a:lvl1pPr>
              <a:defRPr sz="5539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254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15"/>
            </a:lvl1pPr>
            <a:lvl2pPr marL="422041" indent="0">
              <a:buNone/>
              <a:defRPr sz="1846"/>
            </a:lvl2pPr>
            <a:lvl3pPr marL="844083" indent="0">
              <a:buNone/>
              <a:defRPr sz="1662"/>
            </a:lvl3pPr>
            <a:lvl4pPr marL="1266124" indent="0">
              <a:buNone/>
              <a:defRPr sz="1477"/>
            </a:lvl4pPr>
            <a:lvl5pPr marL="1688165" indent="0">
              <a:buNone/>
              <a:defRPr sz="1477"/>
            </a:lvl5pPr>
            <a:lvl6pPr marL="2110207" indent="0">
              <a:buNone/>
              <a:defRPr sz="1477"/>
            </a:lvl6pPr>
            <a:lvl7pPr marL="2532248" indent="0">
              <a:buNone/>
              <a:defRPr sz="1477"/>
            </a:lvl7pPr>
            <a:lvl8pPr marL="2954289" indent="0">
              <a:buNone/>
              <a:defRPr sz="1477"/>
            </a:lvl8pPr>
            <a:lvl9pPr marL="3376331" indent="0">
              <a:buNone/>
              <a:defRPr sz="1477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56FA3-2EA9-422E-A0D7-08C5C87B6B1D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40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7301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9" y="1825625"/>
            <a:ext cx="387301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BA219-9CF8-4117-9AD0-4D19E7D31072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13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16" y="365126"/>
            <a:ext cx="78867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116" y="1681163"/>
            <a:ext cx="386861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116" y="2505075"/>
            <a:ext cx="386861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66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66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61C3C-79BC-40F9-A8F9-CB8C7EF6849B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431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931" y="6665913"/>
            <a:ext cx="366346" cy="1841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2A7AB-506F-41A3-9248-A7C92FA07F3F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1374531" y="6665913"/>
            <a:ext cx="5943600" cy="1841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xfrm>
            <a:off x="369277" y="6665913"/>
            <a:ext cx="1005254" cy="1841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580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53FCD-3739-4E3E-824F-4144482B1CC4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746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15" y="457200"/>
            <a:ext cx="2948354" cy="1600200"/>
          </a:xfrm>
        </p:spPr>
        <p:txBody>
          <a:bodyPr anchor="b"/>
          <a:lstStyle>
            <a:lvl1pPr>
              <a:defRPr sz="2954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666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115" y="2057400"/>
            <a:ext cx="294835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82CAE-48DA-4782-9952-F1BAA3FCA2BC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Hiragino Kaku Gothic Pro W6" charset="-128"/>
                <a:ea typeface="Hiragino Kaku Gothic Pro W6" charset="-128"/>
                <a:cs typeface="Hiragino Kaku Gothic Pro W6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3" y="1554480"/>
            <a:ext cx="8686800" cy="4800283"/>
          </a:xfrm>
        </p:spPr>
        <p:txBody>
          <a:bodyPr/>
          <a:lstStyle>
            <a:lvl1pPr>
              <a:lnSpc>
                <a:spcPct val="150000"/>
              </a:lnSpc>
              <a:defRPr sz="2400" b="0" i="0">
                <a:solidFill>
                  <a:schemeClr val="tx2">
                    <a:lumMod val="50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1pPr>
            <a:lvl2pPr>
              <a:lnSpc>
                <a:spcPct val="150000"/>
              </a:lnSpc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2pPr>
            <a:lvl3pPr>
              <a:lnSpc>
                <a:spcPct val="150000"/>
              </a:lnSpc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3pPr>
            <a:lvl4pPr>
              <a:lnSpc>
                <a:spcPct val="150000"/>
              </a:lnSpc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4pPr>
            <a:lvl5pPr>
              <a:lnSpc>
                <a:spcPct val="150000"/>
              </a:lnSpc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2" y="6537325"/>
            <a:ext cx="594677" cy="184150"/>
          </a:xfrm>
          <a:prstGeom prst="rect">
            <a:avLst/>
          </a:prstGeom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FC0FCC19-9270-4CE2-A905-B6EAC36C9267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82563" y="0"/>
            <a:ext cx="8686800" cy="593725"/>
          </a:xfrm>
        </p:spPr>
        <p:txBody>
          <a:bodyPr anchor="b"/>
          <a:lstStyle>
            <a:lvl1pPr marL="0" indent="0">
              <a:buNone/>
              <a:defRPr sz="1800">
                <a:latin typeface="Hiragino Kaku Gothic Pro W6" charset="-128"/>
                <a:ea typeface="Hiragino Kaku Gothic Pro W6" charset="-128"/>
                <a:cs typeface="Hiragino Kaku Gothic Pro W6" charset="-128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11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15" y="457200"/>
            <a:ext cx="2948354" cy="1600200"/>
          </a:xfrm>
        </p:spPr>
        <p:txBody>
          <a:bodyPr anchor="b"/>
          <a:lstStyle>
            <a:lvl1pPr>
              <a:defRPr sz="2954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666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115" y="2057400"/>
            <a:ext cx="294835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707AE-17F6-4FBC-91EF-6FB737EF0E05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242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C2B5F-E855-48C1-ACE0-7C5E7C63836C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0956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9739" y="549275"/>
            <a:ext cx="2126274" cy="562768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7989" y="549275"/>
            <a:ext cx="6241073" cy="56276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B2E79-9E8F-4F3D-9DF4-68E1CCFB9AA3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672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651" y="1825626"/>
            <a:ext cx="3873011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9" y="1825626"/>
            <a:ext cx="3873012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8651" y="4076701"/>
            <a:ext cx="3873011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39" y="4076701"/>
            <a:ext cx="3873012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272E2-C9A4-4E09-AE70-0E01B225C313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6662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C0838-E00E-415E-9444-D71F65B843E5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7702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53F1F-7671-4AA9-A1C2-9E99866A60FC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6741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>
            <a:lvl1pPr>
              <a:defRPr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7301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9" y="1825626"/>
            <a:ext cx="3873012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9" y="4076701"/>
            <a:ext cx="3873012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1AD8B-BF9C-4D00-BFA5-2ACC0AED81F1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096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1" y="1825625"/>
            <a:ext cx="387301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9" y="1825626"/>
            <a:ext cx="3873012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9" y="4076701"/>
            <a:ext cx="3873012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2F310-0290-4EB3-B530-58B49EA763E5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6386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1" y="1825625"/>
            <a:ext cx="387301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9" y="1825625"/>
            <a:ext cx="387301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502DC-D8CD-4A08-A3D3-DE86A053B193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6236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17989" y="549275"/>
            <a:ext cx="8508023" cy="5627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07E86-6B8C-49DF-BC89-FAD5F804BDD1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98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72D-9E35-45CC-A14C-F88F5FAB9EF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563116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C8874-17D5-41D4-8C74-F1341BC05312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9154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17989" y="1268413"/>
            <a:ext cx="8508023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A4BF6-F6BF-482C-B0C7-47E7273CED72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50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7B474-D985-4E8C-9062-AA9BCA11429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1613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9B44D-40D6-464C-9C7E-2D713C37A35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1822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87B8C-7194-41A2-A62C-F743E49C52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870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826D6-D731-4DEC-822E-079AEA24548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990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CB01D-8078-4025-9E7B-329A871B93D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551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C3D69-1543-4F65-960B-5AC721BDB50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3156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6759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54163" y="6537325"/>
            <a:ext cx="5943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9275" y="6537325"/>
            <a:ext cx="10048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3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sz="1600">
          <a:solidFill>
            <a:schemeClr val="bg1"/>
          </a:solidFill>
          <a:latin typeface="+mn-lt"/>
          <a:ea typeface="+mn-ea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989" y="549275"/>
            <a:ext cx="8508023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ja-JP"/>
              <a:t>Click to edit Master title style</a:t>
            </a:r>
          </a:p>
        </p:txBody>
      </p:sp>
      <p:sp>
        <p:nvSpPr>
          <p:cNvPr id="1027" name="Line 4"/>
          <p:cNvSpPr>
            <a:spLocks noChangeShapeType="1"/>
          </p:cNvSpPr>
          <p:nvPr/>
        </p:nvSpPr>
        <p:spPr bwMode="auto">
          <a:xfrm flipV="1">
            <a:off x="274028" y="549275"/>
            <a:ext cx="85959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292">
              <a:solidFill>
                <a:srgbClr val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black">
          <a:xfrm>
            <a:off x="7769469" y="6665913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92" tIns="42497" rIns="84992" bIns="42497"/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r" eaLnBrk="1" hangingPunct="1">
              <a:buFontTx/>
              <a:buNone/>
              <a:defRPr/>
            </a:pPr>
            <a:r>
              <a:rPr lang="en-GB" altLang="ja-JP" sz="738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rPr>
              <a:t>© 2015 IBM Corporation</a:t>
            </a:r>
            <a:endParaRPr lang="en-GB" altLang="ja-JP" sz="1662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718854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43962" y="6665913"/>
            <a:ext cx="366346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buFontTx/>
              <a:buNone/>
              <a:defRPr sz="738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B5C2838-CD21-4F96-876A-678D0919405C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18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15562" y="6665913"/>
            <a:ext cx="5943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buFontTx/>
              <a:buNone/>
              <a:defRPr sz="738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188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0308" y="6665913"/>
            <a:ext cx="1005254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buFontTx/>
              <a:buNone/>
              <a:defRPr sz="738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  <p:pic>
        <p:nvPicPr>
          <p:cNvPr id="1032" name="Picture 9" descr="5300_IBMpos_black_PPT_bkgd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820" y="228600"/>
            <a:ext cx="586154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10"/>
          <p:cNvSpPr txBox="1">
            <a:spLocks noChangeArrowheads="1"/>
          </p:cNvSpPr>
          <p:nvPr/>
        </p:nvSpPr>
        <p:spPr bwMode="auto">
          <a:xfrm>
            <a:off x="41031" y="109538"/>
            <a:ext cx="3302977" cy="2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077" tIns="43200" rIns="83077" bIns="43200">
            <a:spAutoFit/>
          </a:bodyPr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1292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Discover IBM V6.</a:t>
            </a:r>
          </a:p>
        </p:txBody>
      </p:sp>
      <p:sp>
        <p:nvSpPr>
          <p:cNvPr id="1034" name="Text Box 11"/>
          <p:cNvSpPr txBox="1">
            <a:spLocks noChangeArrowheads="1"/>
          </p:cNvSpPr>
          <p:nvPr/>
        </p:nvSpPr>
        <p:spPr bwMode="auto">
          <a:xfrm>
            <a:off x="206620" y="288926"/>
            <a:ext cx="3302977" cy="293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077" tIns="43200" rIns="83077" bIns="43200">
            <a:spAutoFit/>
          </a:bodyPr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1292" dirty="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Discover IBM V8.3.1</a:t>
            </a:r>
            <a:endParaRPr lang="ja-JP" altLang="en-US" sz="1292" dirty="0">
              <a:solidFill>
                <a:srgbClr val="4D4D4D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67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  <p:sldLayoutId id="2147484102" r:id="rId12"/>
    <p:sldLayoutId id="2147484103" r:id="rId13"/>
    <p:sldLayoutId id="2147484104" r:id="rId14"/>
    <p:sldLayoutId id="2147484105" r:id="rId15"/>
    <p:sldLayoutId id="2147484106" r:id="rId16"/>
    <p:sldLayoutId id="2147484107" r:id="rId17"/>
    <p:sldLayoutId id="2147484108" r:id="rId18"/>
    <p:sldLayoutId id="2147484109" r:id="rId19"/>
    <p:sldLayoutId id="2147484110" r:id="rId20"/>
  </p:sldLayoutIdLst>
  <p:hf hdr="0" ft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2031" b="1" kern="1200">
          <a:solidFill>
            <a:srgbClr val="7889FB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5pPr>
      <a:lvl6pPr marL="422041" algn="l" rtl="0" fontAlgn="base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6pPr>
      <a:lvl7pPr marL="844083" algn="l" rtl="0" fontAlgn="base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7pPr>
      <a:lvl8pPr marL="1266124" algn="l" rtl="0" fontAlgn="base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8pPr>
      <a:lvl9pPr marL="1688165" algn="l" rtl="0" fontAlgn="base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9pPr>
    </p:titleStyle>
    <p:bodyStyle>
      <a:lvl1pPr marL="159731" indent="-159731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477" kern="1200">
          <a:solidFill>
            <a:schemeClr val="tx1"/>
          </a:solidFill>
          <a:latin typeface="+mn-lt"/>
          <a:ea typeface="+mn-ea"/>
          <a:cs typeface="+mn-cs"/>
        </a:defRPr>
      </a:lvl1pPr>
      <a:lvl2pPr marL="470401" indent="-150939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1477" kern="1200">
          <a:solidFill>
            <a:schemeClr val="tx1"/>
          </a:solidFill>
          <a:latin typeface="+mn-lt"/>
          <a:ea typeface="+mn-ea"/>
          <a:cs typeface="+mn-cs"/>
        </a:defRPr>
      </a:lvl2pPr>
      <a:lvl3pPr marL="789863" indent="-159731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110789" indent="-159731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477" kern="1200">
          <a:solidFill>
            <a:schemeClr val="bg1"/>
          </a:solidFill>
          <a:latin typeface="+mn-lt"/>
          <a:ea typeface="+mn-ea"/>
          <a:cs typeface="+mn-cs"/>
        </a:defRPr>
      </a:lvl4pPr>
      <a:lvl5pPr marL="1421459" indent="-150939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477" kern="1200">
          <a:solidFill>
            <a:schemeClr val="bg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0B8C4FF-8EDA-F54A-825F-DA9481446D10}"/>
              </a:ext>
            </a:extLst>
          </p:cNvPr>
          <p:cNvGrpSpPr/>
          <p:nvPr/>
        </p:nvGrpSpPr>
        <p:grpSpPr>
          <a:xfrm>
            <a:off x="613111" y="1479971"/>
            <a:ext cx="6994979" cy="3432000"/>
            <a:chOff x="613111" y="1479971"/>
            <a:chExt cx="6994979" cy="34320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0A62DF5-3F76-9841-9BA4-85A31B3F5879}"/>
                </a:ext>
              </a:extLst>
            </p:cNvPr>
            <p:cNvGrpSpPr/>
            <p:nvPr/>
          </p:nvGrpSpPr>
          <p:grpSpPr>
            <a:xfrm>
              <a:off x="679938" y="1946031"/>
              <a:ext cx="6283571" cy="2965940"/>
              <a:chOff x="679938" y="1946031"/>
              <a:chExt cx="6283571" cy="296594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CAF943E-2E44-1340-BB47-020384C63101}"/>
                  </a:ext>
                </a:extLst>
              </p:cNvPr>
              <p:cNvSpPr/>
              <p:nvPr/>
            </p:nvSpPr>
            <p:spPr bwMode="auto">
              <a:xfrm>
                <a:off x="679938" y="1946031"/>
                <a:ext cx="304800" cy="29659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3A50D18-F3F4-F146-B026-0458DAB467A0}"/>
                  </a:ext>
                </a:extLst>
              </p:cNvPr>
              <p:cNvSpPr/>
              <p:nvPr/>
            </p:nvSpPr>
            <p:spPr bwMode="auto">
              <a:xfrm>
                <a:off x="6658709" y="1946031"/>
                <a:ext cx="304800" cy="29659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</p:txBody>
          </p:sp>
          <p:sp>
            <p:nvSpPr>
              <p:cNvPr id="8" name="Trapezoid 7">
                <a:extLst>
                  <a:ext uri="{FF2B5EF4-FFF2-40B4-BE49-F238E27FC236}">
                    <a16:creationId xmlns:a16="http://schemas.microsoft.com/office/drawing/2014/main" id="{4D98120A-8156-574A-882C-F05B61EE5CB5}"/>
                  </a:ext>
                </a:extLst>
              </p:cNvPr>
              <p:cNvSpPr/>
              <p:nvPr/>
            </p:nvSpPr>
            <p:spPr bwMode="auto">
              <a:xfrm rot="5400000">
                <a:off x="844061" y="2385647"/>
                <a:ext cx="2965940" cy="2086707"/>
              </a:xfrm>
              <a:prstGeom prst="trapezoid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</p:txBody>
          </p:sp>
          <p:sp>
            <p:nvSpPr>
              <p:cNvPr id="9" name="Trapezoid 8">
                <a:extLst>
                  <a:ext uri="{FF2B5EF4-FFF2-40B4-BE49-F238E27FC236}">
                    <a16:creationId xmlns:a16="http://schemas.microsoft.com/office/drawing/2014/main" id="{E0A6A9BE-A1F8-D64E-A32F-50085123EEF5}"/>
                  </a:ext>
                </a:extLst>
              </p:cNvPr>
              <p:cNvSpPr/>
              <p:nvPr/>
            </p:nvSpPr>
            <p:spPr bwMode="auto">
              <a:xfrm rot="16200000">
                <a:off x="3833446" y="2385647"/>
                <a:ext cx="2965940" cy="2086707"/>
              </a:xfrm>
              <a:prstGeom prst="trapezoid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AA77550-45D7-D54C-B784-77F871C66F4A}"/>
                  </a:ext>
                </a:extLst>
              </p:cNvPr>
              <p:cNvSpPr/>
              <p:nvPr/>
            </p:nvSpPr>
            <p:spPr bwMode="auto">
              <a:xfrm>
                <a:off x="3669323" y="2467708"/>
                <a:ext cx="304800" cy="19225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69B2683-681F-3848-91D8-95EDE529C090}"/>
                    </a:ext>
                  </a:extLst>
                </p:cNvPr>
                <p:cNvSpPr txBox="1"/>
                <p:nvPr/>
              </p:nvSpPr>
              <p:spPr>
                <a:xfrm>
                  <a:off x="613111" y="1515143"/>
                  <a:ext cx="4384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69B2683-681F-3848-91D8-95EDE529C0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111" y="1515143"/>
                  <a:ext cx="438453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D2EF37F-704B-394F-99D7-44C09521EC28}"/>
                    </a:ext>
                  </a:extLst>
                </p:cNvPr>
                <p:cNvSpPr txBox="1"/>
                <p:nvPr/>
              </p:nvSpPr>
              <p:spPr>
                <a:xfrm>
                  <a:off x="6014128" y="1479971"/>
                  <a:ext cx="1593962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</a:rPr>
                              <m:t>𝑥</m:t>
                            </m:r>
                          </m:e>
                        </m:acc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</a:rPr>
                              <m:t>𝑈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</a:rPr>
                              <m:t>⊤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</a:rPr>
                          <m:t>𝑊𝑥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D2EF37F-704B-394F-99D7-44C09521E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4128" y="1479971"/>
                  <a:ext cx="1593962" cy="430887"/>
                </a:xfrm>
                <a:prstGeom prst="rect">
                  <a:avLst/>
                </a:prstGeom>
                <a:blipFill>
                  <a:blip r:embed="rId3"/>
                  <a:stretch>
                    <a:fillRect t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21FD521-0510-304A-98E9-2D290B82D2C2}"/>
                    </a:ext>
                  </a:extLst>
                </p:cNvPr>
                <p:cNvSpPr txBox="1"/>
                <p:nvPr/>
              </p:nvSpPr>
              <p:spPr>
                <a:xfrm>
                  <a:off x="3248175" y="1515142"/>
                  <a:ext cx="1213922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𝑧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𝑊𝑥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21FD521-0510-304A-98E9-2D290B82D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8175" y="1515142"/>
                  <a:ext cx="1213922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F8F84CF-7184-C147-B401-DF5BD113EFF6}"/>
                    </a:ext>
                  </a:extLst>
                </p:cNvPr>
                <p:cNvSpPr txBox="1"/>
                <p:nvPr/>
              </p:nvSpPr>
              <p:spPr>
                <a:xfrm>
                  <a:off x="2116877" y="3213556"/>
                  <a:ext cx="55797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𝑊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F8F84CF-7184-C147-B401-DF5BD113EF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6877" y="3213556"/>
                  <a:ext cx="557973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75FC8C-1EA3-6C46-9B4C-266E79C404AD}"/>
                    </a:ext>
                  </a:extLst>
                </p:cNvPr>
                <p:cNvSpPr txBox="1"/>
                <p:nvPr/>
              </p:nvSpPr>
              <p:spPr>
                <a:xfrm>
                  <a:off x="5066307" y="3213555"/>
                  <a:ext cx="64113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  <a:cs typeface="Hiragino Kaku Gothic Pro W3" charset="-128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  <a:cs typeface="Hiragino Kaku Gothic Pro W3" charset="-128"/>
                              </a:rPr>
                              <m:t>𝑈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  <a:cs typeface="Hiragino Kaku Gothic Pro W3" charset="-128"/>
                              </a:rPr>
                              <m:t>⊤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75FC8C-1EA3-6C46-9B4C-266E79C404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307" y="3213555"/>
                  <a:ext cx="641137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2843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0B8C4FF-8EDA-F54A-825F-DA9481446D10}"/>
              </a:ext>
            </a:extLst>
          </p:cNvPr>
          <p:cNvGrpSpPr/>
          <p:nvPr/>
        </p:nvGrpSpPr>
        <p:grpSpPr>
          <a:xfrm>
            <a:off x="613111" y="1479971"/>
            <a:ext cx="7399481" cy="3432000"/>
            <a:chOff x="613111" y="1479971"/>
            <a:chExt cx="7399481" cy="34320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0A62DF5-3F76-9841-9BA4-85A31B3F5879}"/>
                </a:ext>
              </a:extLst>
            </p:cNvPr>
            <p:cNvGrpSpPr/>
            <p:nvPr/>
          </p:nvGrpSpPr>
          <p:grpSpPr>
            <a:xfrm>
              <a:off x="679938" y="1946031"/>
              <a:ext cx="6283571" cy="2965940"/>
              <a:chOff x="679938" y="1946031"/>
              <a:chExt cx="6283571" cy="296594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CAF943E-2E44-1340-BB47-020384C63101}"/>
                  </a:ext>
                </a:extLst>
              </p:cNvPr>
              <p:cNvSpPr/>
              <p:nvPr/>
            </p:nvSpPr>
            <p:spPr bwMode="auto">
              <a:xfrm>
                <a:off x="679938" y="1946031"/>
                <a:ext cx="304800" cy="29659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3A50D18-F3F4-F146-B026-0458DAB467A0}"/>
                  </a:ext>
                </a:extLst>
              </p:cNvPr>
              <p:cNvSpPr/>
              <p:nvPr/>
            </p:nvSpPr>
            <p:spPr bwMode="auto">
              <a:xfrm>
                <a:off x="6658709" y="1946031"/>
                <a:ext cx="304800" cy="29659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</p:txBody>
          </p:sp>
          <p:sp>
            <p:nvSpPr>
              <p:cNvPr id="8" name="Trapezoid 7">
                <a:extLst>
                  <a:ext uri="{FF2B5EF4-FFF2-40B4-BE49-F238E27FC236}">
                    <a16:creationId xmlns:a16="http://schemas.microsoft.com/office/drawing/2014/main" id="{4D98120A-8156-574A-882C-F05B61EE5CB5}"/>
                  </a:ext>
                </a:extLst>
              </p:cNvPr>
              <p:cNvSpPr/>
              <p:nvPr/>
            </p:nvSpPr>
            <p:spPr bwMode="auto">
              <a:xfrm rot="5400000">
                <a:off x="844061" y="2385647"/>
                <a:ext cx="2965940" cy="2086707"/>
              </a:xfrm>
              <a:prstGeom prst="trapezoid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</p:txBody>
          </p:sp>
          <p:sp>
            <p:nvSpPr>
              <p:cNvPr id="9" name="Trapezoid 8">
                <a:extLst>
                  <a:ext uri="{FF2B5EF4-FFF2-40B4-BE49-F238E27FC236}">
                    <a16:creationId xmlns:a16="http://schemas.microsoft.com/office/drawing/2014/main" id="{E0A6A9BE-A1F8-D64E-A32F-50085123EEF5}"/>
                  </a:ext>
                </a:extLst>
              </p:cNvPr>
              <p:cNvSpPr/>
              <p:nvPr/>
            </p:nvSpPr>
            <p:spPr bwMode="auto">
              <a:xfrm rot="16200000">
                <a:off x="3833446" y="2385647"/>
                <a:ext cx="2965940" cy="2086707"/>
              </a:xfrm>
              <a:prstGeom prst="trapezoid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AA77550-45D7-D54C-B784-77F871C66F4A}"/>
                  </a:ext>
                </a:extLst>
              </p:cNvPr>
              <p:cNvSpPr/>
              <p:nvPr/>
            </p:nvSpPr>
            <p:spPr bwMode="auto">
              <a:xfrm>
                <a:off x="3669323" y="2467708"/>
                <a:ext cx="304800" cy="19225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69B2683-681F-3848-91D8-95EDE529C090}"/>
                    </a:ext>
                  </a:extLst>
                </p:cNvPr>
                <p:cNvSpPr txBox="1"/>
                <p:nvPr/>
              </p:nvSpPr>
              <p:spPr>
                <a:xfrm>
                  <a:off x="613111" y="1515143"/>
                  <a:ext cx="4384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69B2683-681F-3848-91D8-95EDE529C0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111" y="1515143"/>
                  <a:ext cx="438453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D2EF37F-704B-394F-99D7-44C09521EC28}"/>
                    </a:ext>
                  </a:extLst>
                </p:cNvPr>
                <p:cNvSpPr txBox="1"/>
                <p:nvPr/>
              </p:nvSpPr>
              <p:spPr>
                <a:xfrm>
                  <a:off x="5609626" y="1479971"/>
                  <a:ext cx="2402966" cy="474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</a:rPr>
                              <m:t>𝑥</m:t>
                            </m:r>
                          </m:e>
                        </m:acc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</a:rPr>
                          <m:t>Dec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</a:rPr>
                              <m:t>Enc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iragino Kaku Gothic Pro W3" charset="-128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iragino Kaku Gothic Pro W3" charset="-128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D2EF37F-704B-394F-99D7-44C09521E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9626" y="1479971"/>
                  <a:ext cx="2402966" cy="47448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21FD521-0510-304A-98E9-2D290B82D2C2}"/>
                    </a:ext>
                  </a:extLst>
                </p:cNvPr>
                <p:cNvSpPr txBox="1"/>
                <p:nvPr/>
              </p:nvSpPr>
              <p:spPr>
                <a:xfrm>
                  <a:off x="2993066" y="1515142"/>
                  <a:ext cx="165731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𝑧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Enc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21FD521-0510-304A-98E9-2D290B82D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3066" y="1515142"/>
                  <a:ext cx="1657313" cy="430887"/>
                </a:xfrm>
                <a:prstGeom prst="rect">
                  <a:avLst/>
                </a:prstGeom>
                <a:blipFill>
                  <a:blip r:embed="rId4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F8F84CF-7184-C147-B401-DF5BD113EFF6}"/>
                    </a:ext>
                  </a:extLst>
                </p:cNvPr>
                <p:cNvSpPr txBox="1"/>
                <p:nvPr/>
              </p:nvSpPr>
              <p:spPr>
                <a:xfrm>
                  <a:off x="1965393" y="3213556"/>
                  <a:ext cx="72327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Enc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F8F84CF-7184-C147-B401-DF5BD113EF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5393" y="3213556"/>
                  <a:ext cx="723275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75FC8C-1EA3-6C46-9B4C-266E79C404AD}"/>
                    </a:ext>
                  </a:extLst>
                </p:cNvPr>
                <p:cNvSpPr txBox="1"/>
                <p:nvPr/>
              </p:nvSpPr>
              <p:spPr>
                <a:xfrm>
                  <a:off x="4939870" y="3213555"/>
                  <a:ext cx="753091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Dec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75FC8C-1EA3-6C46-9B4C-266E79C404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870" y="3213555"/>
                  <a:ext cx="753091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ular Callout 1">
                <a:extLst>
                  <a:ext uri="{FF2B5EF4-FFF2-40B4-BE49-F238E27FC236}">
                    <a16:creationId xmlns:a16="http://schemas.microsoft.com/office/drawing/2014/main" id="{EAE78550-E059-6942-B1A6-C7EF485B697B}"/>
                  </a:ext>
                </a:extLst>
              </p:cNvPr>
              <p:cNvSpPr/>
              <p:nvPr/>
            </p:nvSpPr>
            <p:spPr bwMode="auto">
              <a:xfrm>
                <a:off x="2930769" y="4795145"/>
                <a:ext cx="2086707" cy="854242"/>
              </a:xfrm>
              <a:prstGeom prst="wedgeRectCallout">
                <a:avLst>
                  <a:gd name="adj1" fmla="val -6995"/>
                  <a:gd name="adj2" fmla="val -88204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ja-JP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エンコードした結果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Hiragino Kaku Gothic Pro W3" charset="-128"/>
                        <a:cs typeface="Hiragino Kaku Gothic Pro W3" charset="-128"/>
                      </a:rPr>
                      <m:t>𝑥</m:t>
                    </m:r>
                  </m:oMath>
                </a14:m>
                <a:r>
                  <a:rPr lang="en-US" altLang="ja-JP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 </a:t>
                </a:r>
                <a:r>
                  <a:rPr lang="ja-JP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の低次元表現</a:t>
                </a:r>
                <a:r>
                  <a:rPr lang="en-US" altLang="ja-JP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Hiragino Kaku Gothic Pro W3" charset="-128"/>
                        <a:cs typeface="Hiragino Kaku Gothic Pro W3" charset="-128"/>
                      </a:rPr>
                      <m:t>𝑧</m:t>
                    </m:r>
                  </m:oMath>
                </a14:m>
                <a:r>
                  <a:rPr lang="en-US" altLang="ja-JP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 </a:t>
                </a:r>
                <a:r>
                  <a:rPr lang="ja-JP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が得られる</a:t>
                </a:r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</p:txBody>
          </p:sp>
        </mc:Choice>
        <mc:Fallback xmlns="">
          <p:sp>
            <p:nvSpPr>
              <p:cNvPr id="2" name="Rectangular Callout 1">
                <a:extLst>
                  <a:ext uri="{FF2B5EF4-FFF2-40B4-BE49-F238E27FC236}">
                    <a16:creationId xmlns:a16="http://schemas.microsoft.com/office/drawing/2014/main" id="{EAE78550-E059-6942-B1A6-C7EF485B69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30769" y="4795145"/>
                <a:ext cx="2086707" cy="854242"/>
              </a:xfrm>
              <a:prstGeom prst="wedgeRectCallout">
                <a:avLst>
                  <a:gd name="adj1" fmla="val -6995"/>
                  <a:gd name="adj2" fmla="val -88204"/>
                </a:avLst>
              </a:prstGeom>
              <a:blipFill>
                <a:blip r:embed="rId7"/>
                <a:stretch>
                  <a:fillRect b="-2128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ular Callout 17">
                <a:extLst>
                  <a:ext uri="{FF2B5EF4-FFF2-40B4-BE49-F238E27FC236}">
                    <a16:creationId xmlns:a16="http://schemas.microsoft.com/office/drawing/2014/main" id="{45EC3A92-A3DC-A244-91E8-E08C9CF9F671}"/>
                  </a:ext>
                </a:extLst>
              </p:cNvPr>
              <p:cNvSpPr/>
              <p:nvPr/>
            </p:nvSpPr>
            <p:spPr bwMode="auto">
              <a:xfrm>
                <a:off x="5313638" y="5292672"/>
                <a:ext cx="2402966" cy="854242"/>
              </a:xfrm>
              <a:prstGeom prst="wedgeRectCallout">
                <a:avLst>
                  <a:gd name="adj1" fmla="val 11030"/>
                  <a:gd name="adj2" fmla="val -85387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Hiragino Kaku Gothic Pro W3" charset="-128"/>
                        <a:cs typeface="Hiragino Kaku Gothic Pro W3" charset="-128"/>
                      </a:rPr>
                      <m:t>𝑧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 </a:t>
                </a:r>
                <a:r>
                  <a:rPr lang="en-US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をデコードした結果は元の入力データ</a:t>
                </a:r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Hiragino Kaku Gothic Pro W3" charset="-128"/>
                        <a:cs typeface="Hiragino Kaku Gothic Pro W3" charset="-128"/>
                      </a:rPr>
                      <m:t>𝑥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 </a:t>
                </a:r>
                <a:r>
                  <a:rPr lang="en-US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に</a:t>
                </a:r>
                <a:b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</a:br>
                <a:r>
                  <a:rPr lang="en-US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近くなって欲しい</a:t>
                </a:r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</p:txBody>
          </p:sp>
        </mc:Choice>
        <mc:Fallback xmlns="">
          <p:sp>
            <p:nvSpPr>
              <p:cNvPr id="18" name="Rectangular Callout 17">
                <a:extLst>
                  <a:ext uri="{FF2B5EF4-FFF2-40B4-BE49-F238E27FC236}">
                    <a16:creationId xmlns:a16="http://schemas.microsoft.com/office/drawing/2014/main" id="{45EC3A92-A3DC-A244-91E8-E08C9CF9F6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3638" y="5292672"/>
                <a:ext cx="2402966" cy="854242"/>
              </a:xfrm>
              <a:prstGeom prst="wedgeRectCallout">
                <a:avLst>
                  <a:gd name="adj1" fmla="val 11030"/>
                  <a:gd name="adj2" fmla="val -85387"/>
                </a:avLst>
              </a:prstGeom>
              <a:blipFill>
                <a:blip r:embed="rId8"/>
                <a:stretch>
                  <a:fillRect b="-3261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79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6375079-A050-684C-A8BB-4CF8FB5E13EF}"/>
              </a:ext>
            </a:extLst>
          </p:cNvPr>
          <p:cNvGrpSpPr/>
          <p:nvPr/>
        </p:nvGrpSpPr>
        <p:grpSpPr>
          <a:xfrm>
            <a:off x="1251284" y="573504"/>
            <a:ext cx="5594684" cy="2826860"/>
            <a:chOff x="1251284" y="573504"/>
            <a:chExt cx="5594684" cy="282686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E2FC1C9-AF2A-E346-8C4A-AE2C9F164AE8}"/>
                </a:ext>
              </a:extLst>
            </p:cNvPr>
            <p:cNvSpPr/>
            <p:nvPr/>
          </p:nvSpPr>
          <p:spPr bwMode="auto">
            <a:xfrm>
              <a:off x="1251284" y="1347537"/>
              <a:ext cx="5594684" cy="14558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D726BC9-E780-5441-A416-E2113C632FD4}"/>
                </a:ext>
              </a:extLst>
            </p:cNvPr>
            <p:cNvSpPr txBox="1"/>
            <p:nvPr/>
          </p:nvSpPr>
          <p:spPr>
            <a:xfrm>
              <a:off x="1914497" y="1961144"/>
              <a:ext cx="1374094" cy="43088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IBM Plex Mono" panose="020B0509050203000203" pitchFamily="49" charset="77"/>
                  <a:ea typeface="Hiragino Kaku Gothic Pro W3" charset="-128"/>
                  <a:cs typeface="Hiragino Kaku Gothic Pro W3" charset="-128"/>
                </a:rPr>
                <a:t>[0 1 2]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B4F6F59-7C15-BB43-A4B8-7FEE2F3F2150}"/>
                </a:ext>
              </a:extLst>
            </p:cNvPr>
            <p:cNvSpPr txBox="1"/>
            <p:nvPr/>
          </p:nvSpPr>
          <p:spPr>
            <a:xfrm>
              <a:off x="4813370" y="1961144"/>
              <a:ext cx="1204176" cy="43088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IBM Plex Mono" panose="020B0509050203000203" pitchFamily="49" charset="77"/>
                  <a:ea typeface="Hiragino Kaku Gothic Pro W3" charset="-128"/>
                  <a:cs typeface="Hiragino Kaku Gothic Pro W3" charset="-128"/>
                </a:rPr>
                <a:t>[0 10]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E73922-0C1C-8A4E-903A-4FB9DBE4411D}"/>
                </a:ext>
              </a:extLst>
            </p:cNvPr>
            <p:cNvSpPr txBox="1"/>
            <p:nvPr/>
          </p:nvSpPr>
          <p:spPr>
            <a:xfrm>
              <a:off x="3406415" y="1151020"/>
              <a:ext cx="1374095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IBM Plex Mono" panose="020B0509050203000203" pitchFamily="49" charset="77"/>
                  <a:ea typeface="Hiragino Kaku Gothic Pro W3" charset="-128"/>
                  <a:cs typeface="Hiragino Kaku Gothic Pro W3" charset="-128"/>
                </a:rPr>
                <a:t>ndarray</a:t>
              </a:r>
              <a:endParaRPr lang="en-US" dirty="0">
                <a:solidFill>
                  <a:schemeClr val="tx1"/>
                </a:solidFill>
                <a:latin typeface="IBM Plex Mono" panose="020B0509050203000203" pitchFamily="49" charset="77"/>
                <a:ea typeface="Hiragino Kaku Gothic Pro W3" charset="-128"/>
                <a:cs typeface="Hiragino Kaku Gothic Pro W3" charset="-128"/>
              </a:endParaRPr>
            </a:p>
          </p:txBody>
        </p:sp>
        <p:sp>
          <p:nvSpPr>
            <p:cNvPr id="6" name="Rounded Rectangular Callout 5">
              <a:extLst>
                <a:ext uri="{FF2B5EF4-FFF2-40B4-BE49-F238E27FC236}">
                  <a16:creationId xmlns:a16="http://schemas.microsoft.com/office/drawing/2014/main" id="{758DD0B9-C5DC-0B47-ABFD-2AC1CA68AE2B}"/>
                </a:ext>
              </a:extLst>
            </p:cNvPr>
            <p:cNvSpPr/>
            <p:nvPr/>
          </p:nvSpPr>
          <p:spPr bwMode="auto">
            <a:xfrm>
              <a:off x="4393004" y="573504"/>
              <a:ext cx="1491916" cy="549441"/>
            </a:xfrm>
            <a:prstGeom prst="wedgeRoundRectCallout">
              <a:avLst>
                <a:gd name="adj1" fmla="val -41801"/>
                <a:gd name="adj2" fmla="val 66880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ja-JP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型の名前</a:t>
              </a:r>
              <a:endPara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  <p:sp>
          <p:nvSpPr>
            <p:cNvPr id="7" name="Rounded Rectangular Callout 6">
              <a:extLst>
                <a:ext uri="{FF2B5EF4-FFF2-40B4-BE49-F238E27FC236}">
                  <a16:creationId xmlns:a16="http://schemas.microsoft.com/office/drawing/2014/main" id="{317764D8-4F21-B944-8D43-5F11E7BCA5A8}"/>
                </a:ext>
              </a:extLst>
            </p:cNvPr>
            <p:cNvSpPr/>
            <p:nvPr/>
          </p:nvSpPr>
          <p:spPr bwMode="auto">
            <a:xfrm>
              <a:off x="1512062" y="2599386"/>
              <a:ext cx="2178963" cy="800978"/>
            </a:xfrm>
            <a:prstGeom prst="wedgeRoundRectCallout">
              <a:avLst>
                <a:gd name="adj1" fmla="val 5328"/>
                <a:gd name="adj2" fmla="val -74896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IBM Plex Mono" panose="020B0509050203000203" pitchFamily="49" charset="77"/>
                  <a:ea typeface="Hiragino Kaku Gothic Pro W3" charset="-128"/>
                  <a:cs typeface="Hiragino Kaku Gothic Pro W3" charset="-128"/>
                </a:rPr>
                <a:t>ndarray</a:t>
              </a:r>
              <a:r>
                <a:rPr lang="ja-JP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型のオブジェクト</a:t>
              </a:r>
              <a:endPara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346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E2FC1C9-AF2A-E346-8C4A-AE2C9F164AE8}"/>
              </a:ext>
            </a:extLst>
          </p:cNvPr>
          <p:cNvSpPr/>
          <p:nvPr/>
        </p:nvSpPr>
        <p:spPr bwMode="auto">
          <a:xfrm>
            <a:off x="1251284" y="1347537"/>
            <a:ext cx="5594684" cy="145582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726BC9-E780-5441-A416-E2113C632FD4}"/>
              </a:ext>
            </a:extLst>
          </p:cNvPr>
          <p:cNvSpPr txBox="1"/>
          <p:nvPr/>
        </p:nvSpPr>
        <p:spPr>
          <a:xfrm>
            <a:off x="1914497" y="1961144"/>
            <a:ext cx="1374094" cy="430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Mono" panose="020B0509050203000203" pitchFamily="49" charset="77"/>
                <a:ea typeface="Hiragino Kaku Gothic Pro W3" charset="-128"/>
                <a:cs typeface="Hiragino Kaku Gothic Pro W3" charset="-128"/>
              </a:rPr>
              <a:t>[0 1 2]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4F6F59-7C15-BB43-A4B8-7FEE2F3F2150}"/>
              </a:ext>
            </a:extLst>
          </p:cNvPr>
          <p:cNvSpPr txBox="1"/>
          <p:nvPr/>
        </p:nvSpPr>
        <p:spPr>
          <a:xfrm>
            <a:off x="4813370" y="1961144"/>
            <a:ext cx="1204176" cy="430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Mono" panose="020B0509050203000203" pitchFamily="49" charset="77"/>
                <a:ea typeface="Hiragino Kaku Gothic Pro W3" charset="-128"/>
                <a:cs typeface="Hiragino Kaku Gothic Pro W3" charset="-128"/>
              </a:rPr>
              <a:t>[0 10]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73922-0C1C-8A4E-903A-4FB9DBE4411D}"/>
              </a:ext>
            </a:extLst>
          </p:cNvPr>
          <p:cNvSpPr txBox="1"/>
          <p:nvPr/>
        </p:nvSpPr>
        <p:spPr>
          <a:xfrm>
            <a:off x="3406415" y="1151020"/>
            <a:ext cx="1374095" cy="43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IBM Plex Mono" panose="020B0509050203000203" pitchFamily="49" charset="77"/>
                <a:ea typeface="Hiragino Kaku Gothic Pro W3" charset="-128"/>
                <a:cs typeface="Hiragino Kaku Gothic Pro W3" charset="-128"/>
              </a:rPr>
              <a:t>ndarray</a:t>
            </a:r>
            <a:endParaRPr lang="en-US" dirty="0">
              <a:solidFill>
                <a:schemeClr val="tx1"/>
              </a:solidFill>
              <a:latin typeface="IBM Plex Mono" panose="020B0509050203000203" pitchFamily="49" charset="77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758DD0B9-C5DC-0B47-ABFD-2AC1CA68AE2B}"/>
              </a:ext>
            </a:extLst>
          </p:cNvPr>
          <p:cNvSpPr/>
          <p:nvPr/>
        </p:nvSpPr>
        <p:spPr bwMode="auto">
          <a:xfrm>
            <a:off x="4393004" y="573504"/>
            <a:ext cx="1491916" cy="549441"/>
          </a:xfrm>
          <a:prstGeom prst="wedgeRoundRectCallout">
            <a:avLst>
              <a:gd name="adj1" fmla="val -41801"/>
              <a:gd name="adj2" fmla="val 66880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型の名前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317764D8-4F21-B944-8D43-5F11E7BCA5A8}"/>
              </a:ext>
            </a:extLst>
          </p:cNvPr>
          <p:cNvSpPr/>
          <p:nvPr/>
        </p:nvSpPr>
        <p:spPr bwMode="auto">
          <a:xfrm>
            <a:off x="1512062" y="2599385"/>
            <a:ext cx="2178963" cy="2514035"/>
          </a:xfrm>
          <a:prstGeom prst="wedgeRoundRectCallout">
            <a:avLst>
              <a:gd name="adj1" fmla="val 4776"/>
              <a:gd name="adj2" fmla="val -61496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色々な関数を持っている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IBM Plex Mono" panose="020B0509050203000203" pitchFamily="49" charset="77"/>
                <a:ea typeface="Hiragino Kaku Gothic Pro W3" charset="-128"/>
                <a:cs typeface="Hiragino Kaku Gothic Pro W3" charset="-128"/>
              </a:rPr>
              <a:t>__add__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IBM Plex Mono" panose="020B0509050203000203" pitchFamily="49" charset="77"/>
                <a:ea typeface="Hiragino Kaku Gothic Pro W3" charset="-128"/>
                <a:cs typeface="Hiragino Kaku Gothic Pro W3" charset="-128"/>
              </a:rPr>
              <a:t>transpose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IBM Plex Mono" panose="020B0509050203000203" pitchFamily="49" charset="77"/>
                <a:ea typeface="Hiragino Kaku Gothic Pro W3" charset="-128"/>
                <a:cs typeface="Hiragino Kaku Gothic Pro W3" charset="-128"/>
              </a:rPr>
              <a:t>inv</a:t>
            </a:r>
          </a:p>
          <a:p>
            <a:pPr algn="ctr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などなど</a:t>
            </a:r>
            <a:endParaRPr lang="en-US" altLang="ja-JP" dirty="0">
              <a:solidFill>
                <a:schemeClr val="tx1"/>
              </a:solidFill>
              <a:latin typeface="IBM Plex Mono" panose="020B0509050203000203" pitchFamily="49" charset="77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57DE7D10-5A20-3B43-A5AC-13A8CE97875E}"/>
              </a:ext>
            </a:extLst>
          </p:cNvPr>
          <p:cNvSpPr/>
          <p:nvPr/>
        </p:nvSpPr>
        <p:spPr bwMode="auto">
          <a:xfrm>
            <a:off x="4325976" y="2701373"/>
            <a:ext cx="2688435" cy="1016386"/>
          </a:xfrm>
          <a:prstGeom prst="wedgeRoundRectCallout">
            <a:avLst>
              <a:gd name="adj1" fmla="val 5224"/>
              <a:gd name="adj2" fmla="val -76885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みんな同じ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algn="ctr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関数を持っている</a:t>
            </a:r>
            <a:endParaRPr lang="en-US" altLang="ja-JP" dirty="0">
              <a:solidFill>
                <a:schemeClr val="tx1"/>
              </a:solidFill>
              <a:latin typeface="IBM Plex Mono" panose="020B0509050203000203" pitchFamily="49" charset="77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852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FF5DEEA-E8F2-884D-A439-4F4404CC5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960521"/>
            <a:ext cx="2794000" cy="2819400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A662090C-C037-8943-B135-E033A21B9815}"/>
              </a:ext>
            </a:extLst>
          </p:cNvPr>
          <p:cNvSpPr/>
          <p:nvPr/>
        </p:nvSpPr>
        <p:spPr bwMode="auto">
          <a:xfrm>
            <a:off x="1395663" y="1003634"/>
            <a:ext cx="204537" cy="2733174"/>
          </a:xfrm>
          <a:prstGeom prst="leftBrace">
            <a:avLst/>
          </a:prstGeom>
          <a:noFill/>
          <a:ln>
            <a:solidFill>
              <a:schemeClr val="accent4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38CC6963-A499-3348-9CC2-89FDDD2DD2AE}"/>
              </a:ext>
            </a:extLst>
          </p:cNvPr>
          <p:cNvSpPr/>
          <p:nvPr/>
        </p:nvSpPr>
        <p:spPr bwMode="auto">
          <a:xfrm rot="16200000">
            <a:off x="3072732" y="2640932"/>
            <a:ext cx="204537" cy="2733174"/>
          </a:xfrm>
          <a:prstGeom prst="leftBrace">
            <a:avLst/>
          </a:prstGeom>
          <a:noFill/>
          <a:ln>
            <a:solidFill>
              <a:schemeClr val="accent4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1FDBA9-2536-4F42-A0A6-8FB1C92F4D95}"/>
              </a:ext>
            </a:extLst>
          </p:cNvPr>
          <p:cNvSpPr txBox="1"/>
          <p:nvPr/>
        </p:nvSpPr>
        <p:spPr>
          <a:xfrm>
            <a:off x="2896719" y="4150897"/>
            <a:ext cx="5565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64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924731-B87F-3441-BEE7-1258487FC93D}"/>
              </a:ext>
            </a:extLst>
          </p:cNvPr>
          <p:cNvSpPr txBox="1"/>
          <p:nvPr/>
        </p:nvSpPr>
        <p:spPr>
          <a:xfrm>
            <a:off x="813700" y="2154778"/>
            <a:ext cx="5565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64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726D3D-BF4C-A848-A012-E6882B2B9662}"/>
              </a:ext>
            </a:extLst>
          </p:cNvPr>
          <p:cNvSpPr txBox="1"/>
          <p:nvPr/>
        </p:nvSpPr>
        <p:spPr>
          <a:xfrm>
            <a:off x="4860758" y="1985500"/>
            <a:ext cx="27238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=64</a:t>
            </a:r>
            <a:r>
              <a:rPr lang="en-US" altLang="ja-JP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×64</a:t>
            </a:r>
            <a:r>
              <a:rPr lang="ja-JP" altLang="en-US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で各値は</a:t>
            </a:r>
            <a:endParaRPr lang="en-US" altLang="ja-JP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r>
              <a:rPr lang="ja-JP" altLang="en-US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色の濃淡を表す行列</a:t>
            </a:r>
            <a:endParaRPr lang="en-US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A1C6AC5-DBE2-F04D-B30B-0EC84516CEB7}"/>
              </a:ext>
            </a:extLst>
          </p:cNvPr>
          <p:cNvGrpSpPr/>
          <p:nvPr/>
        </p:nvGrpSpPr>
        <p:grpSpPr>
          <a:xfrm>
            <a:off x="1780673" y="5888334"/>
            <a:ext cx="3248532" cy="360948"/>
            <a:chOff x="1600200" y="5245768"/>
            <a:chExt cx="3248532" cy="36094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A39DC9F-4C04-AC46-92A6-BBA9FF3553F9}"/>
                </a:ext>
              </a:extLst>
            </p:cNvPr>
            <p:cNvSpPr/>
            <p:nvPr/>
          </p:nvSpPr>
          <p:spPr bwMode="auto">
            <a:xfrm>
              <a:off x="1600200" y="5245768"/>
              <a:ext cx="360948" cy="3609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34E464-5784-8141-9F05-ADFEC044F787}"/>
                </a:ext>
              </a:extLst>
            </p:cNvPr>
            <p:cNvSpPr/>
            <p:nvPr/>
          </p:nvSpPr>
          <p:spPr bwMode="auto">
            <a:xfrm>
              <a:off x="1961148" y="5245768"/>
              <a:ext cx="360948" cy="36094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8FADE1-DA33-9D4D-8429-4974DA8CC0AF}"/>
                </a:ext>
              </a:extLst>
            </p:cNvPr>
            <p:cNvSpPr/>
            <p:nvPr/>
          </p:nvSpPr>
          <p:spPr bwMode="auto">
            <a:xfrm>
              <a:off x="2322096" y="5245768"/>
              <a:ext cx="360948" cy="36094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078C1A6-B5B0-8449-9CFC-FE106D3688A3}"/>
                </a:ext>
              </a:extLst>
            </p:cNvPr>
            <p:cNvSpPr/>
            <p:nvPr/>
          </p:nvSpPr>
          <p:spPr bwMode="auto">
            <a:xfrm>
              <a:off x="2683044" y="5245768"/>
              <a:ext cx="360948" cy="3609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6DE198-47C8-B945-B4B1-71F9FFBF725B}"/>
                </a:ext>
              </a:extLst>
            </p:cNvPr>
            <p:cNvSpPr/>
            <p:nvPr/>
          </p:nvSpPr>
          <p:spPr bwMode="auto">
            <a:xfrm>
              <a:off x="3043992" y="5245768"/>
              <a:ext cx="360948" cy="360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89B69D2-F2B2-2345-A283-AC41D8E35296}"/>
                </a:ext>
              </a:extLst>
            </p:cNvPr>
            <p:cNvSpPr/>
            <p:nvPr/>
          </p:nvSpPr>
          <p:spPr bwMode="auto">
            <a:xfrm>
              <a:off x="3404940" y="5245768"/>
              <a:ext cx="360948" cy="3609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3B911EE-2C6E-9447-B33D-BD0E391DD8B8}"/>
                </a:ext>
              </a:extLst>
            </p:cNvPr>
            <p:cNvSpPr/>
            <p:nvPr/>
          </p:nvSpPr>
          <p:spPr bwMode="auto">
            <a:xfrm>
              <a:off x="3765888" y="5245768"/>
              <a:ext cx="360948" cy="360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C35DFEA-5EEF-7143-BE7D-B444DAC094C3}"/>
                </a:ext>
              </a:extLst>
            </p:cNvPr>
            <p:cNvSpPr/>
            <p:nvPr/>
          </p:nvSpPr>
          <p:spPr bwMode="auto">
            <a:xfrm>
              <a:off x="4126836" y="5245768"/>
              <a:ext cx="360948" cy="3609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BA79AB-2C34-EC4C-9CDA-909C2E1E539C}"/>
                </a:ext>
              </a:extLst>
            </p:cNvPr>
            <p:cNvSpPr/>
            <p:nvPr/>
          </p:nvSpPr>
          <p:spPr bwMode="auto">
            <a:xfrm>
              <a:off x="4487784" y="5245768"/>
              <a:ext cx="360948" cy="360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04FE29C-2F32-5247-816E-E14E638D53EB}"/>
              </a:ext>
            </a:extLst>
          </p:cNvPr>
          <p:cNvSpPr txBox="1"/>
          <p:nvPr/>
        </p:nvSpPr>
        <p:spPr>
          <a:xfrm>
            <a:off x="5137484" y="5853365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・・・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8C5586F-1473-1548-8565-006A8CD880A6}"/>
              </a:ext>
            </a:extLst>
          </p:cNvPr>
          <p:cNvCxnSpPr>
            <a:cxnSpLocks/>
            <a:stCxn id="14" idx="2"/>
          </p:cNvCxnSpPr>
          <p:nvPr/>
        </p:nvCxnSpPr>
        <p:spPr bwMode="auto">
          <a:xfrm>
            <a:off x="3175001" y="4581784"/>
            <a:ext cx="0" cy="1169311"/>
          </a:xfrm>
          <a:prstGeom prst="straightConnector1">
            <a:avLst/>
          </a:prstGeom>
          <a:noFill/>
          <a:ln>
            <a:solidFill>
              <a:schemeClr val="accent4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1FFC0D8-FD83-814F-B474-64E84120F159}"/>
              </a:ext>
            </a:extLst>
          </p:cNvPr>
          <p:cNvSpPr txBox="1"/>
          <p:nvPr/>
        </p:nvSpPr>
        <p:spPr>
          <a:xfrm>
            <a:off x="1574165" y="4915730"/>
            <a:ext cx="582723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各行を連結して一本にするとベクトルになる</a:t>
            </a:r>
            <a:endParaRPr lang="en-US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4109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AF457-6B76-5143-92E1-79547B3C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AAF5F-1353-C949-B4FE-6D5D48F46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7C0FA-C743-3E4D-A0BB-411466942D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0FCC19-9270-4CE2-A905-B6EAC36C9267}" type="slidenum">
              <a:rPr lang="en-US" altLang="ja-JP" smtClean="0"/>
              <a:pPr>
                <a:defRPr/>
              </a:pPr>
              <a:t>6</a:t>
            </a:fld>
            <a:endParaRPr lang="en-US" altLang="ja-JP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DB360-A317-214C-95B1-F55575B741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11967"/>
      </p:ext>
    </p:extLst>
  </p:cSld>
  <p:clrMapOvr>
    <a:masterClrMapping/>
  </p:clrMapOvr>
</p:sld>
</file>

<file path=ppt/theme/theme1.xml><?xml version="1.0" encoding="utf-8"?>
<a:theme xmlns:a="http://schemas.openxmlformats.org/drawingml/2006/main" name="January 2013">
  <a:themeElements>
    <a:clrScheme name="January 2013 1">
      <a:dk1>
        <a:srgbClr val="000000"/>
      </a:dk1>
      <a:lt1>
        <a:srgbClr val="FFFFFF"/>
      </a:lt1>
      <a:dk2>
        <a:srgbClr val="00B2EF"/>
      </a:dk2>
      <a:lt2>
        <a:srgbClr val="808080"/>
      </a:lt2>
      <a:accent1>
        <a:srgbClr val="83D1F5"/>
      </a:accent1>
      <a:accent2>
        <a:srgbClr val="00A6A0"/>
      </a:accent2>
      <a:accent3>
        <a:srgbClr val="FFFFFF"/>
      </a:accent3>
      <a:accent4>
        <a:srgbClr val="000000"/>
      </a:accent4>
      <a:accent5>
        <a:srgbClr val="C1E5F9"/>
      </a:accent5>
      <a:accent6>
        <a:srgbClr val="009691"/>
      </a:accent6>
      <a:hlink>
        <a:srgbClr val="00B2EF"/>
      </a:hlink>
      <a:folHlink>
        <a:srgbClr val="AB1A86"/>
      </a:folHlink>
    </a:clrScheme>
    <a:fontScheme name="January 2013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solidFill>
            <a:schemeClr val="bg1">
              <a:lumMod val="75000"/>
            </a:schemeClr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Hiragino Kaku Gothic Pro W3" charset="-128"/>
            <a:ea typeface="Hiragino Kaku Gothic Pro W3" charset="-128"/>
            <a:cs typeface="Hiragino Kaku Gothic Pro W3" charset="-128"/>
          </a:defRPr>
        </a:defPPr>
      </a:lstStyle>
    </a:spDef>
    <a:lnDef>
      <a:spPr bwMode="auto">
        <a:noFill/>
        <a:ln>
          <a:solidFill>
            <a:schemeClr val="accent4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>
            <a:solidFill>
              <a:schemeClr val="tx1"/>
            </a:solidFill>
            <a:latin typeface="Hiragino Kaku Gothic Pro W3" charset="-128"/>
            <a:ea typeface="Hiragino Kaku Gothic Pro W3" charset="-128"/>
            <a:cs typeface="Hiragino Kaku Gothic Pro W3" charset="-128"/>
          </a:defRPr>
        </a:defPPr>
      </a:lstStyle>
    </a:txDef>
  </a:objectDefaults>
  <a:extraClrSchemeLst>
    <a:extraClrScheme>
      <a:clrScheme name="January 2013 1">
        <a:dk1>
          <a:srgbClr val="000000"/>
        </a:dk1>
        <a:lt1>
          <a:srgbClr val="FFFFFF"/>
        </a:lt1>
        <a:dk2>
          <a:srgbClr val="00B2EF"/>
        </a:dk2>
        <a:lt2>
          <a:srgbClr val="808080"/>
        </a:lt2>
        <a:accent1>
          <a:srgbClr val="83D1F5"/>
        </a:accent1>
        <a:accent2>
          <a:srgbClr val="00A6A0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9691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BM2009">
  <a:themeElements>
    <a:clrScheme name="IBM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999"/>
      </a:accent1>
      <a:accent2>
        <a:srgbClr val="71BFA7"/>
      </a:accent2>
      <a:accent3>
        <a:srgbClr val="FFFFFF"/>
      </a:accent3>
      <a:accent4>
        <a:srgbClr val="000000"/>
      </a:accent4>
      <a:accent5>
        <a:srgbClr val="AACACA"/>
      </a:accent5>
      <a:accent6>
        <a:srgbClr val="66AD97"/>
      </a:accent6>
      <a:hlink>
        <a:srgbClr val="7889FB"/>
      </a:hlink>
      <a:folHlink>
        <a:srgbClr val="9900CC"/>
      </a:folHlink>
    </a:clrScheme>
    <a:fontScheme name="IBM2009">
      <a:majorFont>
        <a:latin typeface="Impact"/>
        <a:ea typeface="HGPｺﾞｼｯｸE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00"/>
        </a:solidFill>
        <a:ln>
          <a:noFill/>
        </a:ln>
        <a:effectLst/>
      </a:spPr>
      <a:bodyPr vert="horz" wrap="none" lIns="90000" tIns="46800" rIns="90000" bIns="46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rgbClr val="FF0000"/>
            </a:solidFill>
            <a:effectLst/>
            <a:latin typeface="HGPｺﾞｼｯｸE" pitchFamily="50" charset="-128"/>
            <a:ea typeface="HGPｺﾞｼｯｸE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3300"/>
              </a:solidFill>
            </a14:hiddenFill>
          </a:ext>
          <a:ext uri="{91240B29-F687-4F45-9708-019B960494DF}">
            <a14:hiddenLine xmlns:a14="http://schemas.microsoft.com/office/drawing/2010/main"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GPｺﾞｼｯｸE" pitchFamily="50" charset="-128"/>
            <a:ea typeface="HGPｺﾞｼｯｸE" pitchFamily="50" charset="-128"/>
          </a:defRPr>
        </a:defPPr>
      </a:lstStyle>
    </a:lnDef>
  </a:objectDefaults>
  <a:extraClrSchemeLst>
    <a:extraClrScheme>
      <a:clrScheme name="IBM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71BFA7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66AD97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53592</TotalTime>
  <Words>118</Words>
  <Application>Microsoft Macintosh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HGPｺﾞｼｯｸE</vt:lpstr>
      <vt:lpstr>HGP創英角ｺﾞｼｯｸUB</vt:lpstr>
      <vt:lpstr>Hiragino Kaku Gothic Pro W3</vt:lpstr>
      <vt:lpstr>Hiragino Kaku Gothic Pro W6</vt:lpstr>
      <vt:lpstr>Meiryo UI</vt:lpstr>
      <vt:lpstr>Arial</vt:lpstr>
      <vt:lpstr>Cambria Math</vt:lpstr>
      <vt:lpstr>IBM Plex Mono</vt:lpstr>
      <vt:lpstr>Impact</vt:lpstr>
      <vt:lpstr>Wingdings</vt:lpstr>
      <vt:lpstr>January 2013</vt:lpstr>
      <vt:lpstr>IBM2009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Brand Template</dc:title>
  <dc:creator>Randy Golden</dc:creator>
  <cp:lastModifiedBy>HIROSHI Kajino</cp:lastModifiedBy>
  <cp:revision>3287</cp:revision>
  <cp:lastPrinted>2019-10-10T14:47:25Z</cp:lastPrinted>
  <dcterms:created xsi:type="dcterms:W3CDTF">2009-05-28T20:28:13Z</dcterms:created>
  <dcterms:modified xsi:type="dcterms:W3CDTF">2019-10-25T01:25:51Z</dcterms:modified>
</cp:coreProperties>
</file>