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27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3203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3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61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4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378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4AAF2B-D16C-427E-965E-2379960DFF2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36E66B-B0A4-4C06-945E-88154D12B6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23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38F3-1281-484F-9A96-018F1A51F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การจัด</a:t>
            </a:r>
            <a:b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รูปแบบ</a:t>
            </a:r>
            <a:b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เอาต์พุต</a:t>
            </a:r>
            <a:endParaRPr lang="en-US" sz="7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216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82D1-88E4-48B4-B3C5-76DB66DCE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การนำเสนอ</a:t>
            </a:r>
            <a:br>
              <a:rPr lang="en-US" sz="7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สารสนเทศ</a:t>
            </a:r>
            <a:endParaRPr lang="en-US" sz="7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469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A85A-49A8-4251-9181-02F0F84D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th-TH" sz="42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แบบตาราง</a:t>
            </a:r>
            <a:r>
              <a:rPr lang="en-US" sz="4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br>
              <a:rPr lang="en-US" sz="4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200" dirty="0">
                <a:latin typeface="Angsana New" panose="02020603050405020304" pitchFamily="18" charset="-34"/>
                <a:cs typeface="Angsana New" panose="02020603050405020304" pitchFamily="18" charset="-34"/>
              </a:rPr>
              <a:t>(TABULAR FORMAT)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2023-3A8B-4045-A6CF-3841F096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69166"/>
            <a:ext cx="10178322" cy="5088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การนำเสนอรายงานในรูปแบบนี้ จัดเป็นรูปแบบที่ใช้กันอยู่ทั่วไปในการดำเนินธุจกิจประจำวันทดดยจะแบ่งเป็นแถวและคอลัมน์ และอาจมียอดรวมตัวเลขที่นำเสนอได้ทั้งแบบแนวนอนหรือแนวตั้งก็ได้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ตัวอย่างรายงานทั่วไป ที่มักนำเสนออยู่ในรูปแบบของตาราง</a:t>
            </a:r>
          </a:p>
          <a:p>
            <a:pPr marL="0" indent="0">
              <a:buNone/>
            </a:pP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9D3EE-A1F1-4016-99B9-1B973225C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9568" y="2166001"/>
            <a:ext cx="3449509" cy="44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5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DA87-DA70-4D5D-B58F-A9CD4FD5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536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แบบกราฟ</a:t>
            </a:r>
            <a:b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(GRAPH FORMAT)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CA33-D7B5-475B-96F5-6BD4D833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2" y="1736035"/>
            <a:ext cx="10502348" cy="4982817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เป็นรายงานที่นำเสนอแบบกราฟนั้น มักนำมาใช้กับงานทางธุรกิจหรืองานทั่วไปที่ต้องการยอดสรุปหรือการเปรียบเทียบข้อมูลเป้นส่วนใหญ่ เพราะททำให้เห็นภาพได้ชัดเจนมากกว่า เช่น การเปรียบเทียบยอดขายในทุกๆเดือนในรอบ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ปีที่ผ่านมา ซึ่งกราฟที่นำเสนอสามารถเป็นได้ทั้งแบบกราฟเส้น กราฟแท่ง และกราฟวงกลม</a:t>
            </a:r>
          </a:p>
          <a:p>
            <a:pPr marL="0" indent="0" algn="thaiDist">
              <a:buNone/>
            </a:pP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thaiDist">
              <a:buNone/>
            </a:pP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thaiDist">
              <a:buNone/>
            </a:pP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thaiDist">
              <a:buNone/>
            </a:pP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thaiDist">
              <a:buNone/>
            </a:pP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thaiDist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ตัวอย่างตารางข้อมูลยอดขายที่เป็นตัวเลข สามารถนำไปพลอตเป็นรูปกราฟ</a:t>
            </a:r>
          </a:p>
          <a:p>
            <a:pPr marL="0" indent="0" algn="thaiDist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ได้อย่างง่ายด้วยโปรแกรม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MS-Excel                                                              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ตัวอย่างการนำเสนอสารสนเทศผ่านกราฟวงกลม</a:t>
            </a:r>
          </a:p>
          <a:p>
            <a:pPr marL="0" indent="0" algn="thaiDist">
              <a:buNone/>
            </a:pP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12439-FFD6-41F5-9418-1CC133EF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41306" y="1904155"/>
            <a:ext cx="2238393" cy="4899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DC993-F1A6-47B2-974A-961712547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08006" y="2559446"/>
            <a:ext cx="2861103" cy="39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7AB-8B2C-424F-9AB4-73EF2458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99" y="232342"/>
            <a:ext cx="10178322" cy="130491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4200" dirty="0">
                <a:latin typeface="Angsana New" panose="02020603050405020304" pitchFamily="18" charset="-34"/>
                <a:cs typeface="Angsana New" panose="02020603050405020304" pitchFamily="18" charset="-34"/>
              </a:rPr>
              <a:t> การใช้ไอคอน</a:t>
            </a:r>
            <a:br>
              <a:rPr lang="en-US" sz="4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200" dirty="0">
                <a:latin typeface="Angsana New" panose="02020603050405020304" pitchFamily="18" charset="-34"/>
                <a:cs typeface="Angsana New" panose="02020603050405020304" pitchFamily="18" charset="-34"/>
              </a:rPr>
              <a:t>(USING ICON)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BB60-D410-4ABE-BD87-6E708015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65" y="1577008"/>
            <a:ext cx="10415556" cy="5234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เป็นการนำเสนอหรืออธิบายข้อมูลด้วยการใช้รูปภาพหรือไอคอนต่างๆ  ช่วยให้มีความหน้าสนใจในการนำเสนอข้อมูล</a:t>
            </a: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ตัวอย่างรายงานการจัดอันดัยความนิยมของสีที่ใช้ในรถยนต์ที่นำเสนอในรูปแบบไอคอนหรือรูปภาพ</a:t>
            </a: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EE954-381F-44F2-B399-550D1D8C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32" y="2080592"/>
            <a:ext cx="2626336" cy="39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F311-1094-4978-A607-9AD7FEA9E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7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เนื้อหา</a:t>
            </a:r>
            <a:br>
              <a:rPr lang="th-TH" sz="7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76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ในหนังสือเรียน</a:t>
            </a:r>
            <a:endParaRPr lang="en-US" sz="7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1519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602C4-49BA-450A-9694-707682600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16" y="198438"/>
            <a:ext cx="6058718" cy="6388100"/>
          </a:xfrm>
        </p:spPr>
      </p:pic>
    </p:spTree>
    <p:extLst>
      <p:ext uri="{BB962C8B-B14F-4D97-AF65-F5344CB8AC3E}">
        <p14:creationId xmlns:p14="http://schemas.microsoft.com/office/powerpoint/2010/main" val="31967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1AFF8-64CB-4661-9A59-607D007AD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66" y="212725"/>
            <a:ext cx="4880417" cy="6492875"/>
          </a:xfrm>
        </p:spPr>
      </p:pic>
    </p:spTree>
    <p:extLst>
      <p:ext uri="{BB962C8B-B14F-4D97-AF65-F5344CB8AC3E}">
        <p14:creationId xmlns:p14="http://schemas.microsoft.com/office/powerpoint/2010/main" val="522094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44390-8503-45DC-A377-93C190169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48" y="173038"/>
            <a:ext cx="5004854" cy="6572250"/>
          </a:xfrm>
        </p:spPr>
      </p:pic>
    </p:spTree>
    <p:extLst>
      <p:ext uri="{BB962C8B-B14F-4D97-AF65-F5344CB8AC3E}">
        <p14:creationId xmlns:p14="http://schemas.microsoft.com/office/powerpoint/2010/main" val="87071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998A1-1234-451C-837E-2B993021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51" y="198438"/>
            <a:ext cx="5384447" cy="6507162"/>
          </a:xfrm>
        </p:spPr>
      </p:pic>
    </p:spTree>
    <p:extLst>
      <p:ext uri="{BB962C8B-B14F-4D97-AF65-F5344CB8AC3E}">
        <p14:creationId xmlns:p14="http://schemas.microsoft.com/office/powerpoint/2010/main" val="33746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E3552-3945-4956-ADEC-08D139E37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49" y="158750"/>
            <a:ext cx="5405252" cy="6559550"/>
          </a:xfrm>
        </p:spPr>
      </p:pic>
    </p:spTree>
    <p:extLst>
      <p:ext uri="{BB962C8B-B14F-4D97-AF65-F5344CB8AC3E}">
        <p14:creationId xmlns:p14="http://schemas.microsoft.com/office/powerpoint/2010/main" val="274873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1F83-4622-4FCB-A1F3-239DA245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65" y="207854"/>
            <a:ext cx="10178322" cy="770554"/>
          </a:xfrm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หัวรายงาน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0190-052F-41E2-8F41-C76F0ABC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861392"/>
            <a:ext cx="10178322" cy="5788754"/>
          </a:xfrm>
        </p:spPr>
        <p:txBody>
          <a:bodyPr>
            <a:normAutofit fontScale="92500"/>
          </a:bodyPr>
          <a:lstStyle/>
          <a:p>
            <a:pPr marL="0" indent="0" algn="thaiDist">
              <a:buNone/>
            </a:pPr>
            <a:r>
              <a:rPr lang="th-TH" sz="3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หัวรายงาน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นับว่ามีความสำคัญอย่างยิ่งเพราะเป็นการกล่าวชื่อบริษัทหรือหน่วยงาน วันที่และเวลาที่พิมพ์รายงาน เพื่อตรวจสอบว่ารายงานที่ถูกพิมพ์ไว้เมื่อไร ทันสมัยหรือไม่ นแกจากนี้ยังอาจใส่ชื่อโปรแกรมลงไปก็ได้ เพราะทำให้โปรแกรมเมอร์สามารถรู้ชื่อโปรแกรมที่นำมาสร้างรายงานฉบับนี้ได้ และรายงานฉบับดังกล่าวต้องมีการปรับปรุงแก้ไข โปรแกรมเมอร์ก็สามารถเข้าถึงชื่อไฟล์ดังกล่าวได้ทันที โดยไม่ต้องเสียเวลาค้นหา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ตัวอย่างหัวรายงานที่ประกอบด้วยรายละเอียดต่างๆ ที่เกี่ยวข้อง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B1B6E-30BC-4348-ADA0-A20B7635B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2919" y="1493446"/>
            <a:ext cx="2675837" cy="5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8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48598-E44E-43B0-AD92-22937B8FB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75" y="146050"/>
            <a:ext cx="4904800" cy="6532563"/>
          </a:xfrm>
        </p:spPr>
      </p:pic>
    </p:spTree>
    <p:extLst>
      <p:ext uri="{BB962C8B-B14F-4D97-AF65-F5344CB8AC3E}">
        <p14:creationId xmlns:p14="http://schemas.microsoft.com/office/powerpoint/2010/main" val="344273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3FEE6-67F7-41DD-9966-E9F05EDB9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04" y="158750"/>
            <a:ext cx="4687342" cy="6599238"/>
          </a:xfrm>
        </p:spPr>
      </p:pic>
    </p:spTree>
    <p:extLst>
      <p:ext uri="{BB962C8B-B14F-4D97-AF65-F5344CB8AC3E}">
        <p14:creationId xmlns:p14="http://schemas.microsoft.com/office/powerpoint/2010/main" val="3562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A9123-3E58-461A-95D0-D440BBBDE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58" y="158750"/>
            <a:ext cx="5035033" cy="6494463"/>
          </a:xfrm>
        </p:spPr>
      </p:pic>
    </p:spTree>
    <p:extLst>
      <p:ext uri="{BB962C8B-B14F-4D97-AF65-F5344CB8AC3E}">
        <p14:creationId xmlns:p14="http://schemas.microsoft.com/office/powerpoint/2010/main" val="46238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6AA4E-C7F6-48A7-B6FC-18E5EDF85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13" y="1579203"/>
            <a:ext cx="5022573" cy="4072356"/>
          </a:xfrm>
        </p:spPr>
      </p:pic>
    </p:spTree>
    <p:extLst>
      <p:ext uri="{BB962C8B-B14F-4D97-AF65-F5344CB8AC3E}">
        <p14:creationId xmlns:p14="http://schemas.microsoft.com/office/powerpoint/2010/main" val="115267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449-3140-4C0D-B50E-92270A35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6572"/>
          </a:xfrm>
        </p:spPr>
        <p:txBody>
          <a:bodyPr>
            <a:normAutofit/>
          </a:bodyPr>
          <a:lstStyle/>
          <a:p>
            <a:pPr algn="ctr"/>
            <a:r>
              <a:rPr lang="th-TH" sz="46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</a:t>
            </a:r>
            <a:endParaRPr lang="en-US" sz="4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F6B8-5910-4621-AB64-D4B06D94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5704"/>
            <a:ext cx="10178322" cy="5612295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30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รายงาน</a:t>
            </a:r>
            <a:r>
              <a:rPr lang="th-TH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เป็นส่วนที่มีพื้นที่มากที่สุด ใช้สำหรับแสดงรายละเอียดข้อมูลต่างๆ ซึ่งข้อมูลที่แสดงอาจเป็นข้อมูลที่ลิสต์แบบต่อเนื่องกันไป หรืออาจถูกสร้างเงื่อนไขการพิมพ์เฉพาะข้อมูลที่กำหนด รวมถึงการควบคุมข้อมูลออกป็นส่วนๆ</a:t>
            </a:r>
          </a:p>
          <a:p>
            <a:endParaRPr lang="th-TH" sz="3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3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3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3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3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ตัวอย่างรายงานประวัติการซ่อมรถของร้านบริการเช่ารถ</a:t>
            </a:r>
          </a:p>
          <a:p>
            <a:endParaRPr lang="th-TH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13CA4-26B2-45F8-9C49-2473149BB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99" y="2484695"/>
            <a:ext cx="4119079" cy="36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4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0C3F-DAF4-4945-A84E-320C7CE9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7058"/>
          </a:xfrm>
        </p:spPr>
        <p:txBody>
          <a:bodyPr>
            <a:normAutofit/>
          </a:bodyPr>
          <a:lstStyle/>
          <a:p>
            <a:pPr algn="ctr"/>
            <a:r>
              <a:rPr lang="th-TH" sz="4600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ผลสรุปและหมายเหตุ</a:t>
            </a:r>
            <a:endParaRPr lang="en-US" sz="4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8BEB-3FCB-4B1B-B0CB-08ACFCC7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79443"/>
            <a:ext cx="10178322" cy="5678557"/>
          </a:xfrm>
        </p:spPr>
        <p:txBody>
          <a:bodyPr>
            <a:normAutofit lnSpcReduction="10000"/>
          </a:bodyPr>
          <a:lstStyle/>
          <a:p>
            <a:pPr marL="0" indent="0" algn="thaiDist">
              <a:buNone/>
            </a:pPr>
            <a:r>
              <a:rPr lang="th-TH" sz="30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ผลสรุป</a:t>
            </a:r>
            <a:r>
              <a:rPr lang="th-TH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ภายหลังจากรายงานได้แสดงรายละเอียดจนครบหมดแล้ว ที่ท้ายรายงานอาจมียอดสรุปผลกำกับเพิ่มเติมได้อีก เช่น ตรงท้ายรายงานได้คำนวณยอดสรุปค่าใช้จ่ายทั้งหหมด</a:t>
            </a:r>
          </a:p>
          <a:p>
            <a:pPr marL="0" indent="0" algn="thaiDist">
              <a:buNone/>
            </a:pPr>
            <a:r>
              <a:rPr lang="th-TH" sz="30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หมายเหตุ</a:t>
            </a:r>
            <a:r>
              <a:rPr lang="th-TH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รายงานบางประเภทอาจจำเป็นต้องมีหมายเหตุหรือคำแนะนำเพิ่มเติมให้ผู้อ่านหรือผู้ใช้รายงานเข้าใจในรายละเอียดมากขึ้น เช่น รายงานทะเบียนประวัติลูกค้า</a:t>
            </a:r>
          </a:p>
          <a:p>
            <a:endParaRPr lang="th-TH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ตัวอย่างรายงานที่มีการระบุหมายเหตุไว้ท้ายรายงานพื่อแสดงความหมายของคำย่อ</a:t>
            </a:r>
          </a:p>
          <a:p>
            <a:endParaRPr lang="en-US" sz="3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47AC1-B0E3-4125-875B-E2E7D11CD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11" y="3050928"/>
            <a:ext cx="3566978" cy="29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8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205D-2F9C-445A-8C56-3D594E449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เครื่องมือสร้าง</a:t>
            </a:r>
            <a:b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ต้นแบบรายงาน</a:t>
            </a:r>
            <a:endParaRPr lang="en-US" sz="7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632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68E4-B529-4555-9673-B27FC1EA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921" y="150303"/>
            <a:ext cx="10178322" cy="6707697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สำหรับซอฟต์แวร์สมัยใหม่ เช่น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MS-Access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Visual Basic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มักผนวกเครื่องมือช่วยสร้างรายงานมาให้เบ็ดเสร็จ หรืออาจสร้างขึ้นจากซอฟต์แวร์ช่วยสร้างรายงานดดยเฉพาะก็ย่อมได้ เช่น โปรแกรม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Crystal Report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เครื่องมือเหล่านี้จะช่วยอำนวยความสะดวกให้ผู้ใช้สามารถออกแบบและสร้างรายงานจึ้นมาได้อย่างสะดวกและง่ายดาย อีกทั้งยังสามารถนำมาใช้เพื่อสร้างเป็นต้นแบบรายงานได้อย่างรวดเร็ว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ตัวอย่างเครื่องมือออกแบบรายงานของ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MS-Access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ซึ่งภายหลังการออกแบบสามารถ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Preview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เพื่อดูรูปแบบรายงานได้ทันที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8B32D-6361-4F70-8F65-27708C4C1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27175" y="483815"/>
            <a:ext cx="2256038" cy="504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BF92A8-DE5D-4A33-8F4C-F777AB9F2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42637" y="2721485"/>
            <a:ext cx="2025113" cy="50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8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6F6D-D38F-4CC2-9D74-0B3F96631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การจัดแบ่ง</a:t>
            </a:r>
            <a:br>
              <a:rPr lang="en-US" sz="7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ประเภท</a:t>
            </a:r>
            <a:br>
              <a:rPr lang="en-US" sz="70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70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ของเอาต์พุต</a:t>
            </a:r>
            <a:endParaRPr lang="en-US" sz="7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8485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4A29-689C-4967-BB62-C3636ABC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078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600" dirty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sz="4600" dirty="0">
                <a:latin typeface="Angsana New" panose="02020603050405020304" pitchFamily="18" charset="-34"/>
                <a:cs typeface="Angsana New" panose="02020603050405020304" pitchFamily="18" charset="-34"/>
              </a:rPr>
              <a:t> รายงานภายใน</a:t>
            </a:r>
            <a:br>
              <a:rPr lang="en-US" sz="4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600" dirty="0">
                <a:latin typeface="Angsana New" panose="02020603050405020304" pitchFamily="18" charset="-34"/>
                <a:cs typeface="Angsana New" panose="02020603050405020304" pitchFamily="18" charset="-34"/>
              </a:rPr>
              <a:t>(internal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050E-CB4B-4F30-8962-1982B156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444" y="1771352"/>
            <a:ext cx="10178322" cy="5086648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en-US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รายงานที่ถูกสร้างขึ้นจากเจ้าของระบบหรือผู้ใช้ภายในองค์กรรายงานประเภทนี้นำมาใช้สนับสนุนในการดำเนินธุรกิจประจำวัน หรือเพื่อตรวจสอบและการตัดสินใจของผู้บริหาร รายงานภายในยังสามารถจัดแบ่งตามประเภทต่างๆได้ดังนี้</a:t>
            </a:r>
          </a:p>
          <a:p>
            <a:pPr marL="0" indent="0" algn="thaiDist">
              <a:buNone/>
            </a:pPr>
            <a:r>
              <a:rPr lang="en-US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 รายงานแสดงรายละเอียด เป็นรายงานภายในที่นำเสนอสารสนเทศตามรอบระยะเวลาทั่วไป เช่น รายงานการขายสินค้าในแต่ละวัน</a:t>
            </a:r>
          </a:p>
          <a:p>
            <a:pPr marL="0" indent="0" algn="thaiDist">
              <a:buNone/>
            </a:pPr>
            <a:r>
              <a:rPr lang="en-US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2.</a:t>
            </a: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 รายงานสรุปผล เหมาะสำหรับผู้จัดการหรือผู้บริหารที่ต้องการเพียงผลสรุปของข้อมูล ไม่ต้องการดูรายละเอียด</a:t>
            </a:r>
          </a:p>
          <a:p>
            <a:pPr marL="0" indent="0" algn="thaiDist">
              <a:buNone/>
            </a:pPr>
            <a:r>
              <a:rPr lang="en-US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3. </a:t>
            </a:r>
            <a:r>
              <a:rPr lang="th-TH" sz="26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รายงานข้อยกเว้น เป็นรายงานที่มีการกลั่นกรองข้อมูลบางอย่างออกไปด้วยเงื่อนไขอเพื่อคงไว้แต่เพียงข้อมูลที่ต้องการเท่านั้น เช่น ผู้จัดการต้องการรายงานข้อมูลลูกค้าที่ใช้สินเชื่อบัตรเครดิตเกินวงเงิน ดังนั้น ตัวรายงานก็จะแสดงข้อมุลลูกค้าที่ใช้เครดิตเกินวงเงินเท่านั้น</a:t>
            </a:r>
            <a:endParaRPr lang="en-US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842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0676-5B12-44D5-B361-E8DB3DBD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006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600" dirty="0"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46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รายงานภายนอก</a:t>
            </a:r>
            <a:br>
              <a:rPr lang="en-US" sz="4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600" dirty="0">
                <a:latin typeface="Angsana New" panose="02020603050405020304" pitchFamily="18" charset="-34"/>
                <a:cs typeface="Angsana New" panose="02020603050405020304" pitchFamily="18" charset="-34"/>
              </a:rPr>
              <a:t>(EXTERNAL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DC21-CD35-4732-A3E4-1F9499A3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683026"/>
            <a:ext cx="10178322" cy="4644886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   เป็นรายงานที่ถูกนำมาใช้กับบุคคลภายนอกหรือหน่วยงานภายนอกเป็นหลัก เช่น ลูกค้า ร้านค้า แลหน่วยงานราชการต่างๆ ดังนั้น จึงจำเป็นต้องด้รับการออกแบบให้มีความสวยงาม มีควาทเป้นสากล เนื่องจากส่งผลสะท้อนต่อภาพลักษณ์ขององค์กรโดยตรง โดยเฉพาะรายงานที่ถูกนำไปใช้กับหย่วยงานภาครัฐ ต้องได้รับการออกแบบและกำหนดรายละเอียดต่างๆให้ครบถ้วนตามกฎระเบียบ  ตัวอย่างรายงานภายนอก เช่น ใบสั่งจ่ายเช็ค ใบกำกับภาษี ใบเสร็จรับเงิน ใบลงทะเบียน ใบสั่งซื้อสินค้าเป็นต้น</a:t>
            </a:r>
          </a:p>
          <a:p>
            <a:pPr marL="0" indent="0">
              <a:buNone/>
            </a:pPr>
            <a:endParaRPr lang="th-TH" sz="2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00484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252</TotalTime>
  <Words>787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Angsana New</vt:lpstr>
      <vt:lpstr>Arial</vt:lpstr>
      <vt:lpstr>Gill Sans MT</vt:lpstr>
      <vt:lpstr>Impact</vt:lpstr>
      <vt:lpstr>Badge</vt:lpstr>
      <vt:lpstr>การจัด รูปแบบ เอาต์พุต</vt:lpstr>
      <vt:lpstr>หัวรายงาน</vt:lpstr>
      <vt:lpstr>รายละเอียด</vt:lpstr>
      <vt:lpstr>ผลสรุปและหมายเหตุ</vt:lpstr>
      <vt:lpstr>เครื่องมือสร้าง ต้นแบบรายงาน</vt:lpstr>
      <vt:lpstr>PowerPoint Presentation</vt:lpstr>
      <vt:lpstr>การจัดแบ่ง ประเภท ของเอาต์พุต</vt:lpstr>
      <vt:lpstr>1. รายงานภายใน (internal Output)</vt:lpstr>
      <vt:lpstr>2. รายงานภายนอก (EXTERNAL OUTPUT)</vt:lpstr>
      <vt:lpstr>การนำเสนอ สารสนเทศ</vt:lpstr>
      <vt:lpstr>1. แบบตาราง  (TABULAR FORMAT)</vt:lpstr>
      <vt:lpstr>2. แบบกราฟ (GRAPH FORMAT)</vt:lpstr>
      <vt:lpstr>3. การใช้ไอคอน (USING ICON)</vt:lpstr>
      <vt:lpstr>เนื้อหา ในหนังสือเรียน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การจัด รูปแบบ เอาต์พุต</dc:title>
  <dc:creator>kanokwan feepakproh</dc:creator>
  <cp:lastModifiedBy>kanokwan feepakproh</cp:lastModifiedBy>
  <cp:revision>16</cp:revision>
  <dcterms:created xsi:type="dcterms:W3CDTF">2020-03-23T07:48:49Z</dcterms:created>
  <dcterms:modified xsi:type="dcterms:W3CDTF">2020-03-23T12:00:55Z</dcterms:modified>
</cp:coreProperties>
</file>