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79" autoAdjust="0"/>
  </p:normalViewPr>
  <p:slideViewPr>
    <p:cSldViewPr>
      <p:cViewPr varScale="1">
        <p:scale>
          <a:sx n="68" d="100"/>
          <a:sy n="68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DD2E7-83A9-4DBA-A57A-CD8B1BD7AE62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97028-06C1-4072-95D7-8D151A1CD6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9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97028-06C1-4072-95D7-8D151A1CD64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85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03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82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71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36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0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252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6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9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33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50C81-6B69-4A74-A5FF-2D60E5BDE544}" type="datetimeFigureOut">
              <a:rPr kumimoji="1" lang="ja-JP" altLang="en-US" smtClean="0"/>
              <a:t>2020/1/16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48B75-C86E-4100-9589-283C16FC80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36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7" y="476672"/>
            <a:ext cx="1944216" cy="257092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について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596336" y="613394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内田　一光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427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Jenkins</a:t>
            </a:r>
            <a:r>
              <a:rPr lang="ja-JP" altLang="en-US" dirty="0"/>
              <a:t> </a:t>
            </a:r>
            <a:r>
              <a:rPr lang="en-US" altLang="ja-JP" dirty="0"/>
              <a:t>(</a:t>
            </a:r>
            <a:r>
              <a:rPr lang="ja-JP" altLang="en-US" dirty="0"/>
              <a:t>ジェンキンス</a:t>
            </a:r>
            <a:r>
              <a:rPr lang="en-US" altLang="ja-JP" dirty="0"/>
              <a:t>)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継続的インテグレーション</a:t>
            </a:r>
            <a:r>
              <a:rPr lang="en-US" altLang="ja-JP" dirty="0"/>
              <a:t>(CI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継続的デリバリー</a:t>
            </a:r>
            <a:r>
              <a:rPr lang="en-US" altLang="ja-JP" dirty="0" smtClean="0"/>
              <a:t>(CD)</a:t>
            </a:r>
            <a:r>
              <a:rPr lang="ja-JP" altLang="en-US" dirty="0" smtClean="0"/>
              <a:t>を行うためのツール。</a:t>
            </a:r>
            <a:endParaRPr lang="en-US" altLang="ja-JP" dirty="0" smtClean="0"/>
          </a:p>
          <a:p>
            <a:r>
              <a:rPr kumimoji="1" lang="en-US" altLang="ja-JP" dirty="0" smtClean="0"/>
              <a:t>Web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GUI</a:t>
            </a:r>
            <a:r>
              <a:rPr kumimoji="1" lang="ja-JP" altLang="en-US" dirty="0" smtClean="0"/>
              <a:t>上で操作ができる。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無料で使用できる。</a:t>
            </a:r>
            <a:endParaRPr kumimoji="1" lang="en-US" altLang="ja-JP" dirty="0" smtClean="0"/>
          </a:p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で作成されている。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69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継続的インテグレーション</a:t>
            </a:r>
            <a:r>
              <a:rPr lang="en-US" altLang="ja-JP" dirty="0"/>
              <a:t>(CI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000" dirty="0"/>
              <a:t>ビルドやテストを頻繁に継続して行うことで、バグを早期に発見し、開発の効率・納期の短縮を実現させるための手法</a:t>
            </a:r>
            <a:r>
              <a:rPr lang="ja-JP" altLang="en-US" sz="2000" dirty="0" smtClean="0"/>
              <a:t>。</a:t>
            </a:r>
            <a:endParaRPr lang="en-US" altLang="ja-JP" sz="2000" dirty="0" smtClean="0"/>
          </a:p>
          <a:p>
            <a:r>
              <a:rPr lang="ja-JP" altLang="en-US" sz="2000" dirty="0"/>
              <a:t>時間 </a:t>
            </a:r>
            <a:r>
              <a:rPr lang="en-US" altLang="ja-JP" sz="2000" dirty="0"/>
              <a:t>(</a:t>
            </a:r>
            <a:r>
              <a:rPr lang="ja-JP" altLang="en-US" sz="2000" dirty="0"/>
              <a:t>何時間に一回とか</a:t>
            </a:r>
            <a:r>
              <a:rPr lang="en-US" altLang="ja-JP" sz="2000" dirty="0"/>
              <a:t>) </a:t>
            </a:r>
            <a:r>
              <a:rPr lang="ja-JP" altLang="en-US" sz="2000" dirty="0"/>
              <a:t>もしくはトリガー </a:t>
            </a:r>
            <a:r>
              <a:rPr lang="en-US" altLang="ja-JP" sz="2000" dirty="0"/>
              <a:t>(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上でプルリクエストが作成されたらとか、コミットされたらとか</a:t>
            </a:r>
            <a:r>
              <a:rPr lang="en-US" altLang="ja-JP" sz="2000" dirty="0"/>
              <a:t>) </a:t>
            </a:r>
            <a:r>
              <a:rPr lang="ja-JP" altLang="en-US" sz="2000" dirty="0"/>
              <a:t>を契機に、ビルド環境に対象のリポジトリのブランチのソースを </a:t>
            </a:r>
            <a:r>
              <a:rPr lang="en-US" altLang="ja-JP" sz="2000" dirty="0"/>
              <a:t>clone </a:t>
            </a:r>
            <a:r>
              <a:rPr lang="ja-JP" altLang="en-US" sz="2000" dirty="0"/>
              <a:t>し、ビルドを実行するように</a:t>
            </a:r>
            <a:r>
              <a:rPr lang="en-US" altLang="ja-JP" sz="2000" dirty="0"/>
              <a:t>Jenkins(CI</a:t>
            </a:r>
            <a:r>
              <a:rPr lang="ja-JP" altLang="en-US" sz="2000" dirty="0"/>
              <a:t>ツール</a:t>
            </a:r>
            <a:r>
              <a:rPr lang="en-US" altLang="ja-JP" sz="2000" dirty="0"/>
              <a:t>)</a:t>
            </a:r>
            <a:r>
              <a:rPr lang="ja-JP" altLang="en-US" sz="2000" dirty="0"/>
              <a:t>に設定しておいて、手動ではなく自動でビルドを継続的に行うこと。</a:t>
            </a:r>
            <a:endParaRPr kumimoji="1" lang="ja-JP" altLang="en-US" sz="2000" dirty="0"/>
          </a:p>
        </p:txBody>
      </p:sp>
      <p:sp>
        <p:nvSpPr>
          <p:cNvPr id="5" name="正方形/長方形 4"/>
          <p:cNvSpPr/>
          <p:nvPr/>
        </p:nvSpPr>
        <p:spPr>
          <a:xfrm>
            <a:off x="4764890" y="4005065"/>
            <a:ext cx="2255382" cy="864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solidFill>
                  <a:sysClr val="windowText" lastClr="000000"/>
                </a:solidFill>
              </a:rPr>
              <a:t>テスト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764890" y="5067162"/>
            <a:ext cx="2255382" cy="882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solidFill>
                  <a:sysClr val="windowText" lastClr="000000"/>
                </a:solidFill>
              </a:rPr>
              <a:t>デプロイ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787217" y="3997364"/>
            <a:ext cx="2294114" cy="841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600" dirty="0" smtClean="0">
                <a:solidFill>
                  <a:sysClr val="windowText" lastClr="000000"/>
                </a:solidFill>
              </a:rPr>
              <a:t>コンパイル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776628" y="5087352"/>
            <a:ext cx="2294114" cy="841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インスペクション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環状矢印 7"/>
          <p:cNvSpPr/>
          <p:nvPr/>
        </p:nvSpPr>
        <p:spPr>
          <a:xfrm flipH="1">
            <a:off x="3854971" y="4398171"/>
            <a:ext cx="1090892" cy="1167093"/>
          </a:xfrm>
          <a:prstGeom prst="circularArrow">
            <a:avLst>
              <a:gd name="adj1" fmla="val 12500"/>
              <a:gd name="adj2" fmla="val 874111"/>
              <a:gd name="adj3" fmla="val 20457681"/>
              <a:gd name="adj4" fmla="val 1172121"/>
              <a:gd name="adj5" fmla="val 164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87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継続的インテグレーション</a:t>
            </a:r>
            <a:r>
              <a:rPr lang="en-US" altLang="ja-JP" dirty="0"/>
              <a:t>(CI)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継続的</a:t>
            </a:r>
            <a:r>
              <a:rPr lang="ja-JP" altLang="en-US" dirty="0"/>
              <a:t>デリバリー</a:t>
            </a:r>
            <a:r>
              <a:rPr lang="en-US" altLang="ja-JP" dirty="0"/>
              <a:t>(CD)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1800" dirty="0"/>
              <a:t>コードレベルのテストまでを自動化するのが</a:t>
            </a:r>
            <a:r>
              <a:rPr lang="en-US" altLang="ja-JP" sz="1800" dirty="0" smtClean="0"/>
              <a:t>CI</a:t>
            </a:r>
          </a:p>
          <a:p>
            <a:r>
              <a:rPr lang="ja-JP" altLang="en-US" sz="1800" dirty="0"/>
              <a:t>実行環境やリリースまで影響するような自動化を行うのが</a:t>
            </a:r>
            <a:r>
              <a:rPr lang="en-US" altLang="ja-JP" sz="1800" dirty="0"/>
              <a:t>CD</a:t>
            </a:r>
            <a:endParaRPr kumimoji="1" lang="ja-JP" altLang="en-US" sz="1800" dirty="0"/>
          </a:p>
        </p:txBody>
      </p:sp>
      <p:pic>
        <p:nvPicPr>
          <p:cNvPr id="4" name="図 3" descr="CD(継続的デリバリー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25" y="3284984"/>
            <a:ext cx="7747747" cy="268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74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Jenkins</a:t>
            </a:r>
            <a:r>
              <a:rPr lang="ja-JP" altLang="en-US" dirty="0" smtClean="0"/>
              <a:t>による</a:t>
            </a:r>
            <a:r>
              <a:rPr kumimoji="1" lang="en-US" altLang="ja-JP" dirty="0" smtClean="0"/>
              <a:t>CI</a:t>
            </a:r>
            <a:r>
              <a:rPr kumimoji="1" lang="ja-JP" altLang="en-US" dirty="0" smtClean="0"/>
              <a:t>環境構成</a:t>
            </a:r>
            <a:endParaRPr kumimoji="1" lang="ja-JP" altLang="en-US" dirty="0"/>
          </a:p>
        </p:txBody>
      </p:sp>
      <p:sp>
        <p:nvSpPr>
          <p:cNvPr id="4" name="下カーブ矢印 3"/>
          <p:cNvSpPr/>
          <p:nvPr/>
        </p:nvSpPr>
        <p:spPr>
          <a:xfrm flipH="1">
            <a:off x="1800869" y="2712287"/>
            <a:ext cx="3236014" cy="684533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>
              <a:solidFill>
                <a:schemeClr val="tx1"/>
              </a:solidFill>
            </a:endParaRPr>
          </a:p>
        </p:txBody>
      </p:sp>
      <p:sp>
        <p:nvSpPr>
          <p:cNvPr id="5" name="スマイル 4"/>
          <p:cNvSpPr/>
          <p:nvPr/>
        </p:nvSpPr>
        <p:spPr>
          <a:xfrm>
            <a:off x="1476204" y="3679025"/>
            <a:ext cx="474546" cy="454569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直方体 5"/>
          <p:cNvSpPr/>
          <p:nvPr/>
        </p:nvSpPr>
        <p:spPr>
          <a:xfrm>
            <a:off x="4364192" y="3640775"/>
            <a:ext cx="541780" cy="684533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7" name="直方体 6"/>
          <p:cNvSpPr/>
          <p:nvPr/>
        </p:nvSpPr>
        <p:spPr>
          <a:xfrm>
            <a:off x="2877096" y="4879604"/>
            <a:ext cx="541780" cy="67868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8" name="グループ化 7"/>
          <p:cNvGrpSpPr/>
          <p:nvPr/>
        </p:nvGrpSpPr>
        <p:grpSpPr>
          <a:xfrm>
            <a:off x="3113516" y="2439936"/>
            <a:ext cx="687457" cy="409745"/>
            <a:chOff x="1206824" y="0"/>
            <a:chExt cx="683559" cy="392206"/>
          </a:xfrm>
        </p:grpSpPr>
        <p:sp>
          <p:nvSpPr>
            <p:cNvPr id="22" name="正方形/長方形 21"/>
            <p:cNvSpPr/>
            <p:nvPr/>
          </p:nvSpPr>
          <p:spPr>
            <a:xfrm>
              <a:off x="1206824" y="0"/>
              <a:ext cx="683559" cy="3922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  <p:sp>
          <p:nvSpPr>
            <p:cNvPr id="23" name="フローチャート : 組合せ 22"/>
            <p:cNvSpPr/>
            <p:nvPr/>
          </p:nvSpPr>
          <p:spPr>
            <a:xfrm>
              <a:off x="1206824" y="0"/>
              <a:ext cx="683559" cy="291353"/>
            </a:xfrm>
            <a:prstGeom prst="flowChartMerg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kumimoji="1" lang="ja-JP" altLang="en-US" sz="1100"/>
            </a:p>
          </p:txBody>
        </p:sp>
      </p:grpSp>
      <p:sp>
        <p:nvSpPr>
          <p:cNvPr id="9" name="直方体 8"/>
          <p:cNvSpPr/>
          <p:nvPr/>
        </p:nvSpPr>
        <p:spPr>
          <a:xfrm>
            <a:off x="6235537" y="4879604"/>
            <a:ext cx="537882" cy="678687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右矢印 9"/>
          <p:cNvSpPr/>
          <p:nvPr/>
        </p:nvSpPr>
        <p:spPr>
          <a:xfrm rot="2112285">
            <a:off x="1981915" y="4342641"/>
            <a:ext cx="893231" cy="391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右矢印 10"/>
          <p:cNvSpPr/>
          <p:nvPr/>
        </p:nvSpPr>
        <p:spPr>
          <a:xfrm rot="19491954" flipH="1">
            <a:off x="3442570" y="4387579"/>
            <a:ext cx="707308" cy="39740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2" name="右矢印 11"/>
          <p:cNvSpPr/>
          <p:nvPr/>
        </p:nvSpPr>
        <p:spPr>
          <a:xfrm rot="2112285">
            <a:off x="5488770" y="4339718"/>
            <a:ext cx="681403" cy="39735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13" name="図 12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972" y="3572735"/>
            <a:ext cx="530576" cy="725682"/>
          </a:xfrm>
          <a:prstGeom prst="rect">
            <a:avLst/>
          </a:prstGeom>
        </p:spPr>
      </p:pic>
      <p:sp>
        <p:nvSpPr>
          <p:cNvPr id="14" name="テキスト ボックス 9"/>
          <p:cNvSpPr txBox="1"/>
          <p:nvPr/>
        </p:nvSpPr>
        <p:spPr>
          <a:xfrm>
            <a:off x="2820736" y="2885276"/>
            <a:ext cx="1348446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フィードバック</a:t>
            </a:r>
          </a:p>
        </p:txBody>
      </p:sp>
      <p:sp>
        <p:nvSpPr>
          <p:cNvPr id="17" name="テキスト ボックス 59"/>
          <p:cNvSpPr txBox="1"/>
          <p:nvPr/>
        </p:nvSpPr>
        <p:spPr>
          <a:xfrm>
            <a:off x="1575421" y="4651557"/>
            <a:ext cx="769763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コミット</a:t>
            </a:r>
          </a:p>
        </p:txBody>
      </p:sp>
      <p:sp>
        <p:nvSpPr>
          <p:cNvPr id="18" name="フローチャート : 書類 17"/>
          <p:cNvSpPr/>
          <p:nvPr/>
        </p:nvSpPr>
        <p:spPr>
          <a:xfrm>
            <a:off x="2294162" y="4141023"/>
            <a:ext cx="445831" cy="264858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テキスト ボックス 61"/>
          <p:cNvSpPr txBox="1"/>
          <p:nvPr/>
        </p:nvSpPr>
        <p:spPr>
          <a:xfrm>
            <a:off x="5765178" y="5686489"/>
            <a:ext cx="1321196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ビルドサーバ</a:t>
            </a:r>
          </a:p>
        </p:txBody>
      </p:sp>
      <p:sp>
        <p:nvSpPr>
          <p:cNvPr id="24" name="テキスト ボックス 48"/>
          <p:cNvSpPr txBox="1"/>
          <p:nvPr/>
        </p:nvSpPr>
        <p:spPr>
          <a:xfrm>
            <a:off x="3819076" y="4593390"/>
            <a:ext cx="595035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監視</a:t>
            </a:r>
          </a:p>
        </p:txBody>
      </p:sp>
      <p:sp>
        <p:nvSpPr>
          <p:cNvPr id="25" name="テキスト ボックス 49"/>
          <p:cNvSpPr txBox="1"/>
          <p:nvPr/>
        </p:nvSpPr>
        <p:spPr>
          <a:xfrm>
            <a:off x="5301040" y="4749633"/>
            <a:ext cx="713657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ビルド</a:t>
            </a:r>
          </a:p>
        </p:txBody>
      </p:sp>
      <p:sp>
        <p:nvSpPr>
          <p:cNvPr id="26" name="テキスト ボックス 60"/>
          <p:cNvSpPr txBox="1"/>
          <p:nvPr/>
        </p:nvSpPr>
        <p:spPr>
          <a:xfrm>
            <a:off x="1960970" y="5686489"/>
            <a:ext cx="2403222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/>
              <a:t>ソースコード管理システム</a:t>
            </a:r>
          </a:p>
        </p:txBody>
      </p:sp>
      <p:sp>
        <p:nvSpPr>
          <p:cNvPr id="27" name="テキスト ボックス 62"/>
          <p:cNvSpPr txBox="1"/>
          <p:nvPr/>
        </p:nvSpPr>
        <p:spPr>
          <a:xfrm>
            <a:off x="4466700" y="4334129"/>
            <a:ext cx="787395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600" dirty="0"/>
              <a:t>Jenkins</a:t>
            </a:r>
            <a:endParaRPr kumimoji="1" lang="ja-JP" altLang="en-US" sz="1600" dirty="0"/>
          </a:p>
        </p:txBody>
      </p:sp>
      <p:sp>
        <p:nvSpPr>
          <p:cNvPr id="30" name="テキスト ボックス 59"/>
          <p:cNvSpPr txBox="1"/>
          <p:nvPr/>
        </p:nvSpPr>
        <p:spPr>
          <a:xfrm>
            <a:off x="2411568" y="3829880"/>
            <a:ext cx="1239442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 smtClean="0"/>
              <a:t>ソースコード</a:t>
            </a:r>
            <a:endParaRPr kumimoji="1" lang="ja-JP" altLang="en-US" sz="1600" dirty="0"/>
          </a:p>
        </p:txBody>
      </p:sp>
      <p:sp>
        <p:nvSpPr>
          <p:cNvPr id="31" name="テキスト ボックス 59"/>
          <p:cNvSpPr txBox="1"/>
          <p:nvPr/>
        </p:nvSpPr>
        <p:spPr>
          <a:xfrm>
            <a:off x="805658" y="3841088"/>
            <a:ext cx="800219" cy="33855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 dirty="0" smtClean="0"/>
              <a:t>開発者</a:t>
            </a:r>
            <a:endParaRPr kumimoji="1" lang="ja-JP" altLang="en-US" sz="1600" dirty="0"/>
          </a:p>
        </p:txBody>
      </p:sp>
      <p:sp>
        <p:nvSpPr>
          <p:cNvPr id="3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en-US" altLang="ja-JP" sz="1600" dirty="0" smtClean="0"/>
              <a:t>Jenkins</a:t>
            </a:r>
            <a:r>
              <a:rPr lang="ja-JP" altLang="en-US" sz="1600" dirty="0" smtClean="0"/>
              <a:t>はソースコード管理システムを監視し、開発者のコミットや定期的な時間にビルドを実行します。実行した結果をメールで開発者にフィードバックします。</a:t>
            </a:r>
            <a:endParaRPr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79637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CI</a:t>
            </a:r>
            <a:r>
              <a:rPr kumimoji="1" lang="ja-JP" altLang="en-US" dirty="0" smtClean="0"/>
              <a:t>のための開発ツール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57612" y="2557722"/>
            <a:ext cx="2255382" cy="8640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テスト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Junit</a:t>
            </a:r>
          </a:p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Selenium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857612" y="4140067"/>
            <a:ext cx="2255382" cy="8821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デプロイ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デプロイ用プラグイン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ysClr val="windowText" lastClr="000000"/>
                </a:solidFill>
              </a:rPr>
              <a:t>Ant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30383" y="2602598"/>
            <a:ext cx="2294114" cy="841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コンパイル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Ant</a:t>
            </a:r>
          </a:p>
          <a:p>
            <a:pPr algn="ctr"/>
            <a:r>
              <a:rPr lang="en-US" altLang="ja-JP" sz="1600" dirty="0">
                <a:solidFill>
                  <a:sysClr val="windowText" lastClr="000000"/>
                </a:solidFill>
              </a:rPr>
              <a:t>Maven</a:t>
            </a:r>
            <a:endParaRPr lang="ja-JP" altLang="en-US" sz="1600" dirty="0">
              <a:solidFill>
                <a:sysClr val="windowText" lastClr="000000"/>
              </a:solidFill>
            </a:endParaRPr>
          </a:p>
          <a:p>
            <a:pPr algn="ctr"/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827584" y="4393987"/>
            <a:ext cx="2294114" cy="8417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インスペクション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600" dirty="0" err="1">
                <a:solidFill>
                  <a:sysClr val="windowText" lastClr="000000"/>
                </a:solidFill>
              </a:rPr>
              <a:t>CheckStyle</a:t>
            </a:r>
            <a:endParaRPr lang="en-US" altLang="ja-JP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ja-JP" sz="1600" dirty="0" err="1" smtClean="0">
                <a:solidFill>
                  <a:sysClr val="windowText" lastClr="000000"/>
                </a:solidFill>
              </a:rPr>
              <a:t>FindBugs</a:t>
            </a:r>
            <a:endParaRPr lang="en-US" altLang="ja-JP" sz="160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/>
          <a:lstStyle/>
          <a:p>
            <a:r>
              <a:rPr lang="en-US" altLang="ja-JP" sz="1600" dirty="0" smtClean="0"/>
              <a:t>Jenkins</a:t>
            </a:r>
            <a:r>
              <a:rPr lang="ja-JP" altLang="en-US" sz="1600" dirty="0" smtClean="0"/>
              <a:t>は単体ではほぼ何もできないため、いろいろなツールやプラグイン組み合わせて</a:t>
            </a:r>
            <a:r>
              <a:rPr lang="en-US" altLang="ja-JP" sz="1600" dirty="0" smtClean="0"/>
              <a:t>CI</a:t>
            </a:r>
            <a:r>
              <a:rPr lang="ja-JP" altLang="en-US" sz="1600" dirty="0" smtClean="0"/>
              <a:t>環境を構築することになります。</a:t>
            </a:r>
            <a:endParaRPr lang="en-US" altLang="ja-JP" sz="1600" dirty="0" smtClean="0"/>
          </a:p>
        </p:txBody>
      </p:sp>
      <p:sp>
        <p:nvSpPr>
          <p:cNvPr id="11" name="円柱 10"/>
          <p:cNvSpPr/>
          <p:nvPr/>
        </p:nvSpPr>
        <p:spPr>
          <a:xfrm>
            <a:off x="3416665" y="5013176"/>
            <a:ext cx="2016224" cy="1440160"/>
          </a:xfrm>
          <a:prstGeom prst="can">
            <a:avLst>
              <a:gd name="adj" fmla="val 1865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ソースコード管理</a:t>
            </a:r>
            <a:endParaRPr kumimoji="1" lang="en-US" altLang="ja-JP" dirty="0" smtClean="0"/>
          </a:p>
          <a:p>
            <a:pPr algn="ctr"/>
            <a:r>
              <a:rPr lang="en-US" altLang="ja-JP" dirty="0" err="1" smtClean="0"/>
              <a:t>Svn</a:t>
            </a:r>
            <a:endParaRPr lang="en-US" altLang="ja-JP" dirty="0" smtClean="0"/>
          </a:p>
          <a:p>
            <a:pPr algn="ctr"/>
            <a:r>
              <a:rPr kumimoji="1" lang="en-US" altLang="ja-JP" dirty="0" err="1" smtClean="0"/>
              <a:t>Git</a:t>
            </a:r>
            <a:endParaRPr kumimoji="1" lang="ja-JP" altLang="en-US" dirty="0"/>
          </a:p>
        </p:txBody>
      </p:sp>
      <p:cxnSp>
        <p:nvCxnSpPr>
          <p:cNvPr id="14" name="直線コネクタ 13"/>
          <p:cNvCxnSpPr>
            <a:stCxn id="6" idx="3"/>
          </p:cNvCxnSpPr>
          <p:nvPr/>
        </p:nvCxnSpPr>
        <p:spPr>
          <a:xfrm>
            <a:off x="3124497" y="3023466"/>
            <a:ext cx="943447" cy="54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>
            <a:stCxn id="7" idx="3"/>
          </p:cNvCxnSpPr>
          <p:nvPr/>
        </p:nvCxnSpPr>
        <p:spPr>
          <a:xfrm flipV="1">
            <a:off x="3121698" y="3787579"/>
            <a:ext cx="1162270" cy="102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>
            <a:endCxn id="4" idx="1"/>
          </p:cNvCxnSpPr>
          <p:nvPr/>
        </p:nvCxnSpPr>
        <p:spPr>
          <a:xfrm flipV="1">
            <a:off x="4662198" y="2989770"/>
            <a:ext cx="1195414" cy="727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endCxn id="5" idx="1"/>
          </p:cNvCxnSpPr>
          <p:nvPr/>
        </p:nvCxnSpPr>
        <p:spPr>
          <a:xfrm>
            <a:off x="4662198" y="3830704"/>
            <a:ext cx="1195414" cy="75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endCxn id="11" idx="1"/>
          </p:cNvCxnSpPr>
          <p:nvPr/>
        </p:nvCxnSpPr>
        <p:spPr>
          <a:xfrm>
            <a:off x="4424777" y="4005064"/>
            <a:ext cx="0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 descr="画面の領域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576" y="3223160"/>
            <a:ext cx="888401" cy="121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Jenkins</a:t>
            </a:r>
            <a:r>
              <a:rPr lang="ja-JP" altLang="en-US" dirty="0"/>
              <a:t>主</a:t>
            </a:r>
            <a:r>
              <a:rPr lang="ja-JP" altLang="en-US" dirty="0" smtClean="0"/>
              <a:t>な構成要素</a:t>
            </a:r>
            <a:r>
              <a:rPr lang="en-US" altLang="ja-JP" dirty="0" smtClean="0"/>
              <a:t>JOB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Job</a:t>
            </a:r>
            <a:r>
              <a:rPr lang="ja-JP" altLang="en-US" dirty="0"/>
              <a:t>とは</a:t>
            </a:r>
            <a:r>
              <a:rPr lang="en-US" altLang="ja-JP" dirty="0"/>
              <a:t>Jenkins</a:t>
            </a:r>
            <a:r>
              <a:rPr lang="ja-JP" altLang="en-US" dirty="0"/>
              <a:t>上で実行される処理のひとかたまりのことです。</a:t>
            </a:r>
            <a:r>
              <a:rPr lang="en-US" altLang="ja-JP" dirty="0"/>
              <a:t>Job</a:t>
            </a:r>
            <a:r>
              <a:rPr lang="ja-JP" altLang="en-US" dirty="0"/>
              <a:t>の中にいろんな処理をつめこむこともできますし、複数の</a:t>
            </a:r>
            <a:r>
              <a:rPr lang="en-US" altLang="ja-JP" dirty="0"/>
              <a:t>Job</a:t>
            </a:r>
            <a:r>
              <a:rPr lang="ja-JP" altLang="en-US" dirty="0"/>
              <a:t>をつなげて実行することも可能です。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443575" y="3068960"/>
            <a:ext cx="4598594" cy="309634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3200" dirty="0"/>
              <a:t>Jenkins</a:t>
            </a:r>
            <a:endParaRPr kumimoji="1" lang="ja-JP" altLang="en-US" sz="3200" dirty="0"/>
          </a:p>
        </p:txBody>
      </p:sp>
      <p:sp>
        <p:nvSpPr>
          <p:cNvPr id="7" name="角丸四角形 6"/>
          <p:cNvSpPr/>
          <p:nvPr/>
        </p:nvSpPr>
        <p:spPr>
          <a:xfrm>
            <a:off x="1750032" y="3783436"/>
            <a:ext cx="1220830" cy="11767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ジョブ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3161849" y="3783436"/>
            <a:ext cx="1220831" cy="11767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ジョブ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1919257" y="5157192"/>
            <a:ext cx="3915338" cy="6978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各種設定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4596279" y="3783436"/>
            <a:ext cx="1220831" cy="11767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ジョブ</a:t>
            </a:r>
          </a:p>
        </p:txBody>
      </p:sp>
      <p:sp>
        <p:nvSpPr>
          <p:cNvPr id="5" name="角丸四角形吹き出し 4"/>
          <p:cNvSpPr/>
          <p:nvPr/>
        </p:nvSpPr>
        <p:spPr>
          <a:xfrm>
            <a:off x="6372200" y="3615820"/>
            <a:ext cx="2111141" cy="1345618"/>
          </a:xfrm>
          <a:prstGeom prst="wedgeRoundRectCallout">
            <a:avLst>
              <a:gd name="adj1" fmla="val -87296"/>
              <a:gd name="adj2" fmla="val -637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 smtClean="0">
                <a:solidFill>
                  <a:sysClr val="windowText" lastClr="000000"/>
                </a:solidFill>
              </a:rPr>
              <a:t>JOB</a:t>
            </a:r>
            <a:r>
              <a:rPr kumimoji="1" lang="ja-JP" altLang="en-US" sz="1200" dirty="0" smtClean="0">
                <a:solidFill>
                  <a:sysClr val="windowText" lastClr="000000"/>
                </a:solidFill>
              </a:rPr>
              <a:t>の要素</a:t>
            </a:r>
            <a:endParaRPr kumimoji="1" lang="en-US" altLang="ja-JP" sz="1200" dirty="0" smtClean="0">
              <a:solidFill>
                <a:sysClr val="windowText" lastClr="000000"/>
              </a:solidFill>
            </a:endParaRPr>
          </a:p>
          <a:p>
            <a:pPr algn="l"/>
            <a:r>
              <a:rPr kumimoji="1" lang="ja-JP" altLang="en-US" sz="1200" dirty="0" smtClean="0">
                <a:solidFill>
                  <a:sysClr val="windowText" lastClr="000000"/>
                </a:solidFill>
              </a:rPr>
              <a:t>・</a:t>
            </a:r>
            <a:r>
              <a:rPr kumimoji="1" lang="ja-JP" altLang="en-US" sz="1200" dirty="0">
                <a:solidFill>
                  <a:sysClr val="windowText" lastClr="000000"/>
                </a:solidFill>
              </a:rPr>
              <a:t>ソースコード管理システム</a:t>
            </a:r>
            <a:endParaRPr kumimoji="1" lang="en-US" altLang="ja-JP" sz="1200" dirty="0">
              <a:solidFill>
                <a:sysClr val="windowText" lastClr="000000"/>
              </a:solidFill>
            </a:endParaRPr>
          </a:p>
          <a:p>
            <a:pPr algn="l"/>
            <a:r>
              <a:rPr kumimoji="1" lang="ja-JP" altLang="en-US" sz="1200" dirty="0">
                <a:solidFill>
                  <a:sysClr val="windowText" lastClr="000000"/>
                </a:solidFill>
              </a:rPr>
              <a:t>・ビルド・トリガ</a:t>
            </a:r>
            <a:endParaRPr kumimoji="1" lang="en-US" altLang="ja-JP" sz="1200" dirty="0">
              <a:solidFill>
                <a:sysClr val="windowText" lastClr="000000"/>
              </a:solidFill>
            </a:endParaRPr>
          </a:p>
          <a:p>
            <a:pPr algn="l"/>
            <a:r>
              <a:rPr kumimoji="1" lang="ja-JP" altLang="en-US" sz="1200" dirty="0">
                <a:solidFill>
                  <a:sysClr val="windowText" lastClr="000000"/>
                </a:solidFill>
              </a:rPr>
              <a:t>・ビルド・タスク</a:t>
            </a:r>
            <a:endParaRPr kumimoji="1" lang="en-US" altLang="ja-JP" sz="1200" dirty="0">
              <a:solidFill>
                <a:sysClr val="windowText" lastClr="000000"/>
              </a:solidFill>
            </a:endParaRPr>
          </a:p>
          <a:p>
            <a:pPr algn="l"/>
            <a:r>
              <a:rPr kumimoji="1" lang="ja-JP" altLang="en-US" sz="1200" dirty="0">
                <a:solidFill>
                  <a:sysClr val="windowText" lastClr="000000"/>
                </a:solidFill>
              </a:rPr>
              <a:t>・ビルド後の処理</a:t>
            </a:r>
          </a:p>
        </p:txBody>
      </p:sp>
    </p:spTree>
    <p:extLst>
      <p:ext uri="{BB962C8B-B14F-4D97-AF65-F5344CB8AC3E}">
        <p14:creationId xmlns:p14="http://schemas.microsoft.com/office/powerpoint/2010/main" val="180360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ジョブの構成要素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1606731"/>
            <a:ext cx="3754760" cy="3052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800" dirty="0"/>
              <a:t>■ソースコード管理</a:t>
            </a:r>
            <a:r>
              <a:rPr lang="ja-JP" altLang="en-US" sz="1800" dirty="0" smtClean="0"/>
              <a:t>システム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/>
              <a:t>・リポジトリ</a:t>
            </a:r>
            <a:r>
              <a:rPr lang="en-US" altLang="ja-JP" sz="1800" dirty="0"/>
              <a:t>URL</a:t>
            </a:r>
          </a:p>
          <a:p>
            <a:pPr marL="0" indent="0">
              <a:buNone/>
            </a:pPr>
            <a:r>
              <a:rPr lang="ja-JP" altLang="en-US" sz="1800" dirty="0"/>
              <a:t>・チェックアウト方式</a:t>
            </a:r>
          </a:p>
          <a:p>
            <a:pPr marL="0" indent="0">
              <a:buNone/>
            </a:pP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/>
              <a:t>■ビルド・</a:t>
            </a:r>
            <a:r>
              <a:rPr lang="ja-JP" altLang="en-US" sz="1800" dirty="0" smtClean="0"/>
              <a:t>トリガ</a:t>
            </a:r>
            <a:endParaRPr lang="ja-JP" altLang="en-US" sz="1800" dirty="0"/>
          </a:p>
          <a:p>
            <a:pPr marL="0" indent="0">
              <a:buNone/>
            </a:pPr>
            <a:r>
              <a:rPr lang="ja-JP" altLang="en-US" sz="1800" dirty="0"/>
              <a:t>・他のプロジェクトのビルド後にビルド</a:t>
            </a:r>
          </a:p>
          <a:p>
            <a:pPr marL="0" indent="0">
              <a:buNone/>
            </a:pPr>
            <a:r>
              <a:rPr lang="ja-JP" altLang="en-US" sz="1800" dirty="0"/>
              <a:t>・定期的に実行</a:t>
            </a:r>
          </a:p>
          <a:p>
            <a:pPr marL="0" indent="0">
              <a:buNone/>
            </a:pPr>
            <a:r>
              <a:rPr lang="ja-JP" altLang="en-US" sz="1800" dirty="0"/>
              <a:t>・</a:t>
            </a:r>
            <a:r>
              <a:rPr lang="en-US" altLang="ja-JP" sz="1800" dirty="0"/>
              <a:t>SCM</a:t>
            </a:r>
            <a:r>
              <a:rPr lang="ja-JP" altLang="en-US" sz="1800" dirty="0"/>
              <a:t>をポーリング</a:t>
            </a:r>
          </a:p>
          <a:p>
            <a:pPr marL="0" indent="0">
              <a:buNone/>
            </a:pPr>
            <a:endParaRPr lang="ja-JP" altLang="en-US" sz="1800" dirty="0"/>
          </a:p>
          <a:p>
            <a:endParaRPr kumimoji="1" lang="ja-JP" altLang="en-US" sz="18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355976" y="1600200"/>
            <a:ext cx="3970784" cy="492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■ビルド・タスク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Ant</a:t>
            </a:r>
            <a:r>
              <a:rPr lang="ja-JP" altLang="en-US" sz="1800" dirty="0" smtClean="0"/>
              <a:t>の呼び出し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Maven</a:t>
            </a:r>
            <a:r>
              <a:rPr lang="ja-JP" altLang="en-US" sz="1800" dirty="0" smtClean="0"/>
              <a:t>の呼び出し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Windows</a:t>
            </a:r>
            <a:r>
              <a:rPr lang="ja-JP" altLang="en-US" sz="1800" dirty="0" smtClean="0"/>
              <a:t>バッチコマンドの実行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・シェルの実行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ja-JP" alt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■ビルド後の処理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Junit</a:t>
            </a:r>
            <a:r>
              <a:rPr lang="ja-JP" altLang="en-US" sz="1800" dirty="0" smtClean="0"/>
              <a:t>テスト結果の集計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Javadoc</a:t>
            </a:r>
            <a:r>
              <a:rPr lang="ja-JP" altLang="en-US" sz="1800" dirty="0" smtClean="0"/>
              <a:t>保存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・ファイル指紋を記録してファイルの利用状況を追跡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・下流プロジェクトのテスト結果を集約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・他のプロジェクトのビルド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・成果物の保存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00" dirty="0" smtClean="0"/>
              <a:t>・</a:t>
            </a:r>
            <a:r>
              <a:rPr lang="en-US" altLang="ja-JP" sz="1800" dirty="0" smtClean="0"/>
              <a:t>E-mail</a:t>
            </a:r>
            <a:r>
              <a:rPr lang="ja-JP" altLang="en-US" sz="1800" dirty="0" smtClean="0"/>
              <a:t>で通知</a:t>
            </a:r>
          </a:p>
          <a:p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746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Jenkins</a:t>
            </a:r>
            <a:r>
              <a:rPr kumimoji="1" lang="ja-JP" altLang="en-US" dirty="0" smtClean="0"/>
              <a:t>構成の一例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217503" y="1676246"/>
            <a:ext cx="4243555" cy="4295359"/>
          </a:xfrm>
          <a:prstGeom prst="roundRect">
            <a:avLst>
              <a:gd name="adj" fmla="val 897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600" dirty="0">
                <a:solidFill>
                  <a:schemeClr val="tx1"/>
                </a:solidFill>
              </a:rPr>
              <a:t>Jenkins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536387" y="2265236"/>
            <a:ext cx="3747582" cy="3540027"/>
          </a:xfrm>
          <a:prstGeom prst="roundRect">
            <a:avLst>
              <a:gd name="adj" fmla="val 1039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ja-JP" altLang="en-US" sz="1400" dirty="0">
                <a:solidFill>
                  <a:schemeClr val="tx1"/>
                </a:solidFill>
              </a:rPr>
              <a:t>ジョブ</a:t>
            </a:r>
          </a:p>
        </p:txBody>
      </p:sp>
      <p:cxnSp>
        <p:nvCxnSpPr>
          <p:cNvPr id="7" name="直線矢印コネクタ 6"/>
          <p:cNvCxnSpPr>
            <a:stCxn id="113" idx="3"/>
            <a:endCxn id="119" idx="1"/>
          </p:cNvCxnSpPr>
          <p:nvPr/>
        </p:nvCxnSpPr>
        <p:spPr>
          <a:xfrm>
            <a:off x="1441377" y="3133174"/>
            <a:ext cx="17829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3" name="グループ化 122"/>
          <p:cNvGrpSpPr/>
          <p:nvPr/>
        </p:nvGrpSpPr>
        <p:grpSpPr>
          <a:xfrm>
            <a:off x="6444208" y="1353582"/>
            <a:ext cx="2520280" cy="4021614"/>
            <a:chOff x="7092280" y="1660223"/>
            <a:chExt cx="2520280" cy="3758143"/>
          </a:xfrm>
        </p:grpSpPr>
        <p:sp>
          <p:nvSpPr>
            <p:cNvPr id="6" name="角丸四角形 5"/>
            <p:cNvSpPr/>
            <p:nvPr/>
          </p:nvSpPr>
          <p:spPr>
            <a:xfrm>
              <a:off x="7092280" y="1660223"/>
              <a:ext cx="2520280" cy="3758143"/>
            </a:xfrm>
            <a:prstGeom prst="roundRect">
              <a:avLst>
                <a:gd name="adj" fmla="val 11484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ja-JP" sz="1400" dirty="0">
                  <a:solidFill>
                    <a:schemeClr val="tx1"/>
                  </a:solidFill>
                </a:rPr>
                <a:t>Ant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7584368" y="1985124"/>
              <a:ext cx="1608112" cy="33602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コンパイル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7584368" y="2485550"/>
              <a:ext cx="1608112" cy="3514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ja-JP" altLang="en-US" sz="1400" dirty="0" smtClean="0">
                  <a:solidFill>
                    <a:schemeClr val="tx1"/>
                  </a:solidFill>
                </a:rPr>
                <a:t>ステップ数カウント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矢印コネクタ 9"/>
            <p:cNvCxnSpPr>
              <a:stCxn id="8" idx="2"/>
              <a:endCxn id="9" idx="0"/>
            </p:cNvCxnSpPr>
            <p:nvPr/>
          </p:nvCxnSpPr>
          <p:spPr>
            <a:xfrm>
              <a:off x="8388424" y="2321153"/>
              <a:ext cx="0" cy="164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角丸四角形 17"/>
            <p:cNvSpPr/>
            <p:nvPr/>
          </p:nvSpPr>
          <p:spPr>
            <a:xfrm>
              <a:off x="7584368" y="4945481"/>
              <a:ext cx="1608112" cy="35419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War</a:t>
              </a:r>
              <a:r>
                <a:rPr kumimoji="1" lang="ja-JP" altLang="en-US" sz="1400" dirty="0" smtClean="0">
                  <a:solidFill>
                    <a:schemeClr val="tx1"/>
                  </a:solidFill>
                </a:rPr>
                <a:t>作成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直線矢印コネクタ 22"/>
            <p:cNvCxnSpPr>
              <a:stCxn id="9" idx="2"/>
              <a:endCxn id="184" idx="0"/>
            </p:cNvCxnSpPr>
            <p:nvPr/>
          </p:nvCxnSpPr>
          <p:spPr>
            <a:xfrm>
              <a:off x="8388424" y="2836988"/>
              <a:ext cx="0" cy="164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4" name="角丸四角形 183"/>
            <p:cNvSpPr/>
            <p:nvPr/>
          </p:nvSpPr>
          <p:spPr>
            <a:xfrm>
              <a:off x="7584368" y="3001385"/>
              <a:ext cx="1608112" cy="320672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400" dirty="0" err="1" smtClean="0">
                  <a:solidFill>
                    <a:schemeClr val="tx1"/>
                  </a:solidFill>
                </a:rPr>
                <a:t>Checkstyle</a:t>
              </a:r>
              <a:r>
                <a:rPr kumimoji="1" lang="ja-JP" altLang="en-US" sz="1400" dirty="0" smtClean="0">
                  <a:solidFill>
                    <a:schemeClr val="tx1"/>
                  </a:solidFill>
                </a:rPr>
                <a:t>実施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/>
            <p:cNvCxnSpPr>
              <a:stCxn id="184" idx="2"/>
              <a:endCxn id="243" idx="0"/>
            </p:cNvCxnSpPr>
            <p:nvPr/>
          </p:nvCxnSpPr>
          <p:spPr>
            <a:xfrm>
              <a:off x="8388424" y="3322056"/>
              <a:ext cx="0" cy="164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角丸四角形 242"/>
            <p:cNvSpPr/>
            <p:nvPr/>
          </p:nvSpPr>
          <p:spPr>
            <a:xfrm>
              <a:off x="7584368" y="3486453"/>
              <a:ext cx="1608112" cy="34512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ja-JP" sz="1400" dirty="0" err="1">
                  <a:solidFill>
                    <a:schemeClr val="tx1"/>
                  </a:solidFill>
                </a:rPr>
                <a:t>findbugs</a:t>
              </a:r>
              <a:r>
                <a:rPr kumimoji="1" lang="ja-JP" altLang="en-US" sz="1400" dirty="0" smtClean="0">
                  <a:solidFill>
                    <a:schemeClr val="tx1"/>
                  </a:solidFill>
                </a:rPr>
                <a:t>実施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54" name="角丸四角形 253"/>
            <p:cNvSpPr/>
            <p:nvPr/>
          </p:nvSpPr>
          <p:spPr>
            <a:xfrm>
              <a:off x="7584368" y="3995978"/>
              <a:ext cx="1608112" cy="3103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テスト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5" name="角丸四角形 274"/>
            <p:cNvSpPr/>
            <p:nvPr/>
          </p:nvSpPr>
          <p:spPr>
            <a:xfrm>
              <a:off x="7380312" y="4470730"/>
              <a:ext cx="2016224" cy="31035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400" dirty="0" smtClean="0">
                  <a:solidFill>
                    <a:schemeClr val="tx1"/>
                  </a:solidFill>
                </a:rPr>
                <a:t>カバレッジレポート作成</a:t>
              </a:r>
              <a:endParaRPr kumimoji="1" lang="ja-JP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77" name="直線矢印コネクタ 276"/>
            <p:cNvCxnSpPr/>
            <p:nvPr/>
          </p:nvCxnSpPr>
          <p:spPr>
            <a:xfrm>
              <a:off x="8352420" y="3831581"/>
              <a:ext cx="0" cy="164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8" name="直線矢印コネクタ 277"/>
            <p:cNvCxnSpPr/>
            <p:nvPr/>
          </p:nvCxnSpPr>
          <p:spPr>
            <a:xfrm>
              <a:off x="8352420" y="4307804"/>
              <a:ext cx="0" cy="164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1" name="直線矢印コネクタ 280"/>
            <p:cNvCxnSpPr>
              <a:stCxn id="275" idx="2"/>
              <a:endCxn id="18" idx="0"/>
            </p:cNvCxnSpPr>
            <p:nvPr/>
          </p:nvCxnSpPr>
          <p:spPr>
            <a:xfrm>
              <a:off x="8388424" y="4781085"/>
              <a:ext cx="0" cy="16439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角丸四角形 112"/>
          <p:cNvSpPr/>
          <p:nvPr/>
        </p:nvSpPr>
        <p:spPr>
          <a:xfrm>
            <a:off x="683568" y="2790274"/>
            <a:ext cx="757809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chemeClr val="tx1"/>
                </a:solidFill>
              </a:rPr>
              <a:t>ビルド・トリガ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9" name="角丸四角形 118"/>
          <p:cNvSpPr/>
          <p:nvPr/>
        </p:nvSpPr>
        <p:spPr>
          <a:xfrm>
            <a:off x="1619672" y="2790274"/>
            <a:ext cx="1295882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400" dirty="0" smtClean="0">
                <a:solidFill>
                  <a:schemeClr val="tx1"/>
                </a:solidFill>
              </a:rPr>
              <a:t>SCM</a:t>
            </a:r>
            <a:r>
              <a:rPr lang="ja-JP" altLang="en-US" sz="1400" dirty="0" smtClean="0">
                <a:solidFill>
                  <a:schemeClr val="tx1"/>
                </a:solidFill>
              </a:rPr>
              <a:t>からチェックアウト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線矢印コネクタ 123"/>
          <p:cNvCxnSpPr>
            <a:stCxn id="119" idx="3"/>
            <a:endCxn id="161" idx="1"/>
          </p:cNvCxnSpPr>
          <p:nvPr/>
        </p:nvCxnSpPr>
        <p:spPr>
          <a:xfrm>
            <a:off x="2915554" y="3133174"/>
            <a:ext cx="23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>
            <a:stCxn id="243" idx="1"/>
          </p:cNvCxnSpPr>
          <p:nvPr/>
        </p:nvCxnSpPr>
        <p:spPr>
          <a:xfrm flipH="1">
            <a:off x="5766910" y="3492505"/>
            <a:ext cx="1169386" cy="49159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直線矢印コネクタ 144"/>
          <p:cNvCxnSpPr/>
          <p:nvPr/>
        </p:nvCxnSpPr>
        <p:spPr>
          <a:xfrm flipH="1" flipV="1">
            <a:off x="5766910" y="4179302"/>
            <a:ext cx="965330" cy="3429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角丸四角形 160"/>
          <p:cNvSpPr/>
          <p:nvPr/>
        </p:nvSpPr>
        <p:spPr>
          <a:xfrm>
            <a:off x="3147682" y="2790274"/>
            <a:ext cx="936104" cy="685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ビルド・タスク</a:t>
            </a:r>
            <a:endParaRPr kumimoji="1" lang="en-US" altLang="ja-JP" sz="9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</a:rPr>
              <a:t>Ant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実行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65" name="直線矢印コネクタ 164"/>
          <p:cNvCxnSpPr>
            <a:stCxn id="161" idx="3"/>
            <a:endCxn id="8" idx="1"/>
          </p:cNvCxnSpPr>
          <p:nvPr/>
        </p:nvCxnSpPr>
        <p:spPr>
          <a:xfrm flipV="1">
            <a:off x="4083786" y="1881055"/>
            <a:ext cx="2852510" cy="12521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endCxn id="155" idx="3"/>
          </p:cNvCxnSpPr>
          <p:nvPr/>
        </p:nvCxnSpPr>
        <p:spPr>
          <a:xfrm flipH="1">
            <a:off x="3275594" y="4166878"/>
            <a:ext cx="487792" cy="2683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線矢印コネクタ 189"/>
          <p:cNvCxnSpPr>
            <a:stCxn id="18" idx="1"/>
            <a:endCxn id="195" idx="3"/>
          </p:cNvCxnSpPr>
          <p:nvPr/>
        </p:nvCxnSpPr>
        <p:spPr>
          <a:xfrm flipH="1">
            <a:off x="6186257" y="5058672"/>
            <a:ext cx="750039" cy="316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フローチャート : 書類 194"/>
          <p:cNvSpPr/>
          <p:nvPr/>
        </p:nvSpPr>
        <p:spPr>
          <a:xfrm>
            <a:off x="4962121" y="4805536"/>
            <a:ext cx="1224136" cy="56966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War</a:t>
            </a:r>
            <a:endParaRPr kumimoji="1" lang="ja-JP" altLang="en-US" sz="1200" dirty="0"/>
          </a:p>
        </p:txBody>
      </p:sp>
      <p:cxnSp>
        <p:nvCxnSpPr>
          <p:cNvPr id="214" name="直線矢印コネクタ 213"/>
          <p:cNvCxnSpPr>
            <a:stCxn id="161" idx="2"/>
          </p:cNvCxnSpPr>
          <p:nvPr/>
        </p:nvCxnSpPr>
        <p:spPr>
          <a:xfrm>
            <a:off x="3615734" y="3476074"/>
            <a:ext cx="0" cy="262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角丸四角形 220"/>
          <p:cNvSpPr/>
          <p:nvPr/>
        </p:nvSpPr>
        <p:spPr>
          <a:xfrm>
            <a:off x="6444208" y="5525616"/>
            <a:ext cx="2520280" cy="11949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400" dirty="0" smtClean="0">
                <a:solidFill>
                  <a:schemeClr val="tx1"/>
                </a:solidFill>
              </a:rPr>
              <a:t>AP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サーバー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24" name="フローチャート : 書類 223"/>
          <p:cNvSpPr/>
          <p:nvPr/>
        </p:nvSpPr>
        <p:spPr>
          <a:xfrm>
            <a:off x="7092280" y="5971605"/>
            <a:ext cx="1224136" cy="511544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smtClean="0"/>
              <a:t>War</a:t>
            </a:r>
            <a:endParaRPr kumimoji="1" lang="ja-JP" altLang="en-US" sz="1200" dirty="0"/>
          </a:p>
        </p:txBody>
      </p:sp>
      <p:cxnSp>
        <p:nvCxnSpPr>
          <p:cNvPr id="286" name="直線矢印コネクタ 285"/>
          <p:cNvCxnSpPr>
            <a:stCxn id="184" idx="1"/>
          </p:cNvCxnSpPr>
          <p:nvPr/>
        </p:nvCxnSpPr>
        <p:spPr>
          <a:xfrm flipH="1">
            <a:off x="5766910" y="2960345"/>
            <a:ext cx="1169386" cy="8047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2" name="直線矢印コネクタ 291"/>
          <p:cNvCxnSpPr>
            <a:stCxn id="9" idx="1"/>
          </p:cNvCxnSpPr>
          <p:nvPr/>
        </p:nvCxnSpPr>
        <p:spPr>
          <a:xfrm flipH="1">
            <a:off x="5766910" y="2424808"/>
            <a:ext cx="1169386" cy="123143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" name="テキスト ボックス 296"/>
          <p:cNvSpPr txBox="1"/>
          <p:nvPr/>
        </p:nvSpPr>
        <p:spPr>
          <a:xfrm>
            <a:off x="7786078" y="2444792"/>
            <a:ext cx="10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JavaNCSS</a:t>
            </a:r>
            <a:endParaRPr lang="en-US" altLang="ja-JP" dirty="0" smtClean="0"/>
          </a:p>
        </p:txBody>
      </p:sp>
      <p:sp>
        <p:nvSpPr>
          <p:cNvPr id="298" name="テキスト ボックス 297"/>
          <p:cNvSpPr txBox="1"/>
          <p:nvPr/>
        </p:nvSpPr>
        <p:spPr>
          <a:xfrm>
            <a:off x="7794656" y="4546734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Cobertura</a:t>
            </a:r>
            <a:endParaRPr lang="en-US" altLang="ja-JP" dirty="0" smtClean="0"/>
          </a:p>
        </p:txBody>
      </p:sp>
      <p:sp>
        <p:nvSpPr>
          <p:cNvPr id="299" name="テキスト ボックス 298"/>
          <p:cNvSpPr txBox="1"/>
          <p:nvPr/>
        </p:nvSpPr>
        <p:spPr>
          <a:xfrm>
            <a:off x="8089985" y="398087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Junit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800931" y="3738303"/>
            <a:ext cx="3256202" cy="1869378"/>
          </a:xfrm>
          <a:prstGeom prst="roundRect">
            <a:avLst>
              <a:gd name="adj" fmla="val 1177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ビルド後の処理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74" name="角丸四角形 173"/>
          <p:cNvSpPr/>
          <p:nvPr/>
        </p:nvSpPr>
        <p:spPr>
          <a:xfrm>
            <a:off x="1070051" y="4916066"/>
            <a:ext cx="1295882" cy="5335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レポート送信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5" name="角丸四角形 154"/>
          <p:cNvSpPr/>
          <p:nvPr/>
        </p:nvSpPr>
        <p:spPr>
          <a:xfrm>
            <a:off x="1979712" y="4165538"/>
            <a:ext cx="1295882" cy="5394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結果</a:t>
            </a:r>
            <a:r>
              <a:rPr lang="ja-JP" altLang="en-US" sz="1200" dirty="0" smtClean="0">
                <a:solidFill>
                  <a:schemeClr val="tx1"/>
                </a:solidFill>
              </a:rPr>
              <a:t>をレポート公開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02" name="角丸四角形 201"/>
          <p:cNvSpPr/>
          <p:nvPr/>
        </p:nvSpPr>
        <p:spPr>
          <a:xfrm>
            <a:off x="2627653" y="4916066"/>
            <a:ext cx="1295882" cy="5060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デプロイ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フローチャート : 複数書類 15"/>
          <p:cNvSpPr/>
          <p:nvPr/>
        </p:nvSpPr>
        <p:spPr>
          <a:xfrm>
            <a:off x="4722284" y="3548770"/>
            <a:ext cx="1044626" cy="724605"/>
          </a:xfrm>
          <a:prstGeom prst="flowChartMulti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結果レポート</a:t>
            </a:r>
            <a:endParaRPr kumimoji="1" lang="ja-JP" altLang="en-US" sz="900" dirty="0"/>
          </a:p>
        </p:txBody>
      </p:sp>
      <p:cxnSp>
        <p:nvCxnSpPr>
          <p:cNvPr id="61" name="直線矢印コネクタ 60"/>
          <p:cNvCxnSpPr>
            <a:stCxn id="16" idx="1"/>
          </p:cNvCxnSpPr>
          <p:nvPr/>
        </p:nvCxnSpPr>
        <p:spPr>
          <a:xfrm flipH="1">
            <a:off x="3275594" y="3911073"/>
            <a:ext cx="1446690" cy="52418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線矢印コネクタ 202"/>
          <p:cNvCxnSpPr>
            <a:stCxn id="202" idx="3"/>
            <a:endCxn id="195" idx="1"/>
          </p:cNvCxnSpPr>
          <p:nvPr/>
        </p:nvCxnSpPr>
        <p:spPr>
          <a:xfrm flipV="1">
            <a:off x="3923535" y="5090366"/>
            <a:ext cx="1038586" cy="787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直線矢印コネクタ 224"/>
          <p:cNvCxnSpPr>
            <a:stCxn id="202" idx="3"/>
            <a:endCxn id="224" idx="1"/>
          </p:cNvCxnSpPr>
          <p:nvPr/>
        </p:nvCxnSpPr>
        <p:spPr>
          <a:xfrm>
            <a:off x="3923535" y="5169085"/>
            <a:ext cx="3168745" cy="10582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516</Words>
  <Application>Microsoft Office PowerPoint</Application>
  <PresentationFormat>画面に合わせる (4:3)</PresentationFormat>
  <Paragraphs>107</Paragraphs>
  <Slides>9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​​テーマ</vt:lpstr>
      <vt:lpstr>Jenkinsについて</vt:lpstr>
      <vt:lpstr>Jenkins (ジェンキンス)とは</vt:lpstr>
      <vt:lpstr>継続的インテグレーション(CI)とは</vt:lpstr>
      <vt:lpstr>継続的インテグレーション(CI)と 継続的デリバリー(CD)</vt:lpstr>
      <vt:lpstr>JenkinsによるCI環境構成</vt:lpstr>
      <vt:lpstr>CIのための開発ツール</vt:lpstr>
      <vt:lpstr>Jenkins主な構成要素JOB</vt:lpstr>
      <vt:lpstr>ジョブの構成要素</vt:lpstr>
      <vt:lpstr>Jenkins構成の一例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Jenkinsについて</dc:title>
  <dc:creator>Microsoft</dc:creator>
  <cp:lastModifiedBy>Microsoft</cp:lastModifiedBy>
  <cp:revision>16</cp:revision>
  <dcterms:created xsi:type="dcterms:W3CDTF">2020-01-15T14:00:02Z</dcterms:created>
  <dcterms:modified xsi:type="dcterms:W3CDTF">2020-01-16T13:43:00Z</dcterms:modified>
</cp:coreProperties>
</file>