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58" r:id="rId5"/>
    <p:sldId id="260" r:id="rId6"/>
    <p:sldId id="261" r:id="rId7"/>
    <p:sldId id="273" r:id="rId8"/>
    <p:sldId id="271" r:id="rId9"/>
    <p:sldId id="262" r:id="rId10"/>
    <p:sldId id="264" r:id="rId11"/>
    <p:sldId id="275" r:id="rId12"/>
    <p:sldId id="276" r:id="rId13"/>
    <p:sldId id="266" r:id="rId14"/>
    <p:sldId id="268" r:id="rId15"/>
    <p:sldId id="274" r:id="rId16"/>
    <p:sldId id="269" r:id="rId17"/>
    <p:sldId id="270"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5" d="100"/>
          <a:sy n="115" d="100"/>
        </p:scale>
        <p:origin x="-1338"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84B987C-3DCB-47BD-BCB7-1E9244ABEF2C}" type="datetimeFigureOut">
              <a:rPr kumimoji="1" lang="ja-JP" altLang="en-US" smtClean="0"/>
              <a:t>2019/4/18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4842F4-E51D-4C2A-992F-E5E50AC24B33}"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F84B987C-3DCB-47BD-BCB7-1E9244ABEF2C}" type="datetimeFigureOut">
              <a:rPr kumimoji="1" lang="ja-JP" altLang="en-US" smtClean="0"/>
              <a:t>2019/4/18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4842F4-E51D-4C2A-992F-E5E50AC24B33}"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84B987C-3DCB-47BD-BCB7-1E9244ABEF2C}" type="datetimeFigureOut">
              <a:rPr kumimoji="1" lang="ja-JP" altLang="en-US" smtClean="0"/>
              <a:t>2019/4/18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4842F4-E51D-4C2A-992F-E5E50AC24B33}"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F84B987C-3DCB-47BD-BCB7-1E9244ABEF2C}" type="datetimeFigureOut">
              <a:rPr kumimoji="1" lang="ja-JP" altLang="en-US" smtClean="0"/>
              <a:t>2019/4/18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4842F4-E51D-4C2A-992F-E5E50AC24B33}"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84B987C-3DCB-47BD-BCB7-1E9244ABEF2C}" type="datetimeFigureOut">
              <a:rPr kumimoji="1" lang="ja-JP" altLang="en-US" smtClean="0"/>
              <a:t>2019/4/18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4842F4-E51D-4C2A-992F-E5E50AC24B33}"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84B987C-3DCB-47BD-BCB7-1E9244ABEF2C}" type="datetimeFigureOut">
              <a:rPr kumimoji="1" lang="ja-JP" altLang="en-US" smtClean="0"/>
              <a:t>2019/4/18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4842F4-E51D-4C2A-992F-E5E50AC24B33}"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84B987C-3DCB-47BD-BCB7-1E9244ABEF2C}" type="datetimeFigureOut">
              <a:rPr kumimoji="1" lang="ja-JP" altLang="en-US" smtClean="0"/>
              <a:t>2019/4/18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E4842F4-E51D-4C2A-992F-E5E50AC24B33}"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F84B987C-3DCB-47BD-BCB7-1E9244ABEF2C}" type="datetimeFigureOut">
              <a:rPr kumimoji="1" lang="ja-JP" altLang="en-US" smtClean="0"/>
              <a:t>2019/4/18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E4842F4-E51D-4C2A-992F-E5E50AC24B33}"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B987C-3DCB-47BD-BCB7-1E9244ABEF2C}" type="datetimeFigureOut">
              <a:rPr kumimoji="1" lang="ja-JP" altLang="en-US" smtClean="0"/>
              <a:t>2019/4/18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E4842F4-E51D-4C2A-992F-E5E50AC24B33}"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84B987C-3DCB-47BD-BCB7-1E9244ABEF2C}" type="datetimeFigureOut">
              <a:rPr kumimoji="1" lang="ja-JP" altLang="en-US" smtClean="0"/>
              <a:t>2019/4/18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4842F4-E51D-4C2A-992F-E5E50AC24B33}"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84B987C-3DCB-47BD-BCB7-1E9244ABEF2C}" type="datetimeFigureOut">
              <a:rPr kumimoji="1" lang="ja-JP" altLang="en-US" smtClean="0"/>
              <a:t>2019/4/18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4842F4-E51D-4C2A-992F-E5E50AC24B33}"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F84B987C-3DCB-47BD-BCB7-1E9244ABEF2C}" type="datetimeFigureOut">
              <a:rPr kumimoji="1" lang="ja-JP" altLang="en-US" smtClean="0"/>
              <a:t>2019/4/18</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E4842F4-E51D-4C2A-992F-E5E50AC24B33}"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bitnami.com/stack/redmin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redmine.org/projects/redmin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err="1" smtClean="0"/>
              <a:t>Redmine</a:t>
            </a:r>
            <a:endParaRPr kumimoji="1" lang="ja-JP" altLang="en-US" dirty="0"/>
          </a:p>
        </p:txBody>
      </p:sp>
      <p:sp>
        <p:nvSpPr>
          <p:cNvPr id="3" name="サブタイトル 2"/>
          <p:cNvSpPr>
            <a:spLocks noGrp="1"/>
          </p:cNvSpPr>
          <p:nvPr>
            <p:ph type="subTitle" idx="1"/>
          </p:nvPr>
        </p:nvSpPr>
        <p:spPr/>
        <p:txBody>
          <a:bodyPr/>
          <a:lstStyle/>
          <a:p>
            <a:endParaRPr kumimoji="1" lang="ja-JP" altLang="en-US" dirty="0"/>
          </a:p>
        </p:txBody>
      </p:sp>
      <p:sp>
        <p:nvSpPr>
          <p:cNvPr id="4" name="テキスト ボックス 3"/>
          <p:cNvSpPr txBox="1"/>
          <p:nvPr/>
        </p:nvSpPr>
        <p:spPr>
          <a:xfrm>
            <a:off x="6948264" y="5836622"/>
            <a:ext cx="1728192" cy="369332"/>
          </a:xfrm>
          <a:prstGeom prst="rect">
            <a:avLst/>
          </a:prstGeom>
          <a:noFill/>
        </p:spPr>
        <p:txBody>
          <a:bodyPr wrap="square" rtlCol="0">
            <a:spAutoFit/>
          </a:bodyPr>
          <a:lstStyle/>
          <a:p>
            <a:r>
              <a:rPr kumimoji="1" lang="ja-JP" altLang="en-US" dirty="0" smtClean="0"/>
              <a:t>内田</a:t>
            </a:r>
            <a:endParaRPr kumimoji="1" lang="ja-JP" altLang="en-US" dirty="0"/>
          </a:p>
        </p:txBody>
      </p:sp>
    </p:spTree>
    <p:extLst>
      <p:ext uri="{BB962C8B-B14F-4D97-AF65-F5344CB8AC3E}">
        <p14:creationId xmlns:p14="http://schemas.microsoft.com/office/powerpoint/2010/main" val="2660635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画面紹介</a:t>
            </a:r>
            <a:r>
              <a:rPr kumimoji="1" lang="en-US" altLang="ja-JP" dirty="0" smtClean="0"/>
              <a:t>-</a:t>
            </a:r>
            <a:r>
              <a:rPr kumimoji="1" lang="ja-JP" altLang="en-US" dirty="0" smtClean="0"/>
              <a:t>チケット</a:t>
            </a:r>
            <a:endParaRPr kumimoji="1" lang="ja-JP" altLang="en-US" dirty="0"/>
          </a:p>
        </p:txBody>
      </p:sp>
      <p:sp>
        <p:nvSpPr>
          <p:cNvPr id="6" name="テキスト ボックス 5"/>
          <p:cNvSpPr txBox="1"/>
          <p:nvPr/>
        </p:nvSpPr>
        <p:spPr>
          <a:xfrm>
            <a:off x="433762" y="1670666"/>
            <a:ext cx="7705956" cy="646331"/>
          </a:xfrm>
          <a:prstGeom prst="rect">
            <a:avLst/>
          </a:prstGeom>
          <a:noFill/>
        </p:spPr>
        <p:txBody>
          <a:bodyPr wrap="none" rtlCol="0">
            <a:spAutoFit/>
          </a:bodyPr>
          <a:lstStyle/>
          <a:p>
            <a:r>
              <a:rPr kumimoji="1" lang="ja-JP" altLang="en-US" dirty="0" smtClean="0"/>
              <a:t>チケット・・・</a:t>
            </a:r>
            <a:r>
              <a:rPr lang="ja-JP" altLang="en-US" dirty="0"/>
              <a:t>実施すべき作業、修正すべきバグなどの一つ一つの</a:t>
            </a:r>
            <a:r>
              <a:rPr lang="ja-JP" altLang="en-US" dirty="0" smtClean="0"/>
              <a:t>タスクを表す。</a:t>
            </a:r>
            <a:endParaRPr lang="en-US" altLang="ja-JP" dirty="0" smtClean="0"/>
          </a:p>
          <a:p>
            <a:r>
              <a:rPr kumimoji="1" lang="en-US" altLang="ja-JP" dirty="0" err="1" smtClean="0"/>
              <a:t>Redmine</a:t>
            </a:r>
            <a:r>
              <a:rPr kumimoji="1" lang="ja-JP" altLang="en-US" dirty="0" smtClean="0"/>
              <a:t>のコアとも呼べる機能。</a:t>
            </a:r>
            <a:endParaRPr kumimoji="1" lang="ja-JP" altLang="en-US" dirty="0"/>
          </a:p>
        </p:txBody>
      </p:sp>
      <p:pic>
        <p:nvPicPr>
          <p:cNvPr id="7" name="図 6"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240" y="2492896"/>
            <a:ext cx="7698361" cy="371438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68491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画面紹介</a:t>
            </a:r>
            <a:r>
              <a:rPr kumimoji="1" lang="en-US" altLang="ja-JP" dirty="0" smtClean="0"/>
              <a:t>-</a:t>
            </a:r>
            <a:r>
              <a:rPr kumimoji="1" lang="ja-JP" altLang="en-US" dirty="0" smtClean="0"/>
              <a:t>チケット</a:t>
            </a:r>
            <a:endParaRPr kumimoji="1" lang="ja-JP" altLang="en-US" dirty="0"/>
          </a:p>
        </p:txBody>
      </p:sp>
      <p:pic>
        <p:nvPicPr>
          <p:cNvPr id="3" name="図 2"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783284"/>
            <a:ext cx="6806543" cy="484990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372054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画面紹介</a:t>
            </a:r>
            <a:r>
              <a:rPr kumimoji="1" lang="en-US" altLang="ja-JP" dirty="0" smtClean="0"/>
              <a:t>-</a:t>
            </a:r>
            <a:r>
              <a:rPr kumimoji="1" lang="ja-JP" altLang="en-US" dirty="0" smtClean="0"/>
              <a:t>チケット</a:t>
            </a:r>
            <a:endParaRPr kumimoji="1" lang="ja-JP" altLang="en-US" dirty="0"/>
          </a:p>
        </p:txBody>
      </p:sp>
      <p:pic>
        <p:nvPicPr>
          <p:cNvPr id="4" name="図 3"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620760"/>
            <a:ext cx="5184576" cy="499163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052961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画面紹介</a:t>
            </a:r>
            <a:r>
              <a:rPr lang="en-US" altLang="ja-JP" dirty="0" smtClean="0"/>
              <a:t>-</a:t>
            </a:r>
            <a:r>
              <a:rPr lang="ja-JP" altLang="en-US" dirty="0"/>
              <a:t>ガントチャート</a:t>
            </a:r>
            <a:endParaRPr kumimoji="1" lang="ja-JP" altLang="en-US" dirty="0"/>
          </a:p>
        </p:txBody>
      </p:sp>
      <p:pic>
        <p:nvPicPr>
          <p:cNvPr id="2050" name="Picture 2" descr="ãRedmine ã¬ã³ããã£ã¼ããã®ç»åæ¤ç´¢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492896"/>
            <a:ext cx="7560840" cy="3795892"/>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660020" y="1821284"/>
            <a:ext cx="4158511" cy="369332"/>
          </a:xfrm>
          <a:prstGeom prst="rect">
            <a:avLst/>
          </a:prstGeom>
          <a:noFill/>
        </p:spPr>
        <p:txBody>
          <a:bodyPr wrap="none" rtlCol="0">
            <a:spAutoFit/>
          </a:bodyPr>
          <a:lstStyle/>
          <a:p>
            <a:r>
              <a:rPr kumimoji="1" lang="ja-JP" altLang="en-US" dirty="0" smtClean="0"/>
              <a:t>チケットをガントチャートで表示する機能。</a:t>
            </a:r>
            <a:endParaRPr kumimoji="1" lang="ja-JP" altLang="en-US" dirty="0"/>
          </a:p>
        </p:txBody>
      </p:sp>
    </p:spTree>
    <p:extLst>
      <p:ext uri="{BB962C8B-B14F-4D97-AF65-F5344CB8AC3E}">
        <p14:creationId xmlns:p14="http://schemas.microsoft.com/office/powerpoint/2010/main" val="1525667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プラグイン</a:t>
            </a:r>
            <a:r>
              <a:rPr kumimoji="1" lang="en-US" altLang="ja-JP" dirty="0" smtClean="0"/>
              <a:t>-</a:t>
            </a:r>
            <a:r>
              <a:rPr kumimoji="1" lang="ja-JP" altLang="en-US" dirty="0" smtClean="0"/>
              <a:t>カンバン形式</a:t>
            </a:r>
            <a:endParaRPr kumimoji="1" lang="ja-JP" altLang="en-US" dirty="0"/>
          </a:p>
        </p:txBody>
      </p:sp>
      <p:pic>
        <p:nvPicPr>
          <p:cNvPr id="1026" name="Picture 2" descr="http://2.bp.blogspot.com/-l6kBp0Jbauk/VfEnQIcMpeI/AAAAAAAAJtQ/pyo6IiWpbzs/s1600/rim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954" y="2348880"/>
            <a:ext cx="6480720" cy="410771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660020" y="1821284"/>
            <a:ext cx="7075976" cy="369332"/>
          </a:xfrm>
          <a:prstGeom prst="rect">
            <a:avLst/>
          </a:prstGeom>
          <a:noFill/>
        </p:spPr>
        <p:txBody>
          <a:bodyPr wrap="none" rtlCol="0">
            <a:spAutoFit/>
          </a:bodyPr>
          <a:lstStyle/>
          <a:p>
            <a:r>
              <a:rPr kumimoji="1" lang="ja-JP" altLang="en-US" dirty="0" smtClean="0"/>
              <a:t>スクラム開発で利用</a:t>
            </a:r>
            <a:r>
              <a:rPr lang="ja-JP" altLang="en-US" dirty="0" smtClean="0"/>
              <a:t>するかんばんのプラグインをインストールした様子</a:t>
            </a:r>
            <a:r>
              <a:rPr kumimoji="1" lang="ja-JP" altLang="en-US" dirty="0" smtClean="0"/>
              <a:t>。</a:t>
            </a:r>
            <a:endParaRPr kumimoji="1" lang="ja-JP" altLang="en-US" dirty="0"/>
          </a:p>
        </p:txBody>
      </p:sp>
      <p:sp>
        <p:nvSpPr>
          <p:cNvPr id="4" name="上カーブ矢印 3"/>
          <p:cNvSpPr/>
          <p:nvPr/>
        </p:nvSpPr>
        <p:spPr>
          <a:xfrm>
            <a:off x="2051720" y="4584079"/>
            <a:ext cx="1152128" cy="501105"/>
          </a:xfrm>
          <a:prstGeom prst="curved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solidFill>
                <a:schemeClr val="tx1"/>
              </a:solidFill>
            </a:endParaRPr>
          </a:p>
        </p:txBody>
      </p:sp>
      <p:sp>
        <p:nvSpPr>
          <p:cNvPr id="6" name="角丸四角形吹き出し 5"/>
          <p:cNvSpPr/>
          <p:nvPr/>
        </p:nvSpPr>
        <p:spPr>
          <a:xfrm>
            <a:off x="871954" y="5445224"/>
            <a:ext cx="2043862" cy="792088"/>
          </a:xfrm>
          <a:prstGeom prst="wedgeRoundRectCallout">
            <a:avLst>
              <a:gd name="adj1" fmla="val 36107"/>
              <a:gd name="adj2" fmla="val -88449"/>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ドラッグ</a:t>
            </a:r>
            <a:r>
              <a:rPr kumimoji="1" lang="en-US" altLang="ja-JP" dirty="0" smtClean="0"/>
              <a:t>&amp;</a:t>
            </a:r>
            <a:r>
              <a:rPr kumimoji="1" lang="ja-JP" altLang="en-US" dirty="0" smtClean="0"/>
              <a:t>ドロップで移動</a:t>
            </a:r>
            <a:endParaRPr kumimoji="1" lang="ja-JP" altLang="en-US" dirty="0"/>
          </a:p>
        </p:txBody>
      </p:sp>
      <p:sp>
        <p:nvSpPr>
          <p:cNvPr id="10" name="上カーブ矢印 9"/>
          <p:cNvSpPr/>
          <p:nvPr/>
        </p:nvSpPr>
        <p:spPr>
          <a:xfrm>
            <a:off x="3536250" y="4584079"/>
            <a:ext cx="1152128" cy="501105"/>
          </a:xfrm>
          <a:prstGeom prst="curved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solidFill>
                <a:schemeClr val="tx1"/>
              </a:solidFill>
            </a:endParaRPr>
          </a:p>
        </p:txBody>
      </p:sp>
      <p:sp>
        <p:nvSpPr>
          <p:cNvPr id="17" name="上カーブ矢印 16"/>
          <p:cNvSpPr/>
          <p:nvPr/>
        </p:nvSpPr>
        <p:spPr>
          <a:xfrm>
            <a:off x="5076056" y="4584079"/>
            <a:ext cx="1152128" cy="501105"/>
          </a:xfrm>
          <a:prstGeom prst="curved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886725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Redmine</a:t>
            </a:r>
            <a:r>
              <a:rPr lang="ja-JP" altLang="en-US" dirty="0" smtClean="0"/>
              <a:t>を運用について</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000" dirty="0" err="1" smtClean="0"/>
              <a:t>Redmine</a:t>
            </a:r>
            <a:r>
              <a:rPr lang="ja-JP" altLang="en-US" sz="2000" dirty="0" smtClean="0"/>
              <a:t>を利用する場合は、</a:t>
            </a:r>
            <a:r>
              <a:rPr kumimoji="1" lang="en-US" altLang="ja-JP" sz="2000" dirty="0" err="1" smtClean="0"/>
              <a:t>Redmine</a:t>
            </a:r>
            <a:r>
              <a:rPr kumimoji="1" lang="ja-JP" altLang="en-US" sz="2000" dirty="0" smtClean="0"/>
              <a:t>に情報を一元管理させるための仕組み作りが重要。運用ルール決め、プラグイン導入よるチケット</a:t>
            </a:r>
            <a:r>
              <a:rPr kumimoji="1" lang="ja-JP" altLang="en-US" sz="2000" dirty="0" smtClean="0"/>
              <a:t>とメール、チャット等と連携させる</a:t>
            </a:r>
            <a:r>
              <a:rPr kumimoji="1" lang="ja-JP" altLang="en-US" sz="2000" dirty="0" smtClean="0"/>
              <a:t>機能追加等、できるだけ面倒くささを排除やユーザビリティを</a:t>
            </a:r>
            <a:r>
              <a:rPr lang="ja-JP" altLang="en-US" sz="2000" dirty="0" smtClean="0"/>
              <a:t>向上させると</a:t>
            </a:r>
            <a:r>
              <a:rPr kumimoji="1" lang="ja-JP" altLang="en-US" sz="2000" dirty="0" smtClean="0"/>
              <a:t>成功しやすい。客先とのやり取りはメールで行い、やり取りの内容を</a:t>
            </a:r>
            <a:r>
              <a:rPr kumimoji="1" lang="en-US" altLang="ja-JP" sz="2000" dirty="0" err="1" smtClean="0"/>
              <a:t>Redmien</a:t>
            </a:r>
            <a:r>
              <a:rPr kumimoji="1" lang="ja-JP" altLang="en-US" sz="2000" dirty="0" smtClean="0"/>
              <a:t>に書き写すような運用は、途中から面倒くさくて使われなくなっていく。</a:t>
            </a:r>
            <a:endParaRPr kumimoji="1" lang="en-US" altLang="ja-JP" sz="2000" dirty="0" smtClean="0"/>
          </a:p>
          <a:p>
            <a:pPr marL="0" indent="0">
              <a:buNone/>
            </a:pPr>
            <a:endParaRPr lang="en-US" altLang="ja-JP" sz="1050" dirty="0" smtClean="0"/>
          </a:p>
          <a:p>
            <a:pPr marL="0" indent="0">
              <a:buNone/>
            </a:pPr>
            <a:endParaRPr kumimoji="1" lang="en-US" altLang="ja-JP" sz="1050" dirty="0"/>
          </a:p>
          <a:p>
            <a:pPr marL="0" indent="0">
              <a:buNone/>
            </a:pPr>
            <a:endParaRPr kumimoji="1" lang="ja-JP" altLang="en-US" sz="1050" dirty="0"/>
          </a:p>
        </p:txBody>
      </p:sp>
    </p:spTree>
    <p:extLst>
      <p:ext uri="{BB962C8B-B14F-4D97-AF65-F5344CB8AC3E}">
        <p14:creationId xmlns:p14="http://schemas.microsoft.com/office/powerpoint/2010/main" val="5687467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使用したもの</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Bitnami</a:t>
            </a:r>
            <a:r>
              <a:rPr kumimoji="1" lang="en-US" altLang="ja-JP" dirty="0" smtClean="0"/>
              <a:t>(All-in-one</a:t>
            </a:r>
            <a:r>
              <a:rPr kumimoji="1" lang="ja-JP" altLang="en-US" dirty="0" smtClean="0"/>
              <a:t>の</a:t>
            </a:r>
            <a:r>
              <a:rPr kumimoji="1" lang="en-US" altLang="ja-JP" dirty="0" err="1" smtClean="0"/>
              <a:t>Redmine</a:t>
            </a:r>
            <a:r>
              <a:rPr kumimoji="1" lang="en-US" altLang="ja-JP" dirty="0" smtClean="0"/>
              <a:t>)</a:t>
            </a:r>
          </a:p>
          <a:p>
            <a:r>
              <a:rPr lang="en-US" altLang="ja-JP" dirty="0">
                <a:hlinkClick r:id="rId2"/>
              </a:rPr>
              <a:t>https://bitnami.com/stack/redmine</a:t>
            </a:r>
            <a:endParaRPr kumimoji="1" lang="ja-JP" altLang="en-US" dirty="0"/>
          </a:p>
        </p:txBody>
      </p:sp>
    </p:spTree>
    <p:extLst>
      <p:ext uri="{BB962C8B-B14F-4D97-AF65-F5344CB8AC3E}">
        <p14:creationId xmlns:p14="http://schemas.microsoft.com/office/powerpoint/2010/main" val="19668233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1400" dirty="0" err="1"/>
              <a:t>Redmine</a:t>
            </a:r>
            <a:r>
              <a:rPr lang="ja-JP" altLang="en-US" sz="1400" dirty="0"/>
              <a:t>プロジェクト</a:t>
            </a:r>
          </a:p>
          <a:p>
            <a:pPr marL="0" indent="0">
              <a:buNone/>
            </a:pPr>
            <a:r>
              <a:rPr lang="ja-JP" altLang="en-US" sz="1400" dirty="0" smtClean="0"/>
              <a:t>　　</a:t>
            </a:r>
            <a:r>
              <a:rPr lang="en-US" altLang="ja-JP" sz="1400" dirty="0" smtClean="0">
                <a:hlinkClick r:id="rId2"/>
              </a:rPr>
              <a:t>http</a:t>
            </a:r>
            <a:r>
              <a:rPr lang="en-US" altLang="ja-JP" sz="1400" dirty="0">
                <a:hlinkClick r:id="rId2"/>
              </a:rPr>
              <a:t>://</a:t>
            </a:r>
            <a:r>
              <a:rPr lang="en-US" altLang="ja-JP" sz="1400" dirty="0" smtClean="0">
                <a:hlinkClick r:id="rId2"/>
              </a:rPr>
              <a:t>www.redmine.org/projects/redmine</a:t>
            </a:r>
            <a:endParaRPr lang="en-US" altLang="ja-JP" sz="1400" dirty="0" smtClean="0"/>
          </a:p>
          <a:p>
            <a:pPr marL="0" indent="0">
              <a:buNone/>
            </a:pPr>
            <a:r>
              <a:rPr lang="ja-JP" altLang="en-US" sz="1400" dirty="0"/>
              <a:t>　</a:t>
            </a:r>
            <a:r>
              <a:rPr lang="ja-JP" altLang="en-US" sz="1400" dirty="0" smtClean="0"/>
              <a:t>　</a:t>
            </a:r>
            <a:r>
              <a:rPr lang="en-US" altLang="ja-JP" sz="1400" dirty="0" err="1" smtClean="0"/>
              <a:t>Redmine</a:t>
            </a:r>
            <a:r>
              <a:rPr lang="ja-JP" altLang="en-US" sz="1400" dirty="0" smtClean="0"/>
              <a:t>プロジェクトのサイトだが、これ自体が</a:t>
            </a:r>
            <a:r>
              <a:rPr lang="en-US" altLang="ja-JP" sz="1400" dirty="0" err="1" smtClean="0"/>
              <a:t>Redmine</a:t>
            </a:r>
            <a:r>
              <a:rPr lang="ja-JP" altLang="en-US" sz="1400" dirty="0" err="1" smtClean="0"/>
              <a:t>で</a:t>
            </a:r>
            <a:r>
              <a:rPr lang="ja-JP" altLang="en-US" sz="1400" dirty="0" smtClean="0"/>
              <a:t>出来ている。</a:t>
            </a:r>
            <a:endParaRPr lang="en-US" altLang="ja-JP" sz="1400" dirty="0" smtClean="0"/>
          </a:p>
          <a:p>
            <a:pPr marL="0" indent="0">
              <a:buNone/>
            </a:pPr>
            <a:r>
              <a:rPr lang="ja-JP" altLang="en-US" sz="1400" dirty="0"/>
              <a:t>　</a:t>
            </a:r>
            <a:r>
              <a:rPr lang="ja-JP" altLang="en-US" sz="1400" dirty="0" smtClean="0"/>
              <a:t>　</a:t>
            </a:r>
            <a:r>
              <a:rPr lang="en-US" altLang="ja-JP" sz="1400" dirty="0" err="1" smtClean="0"/>
              <a:t>Redmine</a:t>
            </a:r>
            <a:r>
              <a:rPr lang="ja-JP" altLang="en-US" sz="1400" dirty="0" smtClean="0"/>
              <a:t>の使い方を学ぶのに一番わかりやすいサイト。</a:t>
            </a:r>
            <a:endParaRPr lang="en-US" altLang="ja-JP" sz="1400" dirty="0"/>
          </a:p>
          <a:p>
            <a:endParaRPr lang="en-US" altLang="ja-JP" sz="1400" dirty="0"/>
          </a:p>
          <a:p>
            <a:r>
              <a:rPr lang="en-US" altLang="ja-JP" sz="1400" dirty="0" err="1"/>
              <a:t>Redmine</a:t>
            </a:r>
            <a:r>
              <a:rPr lang="ja-JP" altLang="en-US" sz="1400" dirty="0"/>
              <a:t>ガイド</a:t>
            </a:r>
          </a:p>
          <a:p>
            <a:pPr marL="0" indent="0">
              <a:buNone/>
            </a:pPr>
            <a:r>
              <a:rPr lang="ja-JP" altLang="en-US" sz="1400" dirty="0" smtClean="0"/>
              <a:t>　　</a:t>
            </a:r>
            <a:r>
              <a:rPr lang="en-US" altLang="ja-JP" sz="1400" dirty="0" smtClean="0"/>
              <a:t>http</a:t>
            </a:r>
            <a:r>
              <a:rPr lang="en-US" altLang="ja-JP" sz="1400" dirty="0"/>
              <a:t>://guide.redmine.jp/</a:t>
            </a:r>
          </a:p>
          <a:p>
            <a:endParaRPr lang="en-US" altLang="ja-JP" sz="1400" dirty="0"/>
          </a:p>
          <a:p>
            <a:r>
              <a:rPr lang="en-US" altLang="ja-JP" sz="1400" dirty="0" err="1"/>
              <a:t>Redmine</a:t>
            </a:r>
            <a:r>
              <a:rPr lang="ja-JP" altLang="en-US" sz="1400" dirty="0"/>
              <a:t>日本語サイト</a:t>
            </a:r>
          </a:p>
          <a:p>
            <a:pPr marL="0" indent="0">
              <a:buNone/>
            </a:pPr>
            <a:r>
              <a:rPr lang="ja-JP" altLang="en-US" sz="1400" dirty="0" smtClean="0"/>
              <a:t>　　</a:t>
            </a:r>
            <a:r>
              <a:rPr lang="en-US" altLang="ja-JP" sz="1400" dirty="0" smtClean="0"/>
              <a:t>http</a:t>
            </a:r>
            <a:r>
              <a:rPr lang="en-US" altLang="ja-JP" sz="1400" dirty="0"/>
              <a:t>://redmine.jp/</a:t>
            </a:r>
          </a:p>
          <a:p>
            <a:endParaRPr kumimoji="1" lang="ja-JP" altLang="en-US" sz="1400" dirty="0"/>
          </a:p>
        </p:txBody>
      </p:sp>
    </p:spTree>
    <p:extLst>
      <p:ext uri="{BB962C8B-B14F-4D97-AF65-F5344CB8AC3E}">
        <p14:creationId xmlns:p14="http://schemas.microsoft.com/office/powerpoint/2010/main" val="822450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Redmine</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p:txBody>
          <a:bodyPr/>
          <a:lstStyle/>
          <a:p>
            <a:r>
              <a:rPr lang="ja-JP" altLang="en-US" dirty="0"/>
              <a:t>プロジェクト管理ができる</a:t>
            </a:r>
            <a:r>
              <a:rPr lang="ja-JP" altLang="en-US" dirty="0" smtClean="0"/>
              <a:t>オープンソースソフトウェア</a:t>
            </a:r>
            <a:endParaRPr lang="en-US" altLang="ja-JP" dirty="0" smtClean="0"/>
          </a:p>
          <a:p>
            <a:r>
              <a:rPr lang="ja-JP" altLang="en-US" dirty="0"/>
              <a:t>課題管理、ガントチャート、リポジトリブラウザ、</a:t>
            </a:r>
            <a:r>
              <a:rPr lang="en-US" altLang="ja-JP" dirty="0"/>
              <a:t>Wiki</a:t>
            </a:r>
            <a:r>
              <a:rPr lang="ja-JP" altLang="en-US" dirty="0" err="1"/>
              <a:t>、</a:t>
            </a:r>
            <a:r>
              <a:rPr lang="ja-JP" altLang="en-US" dirty="0"/>
              <a:t>フォーラムなど、プロジェクトの運営を支援するためのさまざまな機能を備えている</a:t>
            </a:r>
            <a:r>
              <a:rPr lang="ja-JP" altLang="en-US" dirty="0" smtClean="0"/>
              <a:t>。</a:t>
            </a:r>
            <a:endParaRPr lang="en-US" altLang="ja-JP" dirty="0" smtClean="0"/>
          </a:p>
          <a:p>
            <a:r>
              <a:rPr lang="en-US" altLang="ja-JP" dirty="0"/>
              <a:t>Ruby on Rails</a:t>
            </a:r>
            <a:r>
              <a:rPr lang="ja-JP" altLang="en-US" dirty="0" err="1"/>
              <a:t>で開</a:t>
            </a:r>
            <a:r>
              <a:rPr lang="ja-JP" altLang="en-US" dirty="0"/>
              <a:t>発されている</a:t>
            </a:r>
            <a:r>
              <a:rPr lang="ja-JP" altLang="en-US" dirty="0" smtClean="0"/>
              <a:t>。</a:t>
            </a:r>
            <a:endParaRPr lang="en-US" altLang="ja-JP" dirty="0" smtClean="0"/>
          </a:p>
          <a:p>
            <a:endParaRPr kumimoji="1" lang="en-US" altLang="ja-JP" dirty="0"/>
          </a:p>
          <a:p>
            <a:r>
              <a:rPr kumimoji="1" lang="en-US" altLang="ja-JP" dirty="0" smtClean="0"/>
              <a:t>2019/2/25</a:t>
            </a:r>
            <a:r>
              <a:rPr kumimoji="1" lang="ja-JP" altLang="en-US" dirty="0" smtClean="0"/>
              <a:t>の最新版は</a:t>
            </a:r>
            <a:r>
              <a:rPr kumimoji="1" lang="en-US" altLang="ja-JP" dirty="0" smtClean="0"/>
              <a:t>4.0.2</a:t>
            </a:r>
            <a:endParaRPr kumimoji="1" lang="ja-JP" altLang="en-US" dirty="0"/>
          </a:p>
        </p:txBody>
      </p:sp>
    </p:spTree>
    <p:extLst>
      <p:ext uri="{BB962C8B-B14F-4D97-AF65-F5344CB8AC3E}">
        <p14:creationId xmlns:p14="http://schemas.microsoft.com/office/powerpoint/2010/main" val="668307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Redmine</a:t>
            </a:r>
            <a:r>
              <a:rPr lang="ja-JP" altLang="en-US" dirty="0" err="1" smtClean="0"/>
              <a:t>で</a:t>
            </a:r>
            <a:r>
              <a:rPr lang="ja-JP" altLang="en-US" dirty="0" smtClean="0"/>
              <a:t>出来ること</a:t>
            </a:r>
            <a:endParaRPr kumimoji="1" lang="ja-JP" altLang="en-US" dirty="0"/>
          </a:p>
        </p:txBody>
      </p:sp>
      <p:sp>
        <p:nvSpPr>
          <p:cNvPr id="3" name="コンテンツ プレースホルダー 2"/>
          <p:cNvSpPr>
            <a:spLocks noGrp="1"/>
          </p:cNvSpPr>
          <p:nvPr>
            <p:ph idx="1"/>
          </p:nvPr>
        </p:nvSpPr>
        <p:spPr/>
        <p:txBody>
          <a:bodyPr/>
          <a:lstStyle/>
          <a:p>
            <a:r>
              <a:rPr lang="ja-JP" altLang="en-US" dirty="0"/>
              <a:t>バグ</a:t>
            </a:r>
            <a:r>
              <a:rPr lang="ja-JP" altLang="en-US" dirty="0" smtClean="0"/>
              <a:t>管理</a:t>
            </a:r>
            <a:endParaRPr lang="en-US" altLang="ja-JP" dirty="0" smtClean="0"/>
          </a:p>
          <a:p>
            <a:r>
              <a:rPr lang="ja-JP" altLang="en-US" dirty="0"/>
              <a:t>タスク</a:t>
            </a:r>
            <a:r>
              <a:rPr lang="ja-JP" altLang="en-US" dirty="0" smtClean="0"/>
              <a:t>管理</a:t>
            </a:r>
            <a:endParaRPr lang="en-US" altLang="ja-JP" dirty="0" smtClean="0"/>
          </a:p>
          <a:p>
            <a:r>
              <a:rPr kumimoji="1" lang="ja-JP" altLang="en-US" dirty="0" smtClean="0"/>
              <a:t>バグ・タスクをガントチャート表示</a:t>
            </a:r>
            <a:endParaRPr kumimoji="1" lang="en-US" altLang="ja-JP" dirty="0" smtClean="0"/>
          </a:p>
          <a:p>
            <a:r>
              <a:rPr lang="en-US" altLang="ja-JP" dirty="0" smtClean="0"/>
              <a:t>Wiki</a:t>
            </a:r>
          </a:p>
          <a:p>
            <a:r>
              <a:rPr kumimoji="1" lang="en-US" altLang="ja-JP" dirty="0" smtClean="0"/>
              <a:t>Subversion</a:t>
            </a:r>
            <a:r>
              <a:rPr kumimoji="1" lang="ja-JP" altLang="en-US" dirty="0" smtClean="0"/>
              <a:t>や</a:t>
            </a:r>
            <a:r>
              <a:rPr kumimoji="1" lang="en-US" altLang="ja-JP" dirty="0" err="1" smtClean="0"/>
              <a:t>Git</a:t>
            </a:r>
            <a:r>
              <a:rPr kumimoji="1" lang="ja-JP" altLang="en-US" dirty="0" smtClean="0"/>
              <a:t>との連携</a:t>
            </a:r>
            <a:endParaRPr kumimoji="1" lang="en-US" altLang="ja-JP" dirty="0" smtClean="0"/>
          </a:p>
          <a:p>
            <a:r>
              <a:rPr lang="ja-JP" altLang="en-US" dirty="0"/>
              <a:t>など</a:t>
            </a:r>
            <a:endParaRPr kumimoji="1" lang="ja-JP" altLang="en-US" dirty="0"/>
          </a:p>
        </p:txBody>
      </p:sp>
    </p:spTree>
    <p:extLst>
      <p:ext uri="{BB962C8B-B14F-4D97-AF65-F5344CB8AC3E}">
        <p14:creationId xmlns:p14="http://schemas.microsoft.com/office/powerpoint/2010/main" val="1862473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Redmine</a:t>
            </a:r>
            <a:r>
              <a:rPr lang="ja-JP" altLang="en-US" dirty="0" smtClean="0"/>
              <a:t>の利用シーン</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グループ開発時に</a:t>
            </a:r>
            <a:r>
              <a:rPr lang="ja-JP" altLang="en-US" dirty="0" smtClean="0"/>
              <a:t>タスク状況、割り当てを管理できる</a:t>
            </a:r>
            <a:endParaRPr lang="en-US" altLang="ja-JP" dirty="0" smtClean="0"/>
          </a:p>
          <a:p>
            <a:r>
              <a:rPr lang="ja-JP" altLang="en-US" dirty="0" smtClean="0"/>
              <a:t>発生</a:t>
            </a:r>
            <a:r>
              <a:rPr lang="ja-JP" altLang="en-US" dirty="0"/>
              <a:t>したバグ及びバグ解決方法を確認</a:t>
            </a:r>
            <a:r>
              <a:rPr lang="ja-JP" altLang="en-US" dirty="0" smtClean="0"/>
              <a:t>できる</a:t>
            </a:r>
            <a:endParaRPr kumimoji="1" lang="en-US" altLang="ja-JP" dirty="0" smtClean="0"/>
          </a:p>
          <a:p>
            <a:r>
              <a:rPr lang="en-US" altLang="ja-JP" dirty="0" smtClean="0"/>
              <a:t>Web</a:t>
            </a:r>
            <a:r>
              <a:rPr lang="ja-JP" altLang="en-US" dirty="0" smtClean="0"/>
              <a:t>アプリケーションなので離れた場所にいても情報を共有できる</a:t>
            </a:r>
            <a:endParaRPr lang="en-US" altLang="ja-JP" dirty="0" smtClean="0"/>
          </a:p>
          <a:p>
            <a:r>
              <a:rPr lang="en-US" altLang="ja-JP" dirty="0" smtClean="0"/>
              <a:t>Subversion</a:t>
            </a:r>
            <a:r>
              <a:rPr lang="ja-JP" altLang="en-US" dirty="0" smtClean="0"/>
              <a:t>と連携すれば機能追加、バグを度バージョンで対応したか確認できる</a:t>
            </a:r>
            <a:endParaRPr lang="en-US" altLang="ja-JP" dirty="0" smtClean="0"/>
          </a:p>
          <a:p>
            <a:r>
              <a:rPr lang="ja-JP" altLang="en-US" dirty="0" smtClean="0"/>
              <a:t>チケット駆動開発など</a:t>
            </a:r>
            <a:endParaRPr lang="en-US" altLang="ja-JP" dirty="0" smtClean="0"/>
          </a:p>
        </p:txBody>
      </p:sp>
    </p:spTree>
    <p:extLst>
      <p:ext uri="{BB962C8B-B14F-4D97-AF65-F5344CB8AC3E}">
        <p14:creationId xmlns:p14="http://schemas.microsoft.com/office/powerpoint/2010/main" val="561993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Redmine</a:t>
            </a:r>
            <a:r>
              <a:rPr lang="ja-JP" altLang="en-US" dirty="0" smtClean="0"/>
              <a:t>の良いところ</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日本語のドキュメントが豊富</a:t>
            </a:r>
            <a:endParaRPr lang="en-US" altLang="ja-JP" dirty="0" smtClean="0"/>
          </a:p>
          <a:p>
            <a:r>
              <a:rPr lang="ja-JP" altLang="en-US" dirty="0" smtClean="0"/>
              <a:t>オープンソースなので無料</a:t>
            </a:r>
            <a:endParaRPr lang="en-US" altLang="ja-JP" dirty="0" smtClean="0"/>
          </a:p>
          <a:p>
            <a:r>
              <a:rPr lang="ja-JP" altLang="en-US" dirty="0"/>
              <a:t>豊富</a:t>
            </a:r>
            <a:r>
              <a:rPr lang="ja-JP" altLang="en-US" dirty="0" smtClean="0"/>
              <a:t>なプラグイン</a:t>
            </a:r>
            <a:endParaRPr lang="en-US" altLang="ja-JP" dirty="0" smtClean="0"/>
          </a:p>
          <a:p>
            <a:r>
              <a:rPr kumimoji="1" lang="ja-JP" altLang="en-US" dirty="0" smtClean="0"/>
              <a:t>導入しているプロジェクトが多い</a:t>
            </a:r>
            <a:endParaRPr kumimoji="1" lang="en-US" altLang="ja-JP" dirty="0" smtClean="0"/>
          </a:p>
          <a:p>
            <a:endParaRPr kumimoji="1" lang="ja-JP" altLang="en-US" dirty="0"/>
          </a:p>
        </p:txBody>
      </p:sp>
    </p:spTree>
    <p:extLst>
      <p:ext uri="{BB962C8B-B14F-4D97-AF65-F5344CB8AC3E}">
        <p14:creationId xmlns:p14="http://schemas.microsoft.com/office/powerpoint/2010/main" val="2636942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Redmine</a:t>
            </a:r>
            <a:r>
              <a:rPr lang="ja-JP" altLang="en-US" dirty="0" smtClean="0"/>
              <a:t>のダメなところ</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他の</a:t>
            </a:r>
            <a:r>
              <a:rPr lang="ja-JP" altLang="en-US" dirty="0" smtClean="0"/>
              <a:t>プロジェクト管理ツールと比べるとエンジニア向けの</a:t>
            </a:r>
            <a:r>
              <a:rPr lang="en-US" altLang="ja-JP" dirty="0" smtClean="0"/>
              <a:t>UI</a:t>
            </a:r>
          </a:p>
          <a:p>
            <a:r>
              <a:rPr kumimoji="1" lang="ja-JP" altLang="en-US" dirty="0"/>
              <a:t>無料</a:t>
            </a:r>
            <a:r>
              <a:rPr kumimoji="1" lang="ja-JP" altLang="en-US" dirty="0" smtClean="0"/>
              <a:t>のため配置するサーバを含めての保守管理を自前でする必要がある</a:t>
            </a:r>
            <a:endParaRPr kumimoji="1" lang="en-US" altLang="ja-JP" dirty="0" smtClean="0"/>
          </a:p>
          <a:p>
            <a:r>
              <a:rPr lang="ja-JP" altLang="en-US" dirty="0" smtClean="0"/>
              <a:t>インストールが若干</a:t>
            </a:r>
            <a:r>
              <a:rPr lang="ja-JP" altLang="en-US" dirty="0" err="1" smtClean="0"/>
              <a:t>めんど</a:t>
            </a:r>
            <a:r>
              <a:rPr lang="ja-JP" altLang="en-US" dirty="0" smtClean="0"/>
              <a:t>くさい</a:t>
            </a:r>
            <a:endParaRPr lang="en-US" altLang="ja-JP" dirty="0" smtClean="0"/>
          </a:p>
          <a:p>
            <a:endParaRPr kumimoji="1" lang="ja-JP" altLang="en-US" dirty="0"/>
          </a:p>
        </p:txBody>
      </p:sp>
    </p:spTree>
    <p:extLst>
      <p:ext uri="{BB962C8B-B14F-4D97-AF65-F5344CB8AC3E}">
        <p14:creationId xmlns:p14="http://schemas.microsoft.com/office/powerpoint/2010/main" val="3627710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548680"/>
            <a:ext cx="8229600" cy="990600"/>
          </a:xfrm>
        </p:spPr>
        <p:txBody>
          <a:bodyPr/>
          <a:lstStyle/>
          <a:p>
            <a:r>
              <a:rPr kumimoji="1" lang="ja-JP" altLang="en-US" dirty="0" smtClean="0"/>
              <a:t>概要</a:t>
            </a:r>
            <a:endParaRPr kumimoji="1" lang="ja-JP" altLang="en-US" dirty="0"/>
          </a:p>
        </p:txBody>
      </p:sp>
      <p:pic>
        <p:nvPicPr>
          <p:cNvPr id="1026" name="Picture 2" descr="ãRedmineãã®ç»åæ¤ç´¢çµæ"/>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0681" y="4313321"/>
            <a:ext cx="2016224" cy="672075"/>
          </a:xfrm>
          <a:prstGeom prst="ellipse">
            <a:avLst/>
          </a:prstGeom>
          <a:ln w="285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grpSp>
        <p:nvGrpSpPr>
          <p:cNvPr id="6" name="グループ化 5"/>
          <p:cNvGrpSpPr/>
          <p:nvPr/>
        </p:nvGrpSpPr>
        <p:grpSpPr>
          <a:xfrm>
            <a:off x="7625177" y="5170062"/>
            <a:ext cx="288032" cy="648072"/>
            <a:chOff x="7308304" y="2708920"/>
            <a:chExt cx="288032" cy="648072"/>
          </a:xfrm>
        </p:grpSpPr>
        <p:sp>
          <p:nvSpPr>
            <p:cNvPr id="4" name="円/楕円 3"/>
            <p:cNvSpPr/>
            <p:nvPr/>
          </p:nvSpPr>
          <p:spPr>
            <a:xfrm>
              <a:off x="7308304" y="2708920"/>
              <a:ext cx="288032" cy="28803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5" name="二等辺三角形 4"/>
            <p:cNvSpPr/>
            <p:nvPr/>
          </p:nvSpPr>
          <p:spPr>
            <a:xfrm>
              <a:off x="7308304" y="2996952"/>
              <a:ext cx="288032" cy="360040"/>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grpSp>
        <p:nvGrpSpPr>
          <p:cNvPr id="8" name="グループ化 7"/>
          <p:cNvGrpSpPr/>
          <p:nvPr/>
        </p:nvGrpSpPr>
        <p:grpSpPr>
          <a:xfrm>
            <a:off x="1072449" y="4209085"/>
            <a:ext cx="288032" cy="648072"/>
            <a:chOff x="7308304" y="2708920"/>
            <a:chExt cx="288032" cy="648072"/>
          </a:xfrm>
        </p:grpSpPr>
        <p:sp>
          <p:nvSpPr>
            <p:cNvPr id="9" name="円/楕円 8"/>
            <p:cNvSpPr/>
            <p:nvPr/>
          </p:nvSpPr>
          <p:spPr>
            <a:xfrm>
              <a:off x="7308304" y="2708920"/>
              <a:ext cx="288032" cy="28803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0" name="二等辺三角形 9"/>
            <p:cNvSpPr/>
            <p:nvPr/>
          </p:nvSpPr>
          <p:spPr>
            <a:xfrm>
              <a:off x="7308304" y="2996952"/>
              <a:ext cx="288032" cy="360040"/>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sp>
        <p:nvSpPr>
          <p:cNvPr id="7" name="テキスト ボックス 6"/>
          <p:cNvSpPr txBox="1"/>
          <p:nvPr/>
        </p:nvSpPr>
        <p:spPr>
          <a:xfrm>
            <a:off x="777883" y="4985396"/>
            <a:ext cx="877163" cy="369332"/>
          </a:xfrm>
          <a:prstGeom prst="rect">
            <a:avLst/>
          </a:prstGeom>
          <a:noFill/>
        </p:spPr>
        <p:txBody>
          <a:bodyPr wrap="none" rtlCol="0">
            <a:spAutoFit/>
          </a:bodyPr>
          <a:lstStyle/>
          <a:p>
            <a:r>
              <a:rPr kumimoji="1" lang="ja-JP" altLang="en-US" dirty="0" smtClean="0"/>
              <a:t>管理者</a:t>
            </a:r>
            <a:endParaRPr kumimoji="1" lang="ja-JP" altLang="en-US" dirty="0"/>
          </a:p>
        </p:txBody>
      </p:sp>
      <p:sp>
        <p:nvSpPr>
          <p:cNvPr id="12" name="テキスト ボックス 11"/>
          <p:cNvSpPr txBox="1"/>
          <p:nvPr/>
        </p:nvSpPr>
        <p:spPr>
          <a:xfrm>
            <a:off x="7330611" y="5917922"/>
            <a:ext cx="877163" cy="369332"/>
          </a:xfrm>
          <a:prstGeom prst="rect">
            <a:avLst/>
          </a:prstGeom>
          <a:noFill/>
        </p:spPr>
        <p:txBody>
          <a:bodyPr wrap="none" rtlCol="0">
            <a:spAutoFit/>
          </a:bodyPr>
          <a:lstStyle/>
          <a:p>
            <a:r>
              <a:rPr kumimoji="1" lang="ja-JP" altLang="en-US" dirty="0" smtClean="0"/>
              <a:t>利用者</a:t>
            </a:r>
            <a:endParaRPr kumimoji="1" lang="ja-JP" altLang="en-US" dirty="0"/>
          </a:p>
        </p:txBody>
      </p:sp>
      <p:grpSp>
        <p:nvGrpSpPr>
          <p:cNvPr id="13" name="グループ化 12"/>
          <p:cNvGrpSpPr/>
          <p:nvPr/>
        </p:nvGrpSpPr>
        <p:grpSpPr>
          <a:xfrm>
            <a:off x="7625177" y="4399530"/>
            <a:ext cx="288032" cy="648072"/>
            <a:chOff x="7308304" y="2708920"/>
            <a:chExt cx="288032" cy="648072"/>
          </a:xfrm>
        </p:grpSpPr>
        <p:sp>
          <p:nvSpPr>
            <p:cNvPr id="14" name="円/楕円 13"/>
            <p:cNvSpPr/>
            <p:nvPr/>
          </p:nvSpPr>
          <p:spPr>
            <a:xfrm>
              <a:off x="7308304" y="2708920"/>
              <a:ext cx="288032" cy="28803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5" name="二等辺三角形 14"/>
            <p:cNvSpPr/>
            <p:nvPr/>
          </p:nvSpPr>
          <p:spPr>
            <a:xfrm>
              <a:off x="7308304" y="2996952"/>
              <a:ext cx="288032" cy="360040"/>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grpSp>
        <p:nvGrpSpPr>
          <p:cNvPr id="16" name="グループ化 15"/>
          <p:cNvGrpSpPr/>
          <p:nvPr/>
        </p:nvGrpSpPr>
        <p:grpSpPr>
          <a:xfrm>
            <a:off x="7654018" y="3541658"/>
            <a:ext cx="288032" cy="648072"/>
            <a:chOff x="7308304" y="2708920"/>
            <a:chExt cx="288032" cy="648072"/>
          </a:xfrm>
        </p:grpSpPr>
        <p:sp>
          <p:nvSpPr>
            <p:cNvPr id="17" name="円/楕円 16"/>
            <p:cNvSpPr/>
            <p:nvPr/>
          </p:nvSpPr>
          <p:spPr>
            <a:xfrm>
              <a:off x="7308304" y="2708920"/>
              <a:ext cx="288032" cy="28803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8" name="二等辺三角形 17"/>
            <p:cNvSpPr/>
            <p:nvPr/>
          </p:nvSpPr>
          <p:spPr>
            <a:xfrm>
              <a:off x="7308304" y="2996952"/>
              <a:ext cx="288032" cy="360040"/>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cxnSp>
        <p:nvCxnSpPr>
          <p:cNvPr id="19" name="直線矢印コネクタ 18"/>
          <p:cNvCxnSpPr/>
          <p:nvPr/>
        </p:nvCxnSpPr>
        <p:spPr>
          <a:xfrm>
            <a:off x="1655046" y="4677137"/>
            <a:ext cx="1361619" cy="521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2" name="直線矢印コネクタ 21"/>
          <p:cNvCxnSpPr/>
          <p:nvPr/>
        </p:nvCxnSpPr>
        <p:spPr>
          <a:xfrm flipH="1">
            <a:off x="5320921" y="3909053"/>
            <a:ext cx="2088232" cy="58806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5" name="直線矢印コネクタ 24"/>
          <p:cNvCxnSpPr/>
          <p:nvPr/>
        </p:nvCxnSpPr>
        <p:spPr>
          <a:xfrm flipH="1">
            <a:off x="5320921" y="4726014"/>
            <a:ext cx="2009690"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7" name="直線矢印コネクタ 26"/>
          <p:cNvCxnSpPr/>
          <p:nvPr/>
        </p:nvCxnSpPr>
        <p:spPr>
          <a:xfrm flipH="1" flipV="1">
            <a:off x="5320921" y="4985396"/>
            <a:ext cx="2009690" cy="65271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9" name="テキスト ボックス 28"/>
          <p:cNvSpPr txBox="1"/>
          <p:nvPr/>
        </p:nvSpPr>
        <p:spPr>
          <a:xfrm>
            <a:off x="1655046" y="3527883"/>
            <a:ext cx="1939955" cy="1015663"/>
          </a:xfrm>
          <a:prstGeom prst="rect">
            <a:avLst/>
          </a:prstGeom>
          <a:noFill/>
        </p:spPr>
        <p:txBody>
          <a:bodyPr wrap="none" rtlCol="0">
            <a:spAutoFit/>
          </a:bodyPr>
          <a:lstStyle/>
          <a:p>
            <a:r>
              <a:rPr kumimoji="1" lang="ja-JP" altLang="en-US" sz="2000" dirty="0" smtClean="0"/>
              <a:t>プロジェクト追加</a:t>
            </a:r>
            <a:endParaRPr kumimoji="1" lang="en-US" altLang="ja-JP" sz="2000" dirty="0" smtClean="0"/>
          </a:p>
          <a:p>
            <a:r>
              <a:rPr lang="ja-JP" altLang="en-US" sz="2000" dirty="0" smtClean="0"/>
              <a:t>ユーザ管理</a:t>
            </a:r>
            <a:endParaRPr lang="en-US" altLang="ja-JP" sz="2000" dirty="0" smtClean="0"/>
          </a:p>
          <a:p>
            <a:r>
              <a:rPr kumimoji="1" lang="ja-JP" altLang="en-US" sz="2000" dirty="0" smtClean="0"/>
              <a:t>など</a:t>
            </a:r>
            <a:endParaRPr kumimoji="1" lang="ja-JP" altLang="en-US" sz="2000" dirty="0"/>
          </a:p>
        </p:txBody>
      </p:sp>
      <p:sp>
        <p:nvSpPr>
          <p:cNvPr id="31" name="テキスト ボックス 30"/>
          <p:cNvSpPr txBox="1"/>
          <p:nvPr/>
        </p:nvSpPr>
        <p:spPr>
          <a:xfrm>
            <a:off x="5464937" y="2919412"/>
            <a:ext cx="1526380" cy="1323439"/>
          </a:xfrm>
          <a:prstGeom prst="rect">
            <a:avLst/>
          </a:prstGeom>
          <a:noFill/>
        </p:spPr>
        <p:txBody>
          <a:bodyPr wrap="none" rtlCol="0">
            <a:spAutoFit/>
          </a:bodyPr>
          <a:lstStyle/>
          <a:p>
            <a:r>
              <a:rPr kumimoji="1" lang="ja-JP" altLang="en-US" sz="2000" dirty="0" smtClean="0"/>
              <a:t>チケット登録</a:t>
            </a:r>
            <a:endParaRPr kumimoji="1" lang="en-US" altLang="ja-JP" sz="2000" dirty="0" smtClean="0"/>
          </a:p>
          <a:p>
            <a:r>
              <a:rPr lang="ja-JP" altLang="en-US" sz="2000" dirty="0" smtClean="0"/>
              <a:t>チケット参照</a:t>
            </a:r>
            <a:endParaRPr lang="en-US" altLang="ja-JP" sz="2000" dirty="0" smtClean="0"/>
          </a:p>
          <a:p>
            <a:r>
              <a:rPr kumimoji="1" lang="ja-JP" altLang="en-US" sz="2000" dirty="0" smtClean="0"/>
              <a:t>チケット更新</a:t>
            </a:r>
            <a:endParaRPr kumimoji="1" lang="en-US" altLang="ja-JP" sz="2000" dirty="0" smtClean="0"/>
          </a:p>
          <a:p>
            <a:r>
              <a:rPr lang="ja-JP" altLang="en-US" sz="2000" dirty="0"/>
              <a:t>など</a:t>
            </a:r>
            <a:endParaRPr kumimoji="1" lang="ja-JP" altLang="en-US" sz="2000" dirty="0"/>
          </a:p>
        </p:txBody>
      </p:sp>
      <p:sp>
        <p:nvSpPr>
          <p:cNvPr id="3" name="テキスト ボックス 2"/>
          <p:cNvSpPr txBox="1"/>
          <p:nvPr/>
        </p:nvSpPr>
        <p:spPr>
          <a:xfrm>
            <a:off x="777883" y="1597719"/>
            <a:ext cx="6352060" cy="646331"/>
          </a:xfrm>
          <a:prstGeom prst="rect">
            <a:avLst/>
          </a:prstGeom>
          <a:noFill/>
        </p:spPr>
        <p:txBody>
          <a:bodyPr wrap="none" rtlCol="0">
            <a:spAutoFit/>
          </a:bodyPr>
          <a:lstStyle/>
          <a:p>
            <a:r>
              <a:rPr lang="ja-JP" altLang="en-US" dirty="0" smtClean="0"/>
              <a:t>１つ１つのバグやタスクを「チケット」という単位で管理する。</a:t>
            </a:r>
            <a:endParaRPr lang="en-US" altLang="ja-JP" dirty="0" smtClean="0"/>
          </a:p>
          <a:p>
            <a:r>
              <a:rPr kumimoji="1" lang="ja-JP" altLang="en-US" dirty="0" smtClean="0"/>
              <a:t>利用者</a:t>
            </a:r>
            <a:r>
              <a:rPr kumimoji="1" lang="en-US" altLang="ja-JP" dirty="0" smtClean="0"/>
              <a:t>Web</a:t>
            </a:r>
            <a:r>
              <a:rPr kumimoji="1" lang="ja-JP" altLang="en-US" dirty="0" smtClean="0"/>
              <a:t>アプリを通して「チケット」を登録、参照、更新を行う。</a:t>
            </a:r>
            <a:endParaRPr kumimoji="1" lang="ja-JP" altLang="en-US" dirty="0"/>
          </a:p>
        </p:txBody>
      </p:sp>
    </p:spTree>
    <p:extLst>
      <p:ext uri="{BB962C8B-B14F-4D97-AF65-F5344CB8AC3E}">
        <p14:creationId xmlns:p14="http://schemas.microsoft.com/office/powerpoint/2010/main" val="3472926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画面紹介</a:t>
            </a:r>
            <a:r>
              <a:rPr kumimoji="1" lang="en-US" altLang="ja-JP" dirty="0" smtClean="0"/>
              <a:t>-</a:t>
            </a:r>
            <a:r>
              <a:rPr kumimoji="1" lang="ja-JP" altLang="en-US" dirty="0" smtClean="0"/>
              <a:t>プロジェクト</a:t>
            </a:r>
            <a:endParaRPr kumimoji="1" lang="ja-JP" altLang="en-US" dirty="0"/>
          </a:p>
        </p:txBody>
      </p:sp>
      <p:pic>
        <p:nvPicPr>
          <p:cNvPr id="9" name="コンテンツ プレースホルダー 8" descr="画面の領域"/>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387082"/>
            <a:ext cx="8229600" cy="3303036"/>
          </a:xfrm>
          <a:prstGeom prst="rect">
            <a:avLst/>
          </a:prstGeom>
          <a:ln w="88900" cap="sq" cmpd="thickThin">
            <a:solidFill>
              <a:srgbClr val="000000"/>
            </a:solidFill>
            <a:prstDash val="solid"/>
            <a:miter lim="800000"/>
          </a:ln>
          <a:effectLst>
            <a:innerShdw blurRad="76200">
              <a:srgbClr val="000000"/>
            </a:innerShdw>
          </a:effectLst>
        </p:spPr>
      </p:pic>
      <p:sp>
        <p:nvSpPr>
          <p:cNvPr id="5" name="テキスト ボックス 4"/>
          <p:cNvSpPr txBox="1"/>
          <p:nvPr/>
        </p:nvSpPr>
        <p:spPr>
          <a:xfrm>
            <a:off x="660020" y="1821284"/>
            <a:ext cx="5658921" cy="646331"/>
          </a:xfrm>
          <a:prstGeom prst="rect">
            <a:avLst/>
          </a:prstGeom>
          <a:noFill/>
        </p:spPr>
        <p:txBody>
          <a:bodyPr wrap="none" rtlCol="0">
            <a:spAutoFit/>
          </a:bodyPr>
          <a:lstStyle/>
          <a:p>
            <a:r>
              <a:rPr lang="en-US" altLang="ja-JP" dirty="0" err="1" smtClean="0"/>
              <a:t>Redmine</a:t>
            </a:r>
            <a:r>
              <a:rPr lang="ja-JP" altLang="en-US" dirty="0" smtClean="0"/>
              <a:t>で作成したプロジェクト一覧が表示される画面。</a:t>
            </a:r>
            <a:endParaRPr lang="en-US" altLang="ja-JP" dirty="0" smtClean="0"/>
          </a:p>
          <a:p>
            <a:endParaRPr kumimoji="1" lang="ja-JP" altLang="en-US" dirty="0"/>
          </a:p>
        </p:txBody>
      </p:sp>
    </p:spTree>
    <p:extLst>
      <p:ext uri="{BB962C8B-B14F-4D97-AF65-F5344CB8AC3E}">
        <p14:creationId xmlns:p14="http://schemas.microsoft.com/office/powerpoint/2010/main" val="981675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画面紹介</a:t>
            </a:r>
            <a:r>
              <a:rPr kumimoji="1" lang="en-US" altLang="ja-JP" dirty="0" smtClean="0"/>
              <a:t>-</a:t>
            </a:r>
            <a:r>
              <a:rPr kumimoji="1" lang="ja-JP" altLang="en-US" dirty="0" smtClean="0"/>
              <a:t>概要</a:t>
            </a:r>
            <a:endParaRPr kumimoji="1" lang="ja-JP" altLang="en-US" dirty="0"/>
          </a:p>
        </p:txBody>
      </p:sp>
      <p:sp>
        <p:nvSpPr>
          <p:cNvPr id="5" name="テキスト ボックス 4"/>
          <p:cNvSpPr txBox="1"/>
          <p:nvPr/>
        </p:nvSpPr>
        <p:spPr>
          <a:xfrm>
            <a:off x="660020" y="1821284"/>
            <a:ext cx="5732660" cy="369332"/>
          </a:xfrm>
          <a:prstGeom prst="rect">
            <a:avLst/>
          </a:prstGeom>
          <a:noFill/>
        </p:spPr>
        <p:txBody>
          <a:bodyPr wrap="none" rtlCol="0">
            <a:spAutoFit/>
          </a:bodyPr>
          <a:lstStyle/>
          <a:p>
            <a:r>
              <a:rPr kumimoji="1" lang="ja-JP" altLang="en-US" dirty="0" smtClean="0"/>
              <a:t>プロジェクト概要、チケットの状況などが確認出来る画面。</a:t>
            </a:r>
            <a:endParaRPr kumimoji="1" lang="ja-JP" altLang="en-US" dirty="0"/>
          </a:p>
        </p:txBody>
      </p:sp>
      <p:pic>
        <p:nvPicPr>
          <p:cNvPr id="11" name="コンテンツ プレースホルダー 10" descr="画面の領域"/>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353865"/>
            <a:ext cx="7355160" cy="382411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1527166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みやび">
      <a:dk1>
        <a:sysClr val="windowText" lastClr="000000"/>
      </a:dk1>
      <a:lt1>
        <a:sysClr val="window" lastClr="FFFFFF"/>
      </a:lt1>
      <a:dk2>
        <a:srgbClr val="975C1E"/>
      </a:dk2>
      <a:lt2>
        <a:srgbClr val="FFE880"/>
      </a:lt2>
      <a:accent1>
        <a:srgbClr val="E3560E"/>
      </a:accent1>
      <a:accent2>
        <a:srgbClr val="5C5943"/>
      </a:accent2>
      <a:accent3>
        <a:srgbClr val="F1AB3B"/>
      </a:accent3>
      <a:accent4>
        <a:srgbClr val="6D8A16"/>
      </a:accent4>
      <a:accent5>
        <a:srgbClr val="73AAC0"/>
      </a:accent5>
      <a:accent6>
        <a:srgbClr val="3E68AF"/>
      </a:accent6>
      <a:hlink>
        <a:srgbClr val="0000FE"/>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627</TotalTime>
  <Words>444</Words>
  <Application>Microsoft Office PowerPoint</Application>
  <PresentationFormat>画面に合わせる (4:3)</PresentationFormat>
  <Paragraphs>73</Paragraphs>
  <Slides>17</Slides>
  <Notes>0</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クラリティ</vt:lpstr>
      <vt:lpstr>Redmine</vt:lpstr>
      <vt:lpstr>Redmineとは</vt:lpstr>
      <vt:lpstr>Redmineで出来ること</vt:lpstr>
      <vt:lpstr>Redmineの利用シーン</vt:lpstr>
      <vt:lpstr>Redmineの良いところ</vt:lpstr>
      <vt:lpstr>Redmineのダメなところ</vt:lpstr>
      <vt:lpstr>概要</vt:lpstr>
      <vt:lpstr>画面紹介-プロジェクト</vt:lpstr>
      <vt:lpstr>画面紹介-概要</vt:lpstr>
      <vt:lpstr>画面紹介-チケット</vt:lpstr>
      <vt:lpstr>画面紹介-チケット</vt:lpstr>
      <vt:lpstr>画面紹介-チケット</vt:lpstr>
      <vt:lpstr>画面紹介-ガントチャート</vt:lpstr>
      <vt:lpstr>プラグイン-カンバン形式</vt:lpstr>
      <vt:lpstr>Redmineを運用について</vt:lpstr>
      <vt:lpstr>使用したもの</vt:lpstr>
      <vt:lpstr>参考</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Redmine</dc:title>
  <dc:creator>Microsoft</dc:creator>
  <cp:lastModifiedBy>Microsoft</cp:lastModifiedBy>
  <cp:revision>28</cp:revision>
  <dcterms:created xsi:type="dcterms:W3CDTF">2019-04-14T02:31:24Z</dcterms:created>
  <dcterms:modified xsi:type="dcterms:W3CDTF">2019-04-18T14:36:33Z</dcterms:modified>
</cp:coreProperties>
</file>