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0" r:id="rId3"/>
    <p:sldId id="446" r:id="rId4"/>
    <p:sldId id="299" r:id="rId5"/>
    <p:sldId id="414" r:id="rId6"/>
    <p:sldId id="614" r:id="rId7"/>
    <p:sldId id="615" r:id="rId8"/>
    <p:sldId id="565" r:id="rId9"/>
    <p:sldId id="616" r:id="rId10"/>
    <p:sldId id="617" r:id="rId11"/>
    <p:sldId id="618" r:id="rId12"/>
    <p:sldId id="620" r:id="rId13"/>
    <p:sldId id="621" r:id="rId14"/>
    <p:sldId id="622" r:id="rId15"/>
    <p:sldId id="575" r:id="rId16"/>
    <p:sldId id="623" r:id="rId17"/>
    <p:sldId id="582" r:id="rId18"/>
    <p:sldId id="635" r:id="rId19"/>
    <p:sldId id="636" r:id="rId20"/>
    <p:sldId id="502" r:id="rId21"/>
    <p:sldId id="518" r:id="rId22"/>
    <p:sldId id="638" r:id="rId23"/>
    <p:sldId id="639" r:id="rId24"/>
    <p:sldId id="583" r:id="rId25"/>
    <p:sldId id="625" r:id="rId26"/>
    <p:sldId id="626" r:id="rId27"/>
    <p:sldId id="624" r:id="rId28"/>
    <p:sldId id="627" r:id="rId29"/>
    <p:sldId id="628" r:id="rId30"/>
    <p:sldId id="629" r:id="rId31"/>
    <p:sldId id="630" r:id="rId32"/>
    <p:sldId id="631" r:id="rId33"/>
    <p:sldId id="632" r:id="rId34"/>
    <p:sldId id="640" r:id="rId35"/>
    <p:sldId id="633" r:id="rId36"/>
    <p:sldId id="634" r:id="rId37"/>
    <p:sldId id="412" r:id="rId38"/>
    <p:sldId id="64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FF"/>
    <a:srgbClr val="FF9933"/>
    <a:srgbClr val="CCECFF"/>
    <a:srgbClr val="FFCCCC"/>
    <a:srgbClr val="E5E5FF"/>
    <a:srgbClr val="CCCCFF"/>
    <a:srgbClr val="FF5050"/>
    <a:srgbClr val="4472C4"/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0" autoAdjust="0"/>
    <p:restoredTop sz="94028" autoAdjust="0"/>
  </p:normalViewPr>
  <p:slideViewPr>
    <p:cSldViewPr snapToGrid="0">
      <p:cViewPr varScale="1">
        <p:scale>
          <a:sx n="107" d="100"/>
          <a:sy n="107" d="100"/>
        </p:scale>
        <p:origin x="148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87" d="100"/>
          <a:sy n="87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D780-F252-459C-A8CC-780F01C686CC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0C0B-3EAB-48F1-B482-925EC3BB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7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E0C-DD18-4287-8984-7EBAE9020F87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781B-242D-4086-885E-EA5D38457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長方形 7"/>
          <p:cNvSpPr/>
          <p:nvPr userDrawn="1"/>
        </p:nvSpPr>
        <p:spPr>
          <a:xfrm>
            <a:off x="0" y="-1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pic>
        <p:nvPicPr>
          <p:cNvPr id="11" name="画像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0"/>
            <a:ext cx="1343025" cy="2017486"/>
          </a:xfrm>
          <a:prstGeom prst="rect">
            <a:avLst/>
          </a:prstGeom>
        </p:spPr>
      </p:pic>
      <p:sp>
        <p:nvSpPr>
          <p:cNvPr id="16" name="長方形 7"/>
          <p:cNvSpPr/>
          <p:nvPr userDrawn="1"/>
        </p:nvSpPr>
        <p:spPr>
          <a:xfrm>
            <a:off x="0" y="5410199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296553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1550"/>
            <a:ext cx="7886700" cy="7827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114268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37640"/>
            <a:ext cx="7886700" cy="7827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76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0557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020"/>
            <a:ext cx="7886700" cy="50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42549B-8FE6-4484-9A7A-743D5AD0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70" r:id="rId4"/>
    <p:sldLayoutId id="2147483666" r:id="rId5"/>
    <p:sldLayoutId id="2147483667" r:id="rId6"/>
    <p:sldLayoutId id="2147483668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4.wdp"/><Relationship Id="rId18" Type="http://schemas.openxmlformats.org/officeDocument/2006/relationships/image" Target="../media/image27.png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microsoft.com/office/2007/relationships/hdphoto" Target="../media/hdphoto6.wdp"/><Relationship Id="rId12" Type="http://schemas.openxmlformats.org/officeDocument/2006/relationships/image" Target="../media/image16.png"/><Relationship Id="rId17" Type="http://schemas.microsoft.com/office/2007/relationships/hdphoto" Target="../media/hdphoto3.wdp"/><Relationship Id="rId2" Type="http://schemas.openxmlformats.org/officeDocument/2006/relationships/image" Target="../media/image19.png"/><Relationship Id="rId16" Type="http://schemas.openxmlformats.org/officeDocument/2006/relationships/image" Target="../media/image12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7.png"/><Relationship Id="rId10" Type="http://schemas.openxmlformats.org/officeDocument/2006/relationships/image" Target="../media/image24.png"/><Relationship Id="rId19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microsoft.com/office/2007/relationships/hdphoto" Target="../media/hdphoto5.wdp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microsoft.com/office/2007/relationships/hdphoto" Target="../media/hdphoto8.wdp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30400"/>
            <a:ext cx="7772400" cy="2098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b="1" dirty="0"/>
              <a:t>画像情報処理特論</a:t>
            </a:r>
            <a:br>
              <a:rPr kumimoji="1" lang="en-US" altLang="ja-JP" sz="4400" dirty="0"/>
            </a:br>
            <a:r>
              <a:rPr lang="ja-JP" altLang="en-US" sz="2200" dirty="0"/>
              <a:t>第</a:t>
            </a:r>
            <a:r>
              <a:rPr lang="en-US" altLang="ja-JP" sz="2200" dirty="0"/>
              <a:t>5</a:t>
            </a:r>
            <a:r>
              <a:rPr lang="ja-JP" altLang="en-US" sz="2200" dirty="0"/>
              <a:t>回  平滑化、先鋭化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5348"/>
            <a:ext cx="6858000" cy="958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東京工科大学　助教</a:t>
            </a:r>
            <a:endParaRPr kumimoji="1" lang="en-US" altLang="ja-JP" dirty="0"/>
          </a:p>
          <a:p>
            <a:r>
              <a:rPr kumimoji="1" lang="ja-JP" altLang="en-US" dirty="0"/>
              <a:t>加納 徹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62313" y="194430"/>
            <a:ext cx="2152291" cy="4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2018/05/17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9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平均化フィルタ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周辺の画素の平均値に置き換えるフィルタ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1297074" y="2669650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1770657" y="2669650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2244240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823490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1297074" y="3143234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1770657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2244240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823490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1297074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1770657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2244240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82349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1297074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1770657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224424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386162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4335208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386162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4335208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386162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4335208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48087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48087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48087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823489" y="2669648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AutoShape 3">
                <a:extLst>
                  <a:ext uri="{FF2B5EF4-FFF2-40B4-BE49-F238E27FC236}">
                    <a16:creationId xmlns:a16="http://schemas.microsoft.com/office/drawing/2014/main" id="{40BC4307-CDB5-47C6-BE15-5C8C51559BA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3704" y="5944587"/>
                <a:ext cx="7078901" cy="624114"/>
              </a:xfrm>
              <a:prstGeom prst="roundRect">
                <a:avLst/>
              </a:prstGeom>
              <a:solidFill>
                <a:schemeClr val="bg1"/>
              </a:solidFill>
              <a:ln w="22225">
                <a:solidFill>
                  <a:schemeClr val="tx1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tIns="5400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90×</m:t>
                    </m:r>
                    <m:f>
                      <m:f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+90×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ja-JP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ja-JP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ja-JP" sz="16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ja-JP" sz="1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80" name="AutoShape 3">
                <a:extLst>
                  <a:ext uri="{FF2B5EF4-FFF2-40B4-BE49-F238E27FC236}">
                    <a16:creationId xmlns:a16="http://schemas.microsoft.com/office/drawing/2014/main" id="{40BC4307-CDB5-47C6-BE15-5C8C5155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3704" y="5944587"/>
                <a:ext cx="7078901" cy="6241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2225">
                <a:solidFill>
                  <a:schemeClr val="tx1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2FFC752-7D43-4EB9-A617-B9D416268D01}"/>
              </a:ext>
            </a:extLst>
          </p:cNvPr>
          <p:cNvSpPr/>
          <p:nvPr/>
        </p:nvSpPr>
        <p:spPr>
          <a:xfrm>
            <a:off x="2715693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1E2D6E0-0C4E-49C8-A88F-BB3239560F3A}"/>
              </a:ext>
            </a:extLst>
          </p:cNvPr>
          <p:cNvSpPr/>
          <p:nvPr/>
        </p:nvSpPr>
        <p:spPr>
          <a:xfrm>
            <a:off x="2715693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F325E15-45D7-4AB5-B90B-A45B53238EFB}"/>
              </a:ext>
            </a:extLst>
          </p:cNvPr>
          <p:cNvSpPr/>
          <p:nvPr/>
        </p:nvSpPr>
        <p:spPr>
          <a:xfrm>
            <a:off x="2715693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63E2CA3-2DA0-41F9-9F6F-2BCE9447A549}"/>
              </a:ext>
            </a:extLst>
          </p:cNvPr>
          <p:cNvSpPr/>
          <p:nvPr/>
        </p:nvSpPr>
        <p:spPr>
          <a:xfrm>
            <a:off x="2715693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8FD5E7-5794-4C7F-A684-60AD705D1EEF}"/>
              </a:ext>
            </a:extLst>
          </p:cNvPr>
          <p:cNvSpPr/>
          <p:nvPr/>
        </p:nvSpPr>
        <p:spPr>
          <a:xfrm>
            <a:off x="82349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E8CCF8-266B-4130-8388-D5E90CF2859F}"/>
              </a:ext>
            </a:extLst>
          </p:cNvPr>
          <p:cNvSpPr/>
          <p:nvPr/>
        </p:nvSpPr>
        <p:spPr>
          <a:xfrm>
            <a:off x="1297074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627130C-A7E6-4717-A659-C583CAC4F1B6}"/>
              </a:ext>
            </a:extLst>
          </p:cNvPr>
          <p:cNvSpPr/>
          <p:nvPr/>
        </p:nvSpPr>
        <p:spPr>
          <a:xfrm>
            <a:off x="1770657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BA4E95C-98C6-4148-8F3C-009720FE50D2}"/>
              </a:ext>
            </a:extLst>
          </p:cNvPr>
          <p:cNvSpPr/>
          <p:nvPr/>
        </p:nvSpPr>
        <p:spPr>
          <a:xfrm>
            <a:off x="224424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B351A11-9D3A-4D45-A74A-EA843736D07E}"/>
              </a:ext>
            </a:extLst>
          </p:cNvPr>
          <p:cNvSpPr/>
          <p:nvPr/>
        </p:nvSpPr>
        <p:spPr>
          <a:xfrm>
            <a:off x="2715693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645A46-6320-4C0B-889E-D36BF93D4DB8}"/>
              </a:ext>
            </a:extLst>
          </p:cNvPr>
          <p:cNvSpPr txBox="1"/>
          <p:nvPr/>
        </p:nvSpPr>
        <p:spPr>
          <a:xfrm>
            <a:off x="3279229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＊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F0E0ED-D518-4D0E-BA46-2A7148241B9C}"/>
              </a:ext>
            </a:extLst>
          </p:cNvPr>
          <p:cNvSpPr/>
          <p:nvPr/>
        </p:nvSpPr>
        <p:spPr>
          <a:xfrm>
            <a:off x="6426176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A106334-63A8-4273-9449-7A788D006643}"/>
              </a:ext>
            </a:extLst>
          </p:cNvPr>
          <p:cNvSpPr/>
          <p:nvPr/>
        </p:nvSpPr>
        <p:spPr>
          <a:xfrm>
            <a:off x="6899759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CBD6BE8-3EBE-401A-ACC0-387A150FFBD3}"/>
              </a:ext>
            </a:extLst>
          </p:cNvPr>
          <p:cNvSpPr/>
          <p:nvPr/>
        </p:nvSpPr>
        <p:spPr>
          <a:xfrm>
            <a:off x="7373342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7FD4C1D-2C1D-4B15-B766-BE4A5B3319C3}"/>
              </a:ext>
            </a:extLst>
          </p:cNvPr>
          <p:cNvSpPr/>
          <p:nvPr/>
        </p:nvSpPr>
        <p:spPr>
          <a:xfrm>
            <a:off x="59525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7416E5-F5F9-4C2C-8ACF-6AA0072CEE23}"/>
              </a:ext>
            </a:extLst>
          </p:cNvPr>
          <p:cNvSpPr/>
          <p:nvPr/>
        </p:nvSpPr>
        <p:spPr>
          <a:xfrm>
            <a:off x="6426176" y="3143234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F1906FF-39B0-4765-AF73-12BE43C29753}"/>
              </a:ext>
            </a:extLst>
          </p:cNvPr>
          <p:cNvSpPr/>
          <p:nvPr/>
        </p:nvSpPr>
        <p:spPr>
          <a:xfrm>
            <a:off x="6899759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1C810B1-FB95-4840-8F5F-2CBAF9F22030}"/>
              </a:ext>
            </a:extLst>
          </p:cNvPr>
          <p:cNvSpPr/>
          <p:nvPr/>
        </p:nvSpPr>
        <p:spPr>
          <a:xfrm>
            <a:off x="737334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C024528-0350-4E95-9ADA-A585CA2A97E5}"/>
              </a:ext>
            </a:extLst>
          </p:cNvPr>
          <p:cNvSpPr/>
          <p:nvPr/>
        </p:nvSpPr>
        <p:spPr>
          <a:xfrm>
            <a:off x="59525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5311604-727A-430C-937D-C09F00191E74}"/>
              </a:ext>
            </a:extLst>
          </p:cNvPr>
          <p:cNvSpPr/>
          <p:nvPr/>
        </p:nvSpPr>
        <p:spPr>
          <a:xfrm>
            <a:off x="6426176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9ACB5B-CB34-4F38-8799-FD47134DB1F3}"/>
              </a:ext>
            </a:extLst>
          </p:cNvPr>
          <p:cNvSpPr/>
          <p:nvPr/>
        </p:nvSpPr>
        <p:spPr>
          <a:xfrm>
            <a:off x="6899759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44E27E8-5F45-4D72-AB4D-875B4F5E856A}"/>
              </a:ext>
            </a:extLst>
          </p:cNvPr>
          <p:cNvSpPr/>
          <p:nvPr/>
        </p:nvSpPr>
        <p:spPr>
          <a:xfrm>
            <a:off x="737334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ED1DA-5468-4396-9E39-1077A36D3C27}"/>
              </a:ext>
            </a:extLst>
          </p:cNvPr>
          <p:cNvSpPr/>
          <p:nvPr/>
        </p:nvSpPr>
        <p:spPr>
          <a:xfrm>
            <a:off x="59525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658D437-DC58-444F-918A-A8AC4038B142}"/>
              </a:ext>
            </a:extLst>
          </p:cNvPr>
          <p:cNvSpPr/>
          <p:nvPr/>
        </p:nvSpPr>
        <p:spPr>
          <a:xfrm>
            <a:off x="6426176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21FB16B-EBAA-4D4E-8B1F-3ABDC69E313E}"/>
              </a:ext>
            </a:extLst>
          </p:cNvPr>
          <p:cNvSpPr/>
          <p:nvPr/>
        </p:nvSpPr>
        <p:spPr>
          <a:xfrm>
            <a:off x="6899759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2FA23F1-05BD-4ABB-B06B-E987C3429F4D}"/>
              </a:ext>
            </a:extLst>
          </p:cNvPr>
          <p:cNvSpPr/>
          <p:nvPr/>
        </p:nvSpPr>
        <p:spPr>
          <a:xfrm>
            <a:off x="737334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2ED58E1-71AC-42F0-9F30-3E48CA7CDB24}"/>
              </a:ext>
            </a:extLst>
          </p:cNvPr>
          <p:cNvSpPr/>
          <p:nvPr/>
        </p:nvSpPr>
        <p:spPr>
          <a:xfrm>
            <a:off x="5952591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3CBDB8-AA2C-4DED-808E-94D974C6DA31}"/>
              </a:ext>
            </a:extLst>
          </p:cNvPr>
          <p:cNvSpPr/>
          <p:nvPr/>
        </p:nvSpPr>
        <p:spPr>
          <a:xfrm>
            <a:off x="7844795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C354D69-E7E7-46E6-A7A4-1FCEA4EFF5B8}"/>
              </a:ext>
            </a:extLst>
          </p:cNvPr>
          <p:cNvSpPr/>
          <p:nvPr/>
        </p:nvSpPr>
        <p:spPr>
          <a:xfrm>
            <a:off x="784479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E745D67-7B96-4442-A52F-6475A10064C9}"/>
              </a:ext>
            </a:extLst>
          </p:cNvPr>
          <p:cNvSpPr/>
          <p:nvPr/>
        </p:nvSpPr>
        <p:spPr>
          <a:xfrm>
            <a:off x="784479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B7DB96-1DEF-49B6-8C22-0185546733E3}"/>
              </a:ext>
            </a:extLst>
          </p:cNvPr>
          <p:cNvSpPr/>
          <p:nvPr/>
        </p:nvSpPr>
        <p:spPr>
          <a:xfrm>
            <a:off x="784479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D155E0A-4ECB-4B67-9A4D-4A498D8B8DA2}"/>
              </a:ext>
            </a:extLst>
          </p:cNvPr>
          <p:cNvSpPr/>
          <p:nvPr/>
        </p:nvSpPr>
        <p:spPr>
          <a:xfrm>
            <a:off x="595259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B8BC78F-B385-4E57-A113-96A88B99072B}"/>
              </a:ext>
            </a:extLst>
          </p:cNvPr>
          <p:cNvSpPr/>
          <p:nvPr/>
        </p:nvSpPr>
        <p:spPr>
          <a:xfrm>
            <a:off x="6426176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AA790A6-DB5E-448E-A359-A304F8B49EB5}"/>
              </a:ext>
            </a:extLst>
          </p:cNvPr>
          <p:cNvSpPr/>
          <p:nvPr/>
        </p:nvSpPr>
        <p:spPr>
          <a:xfrm>
            <a:off x="6899759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5B9727B-532F-4B7F-A2A0-FC9D1DA3A9E0}"/>
              </a:ext>
            </a:extLst>
          </p:cNvPr>
          <p:cNvSpPr/>
          <p:nvPr/>
        </p:nvSpPr>
        <p:spPr>
          <a:xfrm>
            <a:off x="737334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FDFDDDF-4BAB-4250-A483-237A0C762606}"/>
              </a:ext>
            </a:extLst>
          </p:cNvPr>
          <p:cNvSpPr/>
          <p:nvPr/>
        </p:nvSpPr>
        <p:spPr>
          <a:xfrm>
            <a:off x="7844795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652F309-84AA-46A6-9B33-50108D207F1E}"/>
              </a:ext>
            </a:extLst>
          </p:cNvPr>
          <p:cNvSpPr txBox="1"/>
          <p:nvPr/>
        </p:nvSpPr>
        <p:spPr>
          <a:xfrm>
            <a:off x="5371262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＝</a:t>
            </a: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0C3AE217-4F79-42A9-863E-E1E8B17FDF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72" t="9323" r="20993" b="25304"/>
          <a:stretch/>
        </p:blipFill>
        <p:spPr>
          <a:xfrm flipH="1">
            <a:off x="7710520" y="5829585"/>
            <a:ext cx="1179776" cy="8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平均化フィルタ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周辺の画素の平均値に置き換えるフィルタ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1297074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1770657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2244240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823490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1297074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1770657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2244240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823490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1297074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1770657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2244240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82349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1297074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1770657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224424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386162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4335208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386162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4335208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386162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4335208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48087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48087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48087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823489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70657" y="5944587"/>
            <a:ext cx="5561948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尖った部分が </a:t>
            </a:r>
            <a:r>
              <a:rPr lang="ja-JP" altLang="en-US" b="1" dirty="0">
                <a:latin typeface="+mn-ea"/>
              </a:rPr>
              <a:t>じわぁ～～ </a:t>
            </a:r>
            <a:r>
              <a:rPr lang="ja-JP" altLang="en-US" dirty="0" err="1">
                <a:latin typeface="+mn-ea"/>
              </a:rPr>
              <a:t>っと</a:t>
            </a:r>
            <a:r>
              <a:rPr lang="ja-JP" altLang="en-US" dirty="0">
                <a:latin typeface="+mn-ea"/>
              </a:rPr>
              <a:t>広がるイメージ</a:t>
            </a:r>
            <a:endParaRPr lang="en-US" altLang="ja-JP" b="1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2FFC752-7D43-4EB9-A617-B9D416268D01}"/>
              </a:ext>
            </a:extLst>
          </p:cNvPr>
          <p:cNvSpPr/>
          <p:nvPr/>
        </p:nvSpPr>
        <p:spPr>
          <a:xfrm>
            <a:off x="2715693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1E2D6E0-0C4E-49C8-A88F-BB3239560F3A}"/>
              </a:ext>
            </a:extLst>
          </p:cNvPr>
          <p:cNvSpPr/>
          <p:nvPr/>
        </p:nvSpPr>
        <p:spPr>
          <a:xfrm>
            <a:off x="2715693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F325E15-45D7-4AB5-B90B-A45B53238EFB}"/>
              </a:ext>
            </a:extLst>
          </p:cNvPr>
          <p:cNvSpPr/>
          <p:nvPr/>
        </p:nvSpPr>
        <p:spPr>
          <a:xfrm>
            <a:off x="2715693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63E2CA3-2DA0-41F9-9F6F-2BCE9447A549}"/>
              </a:ext>
            </a:extLst>
          </p:cNvPr>
          <p:cNvSpPr/>
          <p:nvPr/>
        </p:nvSpPr>
        <p:spPr>
          <a:xfrm>
            <a:off x="2715693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8FD5E7-5794-4C7F-A684-60AD705D1EEF}"/>
              </a:ext>
            </a:extLst>
          </p:cNvPr>
          <p:cNvSpPr/>
          <p:nvPr/>
        </p:nvSpPr>
        <p:spPr>
          <a:xfrm>
            <a:off x="82349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E8CCF8-266B-4130-8388-D5E90CF2859F}"/>
              </a:ext>
            </a:extLst>
          </p:cNvPr>
          <p:cNvSpPr/>
          <p:nvPr/>
        </p:nvSpPr>
        <p:spPr>
          <a:xfrm>
            <a:off x="1297074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627130C-A7E6-4717-A659-C583CAC4F1B6}"/>
              </a:ext>
            </a:extLst>
          </p:cNvPr>
          <p:cNvSpPr/>
          <p:nvPr/>
        </p:nvSpPr>
        <p:spPr>
          <a:xfrm>
            <a:off x="1770657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BA4E95C-98C6-4148-8F3C-009720FE50D2}"/>
              </a:ext>
            </a:extLst>
          </p:cNvPr>
          <p:cNvSpPr/>
          <p:nvPr/>
        </p:nvSpPr>
        <p:spPr>
          <a:xfrm>
            <a:off x="224424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B351A11-9D3A-4D45-A74A-EA843736D07E}"/>
              </a:ext>
            </a:extLst>
          </p:cNvPr>
          <p:cNvSpPr/>
          <p:nvPr/>
        </p:nvSpPr>
        <p:spPr>
          <a:xfrm>
            <a:off x="2715693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645A46-6320-4C0B-889E-D36BF93D4DB8}"/>
              </a:ext>
            </a:extLst>
          </p:cNvPr>
          <p:cNvSpPr txBox="1"/>
          <p:nvPr/>
        </p:nvSpPr>
        <p:spPr>
          <a:xfrm>
            <a:off x="3279229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＊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F0E0ED-D518-4D0E-BA46-2A7148241B9C}"/>
              </a:ext>
            </a:extLst>
          </p:cNvPr>
          <p:cNvSpPr/>
          <p:nvPr/>
        </p:nvSpPr>
        <p:spPr>
          <a:xfrm>
            <a:off x="6426176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A106334-63A8-4273-9449-7A788D006643}"/>
              </a:ext>
            </a:extLst>
          </p:cNvPr>
          <p:cNvSpPr/>
          <p:nvPr/>
        </p:nvSpPr>
        <p:spPr>
          <a:xfrm>
            <a:off x="6899759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CBD6BE8-3EBE-401A-ACC0-387A150FFBD3}"/>
              </a:ext>
            </a:extLst>
          </p:cNvPr>
          <p:cNvSpPr/>
          <p:nvPr/>
        </p:nvSpPr>
        <p:spPr>
          <a:xfrm>
            <a:off x="7373342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7FD4C1D-2C1D-4B15-B766-BE4A5B3319C3}"/>
              </a:ext>
            </a:extLst>
          </p:cNvPr>
          <p:cNvSpPr/>
          <p:nvPr/>
        </p:nvSpPr>
        <p:spPr>
          <a:xfrm>
            <a:off x="59525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7416E5-F5F9-4C2C-8ACF-6AA0072CEE23}"/>
              </a:ext>
            </a:extLst>
          </p:cNvPr>
          <p:cNvSpPr/>
          <p:nvPr/>
        </p:nvSpPr>
        <p:spPr>
          <a:xfrm>
            <a:off x="6426176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F1906FF-39B0-4765-AF73-12BE43C29753}"/>
              </a:ext>
            </a:extLst>
          </p:cNvPr>
          <p:cNvSpPr/>
          <p:nvPr/>
        </p:nvSpPr>
        <p:spPr>
          <a:xfrm>
            <a:off x="6899759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1C810B1-FB95-4840-8F5F-2CBAF9F22030}"/>
              </a:ext>
            </a:extLst>
          </p:cNvPr>
          <p:cNvSpPr/>
          <p:nvPr/>
        </p:nvSpPr>
        <p:spPr>
          <a:xfrm>
            <a:off x="737334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C024528-0350-4E95-9ADA-A585CA2A97E5}"/>
              </a:ext>
            </a:extLst>
          </p:cNvPr>
          <p:cNvSpPr/>
          <p:nvPr/>
        </p:nvSpPr>
        <p:spPr>
          <a:xfrm>
            <a:off x="59525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5311604-727A-430C-937D-C09F00191E74}"/>
              </a:ext>
            </a:extLst>
          </p:cNvPr>
          <p:cNvSpPr/>
          <p:nvPr/>
        </p:nvSpPr>
        <p:spPr>
          <a:xfrm>
            <a:off x="6426176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9ACB5B-CB34-4F38-8799-FD47134DB1F3}"/>
              </a:ext>
            </a:extLst>
          </p:cNvPr>
          <p:cNvSpPr/>
          <p:nvPr/>
        </p:nvSpPr>
        <p:spPr>
          <a:xfrm>
            <a:off x="6899759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44E27E8-5F45-4D72-AB4D-875B4F5E856A}"/>
              </a:ext>
            </a:extLst>
          </p:cNvPr>
          <p:cNvSpPr/>
          <p:nvPr/>
        </p:nvSpPr>
        <p:spPr>
          <a:xfrm>
            <a:off x="737334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ED1DA-5468-4396-9E39-1077A36D3C27}"/>
              </a:ext>
            </a:extLst>
          </p:cNvPr>
          <p:cNvSpPr/>
          <p:nvPr/>
        </p:nvSpPr>
        <p:spPr>
          <a:xfrm>
            <a:off x="59525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658D437-DC58-444F-918A-A8AC4038B142}"/>
              </a:ext>
            </a:extLst>
          </p:cNvPr>
          <p:cNvSpPr/>
          <p:nvPr/>
        </p:nvSpPr>
        <p:spPr>
          <a:xfrm>
            <a:off x="6426176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21FB16B-EBAA-4D4E-8B1F-3ABDC69E313E}"/>
              </a:ext>
            </a:extLst>
          </p:cNvPr>
          <p:cNvSpPr/>
          <p:nvPr/>
        </p:nvSpPr>
        <p:spPr>
          <a:xfrm>
            <a:off x="6899759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2FA23F1-05BD-4ABB-B06B-E987C3429F4D}"/>
              </a:ext>
            </a:extLst>
          </p:cNvPr>
          <p:cNvSpPr/>
          <p:nvPr/>
        </p:nvSpPr>
        <p:spPr>
          <a:xfrm>
            <a:off x="737334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100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2ED58E1-71AC-42F0-9F30-3E48CA7CDB24}"/>
              </a:ext>
            </a:extLst>
          </p:cNvPr>
          <p:cNvSpPr/>
          <p:nvPr/>
        </p:nvSpPr>
        <p:spPr>
          <a:xfrm>
            <a:off x="5952591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3CBDB8-AA2C-4DED-808E-94D974C6DA31}"/>
              </a:ext>
            </a:extLst>
          </p:cNvPr>
          <p:cNvSpPr/>
          <p:nvPr/>
        </p:nvSpPr>
        <p:spPr>
          <a:xfrm>
            <a:off x="7844795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C354D69-E7E7-46E6-A7A4-1FCEA4EFF5B8}"/>
              </a:ext>
            </a:extLst>
          </p:cNvPr>
          <p:cNvSpPr/>
          <p:nvPr/>
        </p:nvSpPr>
        <p:spPr>
          <a:xfrm>
            <a:off x="784479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E745D67-7B96-4442-A52F-6475A10064C9}"/>
              </a:ext>
            </a:extLst>
          </p:cNvPr>
          <p:cNvSpPr/>
          <p:nvPr/>
        </p:nvSpPr>
        <p:spPr>
          <a:xfrm>
            <a:off x="784479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B7DB96-1DEF-49B6-8C22-0185546733E3}"/>
              </a:ext>
            </a:extLst>
          </p:cNvPr>
          <p:cNvSpPr/>
          <p:nvPr/>
        </p:nvSpPr>
        <p:spPr>
          <a:xfrm>
            <a:off x="784479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D155E0A-4ECB-4B67-9A4D-4A498D8B8DA2}"/>
              </a:ext>
            </a:extLst>
          </p:cNvPr>
          <p:cNvSpPr/>
          <p:nvPr/>
        </p:nvSpPr>
        <p:spPr>
          <a:xfrm>
            <a:off x="595259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B8BC78F-B385-4E57-A113-96A88B99072B}"/>
              </a:ext>
            </a:extLst>
          </p:cNvPr>
          <p:cNvSpPr/>
          <p:nvPr/>
        </p:nvSpPr>
        <p:spPr>
          <a:xfrm>
            <a:off x="6426176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AA790A6-DB5E-448E-A359-A304F8B49EB5}"/>
              </a:ext>
            </a:extLst>
          </p:cNvPr>
          <p:cNvSpPr/>
          <p:nvPr/>
        </p:nvSpPr>
        <p:spPr>
          <a:xfrm>
            <a:off x="6899759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5B9727B-532F-4B7F-A2A0-FC9D1DA3A9E0}"/>
              </a:ext>
            </a:extLst>
          </p:cNvPr>
          <p:cNvSpPr/>
          <p:nvPr/>
        </p:nvSpPr>
        <p:spPr>
          <a:xfrm>
            <a:off x="737334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FDFDDDF-4BAB-4250-A483-237A0C762606}"/>
              </a:ext>
            </a:extLst>
          </p:cNvPr>
          <p:cNvSpPr/>
          <p:nvPr/>
        </p:nvSpPr>
        <p:spPr>
          <a:xfrm>
            <a:off x="7844795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652F309-84AA-46A6-9B33-50108D207F1E}"/>
              </a:ext>
            </a:extLst>
          </p:cNvPr>
          <p:cNvSpPr txBox="1"/>
          <p:nvPr/>
        </p:nvSpPr>
        <p:spPr>
          <a:xfrm>
            <a:off x="5371262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＝</a:t>
            </a: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6A7343B2-A8EE-42DE-9816-FB21FC083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7" y="5571339"/>
            <a:ext cx="1176644" cy="1037677"/>
          </a:xfrm>
          <a:prstGeom prst="rect">
            <a:avLst/>
          </a:prstGeom>
        </p:spPr>
      </p:pic>
      <p:sp>
        <p:nvSpPr>
          <p:cNvPr id="89" name="スライド番号プレースホルダー 3">
            <a:extLst>
              <a:ext uri="{FF2B5EF4-FFF2-40B4-BE49-F238E27FC236}">
                <a16:creationId xmlns:a16="http://schemas.microsoft.com/office/drawing/2014/main" id="{56628C88-51AF-47D7-9FC8-A5AB464D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898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加重平均フィルタ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</a:t>
            </a:r>
            <a:r>
              <a:rPr kumimoji="1" lang="ja-JP" altLang="en-US" sz="2400" b="1" dirty="0"/>
              <a:t>重み付き平均値</a:t>
            </a:r>
            <a:r>
              <a:rPr kumimoji="1" lang="ja-JP" altLang="en-US" sz="2400" dirty="0"/>
              <a:t>に置き換えるフィルタ</a:t>
            </a:r>
            <a:endParaRPr kumimoji="1" lang="en-US" altLang="ja-JP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5190739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5664322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6137905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4717155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5190739" y="3228832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5664322" y="3228832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6137905" y="3228832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4717155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5190739" y="3702415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5664322" y="3702415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3/35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6137905" y="3702415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2/25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4717155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5190739" y="417599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5664322" y="417599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6137905" y="417599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b="1" dirty="0">
                <a:solidFill>
                  <a:schemeClr val="tx1"/>
                </a:solidFill>
              </a:rPr>
              <a:t>2/35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A49E20E-29E6-443A-8812-1BDE5D922485}"/>
              </a:ext>
            </a:extLst>
          </p:cNvPr>
          <p:cNvSpPr/>
          <p:nvPr/>
        </p:nvSpPr>
        <p:spPr>
          <a:xfrm>
            <a:off x="6611489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AADCE2C-0D5D-4BD1-B70D-07D00E34F335}"/>
              </a:ext>
            </a:extLst>
          </p:cNvPr>
          <p:cNvSpPr/>
          <p:nvPr/>
        </p:nvSpPr>
        <p:spPr>
          <a:xfrm>
            <a:off x="6611489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C74EF19-1077-4B87-BDC8-2177A6A05C43}"/>
              </a:ext>
            </a:extLst>
          </p:cNvPr>
          <p:cNvSpPr/>
          <p:nvPr/>
        </p:nvSpPr>
        <p:spPr>
          <a:xfrm>
            <a:off x="6611489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7184EB-E864-4CD0-96CA-B41369AF5A0E}"/>
              </a:ext>
            </a:extLst>
          </p:cNvPr>
          <p:cNvSpPr/>
          <p:nvPr/>
        </p:nvSpPr>
        <p:spPr>
          <a:xfrm>
            <a:off x="5190739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8412DE5-D7BA-4725-A59E-7EFC31236BC8}"/>
              </a:ext>
            </a:extLst>
          </p:cNvPr>
          <p:cNvSpPr/>
          <p:nvPr/>
        </p:nvSpPr>
        <p:spPr>
          <a:xfrm>
            <a:off x="5664322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977739-AC6A-4F8A-A267-8482E34CCCBD}"/>
              </a:ext>
            </a:extLst>
          </p:cNvPr>
          <p:cNvSpPr/>
          <p:nvPr/>
        </p:nvSpPr>
        <p:spPr>
          <a:xfrm>
            <a:off x="6137905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2039879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2513462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2039879" y="32288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2513462" y="322882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108000" rIns="0" rtlCol="0" anchor="ctr"/>
          <a:lstStyle/>
          <a:p>
            <a:pPr algn="ctr"/>
            <a:r>
              <a:rPr kumimoji="1" lang="en-US" altLang="ja-JP" sz="1200" b="1" dirty="0"/>
              <a:t>2/10</a:t>
            </a:r>
            <a:endParaRPr kumimoji="1" lang="ja-JP" altLang="en-US" sz="1200" b="1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2039879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2513462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2987046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2987046" y="32288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2987046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1/10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4717154" y="2755246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B3BC580-2A06-4EA6-BB4F-D2F085E03716}"/>
              </a:ext>
            </a:extLst>
          </p:cNvPr>
          <p:cNvSpPr/>
          <p:nvPr/>
        </p:nvSpPr>
        <p:spPr>
          <a:xfrm>
            <a:off x="6611489" y="2755246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AA9228F-B079-4E5B-B52C-3EAB6C3C1DCF}"/>
              </a:ext>
            </a:extLst>
          </p:cNvPr>
          <p:cNvSpPr/>
          <p:nvPr/>
        </p:nvSpPr>
        <p:spPr>
          <a:xfrm>
            <a:off x="6611489" y="4649581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481B1C0-EB96-4C40-8E89-8AAD22E86AF3}"/>
              </a:ext>
            </a:extLst>
          </p:cNvPr>
          <p:cNvSpPr/>
          <p:nvPr/>
        </p:nvSpPr>
        <p:spPr>
          <a:xfrm>
            <a:off x="4717154" y="4649581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1/35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/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  <a:blipFill>
                <a:blip r:embed="rId2"/>
                <a:stretch>
                  <a:fillRect l="-8397" t="-7576" r="-6870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/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ja-JP" sz="2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  <a:blipFill>
                <a:blip r:embed="rId3"/>
                <a:stretch>
                  <a:fillRect l="-7634" t="-7576" r="-763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中心ほど影響を大きくすることで緩やかな平滑化となる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4" name="Picture 2" descr="C:\Users\Zazie\Desktop\セミコロン1.jpg">
            <a:extLst>
              <a:ext uri="{FF2B5EF4-FFF2-40B4-BE49-F238E27FC236}">
                <a16:creationId xmlns:a16="http://schemas.microsoft.com/office/drawing/2014/main" id="{DDD0CE97-5675-4B13-AE8B-F977E1BD2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042" b="92500" l="8000" r="94500">
                        <a14:foregroundMark x1="51500" y1="24167" x2="51500" y2="24167"/>
                        <a14:foregroundMark x1="62250" y1="24375" x2="62250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30993" y="5415980"/>
            <a:ext cx="1070500" cy="128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スライド番号プレースホルダー 3">
            <a:extLst>
              <a:ext uri="{FF2B5EF4-FFF2-40B4-BE49-F238E27FC236}">
                <a16:creationId xmlns:a16="http://schemas.microsoft.com/office/drawing/2014/main" id="{5244EEDC-A081-423A-B00D-ADD462E5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04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ガウシアンフィルタ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フィルタの重みを</a:t>
            </a:r>
            <a:r>
              <a:rPr kumimoji="1" lang="ja-JP" altLang="en-US" sz="2400" b="1" dirty="0"/>
              <a:t>正規分布（ガウス分布）</a:t>
            </a:r>
            <a:r>
              <a:rPr kumimoji="1" lang="ja-JP" altLang="en-US" sz="2400" dirty="0"/>
              <a:t>にしたフィルタ</a:t>
            </a:r>
            <a:endParaRPr kumimoji="1" lang="en-US" altLang="ja-JP" sz="24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2039879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1/16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2513462" y="2755246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2/16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2039879" y="322882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2/16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2513462" y="3228829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108000" rIns="0" rtlCol="0" anchor="ctr"/>
          <a:lstStyle/>
          <a:p>
            <a:pPr algn="ctr"/>
            <a:r>
              <a:rPr kumimoji="1" lang="en-US" altLang="ja-JP" sz="1200" dirty="0"/>
              <a:t>4/16</a:t>
            </a:r>
            <a:endParaRPr kumimoji="1" lang="ja-JP" altLang="en-US" sz="1200" b="1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2039879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1/16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2513462" y="3702413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2/16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2987046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1/16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2987046" y="3228829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2/16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2987046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/>
              <a:t>1/16</a:t>
            </a:r>
            <a:endParaRPr kumimoji="1" lang="ja-JP" altLang="en-US" sz="12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FF28BAA-BD0E-49D5-A80D-4984BB4C012E}"/>
              </a:ext>
            </a:extLst>
          </p:cNvPr>
          <p:cNvGrpSpPr/>
          <p:nvPr/>
        </p:nvGrpSpPr>
        <p:grpSpPr>
          <a:xfrm>
            <a:off x="4525539" y="2749149"/>
            <a:ext cx="2751150" cy="2751150"/>
            <a:chOff x="4717154" y="2755246"/>
            <a:chExt cx="2367919" cy="23679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0E60A18-3CDE-487D-A9FF-0F3B8CCAEAF8}"/>
                </a:ext>
              </a:extLst>
            </p:cNvPr>
            <p:cNvSpPr/>
            <p:nvPr/>
          </p:nvSpPr>
          <p:spPr>
            <a:xfrm>
              <a:off x="5190739" y="2755248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C9A10CE-F6FD-40A2-8970-F543985372DB}"/>
                </a:ext>
              </a:extLst>
            </p:cNvPr>
            <p:cNvSpPr/>
            <p:nvPr/>
          </p:nvSpPr>
          <p:spPr>
            <a:xfrm>
              <a:off x="5664322" y="2755248"/>
              <a:ext cx="473584" cy="4735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BAE8C86-F50F-42B1-BB97-BCFAE6F210BF}"/>
                </a:ext>
              </a:extLst>
            </p:cNvPr>
            <p:cNvSpPr/>
            <p:nvPr/>
          </p:nvSpPr>
          <p:spPr>
            <a:xfrm>
              <a:off x="6137905" y="2755248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20D06EE-1280-47C3-B4F1-52D84DFE3607}"/>
                </a:ext>
              </a:extLst>
            </p:cNvPr>
            <p:cNvSpPr/>
            <p:nvPr/>
          </p:nvSpPr>
          <p:spPr>
            <a:xfrm>
              <a:off x="4717155" y="3228832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6DF7236-B992-43C8-B5C2-F35653BE4F50}"/>
                </a:ext>
              </a:extLst>
            </p:cNvPr>
            <p:cNvSpPr/>
            <p:nvPr/>
          </p:nvSpPr>
          <p:spPr>
            <a:xfrm>
              <a:off x="5190739" y="3228832"/>
              <a:ext cx="473584" cy="473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44E8BDD-C7AA-4B45-B848-BB21E8018191}"/>
                </a:ext>
              </a:extLst>
            </p:cNvPr>
            <p:cNvSpPr/>
            <p:nvPr/>
          </p:nvSpPr>
          <p:spPr>
            <a:xfrm>
              <a:off x="5664322" y="3228832"/>
              <a:ext cx="473584" cy="473584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24/256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8832EDC-239B-41F4-933D-BBA90DD7E5C5}"/>
                </a:ext>
              </a:extLst>
            </p:cNvPr>
            <p:cNvSpPr/>
            <p:nvPr/>
          </p:nvSpPr>
          <p:spPr>
            <a:xfrm>
              <a:off x="6137905" y="3228832"/>
              <a:ext cx="473584" cy="473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D3710CB-568B-4176-A2E0-826D8808244C}"/>
                </a:ext>
              </a:extLst>
            </p:cNvPr>
            <p:cNvSpPr/>
            <p:nvPr/>
          </p:nvSpPr>
          <p:spPr>
            <a:xfrm>
              <a:off x="4717155" y="3702415"/>
              <a:ext cx="473584" cy="4735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C3A2ECF-629F-4D3C-B272-BB0E186B62B9}"/>
                </a:ext>
              </a:extLst>
            </p:cNvPr>
            <p:cNvSpPr/>
            <p:nvPr/>
          </p:nvSpPr>
          <p:spPr>
            <a:xfrm>
              <a:off x="5190739" y="3702415"/>
              <a:ext cx="473584" cy="473584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24/256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DB14DDF-0C40-4AF7-876C-920F601EAA81}"/>
                </a:ext>
              </a:extLst>
            </p:cNvPr>
            <p:cNvSpPr/>
            <p:nvPr/>
          </p:nvSpPr>
          <p:spPr>
            <a:xfrm>
              <a:off x="5664322" y="3702415"/>
              <a:ext cx="473584" cy="47358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36/256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260F444-56C8-4D09-9B37-0AE74D58D379}"/>
                </a:ext>
              </a:extLst>
            </p:cNvPr>
            <p:cNvSpPr/>
            <p:nvPr/>
          </p:nvSpPr>
          <p:spPr>
            <a:xfrm>
              <a:off x="6137905" y="3702415"/>
              <a:ext cx="473584" cy="473584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24/256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1353A21-F21A-4A3D-9ADD-23F5631F6E26}"/>
                </a:ext>
              </a:extLst>
            </p:cNvPr>
            <p:cNvSpPr/>
            <p:nvPr/>
          </p:nvSpPr>
          <p:spPr>
            <a:xfrm>
              <a:off x="4717155" y="4175999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8D749A3-27EF-46EB-BD71-B71DF4FD79BF}"/>
                </a:ext>
              </a:extLst>
            </p:cNvPr>
            <p:cNvSpPr/>
            <p:nvPr/>
          </p:nvSpPr>
          <p:spPr>
            <a:xfrm>
              <a:off x="5190739" y="4175999"/>
              <a:ext cx="473584" cy="473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01BCB83-5CF6-4E9D-8C80-6BB16625BCF9}"/>
                </a:ext>
              </a:extLst>
            </p:cNvPr>
            <p:cNvSpPr/>
            <p:nvPr/>
          </p:nvSpPr>
          <p:spPr>
            <a:xfrm>
              <a:off x="5664322" y="4175999"/>
              <a:ext cx="473584" cy="473584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24/256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3288515-CE95-42A3-865F-46F61118E43C}"/>
                </a:ext>
              </a:extLst>
            </p:cNvPr>
            <p:cNvSpPr/>
            <p:nvPr/>
          </p:nvSpPr>
          <p:spPr>
            <a:xfrm>
              <a:off x="6137905" y="4175999"/>
              <a:ext cx="473584" cy="473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EA49E20E-29E6-443A-8812-1BDE5D922485}"/>
                </a:ext>
              </a:extLst>
            </p:cNvPr>
            <p:cNvSpPr/>
            <p:nvPr/>
          </p:nvSpPr>
          <p:spPr>
            <a:xfrm>
              <a:off x="6611489" y="3228832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5AADCE2C-0D5D-4BD1-B70D-07D00E34F335}"/>
                </a:ext>
              </a:extLst>
            </p:cNvPr>
            <p:cNvSpPr/>
            <p:nvPr/>
          </p:nvSpPr>
          <p:spPr>
            <a:xfrm>
              <a:off x="6611489" y="3702415"/>
              <a:ext cx="473584" cy="4735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C74EF19-1077-4B87-BDC8-2177A6A05C43}"/>
                </a:ext>
              </a:extLst>
            </p:cNvPr>
            <p:cNvSpPr/>
            <p:nvPr/>
          </p:nvSpPr>
          <p:spPr>
            <a:xfrm>
              <a:off x="6611489" y="4175999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4E7184EB-E864-4CD0-96CA-B41369AF5A0E}"/>
                </a:ext>
              </a:extLst>
            </p:cNvPr>
            <p:cNvSpPr/>
            <p:nvPr/>
          </p:nvSpPr>
          <p:spPr>
            <a:xfrm>
              <a:off x="5190739" y="4649582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78412DE5-D7BA-4725-A59E-7EFC31236BC8}"/>
                </a:ext>
              </a:extLst>
            </p:cNvPr>
            <p:cNvSpPr/>
            <p:nvPr/>
          </p:nvSpPr>
          <p:spPr>
            <a:xfrm>
              <a:off x="5664322" y="4649582"/>
              <a:ext cx="473584" cy="4735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6/256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2977739-AC6A-4F8A-A267-8482E34CCCBD}"/>
                </a:ext>
              </a:extLst>
            </p:cNvPr>
            <p:cNvSpPr/>
            <p:nvPr/>
          </p:nvSpPr>
          <p:spPr>
            <a:xfrm>
              <a:off x="6137905" y="4649582"/>
              <a:ext cx="473584" cy="473584"/>
            </a:xfrm>
            <a:prstGeom prst="rect">
              <a:avLst/>
            </a:prstGeom>
            <a:solidFill>
              <a:srgbClr val="E5E5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4/256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56E75D92-E823-46FB-BAE8-35F93D7629B0}"/>
                </a:ext>
              </a:extLst>
            </p:cNvPr>
            <p:cNvSpPr/>
            <p:nvPr/>
          </p:nvSpPr>
          <p:spPr>
            <a:xfrm>
              <a:off x="4717154" y="2755246"/>
              <a:ext cx="473584" cy="4735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9B3BC580-2A06-4EA6-BB4F-D2F085E03716}"/>
                </a:ext>
              </a:extLst>
            </p:cNvPr>
            <p:cNvSpPr/>
            <p:nvPr/>
          </p:nvSpPr>
          <p:spPr>
            <a:xfrm>
              <a:off x="6611489" y="2755246"/>
              <a:ext cx="473584" cy="4735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5AA9228F-B079-4E5B-B52C-3EAB6C3C1DCF}"/>
                </a:ext>
              </a:extLst>
            </p:cNvPr>
            <p:cNvSpPr/>
            <p:nvPr/>
          </p:nvSpPr>
          <p:spPr>
            <a:xfrm>
              <a:off x="6611489" y="4649581"/>
              <a:ext cx="473584" cy="4735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4481B1C0-EB96-4C40-8E89-8AAD22E86AF3}"/>
                </a:ext>
              </a:extLst>
            </p:cNvPr>
            <p:cNvSpPr/>
            <p:nvPr/>
          </p:nvSpPr>
          <p:spPr>
            <a:xfrm>
              <a:off x="4717154" y="4649581"/>
              <a:ext cx="473584" cy="47358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108000" rIns="0"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tx1"/>
                  </a:solidFill>
                </a:rPr>
                <a:t>1/256</a:t>
              </a:r>
              <a:endParaRPr kumimoji="1" lang="ja-JP" altLang="en-US" sz="105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/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  <a:blipFill>
                <a:blip r:embed="rId2"/>
                <a:stretch>
                  <a:fillRect l="-8397" t="-7576" r="-6870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/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ja-JP" sz="2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  <a:blipFill>
                <a:blip r:embed="rId3"/>
                <a:stretch>
                  <a:fillRect l="-7634" t="-7576" r="-763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みんな大好き </a:t>
            </a:r>
            <a:r>
              <a:rPr lang="ja-JP" altLang="en-US" b="1" dirty="0">
                <a:latin typeface="+mn-ea"/>
              </a:rPr>
              <a:t>正規分布</a:t>
            </a:r>
            <a:r>
              <a:rPr lang="ja-JP" altLang="en-US" dirty="0">
                <a:latin typeface="+mn-ea"/>
              </a:rPr>
              <a:t> はやっぱり美しいですね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4" name="図 53">
            <a:extLst>
              <a:ext uri="{FF2B5EF4-FFF2-40B4-BE49-F238E27FC236}">
                <a16:creationId xmlns:a16="http://schemas.microsoft.com/office/drawing/2014/main" id="{0833B9F9-A7F8-467D-BD47-6F7320866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71" y="5415295"/>
            <a:ext cx="1246858" cy="1246858"/>
          </a:xfrm>
          <a:prstGeom prst="rect">
            <a:avLst/>
          </a:prstGeom>
        </p:spPr>
      </p:pic>
      <p:sp>
        <p:nvSpPr>
          <p:cNvPr id="55" name="スライド番号プレースホルダー 3">
            <a:extLst>
              <a:ext uri="{FF2B5EF4-FFF2-40B4-BE49-F238E27FC236}">
                <a16:creationId xmlns:a16="http://schemas.microsoft.com/office/drawing/2014/main" id="{15AC81FB-D5C8-4EDF-9820-8EE7B3AC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7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メディアン（中央値）フィルタ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1009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周辺の画素の中央値に置き換えるフィルタ</a:t>
            </a:r>
            <a:endParaRPr kumimoji="1" lang="en-US" altLang="ja-JP" sz="2400" dirty="0"/>
          </a:p>
          <a:p>
            <a:pPr marL="0" indent="0" algn="ctr">
              <a:buNone/>
            </a:pPr>
            <a:r>
              <a:rPr lang="ja-JP" altLang="en-US" sz="2000" dirty="0"/>
              <a:t>（ゴマ塩ノイズの除去に適している）</a:t>
            </a:r>
            <a:endParaRPr kumimoji="1" lang="ja-JP" altLang="en-US" sz="20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1297074" y="2669650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1770657" y="2669650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2244240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823490" y="3143234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1297074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1770657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2244240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823490" y="3616817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1297074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1770657" y="3616817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2244240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82349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1297074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1770657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2244240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823489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57449" y="5944587"/>
            <a:ext cx="48751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ノイズがきれいさっぱりなくなった！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2FFC752-7D43-4EB9-A617-B9D416268D01}"/>
              </a:ext>
            </a:extLst>
          </p:cNvPr>
          <p:cNvSpPr/>
          <p:nvPr/>
        </p:nvSpPr>
        <p:spPr>
          <a:xfrm>
            <a:off x="2715693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1E2D6E0-0C4E-49C8-A88F-BB3239560F3A}"/>
              </a:ext>
            </a:extLst>
          </p:cNvPr>
          <p:cNvSpPr/>
          <p:nvPr/>
        </p:nvSpPr>
        <p:spPr>
          <a:xfrm>
            <a:off x="2715693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F325E15-45D7-4AB5-B90B-A45B53238EFB}"/>
              </a:ext>
            </a:extLst>
          </p:cNvPr>
          <p:cNvSpPr/>
          <p:nvPr/>
        </p:nvSpPr>
        <p:spPr>
          <a:xfrm>
            <a:off x="2715693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63E2CA3-2DA0-41F9-9F6F-2BCE9447A549}"/>
              </a:ext>
            </a:extLst>
          </p:cNvPr>
          <p:cNvSpPr/>
          <p:nvPr/>
        </p:nvSpPr>
        <p:spPr>
          <a:xfrm>
            <a:off x="2715693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8FD5E7-5794-4C7F-A684-60AD705D1EEF}"/>
              </a:ext>
            </a:extLst>
          </p:cNvPr>
          <p:cNvSpPr/>
          <p:nvPr/>
        </p:nvSpPr>
        <p:spPr>
          <a:xfrm>
            <a:off x="82349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E8CCF8-266B-4130-8388-D5E90CF2859F}"/>
              </a:ext>
            </a:extLst>
          </p:cNvPr>
          <p:cNvSpPr/>
          <p:nvPr/>
        </p:nvSpPr>
        <p:spPr>
          <a:xfrm>
            <a:off x="1297074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627130C-A7E6-4717-A659-C583CAC4F1B6}"/>
              </a:ext>
            </a:extLst>
          </p:cNvPr>
          <p:cNvSpPr/>
          <p:nvPr/>
        </p:nvSpPr>
        <p:spPr>
          <a:xfrm>
            <a:off x="1770657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BA4E95C-98C6-4148-8F3C-009720FE50D2}"/>
              </a:ext>
            </a:extLst>
          </p:cNvPr>
          <p:cNvSpPr/>
          <p:nvPr/>
        </p:nvSpPr>
        <p:spPr>
          <a:xfrm>
            <a:off x="224424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B351A11-9D3A-4D45-A74A-EA843736D07E}"/>
              </a:ext>
            </a:extLst>
          </p:cNvPr>
          <p:cNvSpPr/>
          <p:nvPr/>
        </p:nvSpPr>
        <p:spPr>
          <a:xfrm>
            <a:off x="2715693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645A46-6320-4C0B-889E-D36BF93D4DB8}"/>
              </a:ext>
            </a:extLst>
          </p:cNvPr>
          <p:cNvSpPr txBox="1"/>
          <p:nvPr/>
        </p:nvSpPr>
        <p:spPr>
          <a:xfrm>
            <a:off x="3279229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＊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F0E0ED-D518-4D0E-BA46-2A7148241B9C}"/>
              </a:ext>
            </a:extLst>
          </p:cNvPr>
          <p:cNvSpPr/>
          <p:nvPr/>
        </p:nvSpPr>
        <p:spPr>
          <a:xfrm>
            <a:off x="6426176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A106334-63A8-4273-9449-7A788D006643}"/>
              </a:ext>
            </a:extLst>
          </p:cNvPr>
          <p:cNvSpPr/>
          <p:nvPr/>
        </p:nvSpPr>
        <p:spPr>
          <a:xfrm>
            <a:off x="6899759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9CBD6BE8-3EBE-401A-ACC0-387A150FFBD3}"/>
              </a:ext>
            </a:extLst>
          </p:cNvPr>
          <p:cNvSpPr/>
          <p:nvPr/>
        </p:nvSpPr>
        <p:spPr>
          <a:xfrm>
            <a:off x="7373342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B7FD4C1D-2C1D-4B15-B766-BE4A5B3319C3}"/>
              </a:ext>
            </a:extLst>
          </p:cNvPr>
          <p:cNvSpPr/>
          <p:nvPr/>
        </p:nvSpPr>
        <p:spPr>
          <a:xfrm>
            <a:off x="59525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87416E5-F5F9-4C2C-8ACF-6AA0072CEE23}"/>
              </a:ext>
            </a:extLst>
          </p:cNvPr>
          <p:cNvSpPr/>
          <p:nvPr/>
        </p:nvSpPr>
        <p:spPr>
          <a:xfrm>
            <a:off x="6426176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F1906FF-39B0-4765-AF73-12BE43C29753}"/>
              </a:ext>
            </a:extLst>
          </p:cNvPr>
          <p:cNvSpPr/>
          <p:nvPr/>
        </p:nvSpPr>
        <p:spPr>
          <a:xfrm>
            <a:off x="6899759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1C810B1-FB95-4840-8F5F-2CBAF9F22030}"/>
              </a:ext>
            </a:extLst>
          </p:cNvPr>
          <p:cNvSpPr/>
          <p:nvPr/>
        </p:nvSpPr>
        <p:spPr>
          <a:xfrm>
            <a:off x="7373342" y="3143234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C024528-0350-4E95-9ADA-A585CA2A97E5}"/>
              </a:ext>
            </a:extLst>
          </p:cNvPr>
          <p:cNvSpPr/>
          <p:nvPr/>
        </p:nvSpPr>
        <p:spPr>
          <a:xfrm>
            <a:off x="59525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C5311604-727A-430C-937D-C09F00191E74}"/>
              </a:ext>
            </a:extLst>
          </p:cNvPr>
          <p:cNvSpPr/>
          <p:nvPr/>
        </p:nvSpPr>
        <p:spPr>
          <a:xfrm>
            <a:off x="6426176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19ACB5B-CB34-4F38-8799-FD47134DB1F3}"/>
              </a:ext>
            </a:extLst>
          </p:cNvPr>
          <p:cNvSpPr/>
          <p:nvPr/>
        </p:nvSpPr>
        <p:spPr>
          <a:xfrm>
            <a:off x="6899759" y="3616817"/>
            <a:ext cx="473584" cy="47358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90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44E27E8-5F45-4D72-AB4D-875B4F5E856A}"/>
              </a:ext>
            </a:extLst>
          </p:cNvPr>
          <p:cNvSpPr/>
          <p:nvPr/>
        </p:nvSpPr>
        <p:spPr>
          <a:xfrm>
            <a:off x="7373342" y="3616817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AED1DA-5468-4396-9E39-1077A36D3C27}"/>
              </a:ext>
            </a:extLst>
          </p:cNvPr>
          <p:cNvSpPr/>
          <p:nvPr/>
        </p:nvSpPr>
        <p:spPr>
          <a:xfrm>
            <a:off x="59525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658D437-DC58-444F-918A-A8AC4038B142}"/>
              </a:ext>
            </a:extLst>
          </p:cNvPr>
          <p:cNvSpPr/>
          <p:nvPr/>
        </p:nvSpPr>
        <p:spPr>
          <a:xfrm>
            <a:off x="6426176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21FB16B-EBAA-4D4E-8B1F-3ABDC69E313E}"/>
              </a:ext>
            </a:extLst>
          </p:cNvPr>
          <p:cNvSpPr/>
          <p:nvPr/>
        </p:nvSpPr>
        <p:spPr>
          <a:xfrm>
            <a:off x="6899759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2FA23F1-05BD-4ABB-B06B-E987C3429F4D}"/>
              </a:ext>
            </a:extLst>
          </p:cNvPr>
          <p:cNvSpPr/>
          <p:nvPr/>
        </p:nvSpPr>
        <p:spPr>
          <a:xfrm>
            <a:off x="7373342" y="4090401"/>
            <a:ext cx="473584" cy="473584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2ED58E1-71AC-42F0-9F30-3E48CA7CDB24}"/>
              </a:ext>
            </a:extLst>
          </p:cNvPr>
          <p:cNvSpPr/>
          <p:nvPr/>
        </p:nvSpPr>
        <p:spPr>
          <a:xfrm>
            <a:off x="5952591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A93CBDB8-AA2C-4DED-808E-94D974C6DA31}"/>
              </a:ext>
            </a:extLst>
          </p:cNvPr>
          <p:cNvSpPr/>
          <p:nvPr/>
        </p:nvSpPr>
        <p:spPr>
          <a:xfrm>
            <a:off x="7844795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C354D69-E7E7-46E6-A7A4-1FCEA4EFF5B8}"/>
              </a:ext>
            </a:extLst>
          </p:cNvPr>
          <p:cNvSpPr/>
          <p:nvPr/>
        </p:nvSpPr>
        <p:spPr>
          <a:xfrm>
            <a:off x="784479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E745D67-7B96-4442-A52F-6475A10064C9}"/>
              </a:ext>
            </a:extLst>
          </p:cNvPr>
          <p:cNvSpPr/>
          <p:nvPr/>
        </p:nvSpPr>
        <p:spPr>
          <a:xfrm>
            <a:off x="784479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CB7DB96-1DEF-49B6-8C22-0185546733E3}"/>
              </a:ext>
            </a:extLst>
          </p:cNvPr>
          <p:cNvSpPr/>
          <p:nvPr/>
        </p:nvSpPr>
        <p:spPr>
          <a:xfrm>
            <a:off x="784479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D155E0A-4ECB-4B67-9A4D-4A498D8B8DA2}"/>
              </a:ext>
            </a:extLst>
          </p:cNvPr>
          <p:cNvSpPr/>
          <p:nvPr/>
        </p:nvSpPr>
        <p:spPr>
          <a:xfrm>
            <a:off x="595259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B8BC78F-B385-4E57-A113-96A88B99072B}"/>
              </a:ext>
            </a:extLst>
          </p:cNvPr>
          <p:cNvSpPr/>
          <p:nvPr/>
        </p:nvSpPr>
        <p:spPr>
          <a:xfrm>
            <a:off x="6426176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AA790A6-DB5E-448E-A359-A304F8B49EB5}"/>
              </a:ext>
            </a:extLst>
          </p:cNvPr>
          <p:cNvSpPr/>
          <p:nvPr/>
        </p:nvSpPr>
        <p:spPr>
          <a:xfrm>
            <a:off x="6899759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85B9727B-532F-4B7F-A2A0-FC9D1DA3A9E0}"/>
              </a:ext>
            </a:extLst>
          </p:cNvPr>
          <p:cNvSpPr/>
          <p:nvPr/>
        </p:nvSpPr>
        <p:spPr>
          <a:xfrm>
            <a:off x="7373342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DFDFDDDF-4BAB-4250-A483-237A0C762606}"/>
              </a:ext>
            </a:extLst>
          </p:cNvPr>
          <p:cNvSpPr/>
          <p:nvPr/>
        </p:nvSpPr>
        <p:spPr>
          <a:xfrm>
            <a:off x="7844795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652F309-84AA-46A6-9B33-50108D207F1E}"/>
              </a:ext>
            </a:extLst>
          </p:cNvPr>
          <p:cNvSpPr txBox="1"/>
          <p:nvPr/>
        </p:nvSpPr>
        <p:spPr>
          <a:xfrm>
            <a:off x="5371262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＝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4E3CFDA-8BF9-4E83-BBDE-AD363131B3E3}"/>
              </a:ext>
            </a:extLst>
          </p:cNvPr>
          <p:cNvSpPr/>
          <p:nvPr/>
        </p:nvSpPr>
        <p:spPr>
          <a:xfrm>
            <a:off x="3806243" y="3504677"/>
            <a:ext cx="1520576" cy="682055"/>
          </a:xfrm>
          <a:prstGeom prst="round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08000" rtlCol="0" anchor="ctr"/>
          <a:lstStyle/>
          <a:p>
            <a:pPr algn="ctr"/>
            <a:r>
              <a:rPr kumimoji="1" lang="ja-JP" altLang="en-US" dirty="0"/>
              <a:t>メディアン</a:t>
            </a:r>
            <a:br>
              <a:rPr kumimoji="1" lang="en-US" altLang="ja-JP" dirty="0"/>
            </a:br>
            <a:r>
              <a:rPr kumimoji="1" lang="ja-JP" altLang="en-US" dirty="0"/>
              <a:t>フィルタ</a:t>
            </a:r>
          </a:p>
        </p:txBody>
      </p:sp>
      <p:pic>
        <p:nvPicPr>
          <p:cNvPr id="88" name="図 87">
            <a:extLst>
              <a:ext uri="{FF2B5EF4-FFF2-40B4-BE49-F238E27FC236}">
                <a16:creationId xmlns:a16="http://schemas.microsoft.com/office/drawing/2014/main" id="{98061800-AB9B-445E-914B-F5F08687E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134" y="5397917"/>
            <a:ext cx="1198727" cy="1422219"/>
          </a:xfrm>
          <a:prstGeom prst="rect">
            <a:avLst/>
          </a:prstGeom>
        </p:spPr>
      </p:pic>
      <p:sp>
        <p:nvSpPr>
          <p:cNvPr id="89" name="スライド番号プレースホルダー 3">
            <a:extLst>
              <a:ext uri="{FF2B5EF4-FFF2-40B4-BE49-F238E27FC236}">
                <a16:creationId xmlns:a16="http://schemas.microsoft.com/office/drawing/2014/main" id="{5BE835EE-410D-41CE-8ED2-0AF76749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73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1CA9374-3584-49A5-8EBC-94E3ABDF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2" y="1535462"/>
            <a:ext cx="5743136" cy="42178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5EC1246-E094-4BE1-A299-DDF5AAA4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フィルタ処理の実装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3EC9ED-CB33-4B42-AC20-1A02AEEF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0B7D20-4D35-4097-B848-1CDCF90C7BA6}"/>
              </a:ext>
            </a:extLst>
          </p:cNvPr>
          <p:cNvSpPr/>
          <p:nvPr/>
        </p:nvSpPr>
        <p:spPr>
          <a:xfrm>
            <a:off x="5929313" y="3910013"/>
            <a:ext cx="1376361" cy="3143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7">
            <a:extLst>
              <a:ext uri="{FF2B5EF4-FFF2-40B4-BE49-F238E27FC236}">
                <a16:creationId xmlns:a16="http://schemas.microsoft.com/office/drawing/2014/main" id="{FBC95A55-6CD8-45A2-918B-182E35B929AA}"/>
              </a:ext>
            </a:extLst>
          </p:cNvPr>
          <p:cNvSpPr/>
          <p:nvPr/>
        </p:nvSpPr>
        <p:spPr>
          <a:xfrm>
            <a:off x="2983865" y="3910013"/>
            <a:ext cx="2726055" cy="720000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b="1" dirty="0">
                <a:solidFill>
                  <a:prstClr val="white"/>
                </a:solidFill>
                <a:latin typeface="+mn-ea"/>
              </a:rPr>
              <a:t>GUI 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JButton</a:t>
            </a:r>
            <a:endParaRPr lang="en-US" altLang="ja-JP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変数名 </a:t>
            </a:r>
            <a:r>
              <a:rPr lang="en-US" altLang="ja-JP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btnFiltering</a:t>
            </a:r>
            <a:endParaRPr lang="ja-JP" altLang="en-US" b="1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7593841-D244-4C45-81C3-D772BFEDBE2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5709920" y="4067176"/>
            <a:ext cx="219393" cy="20283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コンテンツ プレースホルダー 7">
            <a:extLst>
              <a:ext uri="{FF2B5EF4-FFF2-40B4-BE49-F238E27FC236}">
                <a16:creationId xmlns:a16="http://schemas.microsoft.com/office/drawing/2014/main" id="{BF49FC06-A43D-4FC1-9500-4B714498E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9" b="99174" l="0" r="98444">
                        <a14:foregroundMark x1="66732" y1="13554" x2="66732" y2="13554"/>
                        <a14:foregroundMark x1="65370" y1="15041" x2="65370" y2="15041"/>
                        <a14:foregroundMark x1="2529" y1="70744" x2="2529" y2="70744"/>
                        <a14:foregroundMark x1="18288" y1="79669" x2="18288" y2="79669"/>
                        <a14:foregroundMark x1="28599" y1="75868" x2="28599" y2="75868"/>
                        <a14:foregroundMark x1="32296" y1="75868" x2="32296" y2="75868"/>
                        <a14:foregroundMark x1="21984" y1="77851" x2="21984" y2="77851"/>
                        <a14:foregroundMark x1="23541" y1="77025" x2="23541" y2="77025"/>
                        <a14:foregroundMark x1="20039" y1="79008" x2="20039" y2="79008"/>
                        <a14:foregroundMark x1="14981" y1="80661" x2="14981" y2="80661"/>
                        <a14:foregroundMark x1="16732" y1="80165" x2="16732" y2="80165"/>
                        <a14:foregroundMark x1="7782" y1="79835" x2="7782" y2="79835"/>
                        <a14:foregroundMark x1="4475" y1="77355" x2="4475" y2="77355"/>
                        <a14:foregroundMark x1="3307" y1="74545" x2="3307" y2="74545"/>
                        <a14:foregroundMark x1="3696" y1="76033" x2="3696" y2="76033"/>
                        <a14:foregroundMark x1="2918" y1="67603" x2="2918" y2="67603"/>
                        <a14:foregroundMark x1="3696" y1="64959" x2="3696" y2="64959"/>
                        <a14:foregroundMark x1="5253" y1="63140" x2="5253" y2="63140"/>
                        <a14:foregroundMark x1="6031" y1="61983" x2="6031" y2="61983"/>
                      </a14:backgroundRemoval>
                    </a14:imgEffect>
                  </a14:imgLayer>
                </a14:imgProps>
              </a:ext>
            </a:extLst>
          </a:blip>
          <a:srcRect r="1070" b="3948"/>
          <a:stretch/>
        </p:blipFill>
        <p:spPr>
          <a:xfrm>
            <a:off x="7295604" y="4803252"/>
            <a:ext cx="1636395" cy="1870081"/>
          </a:xfrm>
          <a:prstGeom prst="rect">
            <a:avLst/>
          </a:prstGeom>
        </p:spPr>
      </p:pic>
      <p:sp>
        <p:nvSpPr>
          <p:cNvPr id="26" name="二等辺三角形 28">
            <a:extLst>
              <a:ext uri="{FF2B5EF4-FFF2-40B4-BE49-F238E27FC236}">
                <a16:creationId xmlns:a16="http://schemas.microsoft.com/office/drawing/2014/main" id="{3AF4070C-EC54-4041-8EB6-B0D618023D8C}"/>
              </a:ext>
            </a:extLst>
          </p:cNvPr>
          <p:cNvSpPr/>
          <p:nvPr/>
        </p:nvSpPr>
        <p:spPr>
          <a:xfrm rot="5400000">
            <a:off x="7331110" y="594718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52F44EA8-2895-4E41-9051-8635C7FDA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08100" y="5902403"/>
            <a:ext cx="602450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これからは </a:t>
            </a:r>
            <a:r>
              <a:rPr lang="en-US" altLang="ja-JP" dirty="0">
                <a:latin typeface="+mn-ea"/>
              </a:rPr>
              <a:t>GUI </a:t>
            </a:r>
            <a:r>
              <a:rPr lang="ja-JP" altLang="en-US" dirty="0">
                <a:latin typeface="+mn-ea"/>
              </a:rPr>
              <a:t>も自分好みに実装していってみよう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A7577C-35FE-41D9-BF91-0D6BF653A748}"/>
              </a:ext>
            </a:extLst>
          </p:cNvPr>
          <p:cNvGrpSpPr/>
          <p:nvPr/>
        </p:nvGrpSpPr>
        <p:grpSpPr>
          <a:xfrm>
            <a:off x="7228365" y="6051205"/>
            <a:ext cx="152604" cy="143187"/>
            <a:chOff x="7160043" y="6310606"/>
            <a:chExt cx="152604" cy="143187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757B3C-BE05-447D-9802-7A57FE9CE002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725D683-28C6-418E-A42C-ABBDF76F612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332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B425AF-4EF8-4EE2-AA24-49151537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4000" dirty="0"/>
              <a:t>フィールドで以下の変数を宣言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D8A4E3-ABBB-4DCA-B2E8-8553DA9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9CA6814-4593-4BE6-91A9-8029F2FDD17F}"/>
              </a:ext>
            </a:extLst>
          </p:cNvPr>
          <p:cNvSpPr/>
          <p:nvPr/>
        </p:nvSpPr>
        <p:spPr>
          <a:xfrm>
            <a:off x="628650" y="1390650"/>
            <a:ext cx="7886700" cy="4876800"/>
          </a:xfrm>
          <a:prstGeom prst="roundRect">
            <a:avLst>
              <a:gd name="adj" fmla="val 21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final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1024,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1024;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imageDataBinaryBuffer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MAX_WIDTH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*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MAX_HEIGHT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float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{1/9f, 1/9f, 1/9f,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	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1/9f, 1/9f, 1/9f,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	   1/9f, 1/9f, 1/9f};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black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Color.</a:t>
            </a:r>
            <a:r>
              <a:rPr lang="en-US" altLang="ja-JP" sz="1200" i="1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white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.getRGB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  <a:p>
            <a:pPr defTabSz="252000">
              <a:lnSpc>
                <a:spcPct val="150000"/>
              </a:lnSpc>
              <a:tabLst>
                <a:tab pos="0" algn="l"/>
              </a:tabLst>
            </a:pP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3A9451-9B55-4A69-A140-F94AE9F87122}"/>
              </a:ext>
            </a:extLst>
          </p:cNvPr>
          <p:cNvSpPr/>
          <p:nvPr/>
        </p:nvSpPr>
        <p:spPr>
          <a:xfrm>
            <a:off x="693419" y="3114297"/>
            <a:ext cx="5008881" cy="2956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23">
            <a:extLst>
              <a:ext uri="{FF2B5EF4-FFF2-40B4-BE49-F238E27FC236}">
                <a16:creationId xmlns:a16="http://schemas.microsoft.com/office/drawing/2014/main" id="{6E240ECD-F42E-4738-BE60-BD6D5A85B11B}"/>
              </a:ext>
            </a:extLst>
          </p:cNvPr>
          <p:cNvSpPr/>
          <p:nvPr/>
        </p:nvSpPr>
        <p:spPr>
          <a:xfrm>
            <a:off x="6131561" y="2905933"/>
            <a:ext cx="231902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フィルタ処理用配列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80D810-DDA4-44F4-A3CA-FFFF80585F0D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702300" y="3133347"/>
            <a:ext cx="429261" cy="12877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4D5C98D-A66D-49AF-98ED-FB9FC3F4A2E4}"/>
              </a:ext>
            </a:extLst>
          </p:cNvPr>
          <p:cNvSpPr/>
          <p:nvPr/>
        </p:nvSpPr>
        <p:spPr>
          <a:xfrm>
            <a:off x="693420" y="3656415"/>
            <a:ext cx="2649856" cy="877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23">
            <a:extLst>
              <a:ext uri="{FF2B5EF4-FFF2-40B4-BE49-F238E27FC236}">
                <a16:creationId xmlns:a16="http://schemas.microsoft.com/office/drawing/2014/main" id="{3EC0F44B-DD0E-4E52-B4F9-053479C1E836}"/>
              </a:ext>
            </a:extLst>
          </p:cNvPr>
          <p:cNvSpPr/>
          <p:nvPr/>
        </p:nvSpPr>
        <p:spPr>
          <a:xfrm>
            <a:off x="3812541" y="4006346"/>
            <a:ext cx="2319020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平均化フィルタ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7748D6-AFC7-4B86-83A8-FE82E5E9A96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 flipV="1">
            <a:off x="3343276" y="4095158"/>
            <a:ext cx="469265" cy="13860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2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フィルタ処理の実装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567924"/>
            <a:ext cx="8448676" cy="513767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btnFilteringActionPerformed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gray;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float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3;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3;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+=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 *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* 3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&gt; 255) gray = 255;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0) gray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gray;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Color(gray, gray, gray).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imageData.length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293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btnFilteringActionPerformed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を以下のように変更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E88308-67F6-4BCD-8091-8C1EB580AC40}"/>
              </a:ext>
            </a:extLst>
          </p:cNvPr>
          <p:cNvSpPr/>
          <p:nvPr/>
        </p:nvSpPr>
        <p:spPr>
          <a:xfrm>
            <a:off x="944835" y="5935979"/>
            <a:ext cx="4739685" cy="24639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23">
            <a:extLst>
              <a:ext uri="{FF2B5EF4-FFF2-40B4-BE49-F238E27FC236}">
                <a16:creationId xmlns:a16="http://schemas.microsoft.com/office/drawing/2014/main" id="{6405B357-0BDE-4FE4-B975-5C3E20627344}"/>
              </a:ext>
            </a:extLst>
          </p:cNvPr>
          <p:cNvSpPr/>
          <p:nvPr/>
        </p:nvSpPr>
        <p:spPr>
          <a:xfrm>
            <a:off x="6050762" y="5654041"/>
            <a:ext cx="246458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データの更新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EBB2D9A-720F-4403-A064-1BE8A94982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684520" y="5881455"/>
            <a:ext cx="366242" cy="17772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1859100" y="3429000"/>
            <a:ext cx="6873419" cy="76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4446270" y="2615681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畳み込み演算（フィルタ処理）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5295810" y="3070508"/>
            <a:ext cx="674460" cy="35849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F046379-14F8-4DAC-979D-D15055528005}"/>
              </a:ext>
            </a:extLst>
          </p:cNvPr>
          <p:cNvSpPr/>
          <p:nvPr/>
        </p:nvSpPr>
        <p:spPr>
          <a:xfrm>
            <a:off x="1859101" y="4446297"/>
            <a:ext cx="2147750" cy="4813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角丸四角形 23">
            <a:extLst>
              <a:ext uri="{FF2B5EF4-FFF2-40B4-BE49-F238E27FC236}">
                <a16:creationId xmlns:a16="http://schemas.microsoft.com/office/drawing/2014/main" id="{7E23D3C0-0658-42D6-98A3-2DCAD3AD8418}"/>
              </a:ext>
            </a:extLst>
          </p:cNvPr>
          <p:cNvSpPr/>
          <p:nvPr/>
        </p:nvSpPr>
        <p:spPr>
          <a:xfrm>
            <a:off x="4681702" y="4353987"/>
            <a:ext cx="1706398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例外処理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0825C16-C94E-4E94-95B3-DE28467D4C15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4006851" y="4581401"/>
            <a:ext cx="674851" cy="10554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2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【</a:t>
            </a:r>
            <a:r>
              <a:rPr kumimoji="1" lang="ja-JP" altLang="en-US" sz="3600" dirty="0"/>
              <a:t>発展</a:t>
            </a:r>
            <a:r>
              <a:rPr kumimoji="1" lang="en-US" altLang="ja-JP" sz="3600" dirty="0"/>
              <a:t>】</a:t>
            </a:r>
            <a:r>
              <a:rPr kumimoji="1" lang="ja-JP" altLang="en-US" sz="3600" dirty="0"/>
              <a:t>フィルタ処理のメソッド化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567924"/>
            <a:ext cx="8448676" cy="513767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btnFilteringActionPerformed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gray;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float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1; y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y++)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1; x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- 1; x++)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3;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3;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+=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- 1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- 1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 * 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* 3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&gt; 255) gray = 255;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0) gray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gray;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Color(gray, gray, gray).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imageData.length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293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btnFilteringActionPerformed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をメソッド化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954225" y="2133600"/>
            <a:ext cx="7778294" cy="3790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5646601" y="2579946"/>
            <a:ext cx="2543174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  ここをメソッドにしたい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flipH="1" flipV="1">
            <a:off x="4843372" y="2133600"/>
            <a:ext cx="803229" cy="67376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9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【</a:t>
            </a:r>
            <a:r>
              <a:rPr kumimoji="1" lang="ja-JP" altLang="en-US" sz="3600" dirty="0"/>
              <a:t>発展</a:t>
            </a:r>
            <a:r>
              <a:rPr kumimoji="1" lang="en-US" altLang="ja-JP" sz="3600" dirty="0"/>
              <a:t>】</a:t>
            </a:r>
            <a:r>
              <a:rPr kumimoji="1" lang="ja-JP" altLang="en-US" sz="3600" dirty="0"/>
              <a:t>フィルタ処理のメソッド化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567924"/>
            <a:ext cx="8448676" cy="1861075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btnFilteringActionPerformed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フィルタ処理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setFilter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(*****);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imageData.length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293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btnFilteringActionPerformed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をメソッド化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916126" y="2152387"/>
            <a:ext cx="1369874" cy="5050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3278326" y="3201585"/>
            <a:ext cx="3047999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こんな感じにすっきりさせたい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2286000" y="2404931"/>
            <a:ext cx="992326" cy="102406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二等辺三角形 28">
            <a:extLst>
              <a:ext uri="{FF2B5EF4-FFF2-40B4-BE49-F238E27FC236}">
                <a16:creationId xmlns:a16="http://schemas.microsoft.com/office/drawing/2014/main" id="{D8565C39-5CC4-4DBA-A37F-29C0E2F38D76}"/>
              </a:ext>
            </a:extLst>
          </p:cNvPr>
          <p:cNvSpPr/>
          <p:nvPr/>
        </p:nvSpPr>
        <p:spPr>
          <a:xfrm rot="5400000">
            <a:off x="7262788" y="6223523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AutoShape 3">
            <a:extLst>
              <a:ext uri="{FF2B5EF4-FFF2-40B4-BE49-F238E27FC236}">
                <a16:creationId xmlns:a16="http://schemas.microsoft.com/office/drawing/2014/main" id="{E126FAEF-F489-4D09-8C4E-7D8E8B4F9E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01555" y="5969168"/>
            <a:ext cx="5662726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sz="2000" dirty="0">
                <a:latin typeface="+mn-ea"/>
              </a:rPr>
              <a:t>どこからでも何度でも呼び出せてらくちん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F453E8D-B741-4CBF-9627-E015FF7BDF8C}"/>
              </a:ext>
            </a:extLst>
          </p:cNvPr>
          <p:cNvGrpSpPr/>
          <p:nvPr/>
        </p:nvGrpSpPr>
        <p:grpSpPr>
          <a:xfrm>
            <a:off x="7160043" y="6327540"/>
            <a:ext cx="152604" cy="143187"/>
            <a:chOff x="7160043" y="6310606"/>
            <a:chExt cx="152604" cy="143187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9A390FEF-A0BA-49B5-834F-EA8C27A5AEC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B371424A-8C7F-4229-A7F5-DE8B9BDE4266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47" name="コンテンツ プレースホルダー 7">
            <a:extLst>
              <a:ext uri="{FF2B5EF4-FFF2-40B4-BE49-F238E27FC236}">
                <a16:creationId xmlns:a16="http://schemas.microsoft.com/office/drawing/2014/main" id="{63CD07B8-6741-4DAE-A912-50847E9E6F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49" b="99174" l="0" r="98444">
                        <a14:foregroundMark x1="66732" y1="13554" x2="66732" y2="13554"/>
                        <a14:foregroundMark x1="65370" y1="15041" x2="65370" y2="15041"/>
                        <a14:foregroundMark x1="2529" y1="70744" x2="2529" y2="70744"/>
                        <a14:foregroundMark x1="18288" y1="79669" x2="18288" y2="79669"/>
                        <a14:foregroundMark x1="28599" y1="75868" x2="28599" y2="75868"/>
                        <a14:foregroundMark x1="32296" y1="75868" x2="32296" y2="75868"/>
                        <a14:foregroundMark x1="21984" y1="77851" x2="21984" y2="77851"/>
                        <a14:foregroundMark x1="23541" y1="77025" x2="23541" y2="77025"/>
                        <a14:foregroundMark x1="20039" y1="79008" x2="20039" y2="79008"/>
                        <a14:foregroundMark x1="14981" y1="80661" x2="14981" y2="80661"/>
                        <a14:foregroundMark x1="16732" y1="80165" x2="16732" y2="80165"/>
                        <a14:foregroundMark x1="7782" y1="79835" x2="7782" y2="79835"/>
                        <a14:foregroundMark x1="4475" y1="77355" x2="4475" y2="77355"/>
                        <a14:foregroundMark x1="3307" y1="74545" x2="3307" y2="74545"/>
                        <a14:foregroundMark x1="3696" y1="76033" x2="3696" y2="76033"/>
                        <a14:foregroundMark x1="2918" y1="67603" x2="2918" y2="67603"/>
                        <a14:foregroundMark x1="3696" y1="64959" x2="3696" y2="64959"/>
                        <a14:foregroundMark x1="5253" y1="63140" x2="5253" y2="63140"/>
                        <a14:foregroundMark x1="6031" y1="61983" x2="6031" y2="61983"/>
                      </a14:backgroundRemoval>
                    </a14:imgEffect>
                  </a14:imgLayer>
                </a14:imgProps>
              </a:ext>
            </a:extLst>
          </a:blip>
          <a:srcRect r="1070" b="3948"/>
          <a:stretch/>
        </p:blipFill>
        <p:spPr>
          <a:xfrm>
            <a:off x="97928" y="3555477"/>
            <a:ext cx="1636395" cy="1870081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38B9618-E3B0-4343-9985-3A0AB5F68D33}"/>
              </a:ext>
            </a:extLst>
          </p:cNvPr>
          <p:cNvGrpSpPr/>
          <p:nvPr/>
        </p:nvGrpSpPr>
        <p:grpSpPr>
          <a:xfrm flipH="1">
            <a:off x="1689218" y="4440812"/>
            <a:ext cx="6903523" cy="621848"/>
            <a:chOff x="-6356175" y="5552036"/>
            <a:chExt cx="6608994" cy="621848"/>
          </a:xfrm>
        </p:grpSpPr>
        <p:sp>
          <p:nvSpPr>
            <p:cNvPr id="48" name="二等辺三角形 28">
              <a:extLst>
                <a:ext uri="{FF2B5EF4-FFF2-40B4-BE49-F238E27FC236}">
                  <a16:creationId xmlns:a16="http://schemas.microsoft.com/office/drawing/2014/main" id="{DEFA6832-0967-419A-A3CB-E90CB1DF14AF}"/>
                </a:ext>
              </a:extLst>
            </p:cNvPr>
            <p:cNvSpPr/>
            <p:nvPr/>
          </p:nvSpPr>
          <p:spPr>
            <a:xfrm rot="5400000">
              <a:off x="-26837" y="5806391"/>
              <a:ext cx="266420" cy="292893"/>
            </a:xfrm>
            <a:custGeom>
              <a:avLst/>
              <a:gdLst>
                <a:gd name="connsiteX0" fmla="*/ 0 w 256894"/>
                <a:gd name="connsiteY0" fmla="*/ 557212 h 557212"/>
                <a:gd name="connsiteX1" fmla="*/ 128447 w 256894"/>
                <a:gd name="connsiteY1" fmla="*/ 0 h 557212"/>
                <a:gd name="connsiteX2" fmla="*/ 256894 w 256894"/>
                <a:gd name="connsiteY2" fmla="*/ 557212 h 557212"/>
                <a:gd name="connsiteX3" fmla="*/ 0 w 256894"/>
                <a:gd name="connsiteY3" fmla="*/ 557212 h 557212"/>
                <a:gd name="connsiteX0" fmla="*/ 106503 w 363397"/>
                <a:gd name="connsiteY0" fmla="*/ 506412 h 506412"/>
                <a:gd name="connsiteX1" fmla="*/ 0 w 363397"/>
                <a:gd name="connsiteY1" fmla="*/ 0 h 506412"/>
                <a:gd name="connsiteX2" fmla="*/ 363397 w 363397"/>
                <a:gd name="connsiteY2" fmla="*/ 506412 h 506412"/>
                <a:gd name="connsiteX3" fmla="*/ 106503 w 363397"/>
                <a:gd name="connsiteY3" fmla="*/ 506412 h 506412"/>
                <a:gd name="connsiteX0" fmla="*/ 142513 w 399407"/>
                <a:gd name="connsiteY0" fmla="*/ 442912 h 442912"/>
                <a:gd name="connsiteX1" fmla="*/ 1 w 399407"/>
                <a:gd name="connsiteY1" fmla="*/ 0 h 442912"/>
                <a:gd name="connsiteX2" fmla="*/ 399407 w 399407"/>
                <a:gd name="connsiteY2" fmla="*/ 442912 h 442912"/>
                <a:gd name="connsiteX3" fmla="*/ 142513 w 399407"/>
                <a:gd name="connsiteY3" fmla="*/ 442912 h 442912"/>
                <a:gd name="connsiteX0" fmla="*/ 179991 w 436885"/>
                <a:gd name="connsiteY0" fmla="*/ 376237 h 376237"/>
                <a:gd name="connsiteX1" fmla="*/ 0 w 436885"/>
                <a:gd name="connsiteY1" fmla="*/ 0 h 376237"/>
                <a:gd name="connsiteX2" fmla="*/ 436885 w 436885"/>
                <a:gd name="connsiteY2" fmla="*/ 376237 h 376237"/>
                <a:gd name="connsiteX3" fmla="*/ 179991 w 436885"/>
                <a:gd name="connsiteY3" fmla="*/ 376237 h 376237"/>
                <a:gd name="connsiteX0" fmla="*/ 92542 w 349436"/>
                <a:gd name="connsiteY0" fmla="*/ 292893 h 292893"/>
                <a:gd name="connsiteX1" fmla="*/ 1 w 349436"/>
                <a:gd name="connsiteY1" fmla="*/ 0 h 292893"/>
                <a:gd name="connsiteX2" fmla="*/ 349436 w 349436"/>
                <a:gd name="connsiteY2" fmla="*/ 292893 h 292893"/>
                <a:gd name="connsiteX3" fmla="*/ 92542 w 349436"/>
                <a:gd name="connsiteY3" fmla="*/ 292893 h 292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436" h="292893">
                  <a:moveTo>
                    <a:pt x="92542" y="292893"/>
                  </a:moveTo>
                  <a:lnTo>
                    <a:pt x="1" y="0"/>
                  </a:lnTo>
                  <a:lnTo>
                    <a:pt x="349436" y="292893"/>
                  </a:lnTo>
                  <a:lnTo>
                    <a:pt x="92542" y="292893"/>
                  </a:lnTo>
                  <a:close/>
                </a:path>
              </a:pathLst>
            </a:custGeom>
            <a:solidFill>
              <a:schemeClr val="bg1"/>
            </a:solidFill>
            <a:ln w="22225" cap="sq">
              <a:solidFill>
                <a:schemeClr val="tx1">
                  <a:lumMod val="60000"/>
                  <a:lumOff val="4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AutoShape 3">
              <a:extLst>
                <a:ext uri="{FF2B5EF4-FFF2-40B4-BE49-F238E27FC236}">
                  <a16:creationId xmlns:a16="http://schemas.microsoft.com/office/drawing/2014/main" id="{9C676143-B100-4AE1-BA79-20D6D9139F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-6356175" y="5552036"/>
              <a:ext cx="6330832" cy="621848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wrap="none" tIns="108000" anchor="ctr"/>
            <a:lstStyle/>
            <a:p>
              <a:pPr algn="ctr"/>
              <a:r>
                <a:rPr lang="ja-JP" altLang="en-US" sz="2000" dirty="0">
                  <a:latin typeface="+mn-ea"/>
                </a:rPr>
                <a:t>「メソッド」は、一連の処理をまとめたものだったね</a:t>
              </a: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BA447F6C-18C4-4D4C-88C4-C585871FB058}"/>
                </a:ext>
              </a:extLst>
            </p:cNvPr>
            <p:cNvGrpSpPr/>
            <p:nvPr/>
          </p:nvGrpSpPr>
          <p:grpSpPr>
            <a:xfrm>
              <a:off x="-129582" y="5910408"/>
              <a:ext cx="152604" cy="143187"/>
              <a:chOff x="7160043" y="6310606"/>
              <a:chExt cx="152604" cy="143187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BFE6D8D5-7F58-412F-BA02-BD5EFE6A7F0E}"/>
                  </a:ext>
                </a:extLst>
              </p:cNvPr>
              <p:cNvSpPr/>
              <p:nvPr/>
            </p:nvSpPr>
            <p:spPr>
              <a:xfrm rot="4682659">
                <a:off x="7194170" y="6276479"/>
                <a:ext cx="84349" cy="1526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E8E2485D-AAB1-409D-ADC7-FA536B7BC66A}"/>
                  </a:ext>
                </a:extLst>
              </p:cNvPr>
              <p:cNvSpPr/>
              <p:nvPr/>
            </p:nvSpPr>
            <p:spPr>
              <a:xfrm rot="2849046">
                <a:off x="7221499" y="6367738"/>
                <a:ext cx="71429" cy="10068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41" name="コンテンツ プレースホルダー 6">
            <a:extLst>
              <a:ext uri="{FF2B5EF4-FFF2-40B4-BE49-F238E27FC236}">
                <a16:creationId xmlns:a16="http://schemas.microsoft.com/office/drawing/2014/main" id="{F4302C63-9396-4A9F-8FBE-71B68252BF4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91" b="94613" l="1923" r="97837"/>
                    </a14:imgEffect>
                  </a14:imgLayer>
                </a14:imgProps>
              </a:ext>
            </a:extLst>
          </a:blip>
          <a:srcRect t="7189" r="1118"/>
          <a:stretch/>
        </p:blipFill>
        <p:spPr>
          <a:xfrm>
            <a:off x="7509490" y="4905794"/>
            <a:ext cx="1381690" cy="1851775"/>
          </a:xfrm>
          <a:prstGeom prst="rect">
            <a:avLst/>
          </a:prstGeom>
        </p:spPr>
      </p:pic>
      <p:sp>
        <p:nvSpPr>
          <p:cNvPr id="53" name="スライド番号プレースホルダー 3">
            <a:extLst>
              <a:ext uri="{FF2B5EF4-FFF2-40B4-BE49-F238E27FC236}">
                <a16:creationId xmlns:a16="http://schemas.microsoft.com/office/drawing/2014/main" id="{06406152-B046-4E85-96A9-5E21B8CE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5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A21C-20BE-4472-9D8F-7ACD7D2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87F9-A533-47F2-ABA4-0AD1B68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074"/>
            <a:ext cx="7886700" cy="5064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1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ガイダンス、</a:t>
            </a:r>
            <a:r>
              <a:rPr lang="en-US" altLang="ja-JP" sz="2200" dirty="0"/>
              <a:t>Java</a:t>
            </a:r>
            <a:r>
              <a:rPr lang="ja-JP" altLang="ja-JP" sz="2200" dirty="0"/>
              <a:t>開発環境の構築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2</a:t>
            </a:r>
            <a:r>
              <a:rPr lang="ja-JP" altLang="ja-JP" sz="2200" b="1" dirty="0"/>
              <a:t>回：</a:t>
            </a:r>
            <a:r>
              <a:rPr lang="en-US" altLang="ja-JP" sz="2200" dirty="0"/>
              <a:t>GUI</a:t>
            </a:r>
            <a:r>
              <a:rPr lang="ja-JP" altLang="ja-JP" sz="2200" dirty="0"/>
              <a:t>アプリケーション開発、画像データの入出力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3</a:t>
            </a:r>
            <a:r>
              <a:rPr lang="ja-JP" altLang="ja-JP" sz="2200" b="1" dirty="0"/>
              <a:t>回</a:t>
            </a:r>
            <a:r>
              <a:rPr lang="ja-JP" altLang="ja-JP" sz="2200" dirty="0"/>
              <a:t>：前処理</a:t>
            </a:r>
            <a:r>
              <a:rPr lang="en-US" altLang="ja-JP" sz="2200" dirty="0"/>
              <a:t>(1)</a:t>
            </a:r>
            <a:r>
              <a:rPr lang="ja-JP" altLang="ja-JP" sz="2200" dirty="0"/>
              <a:t>（</a:t>
            </a:r>
            <a:r>
              <a:rPr lang="ja-JP" altLang="en-US" sz="2200" dirty="0"/>
              <a:t>二値化処理、画像の配列化</a:t>
            </a:r>
            <a:r>
              <a:rPr lang="ja-JP" altLang="ja-JP" sz="2200" dirty="0"/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4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前処理</a:t>
            </a:r>
            <a:r>
              <a:rPr lang="en-US" altLang="ja-JP" sz="2200" dirty="0"/>
              <a:t>(2)</a:t>
            </a:r>
            <a:r>
              <a:rPr lang="ja-JP" altLang="ja-JP" sz="2200" dirty="0"/>
              <a:t>（</a:t>
            </a:r>
            <a:r>
              <a:rPr lang="ja-JP" altLang="en-US" sz="2200" dirty="0"/>
              <a:t>モルフォロジー演算</a:t>
            </a:r>
            <a:r>
              <a:rPr lang="ja-JP" altLang="ja-JP" sz="2200" dirty="0"/>
              <a:t>）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rgbClr val="FF0000"/>
                </a:solidFill>
              </a:rPr>
              <a:t>第</a:t>
            </a:r>
            <a:r>
              <a:rPr lang="en-US" altLang="ja-JP" sz="2200" b="1" dirty="0">
                <a:solidFill>
                  <a:srgbClr val="FF0000"/>
                </a:solidFill>
              </a:rPr>
              <a:t>5</a:t>
            </a:r>
            <a:r>
              <a:rPr lang="ja-JP" altLang="ja-JP" sz="2200" b="1" dirty="0">
                <a:solidFill>
                  <a:srgbClr val="FF0000"/>
                </a:solidFill>
              </a:rPr>
              <a:t>回：前処理</a:t>
            </a:r>
            <a:r>
              <a:rPr lang="en-US" altLang="ja-JP" sz="2200" b="1" dirty="0">
                <a:solidFill>
                  <a:srgbClr val="FF0000"/>
                </a:solidFill>
              </a:rPr>
              <a:t>(3)</a:t>
            </a:r>
            <a:r>
              <a:rPr lang="ja-JP" altLang="ja-JP" sz="2200" b="1" dirty="0">
                <a:solidFill>
                  <a:srgbClr val="FF0000"/>
                </a:solidFill>
              </a:rPr>
              <a:t>（平滑化、</a:t>
            </a:r>
            <a:r>
              <a:rPr lang="ja-JP" altLang="en-US" sz="2200" b="1" dirty="0">
                <a:solidFill>
                  <a:srgbClr val="FF0000"/>
                </a:solidFill>
              </a:rPr>
              <a:t>鮮鋭</a:t>
            </a:r>
            <a:r>
              <a:rPr lang="ja-JP" altLang="ja-JP" sz="2200" b="1" dirty="0">
                <a:solidFill>
                  <a:srgbClr val="FF0000"/>
                </a:solidFill>
              </a:rPr>
              <a:t>化）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6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画像の特徴抽出・特徴解析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7</a:t>
            </a:r>
            <a:r>
              <a:rPr lang="ja-JP" altLang="ja-JP" sz="2200" b="1" dirty="0"/>
              <a:t>回：</a:t>
            </a:r>
            <a:r>
              <a:rPr lang="ja-JP" altLang="ja-JP" sz="2200" dirty="0"/>
              <a:t>画像の定量評価（</a:t>
            </a:r>
            <a:r>
              <a:rPr lang="en-US" altLang="ja-JP" sz="2200" dirty="0"/>
              <a:t>MSE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PSNR</a:t>
            </a:r>
            <a:r>
              <a:rPr lang="ja-JP" altLang="ja-JP" sz="2200" dirty="0" err="1"/>
              <a:t>、</a:t>
            </a:r>
            <a:r>
              <a:rPr lang="en-US" altLang="ja-JP" sz="2200" dirty="0"/>
              <a:t>CNR</a:t>
            </a:r>
            <a:r>
              <a:rPr lang="ja-JP" altLang="ja-JP" sz="2200" dirty="0"/>
              <a:t>）</a:t>
            </a:r>
            <a:endParaRPr lang="en-US" altLang="ja-JP" sz="22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8</a:t>
            </a:r>
            <a:r>
              <a:rPr lang="ja-JP" altLang="ja-JP" sz="2200" b="1" dirty="0"/>
              <a:t>回：</a:t>
            </a:r>
            <a:r>
              <a:rPr lang="ja-JP" altLang="en-US" sz="2200" dirty="0"/>
              <a:t>コンピュータ診断支援への展開、まとめ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54A2F-1BBA-41B2-A0F3-2E75AB6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3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メソッドの作り方①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28650" y="1926277"/>
            <a:ext cx="7886700" cy="3883973"/>
          </a:xfrm>
          <a:prstGeom prst="roundRect">
            <a:avLst>
              <a:gd name="adj" fmla="val 579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r>
              <a:rPr lang="ja-JP" altLang="en-US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 </a:t>
            </a:r>
            <a:r>
              <a:rPr lang="en-US" altLang="ja-JP" sz="4400" dirty="0" err="1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</a:t>
            </a:r>
            <a:r>
              <a:rPr lang="en-US" altLang="ja-JP" sz="4400" dirty="0" err="1">
                <a:solidFill>
                  <a:prstClr val="black"/>
                </a:solidFill>
                <a:latin typeface="メイリオ" panose="020B0604030504040204" pitchFamily="50" charset="-128"/>
              </a:rPr>
              <a:t>calc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(</a:t>
            </a:r>
            <a:r>
              <a:rPr lang="en-US" altLang="ja-JP" sz="4400" dirty="0" err="1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x) {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</a:t>
            </a:r>
            <a:r>
              <a:rPr lang="en-US" altLang="ja-JP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res;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res = x * x + 3 * x;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</a:t>
            </a:r>
            <a:r>
              <a:rPr lang="en-US" altLang="ja-JP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return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res;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}</a:t>
            </a:r>
          </a:p>
        </p:txBody>
      </p:sp>
      <p:cxnSp>
        <p:nvCxnSpPr>
          <p:cNvPr id="12" name="直線コネクタ 11"/>
          <p:cNvCxnSpPr>
            <a:stCxn id="16" idx="0"/>
            <a:endCxn id="14" idx="2"/>
          </p:cNvCxnSpPr>
          <p:nvPr/>
        </p:nvCxnSpPr>
        <p:spPr>
          <a:xfrm flipH="1" flipV="1">
            <a:off x="1164143" y="1845652"/>
            <a:ext cx="160985" cy="27362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337561" y="1378660"/>
            <a:ext cx="1653164" cy="466992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戻り値の型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929405" y="2119278"/>
            <a:ext cx="791445" cy="6747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endCxn id="25" idx="2"/>
          </p:cNvCxnSpPr>
          <p:nvPr/>
        </p:nvCxnSpPr>
        <p:spPr>
          <a:xfrm flipV="1">
            <a:off x="2775681" y="1845652"/>
            <a:ext cx="369487" cy="273626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2324454" y="1378660"/>
            <a:ext cx="1641428" cy="466992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関数の名前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1819188" y="2119278"/>
            <a:ext cx="1101812" cy="6747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32" idx="3"/>
            <a:endCxn id="31" idx="2"/>
          </p:cNvCxnSpPr>
          <p:nvPr/>
        </p:nvCxnSpPr>
        <p:spPr>
          <a:xfrm flipV="1">
            <a:off x="4371129" y="1847121"/>
            <a:ext cx="524056" cy="60951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4311347" y="1380129"/>
            <a:ext cx="1167676" cy="466992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引数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098153" y="2119278"/>
            <a:ext cx="1272976" cy="674721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514475" y="2874624"/>
            <a:ext cx="6410325" cy="2021226"/>
          </a:xfrm>
          <a:prstGeom prst="rect">
            <a:avLst/>
          </a:prstGeom>
          <a:solidFill>
            <a:srgbClr val="ECEAE8"/>
          </a:solidFill>
          <a:ln w="381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44000" rtlCol="0" anchor="ctr"/>
          <a:lstStyle/>
          <a:p>
            <a:pPr algn="ctr"/>
            <a:r>
              <a:rPr kumimoji="1" lang="ja-JP" altLang="en-US" sz="4000" b="1" dirty="0"/>
              <a:t>メソッドの処理内容</a:t>
            </a:r>
            <a:endParaRPr kumimoji="1" lang="en-US" altLang="ja-JP" sz="4000" b="1" dirty="0"/>
          </a:p>
          <a:p>
            <a:pPr algn="ctr"/>
            <a:r>
              <a:rPr lang="ja-JP" altLang="en-US" sz="2400" dirty="0"/>
              <a:t>（計算や文字の表示等）</a:t>
            </a:r>
            <a:endParaRPr kumimoji="1" lang="ja-JP" altLang="en-US" sz="2400" dirty="0"/>
          </a:p>
        </p:txBody>
      </p:sp>
      <p:sp>
        <p:nvSpPr>
          <p:cNvPr id="21" name="二等辺三角形 28">
            <a:extLst>
              <a:ext uri="{FF2B5EF4-FFF2-40B4-BE49-F238E27FC236}">
                <a16:creationId xmlns:a16="http://schemas.microsoft.com/office/drawing/2014/main" id="{FBA65310-C9E1-4420-9F00-218DECEF275D}"/>
              </a:ext>
            </a:extLst>
          </p:cNvPr>
          <p:cNvSpPr/>
          <p:nvPr/>
        </p:nvSpPr>
        <p:spPr>
          <a:xfrm rot="5400000">
            <a:off x="7262788" y="6223523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302E2872-6EBF-438B-994B-4F442468DD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561" y="5969168"/>
            <a:ext cx="6926720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sz="2000" dirty="0">
                <a:latin typeface="+mn-ea"/>
              </a:rPr>
              <a:t>戻り値や引数が無い場合は、</a:t>
            </a:r>
            <a:r>
              <a:rPr lang="en-US" altLang="ja-JP" sz="2000" b="1" dirty="0">
                <a:solidFill>
                  <a:srgbClr val="FF0000"/>
                </a:solidFill>
                <a:latin typeface="+mn-ea"/>
              </a:rPr>
              <a:t>void</a:t>
            </a:r>
            <a:r>
              <a:rPr lang="ja-JP" altLang="en-US" sz="2000" dirty="0">
                <a:latin typeface="+mn-ea"/>
              </a:rPr>
              <a:t>（空っぽの意味）と記入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4A34203-3B28-4464-A415-D02F92FCC79E}"/>
              </a:ext>
            </a:extLst>
          </p:cNvPr>
          <p:cNvGrpSpPr/>
          <p:nvPr/>
        </p:nvGrpSpPr>
        <p:grpSpPr>
          <a:xfrm>
            <a:off x="7160043" y="6327540"/>
            <a:ext cx="152604" cy="143187"/>
            <a:chOff x="7160043" y="6310606"/>
            <a:chExt cx="152604" cy="143187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224CCE11-4688-4854-9988-0AB33FDD933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F795888-C4C8-425E-A220-CA8338695AF7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9" name="Picture 2" descr="C:\Users\Shou\Desktop\g10579.png">
            <a:extLst>
              <a:ext uri="{FF2B5EF4-FFF2-40B4-BE49-F238E27FC236}">
                <a16:creationId xmlns:a16="http://schemas.microsoft.com/office/drawing/2014/main" id="{1DFD0245-B762-414B-AE9B-A845FF8C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80" y="5620860"/>
            <a:ext cx="1552989" cy="9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9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メソッドの作り方②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628650" y="1926277"/>
            <a:ext cx="7886700" cy="3883973"/>
          </a:xfrm>
          <a:prstGeom prst="roundRect">
            <a:avLst>
              <a:gd name="adj" fmla="val 57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r>
              <a:rPr lang="ja-JP" altLang="en-US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 </a:t>
            </a:r>
            <a:r>
              <a:rPr lang="en-US" altLang="ja-JP" sz="4400" dirty="0" err="1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</a:t>
            </a:r>
            <a:r>
              <a:rPr lang="en-US" altLang="ja-JP" sz="4400" dirty="0" err="1">
                <a:solidFill>
                  <a:prstClr val="black"/>
                </a:solidFill>
                <a:latin typeface="メイリオ" panose="020B0604030504040204" pitchFamily="50" charset="-128"/>
              </a:rPr>
              <a:t>calc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(</a:t>
            </a:r>
            <a:r>
              <a:rPr lang="en-US" altLang="ja-JP" sz="4400" dirty="0" err="1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x) {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</a:t>
            </a:r>
            <a:r>
              <a:rPr lang="en-US" altLang="ja-JP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int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res;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res = x * x + 3 * x;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		</a:t>
            </a:r>
            <a:r>
              <a:rPr lang="en-US" altLang="ja-JP" sz="4400" dirty="0">
                <a:solidFill>
                  <a:srgbClr val="0000FF"/>
                </a:solidFill>
                <a:latin typeface="メイリオ" panose="020B0604030504040204" pitchFamily="50" charset="-128"/>
              </a:rPr>
              <a:t>return</a:t>
            </a:r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res;</a:t>
            </a:r>
          </a:p>
          <a:p>
            <a:r>
              <a:rPr lang="en-US" altLang="ja-JP" sz="4400" dirty="0">
                <a:solidFill>
                  <a:prstClr val="black"/>
                </a:solidFill>
                <a:latin typeface="メイリオ" panose="020B0604030504040204" pitchFamily="50" charset="-128"/>
              </a:rPr>
              <a:t> }</a:t>
            </a:r>
          </a:p>
        </p:txBody>
      </p:sp>
      <p:cxnSp>
        <p:nvCxnSpPr>
          <p:cNvPr id="12" name="直線コネクタ 11"/>
          <p:cNvCxnSpPr>
            <a:stCxn id="16" idx="3"/>
            <a:endCxn id="14" idx="2"/>
          </p:cNvCxnSpPr>
          <p:nvPr/>
        </p:nvCxnSpPr>
        <p:spPr>
          <a:xfrm flipV="1">
            <a:off x="3733800" y="1868293"/>
            <a:ext cx="1494189" cy="125935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4045018" y="1401301"/>
            <a:ext cx="2365942" cy="466992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計算結果用の変数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606912" y="2803650"/>
            <a:ext cx="2126888" cy="64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endCxn id="25" idx="2"/>
          </p:cNvCxnSpPr>
          <p:nvPr/>
        </p:nvCxnSpPr>
        <p:spPr>
          <a:xfrm flipV="1">
            <a:off x="6589622" y="3270642"/>
            <a:ext cx="96089" cy="221194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5593080" y="2803650"/>
            <a:ext cx="2185262" cy="466992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計算内容の記述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1606913" y="4180019"/>
            <a:ext cx="3060337" cy="64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cxnSpLocks/>
            <a:stCxn id="27" idx="3"/>
            <a:endCxn id="31" idx="0"/>
          </p:cNvCxnSpPr>
          <p:nvPr/>
        </p:nvCxnSpPr>
        <p:spPr>
          <a:xfrm>
            <a:off x="4667250" y="4504019"/>
            <a:ext cx="589368" cy="42747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3111647" y="4931496"/>
            <a:ext cx="4289941" cy="795375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b="1" dirty="0">
                <a:solidFill>
                  <a:prstClr val="white"/>
                </a:solidFill>
                <a:latin typeface="+mn-ea"/>
              </a:rPr>
              <a:t>return </a:t>
            </a:r>
            <a:r>
              <a:rPr lang="ja-JP" altLang="en-US" b="1" dirty="0">
                <a:solidFill>
                  <a:prstClr val="white"/>
                </a:solidFill>
                <a:latin typeface="+mn-ea"/>
              </a:rPr>
              <a:t>で呼び出し元に結果を返す</a:t>
            </a:r>
            <a:br>
              <a:rPr lang="en-US" altLang="ja-JP" b="1" dirty="0">
                <a:solidFill>
                  <a:prstClr val="white"/>
                </a:solidFill>
                <a:latin typeface="+mn-ea"/>
              </a:rPr>
            </a:br>
            <a:r>
              <a:rPr lang="ja-JP" altLang="en-US" b="1" dirty="0">
                <a:solidFill>
                  <a:prstClr val="white"/>
                </a:solidFill>
                <a:latin typeface="+mn-ea"/>
              </a:rPr>
              <a:t>（戻り値の型が </a:t>
            </a:r>
            <a:r>
              <a:rPr lang="en-US" altLang="ja-JP" b="1" dirty="0">
                <a:solidFill>
                  <a:prstClr val="white"/>
                </a:solidFill>
                <a:latin typeface="+mn-ea"/>
              </a:rPr>
              <a:t>void </a:t>
            </a:r>
            <a:r>
              <a:rPr lang="ja-JP" altLang="en-US" b="1" dirty="0">
                <a:solidFill>
                  <a:prstClr val="white"/>
                </a:solidFill>
                <a:latin typeface="+mn-ea"/>
              </a:rPr>
              <a:t>の場合は不要）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1606912" y="3491835"/>
            <a:ext cx="5593987" cy="64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8">
            <a:extLst>
              <a:ext uri="{FF2B5EF4-FFF2-40B4-BE49-F238E27FC236}">
                <a16:creationId xmlns:a16="http://schemas.microsoft.com/office/drawing/2014/main" id="{5E764F37-74FB-42AA-9E8B-E80EB3A6450A}"/>
              </a:ext>
            </a:extLst>
          </p:cNvPr>
          <p:cNvSpPr/>
          <p:nvPr/>
        </p:nvSpPr>
        <p:spPr>
          <a:xfrm rot="5400000">
            <a:off x="7262788" y="6223523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2B85B0EA-A498-42A7-B965-03837DDD05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2900" y="5969168"/>
            <a:ext cx="6921381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引数として受け取った値は </a:t>
            </a:r>
            <a:r>
              <a:rPr lang="en-US" altLang="ja-JP" dirty="0">
                <a:latin typeface="+mn-ea"/>
              </a:rPr>
              <a:t>x </a:t>
            </a:r>
            <a:r>
              <a:rPr lang="ja-JP" altLang="en-US" dirty="0">
                <a:latin typeface="+mn-ea"/>
              </a:rPr>
              <a:t>に格納され、関数内で自由に使える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12DDD95-324B-41AF-8118-28713DD3C91F}"/>
              </a:ext>
            </a:extLst>
          </p:cNvPr>
          <p:cNvGrpSpPr/>
          <p:nvPr/>
        </p:nvGrpSpPr>
        <p:grpSpPr>
          <a:xfrm>
            <a:off x="7160043" y="6327540"/>
            <a:ext cx="152604" cy="143187"/>
            <a:chOff x="7160043" y="6310606"/>
            <a:chExt cx="152604" cy="143187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2DF3817-239D-4CE4-913E-728A5F0A36C9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BD732A40-BF17-41AF-A670-DBB88F4E115C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5" name="Picture 2" descr="C:\Users\Shou\Desktop\g10579.png">
            <a:extLst>
              <a:ext uri="{FF2B5EF4-FFF2-40B4-BE49-F238E27FC236}">
                <a16:creationId xmlns:a16="http://schemas.microsoft.com/office/drawing/2014/main" id="{C9D494BC-F3FA-4A29-9964-5FE0E1642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80" y="5620860"/>
            <a:ext cx="1552989" cy="97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4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【</a:t>
            </a:r>
            <a:r>
              <a:rPr kumimoji="1" lang="ja-JP" altLang="en-US" sz="3600" dirty="0"/>
              <a:t>発展</a:t>
            </a:r>
            <a:r>
              <a:rPr kumimoji="1" lang="en-US" altLang="ja-JP" sz="3600" dirty="0"/>
              <a:t>】</a:t>
            </a:r>
            <a:r>
              <a:rPr kumimoji="1" lang="ja-JP" altLang="en-US" sz="3600" dirty="0"/>
              <a:t>フィルタ処理のメソッド化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567924"/>
            <a:ext cx="8448676" cy="4680476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setFilter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float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[]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filterType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filterSize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gray,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filterSize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/ 2;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float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y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y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imageHeight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y++)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x 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x &lt;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x++)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filterSize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0;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&lt;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filterSize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++) 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+=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[(y -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 -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							 *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filterType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fy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*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filterSize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fx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];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gray = 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int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newValue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&gt; 255) gray = 255;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(gray &lt; 0) gray = 0;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[y *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imageWidth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 x] = gray;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(x, y,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Color(gray, gray, gray).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getRGB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293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フィールドで </a:t>
            </a:r>
            <a:r>
              <a:rPr kumimoji="1" lang="en-US" altLang="ja-JP" sz="1600" b="1" dirty="0" err="1"/>
              <a:t>setFilter</a:t>
            </a:r>
            <a:r>
              <a:rPr kumimoji="1" lang="en-US" altLang="ja-JP" sz="1600" b="1" dirty="0"/>
              <a:t>() </a:t>
            </a:r>
            <a:r>
              <a:rPr kumimoji="1" lang="ja-JP" altLang="en-US" sz="1600" dirty="0"/>
              <a:t>メソッドを作成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8EFFD4-F4E4-4C8C-B879-6AA9D3CDBBD8}"/>
              </a:ext>
            </a:extLst>
          </p:cNvPr>
          <p:cNvSpPr/>
          <p:nvPr/>
        </p:nvSpPr>
        <p:spPr>
          <a:xfrm>
            <a:off x="492488" y="1663036"/>
            <a:ext cx="3303136" cy="23160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742C8F7-F8AE-4810-A771-09EABA3632FA}"/>
              </a:ext>
            </a:extLst>
          </p:cNvPr>
          <p:cNvSpPr/>
          <p:nvPr/>
        </p:nvSpPr>
        <p:spPr>
          <a:xfrm>
            <a:off x="3260725" y="3171335"/>
            <a:ext cx="622300" cy="203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5F596F8-3C92-4207-BAD9-0301F8A98D09}"/>
              </a:ext>
            </a:extLst>
          </p:cNvPr>
          <p:cNvSpPr/>
          <p:nvPr/>
        </p:nvSpPr>
        <p:spPr>
          <a:xfrm>
            <a:off x="3714750" y="3429001"/>
            <a:ext cx="622300" cy="203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A1EB01A-BCCC-4D4C-9ED6-89B69741E401}"/>
              </a:ext>
            </a:extLst>
          </p:cNvPr>
          <p:cNvSpPr/>
          <p:nvPr/>
        </p:nvSpPr>
        <p:spPr>
          <a:xfrm>
            <a:off x="5727700" y="3917950"/>
            <a:ext cx="2019300" cy="2381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C0196BFD-B2F8-420A-A77E-248D74DE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14" name="正方形/長方形 10">
            <a:extLst>
              <a:ext uri="{FF2B5EF4-FFF2-40B4-BE49-F238E27FC236}">
                <a16:creationId xmlns:a16="http://schemas.microsoft.com/office/drawing/2014/main" id="{E8AC63C4-163B-1E40-9B86-46FC3B8B69D7}"/>
              </a:ext>
            </a:extLst>
          </p:cNvPr>
          <p:cNvSpPr/>
          <p:nvPr/>
        </p:nvSpPr>
        <p:spPr>
          <a:xfrm>
            <a:off x="1572768" y="1929938"/>
            <a:ext cx="1309420" cy="203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0">
            <a:extLst>
              <a:ext uri="{FF2B5EF4-FFF2-40B4-BE49-F238E27FC236}">
                <a16:creationId xmlns:a16="http://schemas.microsoft.com/office/drawing/2014/main" id="{CB3F0270-3B9A-704F-B4EB-9C9370605970}"/>
              </a:ext>
            </a:extLst>
          </p:cNvPr>
          <p:cNvSpPr/>
          <p:nvPr/>
        </p:nvSpPr>
        <p:spPr>
          <a:xfrm>
            <a:off x="947275" y="2437856"/>
            <a:ext cx="3632040" cy="46627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9">
            <a:extLst>
              <a:ext uri="{FF2B5EF4-FFF2-40B4-BE49-F238E27FC236}">
                <a16:creationId xmlns:a16="http://schemas.microsoft.com/office/drawing/2014/main" id="{809867B2-2FF1-6743-B7BC-603A4F0F9071}"/>
              </a:ext>
            </a:extLst>
          </p:cNvPr>
          <p:cNvSpPr/>
          <p:nvPr/>
        </p:nvSpPr>
        <p:spPr>
          <a:xfrm>
            <a:off x="4868655" y="3688030"/>
            <a:ext cx="259820" cy="203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9">
            <a:extLst>
              <a:ext uri="{FF2B5EF4-FFF2-40B4-BE49-F238E27FC236}">
                <a16:creationId xmlns:a16="http://schemas.microsoft.com/office/drawing/2014/main" id="{B04164D0-6FAD-AD4A-87EA-1A8FD65F2AC6}"/>
              </a:ext>
            </a:extLst>
          </p:cNvPr>
          <p:cNvSpPr/>
          <p:nvPr/>
        </p:nvSpPr>
        <p:spPr>
          <a:xfrm>
            <a:off x="6867935" y="3688030"/>
            <a:ext cx="259820" cy="2032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02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【</a:t>
            </a:r>
            <a:r>
              <a:rPr kumimoji="1" lang="ja-JP" altLang="en-US" sz="3600" dirty="0"/>
              <a:t>発展</a:t>
            </a:r>
            <a:r>
              <a:rPr kumimoji="1" lang="en-US" altLang="ja-JP" sz="3600" dirty="0"/>
              <a:t>】</a:t>
            </a:r>
            <a:r>
              <a:rPr kumimoji="1" lang="ja-JP" altLang="en-US" sz="3600" dirty="0"/>
              <a:t>フィルタ処理のメソッド化</a:t>
            </a:r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409575" y="1567924"/>
            <a:ext cx="8448676" cy="1861075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b="1" dirty="0" err="1"/>
              <a:t>btnFilteringActionPerformed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java.awt.event.MouseEvent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==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null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画像パネルが空の場合、終了</a:t>
            </a:r>
            <a:endParaRPr lang="en-US" altLang="ja-JP" sz="11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1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フィルタ処理</a:t>
            </a:r>
          </a:p>
          <a:p>
            <a:pPr lvl="1">
              <a:lnSpc>
                <a:spcPct val="150000"/>
              </a:lnSpc>
            </a:pP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setFilter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3);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Arrays.copyOf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imageDataFiltered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imageData.length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1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bufImageShow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  <a:endParaRPr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229370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setFilter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メソッドの呼び出し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A150C94-2D5D-49A1-BBE3-F61CD134ACDC}"/>
              </a:ext>
            </a:extLst>
          </p:cNvPr>
          <p:cNvSpPr/>
          <p:nvPr/>
        </p:nvSpPr>
        <p:spPr>
          <a:xfrm>
            <a:off x="916126" y="2152387"/>
            <a:ext cx="1369874" cy="5050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3">
            <a:extLst>
              <a:ext uri="{FF2B5EF4-FFF2-40B4-BE49-F238E27FC236}">
                <a16:creationId xmlns:a16="http://schemas.microsoft.com/office/drawing/2014/main" id="{40081691-BF6A-4057-9CDB-F972C7BBCBF3}"/>
              </a:ext>
            </a:extLst>
          </p:cNvPr>
          <p:cNvSpPr/>
          <p:nvPr/>
        </p:nvSpPr>
        <p:spPr>
          <a:xfrm>
            <a:off x="2495922" y="2151949"/>
            <a:ext cx="5046523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フィルタタイプ（配列）とフィルタサイズを与える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172CE10-8809-4636-B2A2-12D3931E2733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2286000" y="2379363"/>
            <a:ext cx="209922" cy="2556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E1AC4FEF-A038-47F0-9920-81CC02920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02701"/>
            <a:ext cx="1281727" cy="1276396"/>
          </a:xfrm>
          <a:prstGeom prst="rect">
            <a:avLst/>
          </a:prstGeom>
        </p:spPr>
      </p:pic>
      <p:sp>
        <p:nvSpPr>
          <p:cNvPr id="15" name="二等辺三角形 28">
            <a:extLst>
              <a:ext uri="{FF2B5EF4-FFF2-40B4-BE49-F238E27FC236}">
                <a16:creationId xmlns:a16="http://schemas.microsoft.com/office/drawing/2014/main" id="{0BE4A678-2547-43B7-9EAA-1E5497DA0FAE}"/>
              </a:ext>
            </a:extLst>
          </p:cNvPr>
          <p:cNvSpPr/>
          <p:nvPr/>
        </p:nvSpPr>
        <p:spPr>
          <a:xfrm rot="5400000">
            <a:off x="7262788" y="6275279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4A00299D-FEE2-470B-9358-D327303AF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62858" y="5814380"/>
            <a:ext cx="5001423" cy="828391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sz="2000" dirty="0">
                <a:latin typeface="+mn-ea"/>
              </a:rPr>
              <a:t>右下でうだうだ言うキャラクタ募集中</a:t>
            </a:r>
            <a:endParaRPr lang="en-US" altLang="ja-JP" sz="2000" dirty="0">
              <a:latin typeface="+mn-ea"/>
            </a:endParaRPr>
          </a:p>
          <a:p>
            <a:pPr algn="ctr"/>
            <a:r>
              <a:rPr lang="ja-JP" altLang="en-US" dirty="0">
                <a:latin typeface="+mn-ea"/>
              </a:rPr>
              <a:t>（プロフィールを添えて送ってね）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4C9015E-1B55-4BA9-9412-DB715D245FC3}"/>
              </a:ext>
            </a:extLst>
          </p:cNvPr>
          <p:cNvGrpSpPr/>
          <p:nvPr/>
        </p:nvGrpSpPr>
        <p:grpSpPr>
          <a:xfrm>
            <a:off x="7160043" y="6379296"/>
            <a:ext cx="152604" cy="143187"/>
            <a:chOff x="7160043" y="6310606"/>
            <a:chExt cx="152604" cy="14318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EA6C407-2D1C-42EE-A3FE-D76C1DE54130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8F4410BC-9EF2-4E68-AC60-D523493C970C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4072FA-4CC7-4075-A604-0A14C81EC511}"/>
              </a:ext>
            </a:extLst>
          </p:cNvPr>
          <p:cNvSpPr txBox="1"/>
          <p:nvPr/>
        </p:nvSpPr>
        <p:spPr>
          <a:xfrm>
            <a:off x="7542445" y="527444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わんわんおー</a:t>
            </a:r>
            <a:r>
              <a:rPr kumimoji="1" lang="ja-JP" altLang="en-US" sz="1200" dirty="0" err="1"/>
              <a:t>く</a:t>
            </a:r>
            <a:endParaRPr kumimoji="1" lang="ja-JP" altLang="en-US" sz="12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F62A2E6-61BC-4F27-846D-84F0E720D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50" y="5039273"/>
            <a:ext cx="824196" cy="72685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63C06082-D48E-4EA7-9F31-D1E1471497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18" y="3565564"/>
            <a:ext cx="1185019" cy="93681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25ECDA7-7BBD-44BF-84B3-4216967EFC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938" y="4945654"/>
            <a:ext cx="780683" cy="78068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6ED1E91-B913-4FFA-AF19-B110262CE53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72" t="9323" r="20993" b="25304"/>
          <a:stretch/>
        </p:blipFill>
        <p:spPr>
          <a:xfrm>
            <a:off x="293396" y="5973701"/>
            <a:ext cx="1145467" cy="865429"/>
          </a:xfrm>
          <a:prstGeom prst="rect">
            <a:avLst/>
          </a:prstGeom>
        </p:spPr>
      </p:pic>
      <p:pic>
        <p:nvPicPr>
          <p:cNvPr id="30" name="コンテンツ プレースホルダー 6">
            <a:extLst>
              <a:ext uri="{FF2B5EF4-FFF2-40B4-BE49-F238E27FC236}">
                <a16:creationId xmlns:a16="http://schemas.microsoft.com/office/drawing/2014/main" id="{E5EC9B51-A5E3-490D-B4DB-C6E2D325F2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091" b="94613" l="1923" r="97837"/>
                    </a14:imgEffect>
                  </a14:imgLayer>
                </a14:imgProps>
              </a:ext>
            </a:extLst>
          </a:blip>
          <a:srcRect t="7189" r="1118"/>
          <a:stretch/>
        </p:blipFill>
        <p:spPr>
          <a:xfrm>
            <a:off x="6883398" y="3728896"/>
            <a:ext cx="1022843" cy="137084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C833F88D-E31E-46B5-9D71-D17EC9A4539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21728" r="5946" b="6539"/>
          <a:stretch/>
        </p:blipFill>
        <p:spPr>
          <a:xfrm>
            <a:off x="4611848" y="3688906"/>
            <a:ext cx="891821" cy="1243664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726B472-DC21-4A89-9472-4F0D9DCAE9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84" y="3901561"/>
            <a:ext cx="961834" cy="1137712"/>
          </a:xfrm>
          <a:prstGeom prst="rect">
            <a:avLst/>
          </a:prstGeom>
        </p:spPr>
      </p:pic>
      <p:pic>
        <p:nvPicPr>
          <p:cNvPr id="35" name="コンテンツ プレースホルダー 7">
            <a:extLst>
              <a:ext uri="{FF2B5EF4-FFF2-40B4-BE49-F238E27FC236}">
                <a16:creationId xmlns:a16="http://schemas.microsoft.com/office/drawing/2014/main" id="{953EB816-C744-445C-B70B-14B780907E7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149" b="99174" l="0" r="98444">
                        <a14:foregroundMark x1="66732" y1="13554" x2="66732" y2="13554"/>
                        <a14:foregroundMark x1="65370" y1="15041" x2="65370" y2="15041"/>
                        <a14:foregroundMark x1="2529" y1="70744" x2="2529" y2="70744"/>
                        <a14:foregroundMark x1="18288" y1="79669" x2="18288" y2="79669"/>
                        <a14:foregroundMark x1="28599" y1="75868" x2="28599" y2="75868"/>
                        <a14:foregroundMark x1="32296" y1="75868" x2="32296" y2="75868"/>
                        <a14:foregroundMark x1="21984" y1="77851" x2="21984" y2="77851"/>
                        <a14:foregroundMark x1="23541" y1="77025" x2="23541" y2="77025"/>
                        <a14:foregroundMark x1="20039" y1="79008" x2="20039" y2="79008"/>
                        <a14:foregroundMark x1="14981" y1="80661" x2="14981" y2="80661"/>
                        <a14:foregroundMark x1="16732" y1="80165" x2="16732" y2="80165"/>
                        <a14:foregroundMark x1="7782" y1="79835" x2="7782" y2="79835"/>
                        <a14:foregroundMark x1="4475" y1="77355" x2="4475" y2="77355"/>
                        <a14:foregroundMark x1="3307" y1="74545" x2="3307" y2="74545"/>
                        <a14:foregroundMark x1="3696" y1="76033" x2="3696" y2="76033"/>
                        <a14:foregroundMark x1="2918" y1="67603" x2="2918" y2="67603"/>
                        <a14:foregroundMark x1="3696" y1="64959" x2="3696" y2="64959"/>
                        <a14:foregroundMark x1="5253" y1="63140" x2="5253" y2="63140"/>
                        <a14:foregroundMark x1="6031" y1="61983" x2="6031" y2="61983"/>
                      </a14:backgroundRemoval>
                    </a14:imgEffect>
                  </a14:imgLayer>
                </a14:imgProps>
              </a:ext>
            </a:extLst>
          </a:blip>
          <a:srcRect r="1070" b="3948"/>
          <a:stretch/>
        </p:blipFill>
        <p:spPr>
          <a:xfrm>
            <a:off x="7675618" y="3859861"/>
            <a:ext cx="1210741" cy="1383641"/>
          </a:xfrm>
          <a:prstGeom prst="rect">
            <a:avLst/>
          </a:prstGeom>
        </p:spPr>
      </p:pic>
      <p:pic>
        <p:nvPicPr>
          <p:cNvPr id="37" name="Picture 2" descr="C:\Users\Shou\Desktop\g10579.png">
            <a:extLst>
              <a:ext uri="{FF2B5EF4-FFF2-40B4-BE49-F238E27FC236}">
                <a16:creationId xmlns:a16="http://schemas.microsoft.com/office/drawing/2014/main" id="{010493B1-AA47-4DFE-BC3F-97FDBF39E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66" y="4758199"/>
            <a:ext cx="1438462" cy="89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コンテンツ プレースホルダー 12">
            <a:extLst>
              <a:ext uri="{FF2B5EF4-FFF2-40B4-BE49-F238E27FC236}">
                <a16:creationId xmlns:a16="http://schemas.microsoft.com/office/drawing/2014/main" id="{A75764ED-0665-431B-AE0E-BAD322C9BD0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903311" y="4077163"/>
            <a:ext cx="731951" cy="701516"/>
          </a:xfrm>
          <a:prstGeom prst="rect">
            <a:avLst/>
          </a:prstGeom>
        </p:spPr>
      </p:pic>
      <p:pic>
        <p:nvPicPr>
          <p:cNvPr id="39" name="Picture 2" descr="C:\Users\Zazie\Desktop\セミコロン1.jpg">
            <a:extLst>
              <a:ext uri="{FF2B5EF4-FFF2-40B4-BE49-F238E27FC236}">
                <a16:creationId xmlns:a16="http://schemas.microsoft.com/office/drawing/2014/main" id="{BE133060-E04F-45A9-9366-3B5FB20C0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6042" b="92500" l="8000" r="94500">
                        <a14:foregroundMark x1="51500" y1="24167" x2="51500" y2="24167"/>
                        <a14:foregroundMark x1="62250" y1="24375" x2="62250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42077" y="4808185"/>
            <a:ext cx="780683" cy="9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1502ADE-3ED9-4275-98C0-64898AAF8FC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824" y="3591999"/>
            <a:ext cx="1340171" cy="123989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A3CFA8F-8220-457E-BE26-509B6D70ADD4}"/>
              </a:ext>
            </a:extLst>
          </p:cNvPr>
          <p:cNvSpPr txBox="1"/>
          <p:nvPr/>
        </p:nvSpPr>
        <p:spPr>
          <a:xfrm>
            <a:off x="11606" y="3533445"/>
            <a:ext cx="1935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おー</a:t>
            </a:r>
            <a:r>
              <a:rPr kumimoji="1" lang="ja-JP" altLang="en-US" sz="1100" dirty="0" err="1"/>
              <a:t>く</a:t>
            </a:r>
            <a:r>
              <a:rPr kumimoji="1" lang="ja-JP" altLang="en-US" sz="1100" dirty="0"/>
              <a:t>君 </a:t>
            </a:r>
            <a:r>
              <a:rPr kumimoji="1" lang="en-US" altLang="ja-JP" sz="1100" dirty="0"/>
              <a:t>&amp; </a:t>
            </a:r>
            <a:r>
              <a:rPr kumimoji="1" lang="ja-JP" altLang="en-US" sz="1100" dirty="0"/>
              <a:t>おー</a:t>
            </a:r>
            <a:r>
              <a:rPr kumimoji="1" lang="ja-JP" altLang="en-US" sz="1100" dirty="0" err="1"/>
              <a:t>く</a:t>
            </a:r>
            <a:r>
              <a:rPr kumimoji="1" lang="ja-JP" altLang="en-US" sz="1100" dirty="0"/>
              <a:t>子ちゃん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434D22-FD31-408A-A12F-FAB5A9FE4228}"/>
              </a:ext>
            </a:extLst>
          </p:cNvPr>
          <p:cNvSpPr txBox="1"/>
          <p:nvPr/>
        </p:nvSpPr>
        <p:spPr>
          <a:xfrm>
            <a:off x="1801588" y="38102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ちくわ君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386CF0C-E850-4DC0-8048-0A81EB84CC16}"/>
              </a:ext>
            </a:extLst>
          </p:cNvPr>
          <p:cNvSpPr txBox="1"/>
          <p:nvPr/>
        </p:nvSpPr>
        <p:spPr>
          <a:xfrm>
            <a:off x="328235" y="4893997"/>
            <a:ext cx="7264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Ping Pig</a:t>
            </a:r>
            <a:endParaRPr kumimoji="1" lang="ja-JP" altLang="en-US" sz="11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67CAA45-1739-4305-97A7-C4F87EF68E73}"/>
              </a:ext>
            </a:extLst>
          </p:cNvPr>
          <p:cNvSpPr txBox="1"/>
          <p:nvPr/>
        </p:nvSpPr>
        <p:spPr>
          <a:xfrm>
            <a:off x="2827088" y="4484525"/>
            <a:ext cx="745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/>
              <a:t>A-CORN</a:t>
            </a:r>
            <a:endParaRPr kumimoji="1" lang="ja-JP" altLang="en-US" sz="11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EF6F972-25A9-40EC-99E8-E25A18E72425}"/>
              </a:ext>
            </a:extLst>
          </p:cNvPr>
          <p:cNvSpPr txBox="1"/>
          <p:nvPr/>
        </p:nvSpPr>
        <p:spPr>
          <a:xfrm>
            <a:off x="350604" y="5851681"/>
            <a:ext cx="1031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かめおかさん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15840D5-AD49-497F-911A-FC761D00FBBC}"/>
              </a:ext>
            </a:extLst>
          </p:cNvPr>
          <p:cNvSpPr txBox="1"/>
          <p:nvPr/>
        </p:nvSpPr>
        <p:spPr>
          <a:xfrm>
            <a:off x="3718035" y="4632743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セミコロン</a:t>
            </a:r>
            <a:r>
              <a:rPr kumimoji="1" lang="en-US" altLang="ja-JP" sz="1100" dirty="0"/>
              <a:t>;</a:t>
            </a:r>
            <a:endParaRPr kumimoji="1" lang="ja-JP" altLang="en-US" sz="11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655523F-8BDA-46EA-9E90-D1F2ABB6A549}"/>
              </a:ext>
            </a:extLst>
          </p:cNvPr>
          <p:cNvSpPr txBox="1"/>
          <p:nvPr/>
        </p:nvSpPr>
        <p:spPr>
          <a:xfrm>
            <a:off x="4562047" y="3543395"/>
            <a:ext cx="1031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あー</a:t>
            </a:r>
            <a:r>
              <a:rPr kumimoji="1" lang="ja-JP" altLang="en-US" sz="1100" dirty="0" err="1"/>
              <a:t>くちゃん</a:t>
            </a:r>
            <a:endParaRPr kumimoji="1" lang="ja-JP" altLang="en-US" sz="11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F138003-82B6-47E6-BF5B-4AAAF3BD5837}"/>
              </a:ext>
            </a:extLst>
          </p:cNvPr>
          <p:cNvSpPr txBox="1"/>
          <p:nvPr/>
        </p:nvSpPr>
        <p:spPr>
          <a:xfrm>
            <a:off x="6949825" y="354066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赤貝ちゃん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7C15AB-D249-4DE2-93E9-9FAA76125200}"/>
              </a:ext>
            </a:extLst>
          </p:cNvPr>
          <p:cNvSpPr txBox="1"/>
          <p:nvPr/>
        </p:nvSpPr>
        <p:spPr>
          <a:xfrm>
            <a:off x="8016984" y="367266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樫の木君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CAF1C1F-1602-4100-9539-BBD5E564CFE9}"/>
              </a:ext>
            </a:extLst>
          </p:cNvPr>
          <p:cNvSpPr txBox="1"/>
          <p:nvPr/>
        </p:nvSpPr>
        <p:spPr>
          <a:xfrm>
            <a:off x="3376872" y="348039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アー君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2F80883-A9E8-45BC-8A4E-363605CDD241}"/>
              </a:ext>
            </a:extLst>
          </p:cNvPr>
          <p:cNvSpPr txBox="1"/>
          <p:nvPr/>
        </p:nvSpPr>
        <p:spPr>
          <a:xfrm>
            <a:off x="5147003" y="4745260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プログラミング小僧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1A86B44-13AC-4414-8C6D-DB0FE35916FC}"/>
              </a:ext>
            </a:extLst>
          </p:cNvPr>
          <p:cNvGrpSpPr/>
          <p:nvPr/>
        </p:nvGrpSpPr>
        <p:grpSpPr>
          <a:xfrm>
            <a:off x="5723952" y="3846833"/>
            <a:ext cx="1037271" cy="828391"/>
            <a:chOff x="8701545" y="4177921"/>
            <a:chExt cx="976801" cy="780098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AA66DFC3-2EFA-4B83-B332-2EEC4871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2098" b="58042" l="10000" r="90000">
                          <a14:foregroundMark x1="29444" y1="13986" x2="29444" y2="52448"/>
                          <a14:foregroundMark x1="30556" y1="54545" x2="67222" y2="54545"/>
                          <a14:foregroundMark x1="30556" y1="13287" x2="67778" y2="13287"/>
                          <a14:foregroundMark x1="45556" y1="7692" x2="50000" y2="8392"/>
                          <a14:foregroundMark x1="74444" y1="20979" x2="74444" y2="46853"/>
                          <a14:foregroundMark x1="74444" y1="20280" x2="74444" y2="45455"/>
                          <a14:foregroundMark x1="31667" y1="23776" x2="65556" y2="23077"/>
                          <a14:foregroundMark x1="65000" y1="30070" x2="31667" y2="28671"/>
                          <a14:foregroundMark x1="32778" y1="41259" x2="65556" y2="39860"/>
                          <a14:foregroundMark x1="40000" y1="51049" x2="37778" y2="45455"/>
                          <a14:foregroundMark x1="75000" y1="21678" x2="75000" y2="46154"/>
                          <a14:foregroundMark x1="69787" y1="14362" x2="70213" y2="54255"/>
                          <a14:foregroundMark x1="34894" y1="35106" x2="62979" y2="52660"/>
                          <a14:foregroundMark x1="34894" y1="43085" x2="51489" y2="23404"/>
                          <a14:backgroundMark x1="27778" y1="14685" x2="27778" y2="53846"/>
                          <a14:backgroundMark x1="31111" y1="9790" x2="26667" y2="15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545" y="4177921"/>
              <a:ext cx="976801" cy="780098"/>
            </a:xfrm>
            <a:prstGeom prst="rect">
              <a:avLst/>
            </a:prstGeom>
          </p:spPr>
        </p:pic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81725FFF-C451-4176-965E-27FF26D93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58472" b="99306" l="2401" r="97182">
                          <a14:foregroundMark x1="4175" y1="68056" x2="4175" y2="680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545" y="4177921"/>
              <a:ext cx="976801" cy="780098"/>
            </a:xfrm>
            <a:prstGeom prst="rect">
              <a:avLst/>
            </a:prstGeom>
            <a:effectLst>
              <a:glow rad="635">
                <a:schemeClr val="tx1">
                  <a:alpha val="56000"/>
                </a:schemeClr>
              </a:glow>
            </a:effectLst>
          </p:spPr>
        </p:pic>
      </p:grpSp>
      <p:pic>
        <p:nvPicPr>
          <p:cNvPr id="56" name="図 55">
            <a:extLst>
              <a:ext uri="{FF2B5EF4-FFF2-40B4-BE49-F238E27FC236}">
                <a16:creationId xmlns:a16="http://schemas.microsoft.com/office/drawing/2014/main" id="{55A931DC-0624-4D78-8E7F-988DE820747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48" y="5375915"/>
            <a:ext cx="513408" cy="513408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B7A48FA-3CF5-4CDC-8360-813A3490CD7D}"/>
              </a:ext>
            </a:extLst>
          </p:cNvPr>
          <p:cNvSpPr txBox="1"/>
          <p:nvPr/>
        </p:nvSpPr>
        <p:spPr>
          <a:xfrm>
            <a:off x="1383422" y="5133526"/>
            <a:ext cx="597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Mr. O</a:t>
            </a:r>
            <a:endParaRPr kumimoji="1" lang="ja-JP" altLang="en-US" sz="11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7BB59E7-4681-4231-ACE8-C724232F7B46}"/>
              </a:ext>
            </a:extLst>
          </p:cNvPr>
          <p:cNvSpPr txBox="1"/>
          <p:nvPr/>
        </p:nvSpPr>
        <p:spPr>
          <a:xfrm>
            <a:off x="5868125" y="360092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dirty="0"/>
              <a:t>樫木筆夫</a:t>
            </a:r>
          </a:p>
        </p:txBody>
      </p:sp>
    </p:spTree>
    <p:extLst>
      <p:ext uri="{BB962C8B-B14F-4D97-AF65-F5344CB8AC3E}">
        <p14:creationId xmlns:p14="http://schemas.microsoft.com/office/powerpoint/2010/main" val="1832450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0613A5EE-4C5B-4746-9A39-61CA6A08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60" y="2211467"/>
            <a:ext cx="4163670" cy="321945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287C3F3-9854-4700-9D16-4A88064E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34" y="2211467"/>
            <a:ext cx="4163670" cy="32194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6C90DA9-AFDD-4325-86CF-B1916CCA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平均化処理の実行結果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D11B04-3728-4423-B91D-476AC948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546827A7-6F75-4F29-B1BD-D4BE185AE487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6CDA6211-0E0D-4C1D-BCB4-2E4D69D428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91000" y="5902403"/>
            <a:ext cx="314160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ちょっとだけぼやけた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F3C702A-8BC1-4C4C-ABAA-3F39D7A36C26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4A86C43-DB4C-4DA4-9119-D7BB71CCF09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0E68E55-55C6-4DAE-8935-02A9885B2B0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BD02B9B-03AE-4A09-875D-671EAF39877F}"/>
              </a:ext>
            </a:extLst>
          </p:cNvPr>
          <p:cNvSpPr/>
          <p:nvPr/>
        </p:nvSpPr>
        <p:spPr>
          <a:xfrm>
            <a:off x="1232668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元画像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782D90C-6A2F-4D11-ACF4-49D990602F94}"/>
              </a:ext>
            </a:extLst>
          </p:cNvPr>
          <p:cNvSpPr/>
          <p:nvPr/>
        </p:nvSpPr>
        <p:spPr>
          <a:xfrm>
            <a:off x="5549982" y="1711702"/>
            <a:ext cx="24172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平均化処理</a:t>
            </a:r>
            <a:endParaRPr lang="ja-JP" altLang="en-US" sz="2400" dirty="0">
              <a:solidFill>
                <a:schemeClr val="accent1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1FF7EDF-8267-43A5-93A2-97673290B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74" y="5559586"/>
            <a:ext cx="1224730" cy="1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0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CD02E3-7497-403B-9C0C-959A4664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32" y="1535461"/>
            <a:ext cx="5743136" cy="42178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5EC1246-E094-4BE1-A299-DDF5AAA4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フィルタ選択処理の実装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3EC9ED-CB33-4B42-AC20-1A02AEEF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C0B7D20-4D35-4097-B848-1CDCF90C7BA6}"/>
              </a:ext>
            </a:extLst>
          </p:cNvPr>
          <p:cNvSpPr/>
          <p:nvPr/>
        </p:nvSpPr>
        <p:spPr>
          <a:xfrm>
            <a:off x="5915025" y="3976688"/>
            <a:ext cx="1402848" cy="21669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7593841-D244-4C45-81C3-D772BFEDBE2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5417820" y="3841070"/>
            <a:ext cx="497205" cy="243965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コンテンツ プレースホルダー 7">
            <a:extLst>
              <a:ext uri="{FF2B5EF4-FFF2-40B4-BE49-F238E27FC236}">
                <a16:creationId xmlns:a16="http://schemas.microsoft.com/office/drawing/2014/main" id="{BF49FC06-A43D-4FC1-9500-4B714498E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49" b="99174" l="0" r="98444">
                        <a14:foregroundMark x1="66732" y1="13554" x2="66732" y2="13554"/>
                        <a14:foregroundMark x1="65370" y1="15041" x2="65370" y2="15041"/>
                        <a14:foregroundMark x1="2529" y1="70744" x2="2529" y2="70744"/>
                        <a14:foregroundMark x1="18288" y1="79669" x2="18288" y2="79669"/>
                        <a14:foregroundMark x1="28599" y1="75868" x2="28599" y2="75868"/>
                        <a14:foregroundMark x1="32296" y1="75868" x2="32296" y2="75868"/>
                        <a14:foregroundMark x1="21984" y1="77851" x2="21984" y2="77851"/>
                        <a14:foregroundMark x1="23541" y1="77025" x2="23541" y2="77025"/>
                        <a14:foregroundMark x1="20039" y1="79008" x2="20039" y2="79008"/>
                        <a14:foregroundMark x1="14981" y1="80661" x2="14981" y2="80661"/>
                        <a14:foregroundMark x1="16732" y1="80165" x2="16732" y2="80165"/>
                        <a14:foregroundMark x1="7782" y1="79835" x2="7782" y2="79835"/>
                        <a14:foregroundMark x1="4475" y1="77355" x2="4475" y2="77355"/>
                        <a14:foregroundMark x1="3307" y1="74545" x2="3307" y2="74545"/>
                        <a14:foregroundMark x1="3696" y1="76033" x2="3696" y2="76033"/>
                        <a14:foregroundMark x1="2918" y1="67603" x2="2918" y2="67603"/>
                        <a14:foregroundMark x1="3696" y1="64959" x2="3696" y2="64959"/>
                        <a14:foregroundMark x1="5253" y1="63140" x2="5253" y2="63140"/>
                        <a14:foregroundMark x1="6031" y1="61983" x2="6031" y2="61983"/>
                      </a14:backgroundRemoval>
                    </a14:imgEffect>
                  </a14:imgLayer>
                </a14:imgProps>
              </a:ext>
            </a:extLst>
          </a:blip>
          <a:srcRect r="1070" b="3948"/>
          <a:stretch/>
        </p:blipFill>
        <p:spPr>
          <a:xfrm>
            <a:off x="7295604" y="4803252"/>
            <a:ext cx="1636395" cy="1870081"/>
          </a:xfrm>
          <a:prstGeom prst="rect">
            <a:avLst/>
          </a:prstGeom>
        </p:spPr>
      </p:pic>
      <p:sp>
        <p:nvSpPr>
          <p:cNvPr id="26" name="二等辺三角形 28">
            <a:extLst>
              <a:ext uri="{FF2B5EF4-FFF2-40B4-BE49-F238E27FC236}">
                <a16:creationId xmlns:a16="http://schemas.microsoft.com/office/drawing/2014/main" id="{3AF4070C-EC54-4041-8EB6-B0D618023D8C}"/>
              </a:ext>
            </a:extLst>
          </p:cNvPr>
          <p:cNvSpPr/>
          <p:nvPr/>
        </p:nvSpPr>
        <p:spPr>
          <a:xfrm rot="5400000">
            <a:off x="7331110" y="594718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52F44EA8-2895-4E41-9051-8635C7FDAA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19425" y="5902403"/>
            <a:ext cx="4313178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必要に応じて項目を増やしていこう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A7577C-35FE-41D9-BF91-0D6BF653A748}"/>
              </a:ext>
            </a:extLst>
          </p:cNvPr>
          <p:cNvGrpSpPr/>
          <p:nvPr/>
        </p:nvGrpSpPr>
        <p:grpSpPr>
          <a:xfrm>
            <a:off x="7228365" y="6051205"/>
            <a:ext cx="152604" cy="143187"/>
            <a:chOff x="7160043" y="6310606"/>
            <a:chExt cx="152604" cy="143187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C757B3C-BE05-447D-9802-7A57FE9CE002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725D683-28C6-418E-A42C-ABBDF76F612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BC2C417-27E8-4856-AB47-EDFCE47B90DC}"/>
              </a:ext>
            </a:extLst>
          </p:cNvPr>
          <p:cNvSpPr/>
          <p:nvPr/>
        </p:nvSpPr>
        <p:spPr>
          <a:xfrm>
            <a:off x="2691764" y="4085035"/>
            <a:ext cx="2726056" cy="1496005"/>
          </a:xfrm>
          <a:prstGeom prst="roundRect">
            <a:avLst>
              <a:gd name="adj" fmla="val 98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0000" rtlCol="0" anchor="ctr"/>
          <a:lstStyle/>
          <a:p>
            <a:r>
              <a:rPr kumimoji="1" lang="en-US" altLang="ja-JP" sz="1600" b="1" dirty="0"/>
              <a:t>model:</a:t>
            </a:r>
          </a:p>
          <a:p>
            <a:r>
              <a:rPr kumimoji="1" lang="ja-JP" altLang="en-US" sz="1600" dirty="0"/>
              <a:t>　平均化フィルタ（</a:t>
            </a:r>
            <a:r>
              <a:rPr kumimoji="1" lang="en-US" altLang="ja-JP" sz="1600" dirty="0"/>
              <a:t>3×3</a:t>
            </a:r>
            <a:r>
              <a:rPr kumimoji="1" lang="ja-JP" altLang="en-US" sz="1600" dirty="0"/>
              <a:t>）</a:t>
            </a:r>
          </a:p>
          <a:p>
            <a:r>
              <a:rPr kumimoji="1" lang="ja-JP" altLang="en-US" sz="1600" dirty="0"/>
              <a:t>　平均化フィルタ（</a:t>
            </a:r>
            <a:r>
              <a:rPr kumimoji="1" lang="en-US" altLang="ja-JP" sz="1600" dirty="0"/>
              <a:t>5×5</a:t>
            </a:r>
            <a:r>
              <a:rPr kumimoji="1" lang="ja-JP" altLang="en-US" sz="1600" dirty="0"/>
              <a:t>）</a:t>
            </a:r>
            <a:endParaRPr kumimoji="1" lang="en-US" altLang="ja-JP" sz="1600" dirty="0"/>
          </a:p>
          <a:p>
            <a:r>
              <a:rPr kumimoji="1" lang="ja-JP" altLang="en-US" sz="1600" dirty="0"/>
              <a:t>　　・・・・・・</a:t>
            </a:r>
            <a:endParaRPr kumimoji="1" lang="en-US" altLang="ja-JP" sz="1600" dirty="0"/>
          </a:p>
          <a:p>
            <a:r>
              <a:rPr kumimoji="1" lang="ja-JP" altLang="en-US" sz="1600" dirty="0"/>
              <a:t>　　・・・・・・</a:t>
            </a:r>
          </a:p>
        </p:txBody>
      </p:sp>
      <p:sp>
        <p:nvSpPr>
          <p:cNvPr id="16" name="角丸四角形 7">
            <a:extLst>
              <a:ext uri="{FF2B5EF4-FFF2-40B4-BE49-F238E27FC236}">
                <a16:creationId xmlns:a16="http://schemas.microsoft.com/office/drawing/2014/main" id="{FBC95A55-6CD8-45A2-918B-182E35B929AA}"/>
              </a:ext>
            </a:extLst>
          </p:cNvPr>
          <p:cNvSpPr/>
          <p:nvPr/>
        </p:nvSpPr>
        <p:spPr>
          <a:xfrm>
            <a:off x="2691765" y="3481070"/>
            <a:ext cx="2726055" cy="720000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b="1" dirty="0">
                <a:solidFill>
                  <a:prstClr val="white"/>
                </a:solidFill>
                <a:latin typeface="+mn-ea"/>
              </a:rPr>
              <a:t>GUI 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JComboBox</a:t>
            </a:r>
            <a:endParaRPr lang="en-US" altLang="ja-JP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b="1" dirty="0">
                <a:solidFill>
                  <a:prstClr val="white"/>
                </a:solidFill>
                <a:latin typeface="+mn-ea"/>
              </a:rPr>
              <a:t>変数名 </a:t>
            </a:r>
            <a:r>
              <a:rPr lang="en-US" altLang="ja-JP" b="1" dirty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ja-JP" b="1" dirty="0" err="1">
                <a:solidFill>
                  <a:prstClr val="white"/>
                </a:solidFill>
                <a:latin typeface="+mn-ea"/>
              </a:rPr>
              <a:t>combFilter</a:t>
            </a:r>
            <a:endParaRPr lang="ja-JP" altLang="en-US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892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A6AD0F35-0413-4FCF-B423-6FBB41D5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コンボボックスの判定</a:t>
            </a:r>
            <a:endParaRPr kumimoji="1" lang="ja-JP" altLang="en-US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01BEB778-5412-4027-86CC-2A54D9E1A798}"/>
              </a:ext>
            </a:extLst>
          </p:cNvPr>
          <p:cNvSpPr/>
          <p:nvPr/>
        </p:nvSpPr>
        <p:spPr>
          <a:xfrm>
            <a:off x="577121" y="1526031"/>
            <a:ext cx="8015620" cy="4322898"/>
          </a:xfrm>
          <a:prstGeom prst="roundRect">
            <a:avLst>
              <a:gd name="adj" fmla="val 2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4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cmbFilter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.getSelectedItem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().equals(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ja-JP" altLang="en-US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平均化フィルタ（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3×3</a:t>
            </a:r>
            <a:r>
              <a:rPr lang="ja-JP" altLang="en-US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</a:t>
            </a:r>
            <a:r>
              <a:rPr lang="ja-JP" altLang="en-US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平均化フィルタ（</a:t>
            </a:r>
            <a:r>
              <a:rPr lang="en-US" altLang="ja-JP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3×3</a:t>
            </a:r>
            <a:r>
              <a:rPr lang="ja-JP" altLang="en-US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）が選択されているときの処理</a:t>
            </a:r>
            <a:endParaRPr lang="en-US" altLang="ja-JP" sz="14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setFilter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4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filterSmooth3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3);</a:t>
            </a:r>
            <a:endParaRPr lang="en-US" altLang="ja-JP" sz="14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 if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4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cmbFilter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.getSelectedItem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().equals(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ja-JP" altLang="en-US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平均化フィルタ（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5×5</a:t>
            </a:r>
            <a:r>
              <a:rPr lang="ja-JP" altLang="en-US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</a:t>
            </a:r>
            <a:r>
              <a:rPr lang="ja-JP" altLang="en-US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平均化フィルタ（</a:t>
            </a:r>
            <a:r>
              <a:rPr lang="en-US" altLang="ja-JP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5×5</a:t>
            </a:r>
            <a:r>
              <a:rPr lang="ja-JP" altLang="en-US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）が選択されているときの処理</a:t>
            </a:r>
            <a:endParaRPr lang="en-US" altLang="ja-JP" sz="14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setFilter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400" dirty="0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filterSmooth5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5);</a:t>
            </a:r>
            <a:endParaRPr lang="en-US" altLang="ja-JP" sz="14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・・・</a:t>
            </a:r>
            <a:endParaRPr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400" dirty="0">
                <a:solidFill>
                  <a:schemeClr val="bg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例外処理</a:t>
            </a:r>
            <a:endParaRPr lang="en-US" altLang="ja-JP" sz="1400" dirty="0">
              <a:solidFill>
                <a:schemeClr val="bg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JOptionPane.</a:t>
            </a:r>
            <a:r>
              <a:rPr lang="en-US" altLang="ja-JP" sz="1400" i="1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showMessageDialog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4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"Error!"</a:t>
            </a: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CD736F-745D-4CF8-8BA7-FD013532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88FB89-F44A-4C16-94E6-B36073B22BD3}"/>
              </a:ext>
            </a:extLst>
          </p:cNvPr>
          <p:cNvSpPr txBox="1"/>
          <p:nvPr/>
        </p:nvSpPr>
        <p:spPr>
          <a:xfrm>
            <a:off x="551259" y="1190156"/>
            <a:ext cx="804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 err="1"/>
              <a:t>btnFilteringActionPerformed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の中身の例</a:t>
            </a:r>
          </a:p>
        </p:txBody>
      </p:sp>
      <p:sp>
        <p:nvSpPr>
          <p:cNvPr id="15" name="二等辺三角形 28">
            <a:extLst>
              <a:ext uri="{FF2B5EF4-FFF2-40B4-BE49-F238E27FC236}">
                <a16:creationId xmlns:a16="http://schemas.microsoft.com/office/drawing/2014/main" id="{EC822CA6-E866-49AC-8061-AEF14EA71E1F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AutoShape 3">
            <a:extLst>
              <a:ext uri="{FF2B5EF4-FFF2-40B4-BE49-F238E27FC236}">
                <a16:creationId xmlns:a16="http://schemas.microsoft.com/office/drawing/2014/main" id="{B663AC1D-820C-4D9D-BFC5-DA0239A1E1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b="1" dirty="0" err="1">
                <a:latin typeface="+mn-ea"/>
              </a:rPr>
              <a:t>getSelectedIndex</a:t>
            </a:r>
            <a:r>
              <a:rPr lang="en-US" altLang="ja-JP" b="1" dirty="0">
                <a:latin typeface="+mn-ea"/>
              </a:rPr>
              <a:t>() </a:t>
            </a:r>
            <a:r>
              <a:rPr lang="ja-JP" altLang="en-US" dirty="0">
                <a:latin typeface="+mn-ea"/>
              </a:rPr>
              <a:t>で選択位置による分岐にもできる</a:t>
            </a:r>
            <a:endParaRPr lang="en-US" altLang="ja-JP" b="1" dirty="0">
              <a:latin typeface="+mn-ea"/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874ED60-2FDB-4DE6-AB34-7519A62B328E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627BA53-FD84-4692-AE6A-6383AB31A6E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E7D3194E-610B-4C0E-9957-7B1741DAC62D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6" name="図 25">
            <a:extLst>
              <a:ext uri="{FF2B5EF4-FFF2-40B4-BE49-F238E27FC236}">
                <a16:creationId xmlns:a16="http://schemas.microsoft.com/office/drawing/2014/main" id="{94B1691A-BB30-4B72-934E-9CFB1332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93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演習</a:t>
            </a:r>
            <a:r>
              <a:rPr lang="en-US" altLang="ja-JP" sz="2400" b="1" dirty="0"/>
              <a:t>1】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5 × 5</a:t>
            </a:r>
            <a:r>
              <a:rPr lang="ja-JP" altLang="en-US" sz="2400" dirty="0"/>
              <a:t>の平均化フィルタを作成し、適用させなさい。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2】</a:t>
            </a:r>
            <a:br>
              <a:rPr lang="en-US" altLang="ja-JP" sz="2400" dirty="0"/>
            </a:br>
            <a:r>
              <a:rPr lang="ja-JP" altLang="en-US" sz="2400" dirty="0"/>
              <a:t>　加重平均フィルタ、ガウシアンフィルタ配列を作成し、処理を適用させなさい。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発展課題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メディアンフィルタを作成し、処理を適用させなさい。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B11DBC64-704F-4986-84A7-33985EA4ED99}"/>
              </a:ext>
            </a:extLst>
          </p:cNvPr>
          <p:cNvSpPr/>
          <p:nvPr/>
        </p:nvSpPr>
        <p:spPr>
          <a:xfrm rot="5400000">
            <a:off x="7331110" y="605427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49E3D62-26D5-4E9A-9826-4167B52E7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797653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メディアン（中央値）を探すには、まずソート（整列）！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0E2214-6D91-4D8B-BDB0-8FA6AE12F271}"/>
              </a:ext>
            </a:extLst>
          </p:cNvPr>
          <p:cNvGrpSpPr/>
          <p:nvPr/>
        </p:nvGrpSpPr>
        <p:grpSpPr>
          <a:xfrm>
            <a:off x="7228365" y="6158291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63D19-1896-4EBC-9D01-1FAC932A3535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82B241-2816-488A-9730-73935DCD38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7E60163C-CFDC-4F84-93D2-19F2FD28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17" b="8774"/>
          <a:stretch/>
        </p:blipFill>
        <p:spPr>
          <a:xfrm>
            <a:off x="7592846" y="5071567"/>
            <a:ext cx="1428764" cy="15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lang="ja-JP" altLang="en-US" sz="4800" b="1" dirty="0"/>
              <a:t> 鮮鋭化（</a:t>
            </a:r>
            <a:r>
              <a:rPr lang="en-US" altLang="ja-JP" sz="4800" b="1" dirty="0"/>
              <a:t>Sharpening</a:t>
            </a:r>
            <a:r>
              <a:rPr lang="ja-JP" altLang="en-US" sz="4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83541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/>
              <a:t>鮮鋭化フィルタ</a:t>
            </a:r>
            <a:r>
              <a:rPr lang="ja-JP" altLang="en-US" sz="3200" dirty="0"/>
              <a:t>（アンシャープマスク）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平滑化データを差し引くことで鮮鋭化するフィルタ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CE3C61-A2B4-4DA1-9AB9-B06AEC5510E9}"/>
              </a:ext>
            </a:extLst>
          </p:cNvPr>
          <p:cNvGrpSpPr/>
          <p:nvPr/>
        </p:nvGrpSpPr>
        <p:grpSpPr>
          <a:xfrm>
            <a:off x="1745754" y="2937516"/>
            <a:ext cx="2009002" cy="2009002"/>
            <a:chOff x="2039879" y="2955416"/>
            <a:chExt cx="1420751" cy="1420751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9F1355-D66A-4EFE-8F9A-FEAF7DC6B539}"/>
                </a:ext>
              </a:extLst>
            </p:cNvPr>
            <p:cNvSpPr/>
            <p:nvPr/>
          </p:nvSpPr>
          <p:spPr>
            <a:xfrm>
              <a:off x="203987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36B3B90-8ECD-4A9B-857C-13212C33ECA8}"/>
                </a:ext>
              </a:extLst>
            </p:cNvPr>
            <p:cNvSpPr/>
            <p:nvPr/>
          </p:nvSpPr>
          <p:spPr>
            <a:xfrm>
              <a:off x="251346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932F81E-153D-419E-9D9E-89C9CBCC3763}"/>
                </a:ext>
              </a:extLst>
            </p:cNvPr>
            <p:cNvSpPr/>
            <p:nvPr/>
          </p:nvSpPr>
          <p:spPr>
            <a:xfrm>
              <a:off x="203987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C48B8A-B4AE-40ED-9483-18E2A03E2323}"/>
                </a:ext>
              </a:extLst>
            </p:cNvPr>
            <p:cNvSpPr/>
            <p:nvPr/>
          </p:nvSpPr>
          <p:spPr>
            <a:xfrm>
              <a:off x="251346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5</a:t>
              </a:r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5777215-F52F-4B40-B998-562CCAEFC6AF}"/>
                </a:ext>
              </a:extLst>
            </p:cNvPr>
            <p:cNvSpPr/>
            <p:nvPr/>
          </p:nvSpPr>
          <p:spPr>
            <a:xfrm>
              <a:off x="203987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B7E3CF3-8007-478E-8751-56EF9F13F7C8}"/>
                </a:ext>
              </a:extLst>
            </p:cNvPr>
            <p:cNvSpPr/>
            <p:nvPr/>
          </p:nvSpPr>
          <p:spPr>
            <a:xfrm>
              <a:off x="251346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A735C58-7B6B-49D5-B6DD-02F8CCBBC728}"/>
                </a:ext>
              </a:extLst>
            </p:cNvPr>
            <p:cNvSpPr/>
            <p:nvPr/>
          </p:nvSpPr>
          <p:spPr>
            <a:xfrm>
              <a:off x="298704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692318-E0E8-4748-BD6A-5026770E0B2D}"/>
                </a:ext>
              </a:extLst>
            </p:cNvPr>
            <p:cNvSpPr/>
            <p:nvPr/>
          </p:nvSpPr>
          <p:spPr>
            <a:xfrm>
              <a:off x="298704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4A5B40-D050-4A97-9E9F-B6E96091E8B7}"/>
                </a:ext>
              </a:extLst>
            </p:cNvPr>
            <p:cNvSpPr/>
            <p:nvPr/>
          </p:nvSpPr>
          <p:spPr>
            <a:xfrm>
              <a:off x="298704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E64C941-76EE-4C0C-816C-230881F08BE6}"/>
              </a:ext>
            </a:extLst>
          </p:cNvPr>
          <p:cNvSpPr/>
          <p:nvPr/>
        </p:nvSpPr>
        <p:spPr>
          <a:xfrm>
            <a:off x="1937371" y="2396664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4</a:t>
            </a:r>
            <a:r>
              <a:rPr lang="ja-JP" altLang="en-US" sz="2000" dirty="0">
                <a:solidFill>
                  <a:schemeClr val="accent1"/>
                </a:solidFill>
              </a:rPr>
              <a:t>近傍鮮鋭化</a:t>
            </a: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28749" y="5944587"/>
            <a:ext cx="59038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画像がシャープになってエッヂが強調されるぞ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13500-F539-4533-A4A4-36619839BD28}"/>
              </a:ext>
            </a:extLst>
          </p:cNvPr>
          <p:cNvGrpSpPr/>
          <p:nvPr/>
        </p:nvGrpSpPr>
        <p:grpSpPr>
          <a:xfrm>
            <a:off x="4877574" y="2937516"/>
            <a:ext cx="2009002" cy="2009002"/>
            <a:chOff x="5171699" y="2955416"/>
            <a:chExt cx="1420751" cy="1420751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D5A4366-8503-4B19-8D48-0FC931D53111}"/>
                </a:ext>
              </a:extLst>
            </p:cNvPr>
            <p:cNvSpPr/>
            <p:nvPr/>
          </p:nvSpPr>
          <p:spPr>
            <a:xfrm>
              <a:off x="517169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78C404F-4F3D-404D-BC7A-74CBDA0AA654}"/>
                </a:ext>
              </a:extLst>
            </p:cNvPr>
            <p:cNvSpPr/>
            <p:nvPr/>
          </p:nvSpPr>
          <p:spPr>
            <a:xfrm>
              <a:off x="564528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37AD1CC-8D4A-45C9-B943-37A5F0E3983A}"/>
                </a:ext>
              </a:extLst>
            </p:cNvPr>
            <p:cNvSpPr/>
            <p:nvPr/>
          </p:nvSpPr>
          <p:spPr>
            <a:xfrm>
              <a:off x="517169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AC98912-C3AC-4F18-AF13-A1AE6B7018BE}"/>
                </a:ext>
              </a:extLst>
            </p:cNvPr>
            <p:cNvSpPr/>
            <p:nvPr/>
          </p:nvSpPr>
          <p:spPr>
            <a:xfrm>
              <a:off x="564528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9</a:t>
              </a:r>
              <a:endParaRPr kumimoji="1" lang="ja-JP" altLang="en-US" sz="2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9FAD121-B686-4D1B-9C82-502800FFC4B1}"/>
                </a:ext>
              </a:extLst>
            </p:cNvPr>
            <p:cNvSpPr/>
            <p:nvPr/>
          </p:nvSpPr>
          <p:spPr>
            <a:xfrm>
              <a:off x="517169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852C50-2925-4136-9204-114E9254250B}"/>
                </a:ext>
              </a:extLst>
            </p:cNvPr>
            <p:cNvSpPr/>
            <p:nvPr/>
          </p:nvSpPr>
          <p:spPr>
            <a:xfrm>
              <a:off x="564528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23DFCA-31A7-465D-A18C-C897B794519E}"/>
                </a:ext>
              </a:extLst>
            </p:cNvPr>
            <p:cNvSpPr/>
            <p:nvPr/>
          </p:nvSpPr>
          <p:spPr>
            <a:xfrm>
              <a:off x="611886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67F5D04-7BD0-44C0-92C6-129A8127FDC2}"/>
                </a:ext>
              </a:extLst>
            </p:cNvPr>
            <p:cNvSpPr/>
            <p:nvPr/>
          </p:nvSpPr>
          <p:spPr>
            <a:xfrm>
              <a:off x="611886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E435249-8C4F-4E15-B932-251D813BC407}"/>
                </a:ext>
              </a:extLst>
            </p:cNvPr>
            <p:cNvSpPr/>
            <p:nvPr/>
          </p:nvSpPr>
          <p:spPr>
            <a:xfrm>
              <a:off x="611886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23A75D1-2F53-48B2-A293-C6DB0E888FA3}"/>
              </a:ext>
            </a:extLst>
          </p:cNvPr>
          <p:cNvSpPr/>
          <p:nvPr/>
        </p:nvSpPr>
        <p:spPr>
          <a:xfrm>
            <a:off x="5069191" y="2396664"/>
            <a:ext cx="1625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accent1"/>
                </a:solidFill>
              </a:rPr>
              <a:t>8</a:t>
            </a:r>
            <a:r>
              <a:rPr lang="ja-JP" altLang="en-US" sz="2000" dirty="0">
                <a:solidFill>
                  <a:schemeClr val="accent1"/>
                </a:solidFill>
              </a:rPr>
              <a:t>近傍鮮鋭化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BAC0C83-D54E-494E-ACDA-539B66DA7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02701"/>
            <a:ext cx="1281727" cy="1276396"/>
          </a:xfrm>
          <a:prstGeom prst="rect">
            <a:avLst/>
          </a:prstGeom>
        </p:spPr>
      </p:pic>
      <p:sp>
        <p:nvSpPr>
          <p:cNvPr id="33" name="スライド番号プレースホルダー 3">
            <a:extLst>
              <a:ext uri="{FF2B5EF4-FFF2-40B4-BE49-F238E27FC236}">
                <a16:creationId xmlns:a16="http://schemas.microsoft.com/office/drawing/2014/main" id="{6CDF715A-4A96-47A1-AF94-874F4006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40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FF6FF-BE4D-4B8E-9AAF-683846C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D03E-0C94-49F6-88E3-8C6D3D43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4903830"/>
          </a:xfrm>
        </p:spPr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前回作った </a:t>
            </a:r>
            <a:r>
              <a:rPr lang="en-US" altLang="ja-JP" dirty="0"/>
              <a:t>GUI </a:t>
            </a:r>
            <a:r>
              <a:rPr lang="ja-JP" altLang="en-US" dirty="0"/>
              <a:t>を一部削除します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プロジェクトを右クリックし、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コピー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で複製しておくことを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おすすめします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9FD26-F190-42A2-90A5-42332BE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A65C78-0607-4E05-B676-9951A393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35"/>
          <a:stretch/>
        </p:blipFill>
        <p:spPr>
          <a:xfrm>
            <a:off x="6381750" y="2156639"/>
            <a:ext cx="2398335" cy="4470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15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次微分フィルタ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隣接するピクセルの差（微分）を可視化するフィルタ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CE3C61-A2B4-4DA1-9AB9-B06AEC5510E9}"/>
              </a:ext>
            </a:extLst>
          </p:cNvPr>
          <p:cNvGrpSpPr/>
          <p:nvPr/>
        </p:nvGrpSpPr>
        <p:grpSpPr>
          <a:xfrm>
            <a:off x="1745754" y="2937516"/>
            <a:ext cx="2009002" cy="2009002"/>
            <a:chOff x="2039879" y="2955416"/>
            <a:chExt cx="1420751" cy="1420751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9F1355-D66A-4EFE-8F9A-FEAF7DC6B539}"/>
                </a:ext>
              </a:extLst>
            </p:cNvPr>
            <p:cNvSpPr/>
            <p:nvPr/>
          </p:nvSpPr>
          <p:spPr>
            <a:xfrm>
              <a:off x="203987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36B3B90-8ECD-4A9B-857C-13212C33ECA8}"/>
                </a:ext>
              </a:extLst>
            </p:cNvPr>
            <p:cNvSpPr/>
            <p:nvPr/>
          </p:nvSpPr>
          <p:spPr>
            <a:xfrm>
              <a:off x="251346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932F81E-153D-419E-9D9E-89C9CBCC3763}"/>
                </a:ext>
              </a:extLst>
            </p:cNvPr>
            <p:cNvSpPr/>
            <p:nvPr/>
          </p:nvSpPr>
          <p:spPr>
            <a:xfrm>
              <a:off x="203987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C48B8A-B4AE-40ED-9483-18E2A03E2323}"/>
                </a:ext>
              </a:extLst>
            </p:cNvPr>
            <p:cNvSpPr/>
            <p:nvPr/>
          </p:nvSpPr>
          <p:spPr>
            <a:xfrm>
              <a:off x="251346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5777215-F52F-4B40-B998-562CCAEFC6AF}"/>
                </a:ext>
              </a:extLst>
            </p:cNvPr>
            <p:cNvSpPr/>
            <p:nvPr/>
          </p:nvSpPr>
          <p:spPr>
            <a:xfrm>
              <a:off x="203987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B7E3CF3-8007-478E-8751-56EF9F13F7C8}"/>
                </a:ext>
              </a:extLst>
            </p:cNvPr>
            <p:cNvSpPr/>
            <p:nvPr/>
          </p:nvSpPr>
          <p:spPr>
            <a:xfrm>
              <a:off x="251346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A735C58-7B6B-49D5-B6DD-02F8CCBBC728}"/>
                </a:ext>
              </a:extLst>
            </p:cNvPr>
            <p:cNvSpPr/>
            <p:nvPr/>
          </p:nvSpPr>
          <p:spPr>
            <a:xfrm>
              <a:off x="298704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692318-E0E8-4748-BD6A-5026770E0B2D}"/>
                </a:ext>
              </a:extLst>
            </p:cNvPr>
            <p:cNvSpPr/>
            <p:nvPr/>
          </p:nvSpPr>
          <p:spPr>
            <a:xfrm>
              <a:off x="298704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4A5B40-D050-4A97-9E9F-B6E96091E8B7}"/>
                </a:ext>
              </a:extLst>
            </p:cNvPr>
            <p:cNvSpPr/>
            <p:nvPr/>
          </p:nvSpPr>
          <p:spPr>
            <a:xfrm>
              <a:off x="298704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E64C941-76EE-4C0C-816C-230881F08BE6}"/>
              </a:ext>
            </a:extLst>
          </p:cNvPr>
          <p:cNvSpPr/>
          <p:nvPr/>
        </p:nvSpPr>
        <p:spPr>
          <a:xfrm>
            <a:off x="1937371" y="242305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水平方向</a:t>
            </a: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15419" y="5944587"/>
            <a:ext cx="491718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シンプルにエッジを検出することができる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13500-F539-4533-A4A4-36619839BD28}"/>
              </a:ext>
            </a:extLst>
          </p:cNvPr>
          <p:cNvGrpSpPr/>
          <p:nvPr/>
        </p:nvGrpSpPr>
        <p:grpSpPr>
          <a:xfrm>
            <a:off x="4877574" y="2937516"/>
            <a:ext cx="2009002" cy="2009002"/>
            <a:chOff x="5171699" y="2955416"/>
            <a:chExt cx="1420751" cy="1420751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D5A4366-8503-4B19-8D48-0FC931D53111}"/>
                </a:ext>
              </a:extLst>
            </p:cNvPr>
            <p:cNvSpPr/>
            <p:nvPr/>
          </p:nvSpPr>
          <p:spPr>
            <a:xfrm>
              <a:off x="517169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78C404F-4F3D-404D-BC7A-74CBDA0AA654}"/>
                </a:ext>
              </a:extLst>
            </p:cNvPr>
            <p:cNvSpPr/>
            <p:nvPr/>
          </p:nvSpPr>
          <p:spPr>
            <a:xfrm>
              <a:off x="564528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37AD1CC-8D4A-45C9-B943-37A5F0E3983A}"/>
                </a:ext>
              </a:extLst>
            </p:cNvPr>
            <p:cNvSpPr/>
            <p:nvPr/>
          </p:nvSpPr>
          <p:spPr>
            <a:xfrm>
              <a:off x="517169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AC98912-C3AC-4F18-AF13-A1AE6B7018BE}"/>
                </a:ext>
              </a:extLst>
            </p:cNvPr>
            <p:cNvSpPr/>
            <p:nvPr/>
          </p:nvSpPr>
          <p:spPr>
            <a:xfrm>
              <a:off x="564528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9FAD121-B686-4D1B-9C82-502800FFC4B1}"/>
                </a:ext>
              </a:extLst>
            </p:cNvPr>
            <p:cNvSpPr/>
            <p:nvPr/>
          </p:nvSpPr>
          <p:spPr>
            <a:xfrm>
              <a:off x="517169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852C50-2925-4136-9204-114E9254250B}"/>
                </a:ext>
              </a:extLst>
            </p:cNvPr>
            <p:cNvSpPr/>
            <p:nvPr/>
          </p:nvSpPr>
          <p:spPr>
            <a:xfrm>
              <a:off x="564528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23DFCA-31A7-465D-A18C-C897B794519E}"/>
                </a:ext>
              </a:extLst>
            </p:cNvPr>
            <p:cNvSpPr/>
            <p:nvPr/>
          </p:nvSpPr>
          <p:spPr>
            <a:xfrm>
              <a:off x="611886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67F5D04-7BD0-44C0-92C6-129A8127FDC2}"/>
                </a:ext>
              </a:extLst>
            </p:cNvPr>
            <p:cNvSpPr/>
            <p:nvPr/>
          </p:nvSpPr>
          <p:spPr>
            <a:xfrm>
              <a:off x="611886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E435249-8C4F-4E15-B932-251D813BC407}"/>
                </a:ext>
              </a:extLst>
            </p:cNvPr>
            <p:cNvSpPr/>
            <p:nvPr/>
          </p:nvSpPr>
          <p:spPr>
            <a:xfrm>
              <a:off x="611886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23A75D1-2F53-48B2-A293-C6DB0E888FA3}"/>
              </a:ext>
            </a:extLst>
          </p:cNvPr>
          <p:cNvSpPr/>
          <p:nvPr/>
        </p:nvSpPr>
        <p:spPr>
          <a:xfrm>
            <a:off x="5069191" y="239666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垂直方向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E9F58C4E-92AF-49C1-8531-4263267B3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788" y="5744777"/>
            <a:ext cx="889191" cy="889191"/>
          </a:xfrm>
          <a:prstGeom prst="rect">
            <a:avLst/>
          </a:prstGeom>
        </p:spPr>
      </p:pic>
      <p:sp>
        <p:nvSpPr>
          <p:cNvPr id="33" name="スライド番号プレースホルダー 3">
            <a:extLst>
              <a:ext uri="{FF2B5EF4-FFF2-40B4-BE49-F238E27FC236}">
                <a16:creationId xmlns:a16="http://schemas.microsoft.com/office/drawing/2014/main" id="{96CCDFC7-6720-4457-9429-F6CAEF3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669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Prewitt </a:t>
            </a:r>
            <a:r>
              <a:rPr kumimoji="1" lang="ja-JP" altLang="en-US" dirty="0"/>
              <a:t>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平滑化しつつ鮮鋭化するフィルタ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CE3C61-A2B4-4DA1-9AB9-B06AEC5510E9}"/>
              </a:ext>
            </a:extLst>
          </p:cNvPr>
          <p:cNvGrpSpPr/>
          <p:nvPr/>
        </p:nvGrpSpPr>
        <p:grpSpPr>
          <a:xfrm>
            <a:off x="1745754" y="2937516"/>
            <a:ext cx="2009002" cy="2009002"/>
            <a:chOff x="2039879" y="2955416"/>
            <a:chExt cx="1420751" cy="1420751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9F1355-D66A-4EFE-8F9A-FEAF7DC6B539}"/>
                </a:ext>
              </a:extLst>
            </p:cNvPr>
            <p:cNvSpPr/>
            <p:nvPr/>
          </p:nvSpPr>
          <p:spPr>
            <a:xfrm>
              <a:off x="203987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36B3B90-8ECD-4A9B-857C-13212C33ECA8}"/>
                </a:ext>
              </a:extLst>
            </p:cNvPr>
            <p:cNvSpPr/>
            <p:nvPr/>
          </p:nvSpPr>
          <p:spPr>
            <a:xfrm>
              <a:off x="251346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932F81E-153D-419E-9D9E-89C9CBCC3763}"/>
                </a:ext>
              </a:extLst>
            </p:cNvPr>
            <p:cNvSpPr/>
            <p:nvPr/>
          </p:nvSpPr>
          <p:spPr>
            <a:xfrm>
              <a:off x="203987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C48B8A-B4AE-40ED-9483-18E2A03E2323}"/>
                </a:ext>
              </a:extLst>
            </p:cNvPr>
            <p:cNvSpPr/>
            <p:nvPr/>
          </p:nvSpPr>
          <p:spPr>
            <a:xfrm>
              <a:off x="251346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5777215-F52F-4B40-B998-562CCAEFC6AF}"/>
                </a:ext>
              </a:extLst>
            </p:cNvPr>
            <p:cNvSpPr/>
            <p:nvPr/>
          </p:nvSpPr>
          <p:spPr>
            <a:xfrm>
              <a:off x="203987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B7E3CF3-8007-478E-8751-56EF9F13F7C8}"/>
                </a:ext>
              </a:extLst>
            </p:cNvPr>
            <p:cNvSpPr/>
            <p:nvPr/>
          </p:nvSpPr>
          <p:spPr>
            <a:xfrm>
              <a:off x="251346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A735C58-7B6B-49D5-B6DD-02F8CCBBC728}"/>
                </a:ext>
              </a:extLst>
            </p:cNvPr>
            <p:cNvSpPr/>
            <p:nvPr/>
          </p:nvSpPr>
          <p:spPr>
            <a:xfrm>
              <a:off x="298704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692318-E0E8-4748-BD6A-5026770E0B2D}"/>
                </a:ext>
              </a:extLst>
            </p:cNvPr>
            <p:cNvSpPr/>
            <p:nvPr/>
          </p:nvSpPr>
          <p:spPr>
            <a:xfrm>
              <a:off x="298704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4A5B40-D050-4A97-9E9F-B6E96091E8B7}"/>
                </a:ext>
              </a:extLst>
            </p:cNvPr>
            <p:cNvSpPr/>
            <p:nvPr/>
          </p:nvSpPr>
          <p:spPr>
            <a:xfrm>
              <a:off x="298704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E64C941-76EE-4C0C-816C-230881F08BE6}"/>
              </a:ext>
            </a:extLst>
          </p:cNvPr>
          <p:cNvSpPr/>
          <p:nvPr/>
        </p:nvSpPr>
        <p:spPr>
          <a:xfrm>
            <a:off x="1937371" y="242305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水平方向</a:t>
            </a: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エッジを取る方向に対して垂直方向にぼかすフィルタ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13500-F539-4533-A4A4-36619839BD28}"/>
              </a:ext>
            </a:extLst>
          </p:cNvPr>
          <p:cNvGrpSpPr/>
          <p:nvPr/>
        </p:nvGrpSpPr>
        <p:grpSpPr>
          <a:xfrm>
            <a:off x="4877574" y="2937516"/>
            <a:ext cx="2009002" cy="2009002"/>
            <a:chOff x="5171699" y="2955416"/>
            <a:chExt cx="1420751" cy="1420751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D5A4366-8503-4B19-8D48-0FC931D53111}"/>
                </a:ext>
              </a:extLst>
            </p:cNvPr>
            <p:cNvSpPr/>
            <p:nvPr/>
          </p:nvSpPr>
          <p:spPr>
            <a:xfrm>
              <a:off x="517169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78C404F-4F3D-404D-BC7A-74CBDA0AA654}"/>
                </a:ext>
              </a:extLst>
            </p:cNvPr>
            <p:cNvSpPr/>
            <p:nvPr/>
          </p:nvSpPr>
          <p:spPr>
            <a:xfrm>
              <a:off x="564528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37AD1CC-8D4A-45C9-B943-37A5F0E3983A}"/>
                </a:ext>
              </a:extLst>
            </p:cNvPr>
            <p:cNvSpPr/>
            <p:nvPr/>
          </p:nvSpPr>
          <p:spPr>
            <a:xfrm>
              <a:off x="517169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AC98912-C3AC-4F18-AF13-A1AE6B7018BE}"/>
                </a:ext>
              </a:extLst>
            </p:cNvPr>
            <p:cNvSpPr/>
            <p:nvPr/>
          </p:nvSpPr>
          <p:spPr>
            <a:xfrm>
              <a:off x="564528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9FAD121-B686-4D1B-9C82-502800FFC4B1}"/>
                </a:ext>
              </a:extLst>
            </p:cNvPr>
            <p:cNvSpPr/>
            <p:nvPr/>
          </p:nvSpPr>
          <p:spPr>
            <a:xfrm>
              <a:off x="517169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852C50-2925-4136-9204-114E9254250B}"/>
                </a:ext>
              </a:extLst>
            </p:cNvPr>
            <p:cNvSpPr/>
            <p:nvPr/>
          </p:nvSpPr>
          <p:spPr>
            <a:xfrm>
              <a:off x="564528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23DFCA-31A7-465D-A18C-C897B794519E}"/>
                </a:ext>
              </a:extLst>
            </p:cNvPr>
            <p:cNvSpPr/>
            <p:nvPr/>
          </p:nvSpPr>
          <p:spPr>
            <a:xfrm>
              <a:off x="611886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67F5D04-7BD0-44C0-92C6-129A8127FDC2}"/>
                </a:ext>
              </a:extLst>
            </p:cNvPr>
            <p:cNvSpPr/>
            <p:nvPr/>
          </p:nvSpPr>
          <p:spPr>
            <a:xfrm>
              <a:off x="611886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E435249-8C4F-4E15-B932-251D813BC407}"/>
                </a:ext>
              </a:extLst>
            </p:cNvPr>
            <p:cNvSpPr/>
            <p:nvPr/>
          </p:nvSpPr>
          <p:spPr>
            <a:xfrm>
              <a:off x="611886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23A75D1-2F53-48B2-A293-C6DB0E888FA3}"/>
              </a:ext>
            </a:extLst>
          </p:cNvPr>
          <p:cNvSpPr/>
          <p:nvPr/>
        </p:nvSpPr>
        <p:spPr>
          <a:xfrm>
            <a:off x="5069191" y="239666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垂直方向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2AE0A3E1-41B9-4001-9413-D41729460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21" y="5358672"/>
            <a:ext cx="1514500" cy="1401174"/>
          </a:xfrm>
          <a:prstGeom prst="rect">
            <a:avLst/>
          </a:prstGeom>
        </p:spPr>
      </p:pic>
      <p:sp>
        <p:nvSpPr>
          <p:cNvPr id="33" name="スライド番号プレースホルダー 3">
            <a:extLst>
              <a:ext uri="{FF2B5EF4-FFF2-40B4-BE49-F238E27FC236}">
                <a16:creationId xmlns:a16="http://schemas.microsoft.com/office/drawing/2014/main" id="{F6F61900-0B5C-4320-93CF-BC757D08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676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Sobel </a:t>
            </a:r>
            <a:r>
              <a:rPr kumimoji="1" lang="ja-JP" altLang="en-US" dirty="0"/>
              <a:t>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2400" dirty="0"/>
              <a:t>Prewitt </a:t>
            </a:r>
            <a:r>
              <a:rPr lang="ja-JP" altLang="en-US" sz="2400" dirty="0"/>
              <a:t>フィルタの中央に重み付けをしたフィルタ</a:t>
            </a:r>
            <a:endParaRPr kumimoji="1" lang="ja-JP" altLang="en-US" sz="24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CE3C61-A2B4-4DA1-9AB9-B06AEC5510E9}"/>
              </a:ext>
            </a:extLst>
          </p:cNvPr>
          <p:cNvGrpSpPr/>
          <p:nvPr/>
        </p:nvGrpSpPr>
        <p:grpSpPr>
          <a:xfrm>
            <a:off x="1745754" y="2937516"/>
            <a:ext cx="2009002" cy="2009002"/>
            <a:chOff x="2039879" y="2955416"/>
            <a:chExt cx="1420751" cy="1420751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9F1355-D66A-4EFE-8F9A-FEAF7DC6B539}"/>
                </a:ext>
              </a:extLst>
            </p:cNvPr>
            <p:cNvSpPr/>
            <p:nvPr/>
          </p:nvSpPr>
          <p:spPr>
            <a:xfrm>
              <a:off x="203987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36B3B90-8ECD-4A9B-857C-13212C33ECA8}"/>
                </a:ext>
              </a:extLst>
            </p:cNvPr>
            <p:cNvSpPr/>
            <p:nvPr/>
          </p:nvSpPr>
          <p:spPr>
            <a:xfrm>
              <a:off x="251346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932F81E-153D-419E-9D9E-89C9CBCC3763}"/>
                </a:ext>
              </a:extLst>
            </p:cNvPr>
            <p:cNvSpPr/>
            <p:nvPr/>
          </p:nvSpPr>
          <p:spPr>
            <a:xfrm>
              <a:off x="203987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-2</a:t>
              </a:r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C48B8A-B4AE-40ED-9483-18E2A03E2323}"/>
                </a:ext>
              </a:extLst>
            </p:cNvPr>
            <p:cNvSpPr/>
            <p:nvPr/>
          </p:nvSpPr>
          <p:spPr>
            <a:xfrm>
              <a:off x="251346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5777215-F52F-4B40-B998-562CCAEFC6AF}"/>
                </a:ext>
              </a:extLst>
            </p:cNvPr>
            <p:cNvSpPr/>
            <p:nvPr/>
          </p:nvSpPr>
          <p:spPr>
            <a:xfrm>
              <a:off x="203987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B7E3CF3-8007-478E-8751-56EF9F13F7C8}"/>
                </a:ext>
              </a:extLst>
            </p:cNvPr>
            <p:cNvSpPr/>
            <p:nvPr/>
          </p:nvSpPr>
          <p:spPr>
            <a:xfrm>
              <a:off x="251346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A735C58-7B6B-49D5-B6DD-02F8CCBBC728}"/>
                </a:ext>
              </a:extLst>
            </p:cNvPr>
            <p:cNvSpPr/>
            <p:nvPr/>
          </p:nvSpPr>
          <p:spPr>
            <a:xfrm>
              <a:off x="298704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692318-E0E8-4748-BD6A-5026770E0B2D}"/>
                </a:ext>
              </a:extLst>
            </p:cNvPr>
            <p:cNvSpPr/>
            <p:nvPr/>
          </p:nvSpPr>
          <p:spPr>
            <a:xfrm>
              <a:off x="298704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4A5B40-D050-4A97-9E9F-B6E96091E8B7}"/>
                </a:ext>
              </a:extLst>
            </p:cNvPr>
            <p:cNvSpPr/>
            <p:nvPr/>
          </p:nvSpPr>
          <p:spPr>
            <a:xfrm>
              <a:off x="298704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</p:grp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E64C941-76EE-4C0C-816C-230881F08BE6}"/>
              </a:ext>
            </a:extLst>
          </p:cNvPr>
          <p:cNvSpPr/>
          <p:nvPr/>
        </p:nvSpPr>
        <p:spPr>
          <a:xfrm>
            <a:off x="1937371" y="242305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水平方向</a:t>
            </a: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28999" y="5944587"/>
            <a:ext cx="39036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en-US" altLang="ja-JP" dirty="0"/>
              <a:t>Prewitt </a:t>
            </a:r>
            <a:r>
              <a:rPr lang="ja-JP" altLang="en-US" dirty="0"/>
              <a:t>の上位互換なんだなぁ</a:t>
            </a:r>
            <a:endParaRPr lang="en-US" altLang="ja-JP" b="1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13500-F539-4533-A4A4-36619839BD28}"/>
              </a:ext>
            </a:extLst>
          </p:cNvPr>
          <p:cNvGrpSpPr/>
          <p:nvPr/>
        </p:nvGrpSpPr>
        <p:grpSpPr>
          <a:xfrm>
            <a:off x="4877574" y="2937516"/>
            <a:ext cx="2009002" cy="2009002"/>
            <a:chOff x="5171699" y="2955416"/>
            <a:chExt cx="1420751" cy="1420751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D5A4366-8503-4B19-8D48-0FC931D53111}"/>
                </a:ext>
              </a:extLst>
            </p:cNvPr>
            <p:cNvSpPr/>
            <p:nvPr/>
          </p:nvSpPr>
          <p:spPr>
            <a:xfrm>
              <a:off x="517169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78C404F-4F3D-404D-BC7A-74CBDA0AA654}"/>
                </a:ext>
              </a:extLst>
            </p:cNvPr>
            <p:cNvSpPr/>
            <p:nvPr/>
          </p:nvSpPr>
          <p:spPr>
            <a:xfrm>
              <a:off x="564528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-2</a:t>
              </a:r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37AD1CC-8D4A-45C9-B943-37A5F0E3983A}"/>
                </a:ext>
              </a:extLst>
            </p:cNvPr>
            <p:cNvSpPr/>
            <p:nvPr/>
          </p:nvSpPr>
          <p:spPr>
            <a:xfrm>
              <a:off x="517169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AC98912-C3AC-4F18-AF13-A1AE6B7018BE}"/>
                </a:ext>
              </a:extLst>
            </p:cNvPr>
            <p:cNvSpPr/>
            <p:nvPr/>
          </p:nvSpPr>
          <p:spPr>
            <a:xfrm>
              <a:off x="564528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9FAD121-B686-4D1B-9C82-502800FFC4B1}"/>
                </a:ext>
              </a:extLst>
            </p:cNvPr>
            <p:cNvSpPr/>
            <p:nvPr/>
          </p:nvSpPr>
          <p:spPr>
            <a:xfrm>
              <a:off x="517169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852C50-2925-4136-9204-114E9254250B}"/>
                </a:ext>
              </a:extLst>
            </p:cNvPr>
            <p:cNvSpPr/>
            <p:nvPr/>
          </p:nvSpPr>
          <p:spPr>
            <a:xfrm>
              <a:off x="564528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2</a:t>
              </a:r>
              <a:endParaRPr kumimoji="1" lang="ja-JP" altLang="en-US" sz="20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23DFCA-31A7-465D-A18C-C897B794519E}"/>
                </a:ext>
              </a:extLst>
            </p:cNvPr>
            <p:cNvSpPr/>
            <p:nvPr/>
          </p:nvSpPr>
          <p:spPr>
            <a:xfrm>
              <a:off x="611886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-1</a:t>
              </a:r>
              <a:endParaRPr kumimoji="1" lang="ja-JP" altLang="en-US" sz="2000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67F5D04-7BD0-44C0-92C6-129A8127FDC2}"/>
                </a:ext>
              </a:extLst>
            </p:cNvPr>
            <p:cNvSpPr/>
            <p:nvPr/>
          </p:nvSpPr>
          <p:spPr>
            <a:xfrm>
              <a:off x="611886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E435249-8C4F-4E15-B932-251D813BC407}"/>
                </a:ext>
              </a:extLst>
            </p:cNvPr>
            <p:cNvSpPr/>
            <p:nvPr/>
          </p:nvSpPr>
          <p:spPr>
            <a:xfrm>
              <a:off x="611886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23A75D1-2F53-48B2-A293-C6DB0E888FA3}"/>
              </a:ext>
            </a:extLst>
          </p:cNvPr>
          <p:cNvSpPr/>
          <p:nvPr/>
        </p:nvSpPr>
        <p:spPr>
          <a:xfrm>
            <a:off x="5069191" y="2396664"/>
            <a:ext cx="16257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solidFill>
                  <a:schemeClr val="accent1"/>
                </a:solidFill>
              </a:rPr>
              <a:t>垂直方向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9870CB05-425E-4475-B4D6-71AA85DC57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7" y="5571339"/>
            <a:ext cx="1176644" cy="1037677"/>
          </a:xfrm>
          <a:prstGeom prst="rect">
            <a:avLst/>
          </a:prstGeom>
        </p:spPr>
      </p:pic>
      <p:sp>
        <p:nvSpPr>
          <p:cNvPr id="33" name="スライド番号プレースホルダー 3">
            <a:extLst>
              <a:ext uri="{FF2B5EF4-FFF2-40B4-BE49-F238E27FC236}">
                <a16:creationId xmlns:a16="http://schemas.microsoft.com/office/drawing/2014/main" id="{16F7B3AD-ED27-40C8-8743-E5F31C5E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19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Laplacian </a:t>
            </a:r>
            <a:r>
              <a:rPr kumimoji="1" lang="ja-JP" altLang="en-US" dirty="0"/>
              <a:t>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2400" dirty="0"/>
              <a:t>最も一般的な</a:t>
            </a:r>
            <a:r>
              <a:rPr lang="en-US" altLang="ja-JP" sz="2400" dirty="0"/>
              <a:t>2</a:t>
            </a:r>
            <a:r>
              <a:rPr lang="ja-JP" altLang="en-US" sz="2400" dirty="0"/>
              <a:t>次微分フィルタ</a:t>
            </a:r>
            <a:endParaRPr kumimoji="1" lang="ja-JP" altLang="en-US" sz="24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4CE3C61-A2B4-4DA1-9AB9-B06AEC5510E9}"/>
              </a:ext>
            </a:extLst>
          </p:cNvPr>
          <p:cNvGrpSpPr/>
          <p:nvPr/>
        </p:nvGrpSpPr>
        <p:grpSpPr>
          <a:xfrm>
            <a:off x="1745754" y="2937516"/>
            <a:ext cx="2009002" cy="2009002"/>
            <a:chOff x="2039879" y="2955416"/>
            <a:chExt cx="1420751" cy="1420751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E9F1355-D66A-4EFE-8F9A-FEAF7DC6B539}"/>
                </a:ext>
              </a:extLst>
            </p:cNvPr>
            <p:cNvSpPr/>
            <p:nvPr/>
          </p:nvSpPr>
          <p:spPr>
            <a:xfrm>
              <a:off x="203987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36B3B90-8ECD-4A9B-857C-13212C33ECA8}"/>
                </a:ext>
              </a:extLst>
            </p:cNvPr>
            <p:cNvSpPr/>
            <p:nvPr/>
          </p:nvSpPr>
          <p:spPr>
            <a:xfrm>
              <a:off x="251346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932F81E-153D-419E-9D9E-89C9CBCC3763}"/>
                </a:ext>
              </a:extLst>
            </p:cNvPr>
            <p:cNvSpPr/>
            <p:nvPr/>
          </p:nvSpPr>
          <p:spPr>
            <a:xfrm>
              <a:off x="203987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C48B8A-B4AE-40ED-9483-18E2A03E2323}"/>
                </a:ext>
              </a:extLst>
            </p:cNvPr>
            <p:cNvSpPr/>
            <p:nvPr/>
          </p:nvSpPr>
          <p:spPr>
            <a:xfrm>
              <a:off x="251346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-4</a:t>
              </a:r>
              <a:endParaRPr kumimoji="1" lang="ja-JP" altLang="en-US" sz="2000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5777215-F52F-4B40-B998-562CCAEFC6AF}"/>
                </a:ext>
              </a:extLst>
            </p:cNvPr>
            <p:cNvSpPr/>
            <p:nvPr/>
          </p:nvSpPr>
          <p:spPr>
            <a:xfrm>
              <a:off x="203987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3B7E3CF3-8007-478E-8751-56EF9F13F7C8}"/>
                </a:ext>
              </a:extLst>
            </p:cNvPr>
            <p:cNvSpPr/>
            <p:nvPr/>
          </p:nvSpPr>
          <p:spPr>
            <a:xfrm>
              <a:off x="251346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AA735C58-7B6B-49D5-B6DD-02F8CCBBC728}"/>
                </a:ext>
              </a:extLst>
            </p:cNvPr>
            <p:cNvSpPr/>
            <p:nvPr/>
          </p:nvSpPr>
          <p:spPr>
            <a:xfrm>
              <a:off x="298704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8692318-E0E8-4748-BD6A-5026770E0B2D}"/>
                </a:ext>
              </a:extLst>
            </p:cNvPr>
            <p:cNvSpPr/>
            <p:nvPr/>
          </p:nvSpPr>
          <p:spPr>
            <a:xfrm>
              <a:off x="298704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A24A5B40-D050-4A97-9E9F-B6E96091E8B7}"/>
                </a:ext>
              </a:extLst>
            </p:cNvPr>
            <p:cNvSpPr/>
            <p:nvPr/>
          </p:nvSpPr>
          <p:spPr>
            <a:xfrm>
              <a:off x="298704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0</a:t>
              </a:r>
              <a:endParaRPr kumimoji="1" lang="ja-JP" altLang="en-US" sz="2000" dirty="0"/>
            </a:p>
          </p:txBody>
        </p:sp>
      </p:grp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水平方向も垂直方向もまとめてエッジ検出ができる！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113500-F539-4533-A4A4-36619839BD28}"/>
              </a:ext>
            </a:extLst>
          </p:cNvPr>
          <p:cNvGrpSpPr/>
          <p:nvPr/>
        </p:nvGrpSpPr>
        <p:grpSpPr>
          <a:xfrm>
            <a:off x="4877574" y="2937516"/>
            <a:ext cx="2009002" cy="2009002"/>
            <a:chOff x="5171699" y="2955416"/>
            <a:chExt cx="1420751" cy="1420751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6D5A4366-8503-4B19-8D48-0FC931D53111}"/>
                </a:ext>
              </a:extLst>
            </p:cNvPr>
            <p:cNvSpPr/>
            <p:nvPr/>
          </p:nvSpPr>
          <p:spPr>
            <a:xfrm>
              <a:off x="5171699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478C404F-4F3D-404D-BC7A-74CBDA0AA654}"/>
                </a:ext>
              </a:extLst>
            </p:cNvPr>
            <p:cNvSpPr/>
            <p:nvPr/>
          </p:nvSpPr>
          <p:spPr>
            <a:xfrm>
              <a:off x="5645282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37AD1CC-8D4A-45C9-B943-37A5F0E3983A}"/>
                </a:ext>
              </a:extLst>
            </p:cNvPr>
            <p:cNvSpPr/>
            <p:nvPr/>
          </p:nvSpPr>
          <p:spPr>
            <a:xfrm>
              <a:off x="5171699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AC98912-C3AC-4F18-AF13-A1AE6B7018BE}"/>
                </a:ext>
              </a:extLst>
            </p:cNvPr>
            <p:cNvSpPr/>
            <p:nvPr/>
          </p:nvSpPr>
          <p:spPr>
            <a:xfrm>
              <a:off x="5645282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-8</a:t>
              </a:r>
              <a:endParaRPr kumimoji="1" lang="ja-JP" altLang="en-US" sz="2000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9FAD121-B686-4D1B-9C82-502800FFC4B1}"/>
                </a:ext>
              </a:extLst>
            </p:cNvPr>
            <p:cNvSpPr/>
            <p:nvPr/>
          </p:nvSpPr>
          <p:spPr>
            <a:xfrm>
              <a:off x="5171699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A852C50-2925-4136-9204-114E9254250B}"/>
                </a:ext>
              </a:extLst>
            </p:cNvPr>
            <p:cNvSpPr/>
            <p:nvPr/>
          </p:nvSpPr>
          <p:spPr>
            <a:xfrm>
              <a:off x="5645282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9523DFCA-31A7-465D-A18C-C897B794519E}"/>
                </a:ext>
              </a:extLst>
            </p:cNvPr>
            <p:cNvSpPr/>
            <p:nvPr/>
          </p:nvSpPr>
          <p:spPr>
            <a:xfrm>
              <a:off x="6118866" y="2955416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67F5D04-7BD0-44C0-92C6-129A8127FDC2}"/>
                </a:ext>
              </a:extLst>
            </p:cNvPr>
            <p:cNvSpPr/>
            <p:nvPr/>
          </p:nvSpPr>
          <p:spPr>
            <a:xfrm>
              <a:off x="6118866" y="3428999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8E435249-8C4F-4E15-B932-251D813BC407}"/>
                </a:ext>
              </a:extLst>
            </p:cNvPr>
            <p:cNvSpPr/>
            <p:nvPr/>
          </p:nvSpPr>
          <p:spPr>
            <a:xfrm>
              <a:off x="6118866" y="3902583"/>
              <a:ext cx="473584" cy="47358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tIns="108000" rIns="72000" rtlCol="0" anchor="ctr"/>
            <a:lstStyle/>
            <a:p>
              <a:pPr algn="ctr"/>
              <a:r>
                <a:rPr kumimoji="1" lang="en-US" altLang="ja-JP" sz="2000" dirty="0"/>
                <a:t>1</a:t>
              </a:r>
              <a:endParaRPr kumimoji="1" lang="ja-JP" altLang="en-US" sz="2000" dirty="0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4955C0-A550-4A77-83A5-CAA9B086F421}"/>
              </a:ext>
            </a:extLst>
          </p:cNvPr>
          <p:cNvSpPr/>
          <p:nvPr/>
        </p:nvSpPr>
        <p:spPr>
          <a:xfrm>
            <a:off x="2176395" y="2396664"/>
            <a:ext cx="1147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4</a:t>
            </a:r>
            <a:r>
              <a:rPr lang="ja-JP" altLang="en-US" sz="2000" dirty="0">
                <a:solidFill>
                  <a:schemeClr val="accent1"/>
                </a:solidFill>
              </a:rPr>
              <a:t>近傍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D9904BA-409A-4D8A-86E3-F1151C81D237}"/>
              </a:ext>
            </a:extLst>
          </p:cNvPr>
          <p:cNvSpPr/>
          <p:nvPr/>
        </p:nvSpPr>
        <p:spPr>
          <a:xfrm>
            <a:off x="5308215" y="2396664"/>
            <a:ext cx="1147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>
                <a:solidFill>
                  <a:schemeClr val="accent1"/>
                </a:solidFill>
              </a:rPr>
              <a:t>8</a:t>
            </a:r>
            <a:r>
              <a:rPr lang="ja-JP" altLang="en-US" sz="2000" dirty="0">
                <a:solidFill>
                  <a:schemeClr val="accent1"/>
                </a:solidFill>
              </a:rPr>
              <a:t>近傍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04C8635-A37E-420F-82CB-BCF2E4B36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6" y="5252186"/>
            <a:ext cx="1223992" cy="1456128"/>
          </a:xfrm>
          <a:prstGeom prst="rect">
            <a:avLst/>
          </a:prstGeom>
        </p:spPr>
      </p:pic>
      <p:sp>
        <p:nvSpPr>
          <p:cNvPr id="35" name="スライド番号プレースホルダー 3">
            <a:extLst>
              <a:ext uri="{FF2B5EF4-FFF2-40B4-BE49-F238E27FC236}">
                <a16:creationId xmlns:a16="http://schemas.microsoft.com/office/drawing/2014/main" id="{83CAD0F2-D3E5-49B0-BD26-589EE3EF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153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演習</a:t>
            </a:r>
            <a:r>
              <a:rPr lang="en-US" altLang="ja-JP" sz="2400" b="1" dirty="0"/>
              <a:t>1】</a:t>
            </a:r>
            <a:br>
              <a:rPr lang="en-US" altLang="ja-JP" sz="2400" dirty="0"/>
            </a:br>
            <a:r>
              <a:rPr lang="ja-JP" altLang="en-US" sz="2400" dirty="0"/>
              <a:t>　アンシャープマスクを作成し、適用させなさい。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2】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Sobel </a:t>
            </a:r>
            <a:r>
              <a:rPr lang="ja-JP" altLang="en-US" sz="2400" dirty="0"/>
              <a:t>フィルタおよび </a:t>
            </a:r>
            <a:r>
              <a:rPr lang="en-US" altLang="ja-JP" sz="2400" dirty="0"/>
              <a:t>Laplacian </a:t>
            </a:r>
            <a:r>
              <a:rPr lang="ja-JP" altLang="en-US" sz="2400" dirty="0"/>
              <a:t>フィルタを作成し、処理を適用させなさい。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発展課題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</a:t>
            </a:r>
            <a:r>
              <a:rPr lang="en-US" altLang="ja-JP" sz="2400" dirty="0"/>
              <a:t>5×5 </a:t>
            </a:r>
            <a:r>
              <a:rPr lang="ja-JP" altLang="en-US" sz="2400" dirty="0"/>
              <a:t>の鮮鋭化オペレータを作成し、フィルタ処理を適用させなさい。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B11DBC64-704F-4986-84A7-33985EA4ED99}"/>
              </a:ext>
            </a:extLst>
          </p:cNvPr>
          <p:cNvSpPr/>
          <p:nvPr/>
        </p:nvSpPr>
        <p:spPr>
          <a:xfrm rot="5400000">
            <a:off x="7331110" y="605427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49E3D62-26D5-4E9A-9826-4167B52E7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71849" y="5797653"/>
            <a:ext cx="39607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オペレータの法則を見つけよう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0E2214-6D91-4D8B-BDB0-8FA6AE12F271}"/>
              </a:ext>
            </a:extLst>
          </p:cNvPr>
          <p:cNvGrpSpPr/>
          <p:nvPr/>
        </p:nvGrpSpPr>
        <p:grpSpPr>
          <a:xfrm>
            <a:off x="7228365" y="6158291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63D19-1896-4EBC-9D01-1FAC932A3535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82B241-2816-488A-9730-73935DCD38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7E60163C-CFDC-4F84-93D2-19F2FD28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17" b="8774"/>
          <a:stretch/>
        </p:blipFill>
        <p:spPr>
          <a:xfrm>
            <a:off x="7592846" y="5071567"/>
            <a:ext cx="1428764" cy="159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7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lang="ja-JP" altLang="en-US" sz="4800" b="1" dirty="0"/>
              <a:t> その他のフィルタ</a:t>
            </a:r>
          </a:p>
        </p:txBody>
      </p:sp>
    </p:spTree>
    <p:extLst>
      <p:ext uri="{BB962C8B-B14F-4D97-AF65-F5344CB8AC3E}">
        <p14:creationId xmlns:p14="http://schemas.microsoft.com/office/powerpoint/2010/main" val="285607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Bilateral </a:t>
            </a:r>
            <a:r>
              <a:rPr kumimoji="1" lang="ja-JP" altLang="en-US" dirty="0"/>
              <a:t>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00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エッジを保存しつつ平滑化するフィルタ</a:t>
            </a: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52699" y="5944587"/>
            <a:ext cx="47799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パラメータの調整に骨が折れそう・・・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DBF070E-A958-4B17-BA39-CD4C4C74B63E}"/>
                  </a:ext>
                </a:extLst>
              </p:cNvPr>
              <p:cNvSpPr txBox="1"/>
              <p:nvPr/>
            </p:nvSpPr>
            <p:spPr>
              <a:xfrm>
                <a:off x="875478" y="2308891"/>
                <a:ext cx="7071808" cy="12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kumimoji="1" lang="en-US" altLang="ja-JP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||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||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ja-JP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kumimoji="1" lang="en-US" altLang="ja-JP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</m:d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||</m:t>
                                              </m:r>
                                            </m:num>
                                            <m:den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DBF070E-A958-4B17-BA39-CD4C4C74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8" y="2308891"/>
                <a:ext cx="7071808" cy="12845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F723B28F-7352-4397-A591-611E44FB3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11" b="96867" l="119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4913" y="5239349"/>
            <a:ext cx="1243958" cy="1417963"/>
          </a:xfrm>
          <a:prstGeom prst="rect">
            <a:avLst/>
          </a:prstGeom>
        </p:spPr>
      </p:pic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1B328B3C-B2BD-4968-BF42-8347B2AA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36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711437D-CD48-494E-B1B0-CD9C9166CC37}"/>
                  </a:ext>
                </a:extLst>
              </p:cNvPr>
              <p:cNvSpPr/>
              <p:nvPr/>
            </p:nvSpPr>
            <p:spPr>
              <a:xfrm>
                <a:off x="1911964" y="3980930"/>
                <a:ext cx="548257" cy="1448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E711437D-CD48-494E-B1B0-CD9C9166CC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64" y="3980930"/>
                <a:ext cx="548257" cy="14486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73AA57-D5EB-4E12-8A35-30056D620B9D}"/>
                  </a:ext>
                </a:extLst>
              </p:cNvPr>
              <p:cNvSpPr/>
              <p:nvPr/>
            </p:nvSpPr>
            <p:spPr>
              <a:xfrm>
                <a:off x="2079818" y="3980930"/>
                <a:ext cx="5725665" cy="14353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フィルタ処理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後の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画像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入力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画像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平滑化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ガウシアンフィルタ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の係数と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等価</m:t>
                      </m:r>
                      <m:r>
                        <a:rPr kumimoji="1" lang="ja-JP" altLang="en-US" b="0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平滑化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係数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注目画素と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周辺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画素の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許容輝度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差</m:t>
                      </m:r>
                      <m:r>
                        <a:rPr kumimoji="1" lang="ja-JP" altLang="en-US" b="0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lang="en-US" altLang="ja-JP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73AA57-D5EB-4E12-8A35-30056D620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818" y="3980930"/>
                <a:ext cx="5725665" cy="14353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871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2400" dirty="0"/>
              <a:t>以下の課題を </a:t>
            </a:r>
            <a:r>
              <a:rPr lang="en-US" altLang="ja-JP" sz="2400" dirty="0"/>
              <a:t>Word </a:t>
            </a:r>
            <a:r>
              <a:rPr lang="ja-JP" altLang="en-US" sz="2400" dirty="0"/>
              <a:t>等で作成し、</a:t>
            </a:r>
            <a:r>
              <a:rPr lang="en-US" altLang="ja-JP" sz="2400" dirty="0"/>
              <a:t>PDF</a:t>
            </a:r>
            <a:r>
              <a:rPr lang="ja-JP" altLang="en-US" sz="2400" dirty="0"/>
              <a:t>形式で提出しなさい。</a:t>
            </a:r>
            <a:endParaRPr lang="en-US" altLang="ja-JP" sz="24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2400" dirty="0"/>
              <a:t>（ファイル名：学籍番号</a:t>
            </a:r>
            <a:r>
              <a:rPr lang="en-US" altLang="ja-JP" sz="2400" dirty="0"/>
              <a:t>_</a:t>
            </a:r>
            <a:r>
              <a:rPr lang="ja-JP" altLang="en-US" sz="2400" dirty="0"/>
              <a:t>氏名</a:t>
            </a:r>
            <a:r>
              <a:rPr lang="en-US" altLang="ja-JP" sz="2400" dirty="0"/>
              <a:t>.pdf</a:t>
            </a:r>
            <a:r>
              <a:rPr lang="ja-JP" altLang="en-US" sz="2400" dirty="0"/>
              <a:t>）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1】</a:t>
            </a:r>
            <a:br>
              <a:rPr lang="en-US" altLang="ja-JP" sz="2400" dirty="0"/>
            </a:br>
            <a:r>
              <a:rPr lang="ja-JP" altLang="en-US" sz="2400" dirty="0"/>
              <a:t>　平滑化フィルタと鮮鋭化フィルタを組み合わせ、ノイズを抑えつつ鮮鋭な画像を作成しなさい。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課題</a:t>
            </a:r>
            <a:r>
              <a:rPr lang="en-US" altLang="ja-JP" sz="2400" b="1" dirty="0"/>
              <a:t>2】</a:t>
            </a:r>
            <a:br>
              <a:rPr lang="en-US" altLang="ja-JP" sz="2400" dirty="0"/>
            </a:br>
            <a:r>
              <a:rPr lang="ja-JP" altLang="en-US" sz="2400" dirty="0"/>
              <a:t>　モルフォロジー演算の前にフィルタ処理を行うことで、前回課題の結果とどのような違いが生じるか、考察しなさい。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400" b="1" dirty="0"/>
              <a:t>【</a:t>
            </a:r>
            <a:r>
              <a:rPr lang="ja-JP" altLang="en-US" sz="2400" b="1" dirty="0"/>
              <a:t>発展課題</a:t>
            </a:r>
            <a:r>
              <a:rPr lang="en-US" altLang="ja-JP" sz="2400" b="1" dirty="0"/>
              <a:t>】</a:t>
            </a:r>
            <a:br>
              <a:rPr lang="en-US" altLang="ja-JP" sz="2400" dirty="0"/>
            </a:br>
            <a:r>
              <a:rPr lang="ja-JP" altLang="en-US" sz="2400" dirty="0"/>
              <a:t>　メディアンフィルタ、バイラテラルフィルタなど、さまざまなフィルタを実装しなさい。</a:t>
            </a:r>
            <a:endParaRPr lang="en-US" altLang="ja-JP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sz="2400" dirty="0"/>
              <a:t>（メディアンフィルタのヒント： </a:t>
            </a:r>
            <a:r>
              <a:rPr lang="en-US" altLang="ja-JP" sz="2400" b="1" dirty="0" err="1"/>
              <a:t>Arrays.sort</a:t>
            </a:r>
            <a:r>
              <a:rPr lang="en-US" altLang="ja-JP" sz="2400" b="1" dirty="0"/>
              <a:t>() </a:t>
            </a:r>
            <a:r>
              <a:rPr lang="ja-JP" altLang="en-US" sz="2400" dirty="0"/>
              <a:t>メソッド）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400" dirty="0"/>
              <a:t>　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0977ED-3D65-4385-84F1-C4EFF5547080}"/>
              </a:ext>
            </a:extLst>
          </p:cNvPr>
          <p:cNvSpPr/>
          <p:nvPr/>
        </p:nvSpPr>
        <p:spPr>
          <a:xfrm>
            <a:off x="2999111" y="6054329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b="1" dirty="0">
                <a:solidFill>
                  <a:schemeClr val="accent1"/>
                </a:solidFill>
              </a:rPr>
              <a:t>※</a:t>
            </a:r>
            <a:r>
              <a:rPr lang="ja-JP" altLang="en-US" b="1" dirty="0">
                <a:solidFill>
                  <a:schemeClr val="accent1"/>
                </a:solidFill>
              </a:rPr>
              <a:t>適宜スクリーンショットや処理画像を掲載すること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41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93298" y="2119087"/>
            <a:ext cx="8557404" cy="2960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お疲れ様でした</a:t>
            </a:r>
            <a:br>
              <a:rPr lang="en-US" altLang="ja-JP" b="1" dirty="0"/>
            </a:br>
            <a:r>
              <a:rPr lang="ja-JP" altLang="en-US" b="1" dirty="0"/>
              <a:t>つづく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614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フィルタ処理</a:t>
            </a:r>
          </a:p>
        </p:txBody>
      </p:sp>
    </p:spTree>
    <p:extLst>
      <p:ext uri="{BB962C8B-B14F-4D97-AF65-F5344CB8AC3E}">
        <p14:creationId xmlns:p14="http://schemas.microsoft.com/office/powerpoint/2010/main" val="11626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9B969BB-A01C-4B58-A286-FC95E11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フィルタ処理（</a:t>
            </a:r>
            <a:r>
              <a:rPr kumimoji="1" lang="en-US" altLang="ja-JP" dirty="0"/>
              <a:t>Filtering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AFE50-1310-4BBA-AC5C-18FB82E3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0500"/>
            <a:ext cx="7886700" cy="5072105"/>
          </a:xfrm>
        </p:spPr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ja-JP" altLang="en-US" sz="2400" b="1" dirty="0"/>
              <a:t>フィルタ処理・・・</a:t>
            </a:r>
            <a:r>
              <a:rPr lang="ja-JP" altLang="en-US" sz="2400" dirty="0"/>
              <a:t>ノイズ除去や特徴抽出を行う処理</a:t>
            </a:r>
            <a:endParaRPr lang="en-US" altLang="ja-JP" sz="24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平滑化フィルタ</a:t>
            </a:r>
            <a:endParaRPr lang="en-US" altLang="ja-JP" sz="2400" dirty="0"/>
          </a:p>
          <a:p>
            <a:pPr marL="1266825" lvl="1" indent="133350">
              <a:lnSpc>
                <a:spcPct val="100000"/>
              </a:lnSpc>
            </a:pPr>
            <a:r>
              <a:rPr lang="ja-JP" altLang="en-US" sz="2000" dirty="0"/>
              <a:t> 平均値（加重平均）フィルタ</a:t>
            </a:r>
            <a:endParaRPr lang="en-US" altLang="ja-JP" sz="2000" dirty="0"/>
          </a:p>
          <a:p>
            <a:pPr marL="1266825" lvl="1" indent="133350">
              <a:lnSpc>
                <a:spcPct val="100000"/>
              </a:lnSpc>
            </a:pPr>
            <a:r>
              <a:rPr lang="ja-JP" altLang="en-US" sz="2000" dirty="0"/>
              <a:t> ガウシアンフィルタ</a:t>
            </a:r>
            <a:endParaRPr lang="en-US" altLang="ja-JP" sz="2000" dirty="0"/>
          </a:p>
          <a:p>
            <a:pPr marL="1266825" lvl="1" indent="133350">
              <a:lnSpc>
                <a:spcPct val="100000"/>
              </a:lnSpc>
            </a:pPr>
            <a:r>
              <a:rPr lang="ja-JP" altLang="en-US" sz="2000" dirty="0"/>
              <a:t> メディアンフィルタ</a:t>
            </a:r>
            <a:endParaRPr lang="en-US" altLang="ja-JP" sz="20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鮮鋭化フィルタ</a:t>
            </a:r>
            <a:endParaRPr lang="en-US" altLang="ja-JP" sz="2400" dirty="0"/>
          </a:p>
          <a:p>
            <a:pPr marL="1266825" lvl="1" indent="133350">
              <a:lnSpc>
                <a:spcPct val="100000"/>
              </a:lnSpc>
            </a:pPr>
            <a:r>
              <a:rPr lang="en-US" altLang="ja-JP" sz="2000" dirty="0"/>
              <a:t> </a:t>
            </a:r>
            <a:r>
              <a:rPr lang="ja-JP" altLang="en-US" sz="2000" dirty="0"/>
              <a:t>ソーベルフィルタ</a:t>
            </a:r>
            <a:endParaRPr lang="en-US" altLang="ja-JP" sz="2000" dirty="0"/>
          </a:p>
          <a:p>
            <a:pPr marL="1266825" lvl="1" indent="133350">
              <a:lnSpc>
                <a:spcPct val="100000"/>
              </a:lnSpc>
            </a:pPr>
            <a:r>
              <a:rPr lang="en-US" altLang="ja-JP" sz="2000" dirty="0"/>
              <a:t> </a:t>
            </a:r>
            <a:r>
              <a:rPr lang="ja-JP" altLang="en-US" sz="2000" dirty="0"/>
              <a:t>ラプラシアンフィルタ</a:t>
            </a:r>
            <a:endParaRPr lang="en-US" altLang="ja-JP" sz="2000" dirty="0"/>
          </a:p>
          <a:p>
            <a:pPr marL="809625" indent="133350">
              <a:lnSpc>
                <a:spcPct val="100000"/>
              </a:lnSpc>
            </a:pPr>
            <a:r>
              <a:rPr lang="ja-JP" altLang="en-US" sz="2400" dirty="0"/>
              <a:t> その他のフィルタ</a:t>
            </a:r>
            <a:endParaRPr lang="en-US" altLang="ja-JP" sz="2400" dirty="0"/>
          </a:p>
          <a:p>
            <a:pPr marL="1266825" lvl="1" indent="133350">
              <a:lnSpc>
                <a:spcPct val="100000"/>
              </a:lnSpc>
            </a:pPr>
            <a:r>
              <a:rPr lang="en-US" altLang="ja-JP" sz="2000" dirty="0"/>
              <a:t> </a:t>
            </a:r>
            <a:r>
              <a:rPr lang="ja-JP" altLang="en-US" sz="2000" dirty="0"/>
              <a:t>バイラテラルフィルタ</a:t>
            </a:r>
            <a:endParaRPr lang="en-US" altLang="ja-JP" sz="2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D0FE-744E-40BE-8E98-EC6DCA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1" name="二等辺三角形 28">
            <a:extLst>
              <a:ext uri="{FF2B5EF4-FFF2-40B4-BE49-F238E27FC236}">
                <a16:creationId xmlns:a16="http://schemas.microsoft.com/office/drawing/2014/main" id="{BDD046FE-5CC6-4FB5-9095-6FF1E9B4FED1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7A228F0-0166-469F-BF3C-7F7E927DA3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84299" y="5944587"/>
            <a:ext cx="59483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いっぱいあるけど、一つできればあとは簡単</a:t>
            </a:r>
            <a:endParaRPr lang="en-US" altLang="ja-JP" dirty="0">
              <a:latin typeface="+mn-ea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4F62A5A-2819-401B-8047-52C5BF48D591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D990809-283A-4D4E-AC7E-E7E783D04FCE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6C858CA-F223-4AE2-9B16-8744CADC9F5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4C148EB4-D61C-48F2-9CAD-C045F8760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9B969BB-A01C-4B58-A286-FC95E116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フィルタ処理（</a:t>
            </a:r>
            <a:r>
              <a:rPr kumimoji="1" lang="en-US" altLang="ja-JP" dirty="0"/>
              <a:t>Filtering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AFE50-1310-4BBA-AC5C-18FB82E3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9405"/>
            <a:ext cx="7886700" cy="782718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800"/>
              </a:spcAft>
              <a:buNone/>
            </a:pPr>
            <a:r>
              <a:rPr lang="ja-JP" altLang="en-US" sz="2400" b="1" dirty="0"/>
              <a:t>フィルタ処理・・・</a:t>
            </a:r>
            <a:r>
              <a:rPr lang="ja-JP" altLang="en-US" sz="2400" dirty="0"/>
              <a:t>ノイズ除去や特徴抽出を行う処理</a:t>
            </a:r>
            <a:endParaRPr lang="en-US" altLang="ja-JP" sz="2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D0FE-744E-40BE-8E98-EC6DCA70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DC0B9DF-215A-4F43-85CC-2F46F4A63A97}"/>
              </a:ext>
            </a:extLst>
          </p:cNvPr>
          <p:cNvGrpSpPr/>
          <p:nvPr/>
        </p:nvGrpSpPr>
        <p:grpSpPr>
          <a:xfrm>
            <a:off x="449845" y="2344577"/>
            <a:ext cx="2722350" cy="2722350"/>
            <a:chOff x="3303665" y="2840539"/>
            <a:chExt cx="2382768" cy="2382768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4B95BECD-B1BC-4DAE-A07B-A3ADB06F6385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89402A2-BF15-4DCA-9AEB-CA783A565F90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80D1BA-00C1-4545-9322-75A16C49656E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D4F569C-20C5-4145-B65D-8E4CC2A66C5C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0EAA1C4-4AEF-4C52-9AD4-5E73BD1ACA3E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03E3630-4065-4DF2-BEE4-915948EBE5C0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5A083133-535B-4CEB-B418-E957F8E77E38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4E4E370-702F-4FD7-B909-113685C15A97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3437DEE-BAC6-444A-A2E2-541945165E52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FC3B54E-3265-4A3D-BC5D-3E47CBA76713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E62318-8D2D-4B93-8BDC-2302CE2DCC04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6CC8F33-1B5F-4553-930B-C3406D542250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FAB0DA8-A8D6-4CBD-9472-7F9BB513A90A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5F6DCC4-7171-43A1-A287-C5DE8F374410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9A9685B-E0B0-485D-BFD1-F5702463B1DF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E6038D3-DB1C-4AD3-AE6A-AA3C53CB4798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60DB91A-AFAA-4275-8646-AE15B3A0F51C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2112B7E-16E9-48F0-9FC9-5C784FC1C251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9296B8E-4327-463E-B198-2C25867FC6C8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DAA17FC-0AAC-4540-8C50-F764BE06F6BC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6B23AE8-DF48-4059-966A-B7F1E1FBA40F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9C051E4-25A2-4A5A-AA27-4C3EA5496839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0CAB714-3D99-42C3-BA70-ECC6C017E663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741488B-B601-41B2-8200-FC8FE10EA891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A39A9C70-A863-48F1-B1E1-1DD2207844D1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820E8E3-2185-4001-B8E3-C6249F8A1920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8D7F543-B8A0-460C-95C1-AB999BF6E22D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2413FB4-94B4-49AD-9515-75D70AD2E02E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14A8166-A969-40F8-AA89-C86F1F73B4C5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5674DBA5-9908-4424-9CDB-958D1AAAF6B8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E320BB6B-5E4A-4AB4-8B11-846715A7F14C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59AA7E8-4969-4CC0-BE54-37065F870CFC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E5B3C9A-711F-4DED-BECE-8CEA64587DAD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3790661-7F13-4BF8-9F78-2B29F9D21922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A061422C-E429-4D5D-A71D-C84E689946F9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420F61ED-6758-471F-8CE7-BA4D01C81D08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230CE14-DF0E-40DD-B091-8662DF53F4EE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68525196-6A9D-471F-B356-71F9EC30C8BA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C123117F-6104-4212-AF29-6BA2E0D18092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6268F45-54F1-47E6-B3D8-ACA53CBA3AA0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F0B5E18-C23D-41E0-8BE0-8129D53119F5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7905530B-80A3-47C3-B7D1-46107A878C05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689303D2-A0E2-4A84-9A4E-98872E53C7F2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75C37C7C-061E-4B0B-9932-268C5FE3E5D4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FC5775B-D09C-4614-A899-230A722C3414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996C1F34-794A-45DF-B7D8-B7202C8802FE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D2A348EC-A9AB-45D8-827C-C3793C1FCCB0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0F0FCF4-060B-4281-B1AC-0D8D9B9CA2A4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FB0E88A5-CFC6-489D-9833-FC579164C486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E6C0D3FC-EB78-43CE-945D-4F4E63ECCB1F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B27AAE31-7DB6-4D6A-8AB8-395584490E0A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387962B-F213-4732-97C0-2C0911D76296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20EE027-0E16-43F2-8278-1D82B582ADC7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724D66C-7330-4C16-877C-19B1D8F5E7FB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41453E4F-20B6-41D0-BD12-1FD2568F8B8E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C98FFDD4-C11A-4946-9610-0FE23E7779AD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23B50F1B-B6EB-43EB-A9D3-B78E0E0742B9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F05B5C30-ABBA-49C1-BA1D-1A844C24B704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69D49031-2EF6-42FE-B837-A67301BFE746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3CA192A-A1ED-460F-9C97-18E65C2B0EF2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565E61B4-FADC-4FEC-BCBD-520C104FD836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6BD7057-971F-462D-89B0-E8C931D19254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A4C81DDA-7DC0-4CA1-8C93-899E314EFD71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9594E762-078E-4123-A6A9-3D43DA11D134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C040799C-45F5-4B42-9539-6818353BBBB9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6C2F1D05-C516-4949-B4C9-E2C21E13EBC2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28400854-850D-4AA0-A8A6-D41FED616C0A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46C150FE-C8F8-4DA2-A392-3E45B87408F5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146AFC70-F508-412D-BCA4-B0799B11E801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F56B156-9BC3-406F-8D4A-45E71E00B4C1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2F37C384-A7CC-459E-AE8F-2BEAAAFCE8B3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4F5D4D18-21BE-47D0-A3A7-BA5C91455AEB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F4146CF-3135-4E8F-B11A-08C9395A0B43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5EC7EC25-9C53-4686-8EFB-15EBCE708152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B1D53246-284E-4F60-8161-941F58EED703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347DF32-A22B-4AE3-BD89-E71BE765B3CE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8D326AD3-DDAA-4281-BBEA-2ECB91FC7F4B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F78CAD4F-B66D-4940-8D5D-59CA1D0BAC01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2D69A12-CAA4-4F3F-A3E6-16ED8105E72B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D529040D-EDB1-427B-93DA-B7F468E158A7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90171A1-B412-4DBC-A17B-E806D0F9FB85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245E2190-A725-45EF-86DA-BB5ECCCCCE21}"/>
              </a:ext>
            </a:extLst>
          </p:cNvPr>
          <p:cNvGrpSpPr/>
          <p:nvPr/>
        </p:nvGrpSpPr>
        <p:grpSpPr>
          <a:xfrm>
            <a:off x="4028681" y="3251671"/>
            <a:ext cx="907450" cy="907450"/>
            <a:chOff x="636715" y="2311035"/>
            <a:chExt cx="794256" cy="794256"/>
          </a:xfrm>
          <a:solidFill>
            <a:schemeClr val="bg1"/>
          </a:solidFill>
        </p:grpSpPr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C3A4755D-84AA-438B-9F37-473517FFBA0E}"/>
                </a:ext>
              </a:extLst>
            </p:cNvPr>
            <p:cNvSpPr/>
            <p:nvPr/>
          </p:nvSpPr>
          <p:spPr>
            <a:xfrm>
              <a:off x="636715" y="2311035"/>
              <a:ext cx="264752" cy="264752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82F9281C-1175-44F4-B33D-2E8E7DBA81E1}"/>
                </a:ext>
              </a:extLst>
            </p:cNvPr>
            <p:cNvSpPr/>
            <p:nvPr/>
          </p:nvSpPr>
          <p:spPr>
            <a:xfrm>
              <a:off x="901467" y="2311035"/>
              <a:ext cx="264752" cy="264752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2C0E70E-A131-4298-B0CF-6A4F44C60CEC}"/>
                </a:ext>
              </a:extLst>
            </p:cNvPr>
            <p:cNvSpPr/>
            <p:nvPr/>
          </p:nvSpPr>
          <p:spPr>
            <a:xfrm>
              <a:off x="1166219" y="2311035"/>
              <a:ext cx="264752" cy="264752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8940BCA2-8D0C-4E72-A177-5F01C1D18E65}"/>
                </a:ext>
              </a:extLst>
            </p:cNvPr>
            <p:cNvSpPr/>
            <p:nvPr/>
          </p:nvSpPr>
          <p:spPr>
            <a:xfrm>
              <a:off x="636715" y="2575787"/>
              <a:ext cx="264752" cy="264752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6F0F0BBE-8002-46AC-9329-B60B84B059CB}"/>
                </a:ext>
              </a:extLst>
            </p:cNvPr>
            <p:cNvSpPr/>
            <p:nvPr/>
          </p:nvSpPr>
          <p:spPr>
            <a:xfrm>
              <a:off x="901467" y="2575787"/>
              <a:ext cx="264752" cy="264752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9BB7EEA7-B02A-48A3-9017-981619DB16F2}"/>
                </a:ext>
              </a:extLst>
            </p:cNvPr>
            <p:cNvSpPr/>
            <p:nvPr/>
          </p:nvSpPr>
          <p:spPr>
            <a:xfrm>
              <a:off x="1166219" y="2575787"/>
              <a:ext cx="264752" cy="264752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D18B6503-C3B2-4FE4-8AE2-A647475455CC}"/>
                </a:ext>
              </a:extLst>
            </p:cNvPr>
            <p:cNvSpPr/>
            <p:nvPr/>
          </p:nvSpPr>
          <p:spPr>
            <a:xfrm>
              <a:off x="636715" y="2840539"/>
              <a:ext cx="264752" cy="264752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4D623167-4EAD-4279-B854-7AACFDF189E9}"/>
                </a:ext>
              </a:extLst>
            </p:cNvPr>
            <p:cNvSpPr/>
            <p:nvPr/>
          </p:nvSpPr>
          <p:spPr>
            <a:xfrm>
              <a:off x="901467" y="2840539"/>
              <a:ext cx="264752" cy="264752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ADB486AB-9AC1-4986-A57D-E457121EF002}"/>
                </a:ext>
              </a:extLst>
            </p:cNvPr>
            <p:cNvSpPr/>
            <p:nvPr/>
          </p:nvSpPr>
          <p:spPr>
            <a:xfrm>
              <a:off x="1166219" y="2840539"/>
              <a:ext cx="264752" cy="264752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75055796-4F9A-43A4-A146-B2158A37FA97}"/>
              </a:ext>
            </a:extLst>
          </p:cNvPr>
          <p:cNvSpPr/>
          <p:nvPr/>
        </p:nvSpPr>
        <p:spPr>
          <a:xfrm>
            <a:off x="1257021" y="517822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元画像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DEC16D80-9533-4CB6-B707-289DB1AF45F4}"/>
              </a:ext>
            </a:extLst>
          </p:cNvPr>
          <p:cNvSpPr/>
          <p:nvPr/>
        </p:nvSpPr>
        <p:spPr>
          <a:xfrm>
            <a:off x="3485372" y="4471241"/>
            <a:ext cx="2031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</a:rPr>
              <a:t>オペレータ</a:t>
            </a:r>
            <a:br>
              <a:rPr lang="en-US" altLang="ja-JP" sz="2400" b="1" dirty="0">
                <a:solidFill>
                  <a:schemeClr val="accent1"/>
                </a:solidFill>
              </a:rPr>
            </a:br>
            <a:r>
              <a:rPr lang="ja-JP" altLang="en-US" sz="2400" b="1" dirty="0">
                <a:solidFill>
                  <a:schemeClr val="accent1"/>
                </a:solidFill>
              </a:rPr>
              <a:t>（フィルタ）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D84B366-821D-452F-9A9D-FA2FF789BA20}"/>
              </a:ext>
            </a:extLst>
          </p:cNvPr>
          <p:cNvSpPr txBox="1"/>
          <p:nvPr/>
        </p:nvSpPr>
        <p:spPr>
          <a:xfrm>
            <a:off x="3292121" y="34449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＊</a:t>
            </a:r>
          </a:p>
        </p:txBody>
      </p:sp>
      <p:sp>
        <p:nvSpPr>
          <p:cNvPr id="112" name="二等辺三角形 28">
            <a:extLst>
              <a:ext uri="{FF2B5EF4-FFF2-40B4-BE49-F238E27FC236}">
                <a16:creationId xmlns:a16="http://schemas.microsoft.com/office/drawing/2014/main" id="{283606A3-A3CD-45F8-87DD-4278C9CB5E70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AutoShape 3">
            <a:extLst>
              <a:ext uri="{FF2B5EF4-FFF2-40B4-BE49-F238E27FC236}">
                <a16:creationId xmlns:a16="http://schemas.microsoft.com/office/drawing/2014/main" id="{23D74D6D-D401-475B-8B98-7DA00F0670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20935" y="5944587"/>
            <a:ext cx="5711670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オペレータは、「カーネル」とも呼ばれる</a:t>
            </a:r>
            <a:endParaRPr lang="en-US" altLang="ja-JP" dirty="0">
              <a:latin typeface="+mn-ea"/>
            </a:endParaRPr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C041721F-00AD-4AF9-B448-DDCC2C8256D8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1A8B060B-0984-4E3A-A01D-EE11B0ED1EFE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CFA2D0F-71D0-48BD-AA21-E0901B8AFFD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565B4BE0-EDD5-4D46-91C3-9E8A924E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19124A30-DBA8-4046-8374-B3AC3C94D5DC}"/>
              </a:ext>
            </a:extLst>
          </p:cNvPr>
          <p:cNvSpPr txBox="1"/>
          <p:nvPr/>
        </p:nvSpPr>
        <p:spPr>
          <a:xfrm>
            <a:off x="5190969" y="344497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＝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92FD3467-5402-4BE9-806C-EA068FB68F52}"/>
              </a:ext>
            </a:extLst>
          </p:cNvPr>
          <p:cNvGrpSpPr/>
          <p:nvPr/>
        </p:nvGrpSpPr>
        <p:grpSpPr>
          <a:xfrm>
            <a:off x="5971430" y="2344577"/>
            <a:ext cx="2722350" cy="2722350"/>
            <a:chOff x="3303665" y="2840539"/>
            <a:chExt cx="2382768" cy="2382768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8F4ECA7F-9E0C-48B3-BBAC-A939A741EFF3}"/>
                </a:ext>
              </a:extLst>
            </p:cNvPr>
            <p:cNvSpPr/>
            <p:nvPr/>
          </p:nvSpPr>
          <p:spPr>
            <a:xfrm>
              <a:off x="330366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569E7E0-C755-464C-828E-959A63AECB02}"/>
                </a:ext>
              </a:extLst>
            </p:cNvPr>
            <p:cNvSpPr/>
            <p:nvPr/>
          </p:nvSpPr>
          <p:spPr>
            <a:xfrm>
              <a:off x="356841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4E97B7C6-5E76-4B12-88C3-01484D5630BD}"/>
                </a:ext>
              </a:extLst>
            </p:cNvPr>
            <p:cNvSpPr/>
            <p:nvPr/>
          </p:nvSpPr>
          <p:spPr>
            <a:xfrm>
              <a:off x="383316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A25FD530-7B76-44DA-AFFA-66EDF5EF55A5}"/>
                </a:ext>
              </a:extLst>
            </p:cNvPr>
            <p:cNvSpPr/>
            <p:nvPr/>
          </p:nvSpPr>
          <p:spPr>
            <a:xfrm>
              <a:off x="330366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B1301B75-802F-4201-96E4-3D9ABC9831DB}"/>
                </a:ext>
              </a:extLst>
            </p:cNvPr>
            <p:cNvSpPr/>
            <p:nvPr/>
          </p:nvSpPr>
          <p:spPr>
            <a:xfrm>
              <a:off x="356841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29DB179F-ABF1-44AC-BAE0-161374C533E2}"/>
                </a:ext>
              </a:extLst>
            </p:cNvPr>
            <p:cNvSpPr/>
            <p:nvPr/>
          </p:nvSpPr>
          <p:spPr>
            <a:xfrm>
              <a:off x="383316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7A37E1F8-E6C0-4CFE-A96B-8DDDDC77085B}"/>
                </a:ext>
              </a:extLst>
            </p:cNvPr>
            <p:cNvSpPr/>
            <p:nvPr/>
          </p:nvSpPr>
          <p:spPr>
            <a:xfrm>
              <a:off x="3303665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4252A189-4CA5-4145-BFE0-3B3F36196D53}"/>
                </a:ext>
              </a:extLst>
            </p:cNvPr>
            <p:cNvSpPr/>
            <p:nvPr/>
          </p:nvSpPr>
          <p:spPr>
            <a:xfrm>
              <a:off x="356841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9E4099A8-048F-489F-B652-A8975D1CBF96}"/>
                </a:ext>
              </a:extLst>
            </p:cNvPr>
            <p:cNvSpPr/>
            <p:nvPr/>
          </p:nvSpPr>
          <p:spPr>
            <a:xfrm>
              <a:off x="3833169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0820B1BA-5BB0-41BB-B0A3-BE6A43B8F04F}"/>
                </a:ext>
              </a:extLst>
            </p:cNvPr>
            <p:cNvSpPr/>
            <p:nvPr/>
          </p:nvSpPr>
          <p:spPr>
            <a:xfrm>
              <a:off x="409792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DF4F8CB5-1608-4290-AB16-833DB8233853}"/>
                </a:ext>
              </a:extLst>
            </p:cNvPr>
            <p:cNvSpPr/>
            <p:nvPr/>
          </p:nvSpPr>
          <p:spPr>
            <a:xfrm>
              <a:off x="4362673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8A739934-F69D-4962-A5E3-650A8EC4CB32}"/>
                </a:ext>
              </a:extLst>
            </p:cNvPr>
            <p:cNvSpPr/>
            <p:nvPr/>
          </p:nvSpPr>
          <p:spPr>
            <a:xfrm>
              <a:off x="4627425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58A56F6F-7240-4EB4-97C8-0D7C9AAFDA95}"/>
                </a:ext>
              </a:extLst>
            </p:cNvPr>
            <p:cNvSpPr/>
            <p:nvPr/>
          </p:nvSpPr>
          <p:spPr>
            <a:xfrm>
              <a:off x="409792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09F829A2-D2E1-49B6-8897-636256BB8EAF}"/>
                </a:ext>
              </a:extLst>
            </p:cNvPr>
            <p:cNvSpPr/>
            <p:nvPr/>
          </p:nvSpPr>
          <p:spPr>
            <a:xfrm>
              <a:off x="4362673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B7F8E2B2-104B-4816-83EC-6EEB6216BB39}"/>
                </a:ext>
              </a:extLst>
            </p:cNvPr>
            <p:cNvSpPr/>
            <p:nvPr/>
          </p:nvSpPr>
          <p:spPr>
            <a:xfrm>
              <a:off x="4627425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4EEC480B-8D02-4065-8824-4AEDFD963A96}"/>
                </a:ext>
              </a:extLst>
            </p:cNvPr>
            <p:cNvSpPr/>
            <p:nvPr/>
          </p:nvSpPr>
          <p:spPr>
            <a:xfrm>
              <a:off x="4097921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636A033-01F6-4376-808D-A3CABC1879CF}"/>
                </a:ext>
              </a:extLst>
            </p:cNvPr>
            <p:cNvSpPr/>
            <p:nvPr/>
          </p:nvSpPr>
          <p:spPr>
            <a:xfrm>
              <a:off x="4362673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AE6739C-33D9-4AD2-BB5E-4EF2F3AAB0D7}"/>
                </a:ext>
              </a:extLst>
            </p:cNvPr>
            <p:cNvSpPr/>
            <p:nvPr/>
          </p:nvSpPr>
          <p:spPr>
            <a:xfrm>
              <a:off x="4627425" y="337004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21344F22-2C99-49D2-8AA5-AD7808A4E79C}"/>
                </a:ext>
              </a:extLst>
            </p:cNvPr>
            <p:cNvSpPr/>
            <p:nvPr/>
          </p:nvSpPr>
          <p:spPr>
            <a:xfrm>
              <a:off x="3303665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E9F5C077-F00F-4C7B-AF71-AAF63FD4AD5F}"/>
                </a:ext>
              </a:extLst>
            </p:cNvPr>
            <p:cNvSpPr/>
            <p:nvPr/>
          </p:nvSpPr>
          <p:spPr>
            <a:xfrm>
              <a:off x="3568417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9EAFAE9D-D23B-449F-9E42-F9035286C725}"/>
                </a:ext>
              </a:extLst>
            </p:cNvPr>
            <p:cNvSpPr/>
            <p:nvPr/>
          </p:nvSpPr>
          <p:spPr>
            <a:xfrm>
              <a:off x="3833169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4FFE4A44-7026-4D3A-9E11-548761E2694C}"/>
                </a:ext>
              </a:extLst>
            </p:cNvPr>
            <p:cNvSpPr/>
            <p:nvPr/>
          </p:nvSpPr>
          <p:spPr>
            <a:xfrm>
              <a:off x="3303665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BCF1F4BD-16A0-43B7-AD7B-214599E5E44E}"/>
                </a:ext>
              </a:extLst>
            </p:cNvPr>
            <p:cNvSpPr/>
            <p:nvPr/>
          </p:nvSpPr>
          <p:spPr>
            <a:xfrm>
              <a:off x="3568417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C988AB51-EB21-4F21-808F-F1C8C6DF22B2}"/>
                </a:ext>
              </a:extLst>
            </p:cNvPr>
            <p:cNvSpPr/>
            <p:nvPr/>
          </p:nvSpPr>
          <p:spPr>
            <a:xfrm>
              <a:off x="3833169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ACA737B8-4AF7-4579-B30B-CEA3563436AE}"/>
                </a:ext>
              </a:extLst>
            </p:cNvPr>
            <p:cNvSpPr/>
            <p:nvPr/>
          </p:nvSpPr>
          <p:spPr>
            <a:xfrm>
              <a:off x="3303665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1C422530-DF26-4E59-B579-205F80B3DF77}"/>
                </a:ext>
              </a:extLst>
            </p:cNvPr>
            <p:cNvSpPr/>
            <p:nvPr/>
          </p:nvSpPr>
          <p:spPr>
            <a:xfrm>
              <a:off x="3568417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E5930551-C1E5-45B1-ADE6-CB69517E0067}"/>
                </a:ext>
              </a:extLst>
            </p:cNvPr>
            <p:cNvSpPr/>
            <p:nvPr/>
          </p:nvSpPr>
          <p:spPr>
            <a:xfrm>
              <a:off x="383316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581B7093-4F50-4B59-8585-95DF821D4EF1}"/>
                </a:ext>
              </a:extLst>
            </p:cNvPr>
            <p:cNvSpPr/>
            <p:nvPr/>
          </p:nvSpPr>
          <p:spPr>
            <a:xfrm>
              <a:off x="4097921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0A6E2DC1-D3F1-4223-917E-0857D03180F0}"/>
                </a:ext>
              </a:extLst>
            </p:cNvPr>
            <p:cNvSpPr/>
            <p:nvPr/>
          </p:nvSpPr>
          <p:spPr>
            <a:xfrm>
              <a:off x="4362673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996489E5-146D-425F-A668-4D24BFD399C6}"/>
                </a:ext>
              </a:extLst>
            </p:cNvPr>
            <p:cNvSpPr/>
            <p:nvPr/>
          </p:nvSpPr>
          <p:spPr>
            <a:xfrm>
              <a:off x="4627425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63C6394E-9126-4E7E-8925-F3E64A8970F1}"/>
                </a:ext>
              </a:extLst>
            </p:cNvPr>
            <p:cNvSpPr/>
            <p:nvPr/>
          </p:nvSpPr>
          <p:spPr>
            <a:xfrm>
              <a:off x="4097921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2EE58400-8C33-4904-AC88-F48CE9144979}"/>
                </a:ext>
              </a:extLst>
            </p:cNvPr>
            <p:cNvSpPr/>
            <p:nvPr/>
          </p:nvSpPr>
          <p:spPr>
            <a:xfrm>
              <a:off x="4362673" y="3899547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E24C0F90-F09A-453C-A966-7368B6CE88E2}"/>
                </a:ext>
              </a:extLst>
            </p:cNvPr>
            <p:cNvSpPr/>
            <p:nvPr/>
          </p:nvSpPr>
          <p:spPr>
            <a:xfrm>
              <a:off x="4627425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2F3FCFBD-2475-48D2-A220-D15465D22A0D}"/>
                </a:ext>
              </a:extLst>
            </p:cNvPr>
            <p:cNvSpPr/>
            <p:nvPr/>
          </p:nvSpPr>
          <p:spPr>
            <a:xfrm>
              <a:off x="4097921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60C4217-7A2E-4266-AC7E-A14BB958A6F3}"/>
                </a:ext>
              </a:extLst>
            </p:cNvPr>
            <p:cNvSpPr/>
            <p:nvPr/>
          </p:nvSpPr>
          <p:spPr>
            <a:xfrm>
              <a:off x="4362673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6541984-D96E-4179-BF52-6B5BF276B86D}"/>
                </a:ext>
              </a:extLst>
            </p:cNvPr>
            <p:cNvSpPr/>
            <p:nvPr/>
          </p:nvSpPr>
          <p:spPr>
            <a:xfrm>
              <a:off x="4627425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576EB835-51B2-4494-BA7A-41D1AB126F1D}"/>
                </a:ext>
              </a:extLst>
            </p:cNvPr>
            <p:cNvSpPr/>
            <p:nvPr/>
          </p:nvSpPr>
          <p:spPr>
            <a:xfrm>
              <a:off x="4892177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BAEB5D4-5C92-41AB-AF7C-DCB598557E43}"/>
                </a:ext>
              </a:extLst>
            </p:cNvPr>
            <p:cNvSpPr/>
            <p:nvPr/>
          </p:nvSpPr>
          <p:spPr>
            <a:xfrm>
              <a:off x="5156929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AC1C8C01-3F47-4465-B625-A50F592476E6}"/>
                </a:ext>
              </a:extLst>
            </p:cNvPr>
            <p:cNvSpPr/>
            <p:nvPr/>
          </p:nvSpPr>
          <p:spPr>
            <a:xfrm>
              <a:off x="5421681" y="284053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A4D825CF-72C5-4F4D-88D7-8083218BA9FB}"/>
                </a:ext>
              </a:extLst>
            </p:cNvPr>
            <p:cNvSpPr/>
            <p:nvPr/>
          </p:nvSpPr>
          <p:spPr>
            <a:xfrm>
              <a:off x="4892177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AC280BD6-C6D0-4DEE-BC05-1FCA33F7289C}"/>
                </a:ext>
              </a:extLst>
            </p:cNvPr>
            <p:cNvSpPr/>
            <p:nvPr/>
          </p:nvSpPr>
          <p:spPr>
            <a:xfrm>
              <a:off x="5156929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2DBE5D01-4446-4966-B185-E0A2CC4573E3}"/>
                </a:ext>
              </a:extLst>
            </p:cNvPr>
            <p:cNvSpPr/>
            <p:nvPr/>
          </p:nvSpPr>
          <p:spPr>
            <a:xfrm>
              <a:off x="5421681" y="310529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A969CDC7-4229-4798-94FE-AD14AA314EED}"/>
                </a:ext>
              </a:extLst>
            </p:cNvPr>
            <p:cNvSpPr/>
            <p:nvPr/>
          </p:nvSpPr>
          <p:spPr>
            <a:xfrm>
              <a:off x="4892177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FF51FFF3-3C0A-468E-92E9-5853F125895A}"/>
                </a:ext>
              </a:extLst>
            </p:cNvPr>
            <p:cNvSpPr/>
            <p:nvPr/>
          </p:nvSpPr>
          <p:spPr>
            <a:xfrm>
              <a:off x="5156929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F0F166D5-90DA-4BE6-94C1-5055BB58B689}"/>
                </a:ext>
              </a:extLst>
            </p:cNvPr>
            <p:cNvSpPr/>
            <p:nvPr/>
          </p:nvSpPr>
          <p:spPr>
            <a:xfrm>
              <a:off x="5421681" y="337004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5AE539AB-A1E6-4962-9C15-B70C5A10D5F2}"/>
                </a:ext>
              </a:extLst>
            </p:cNvPr>
            <p:cNvSpPr/>
            <p:nvPr/>
          </p:nvSpPr>
          <p:spPr>
            <a:xfrm>
              <a:off x="4892177" y="3634795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D879855B-B6DD-419A-AFBF-A502AAFEC8B6}"/>
                </a:ext>
              </a:extLst>
            </p:cNvPr>
            <p:cNvSpPr/>
            <p:nvPr/>
          </p:nvSpPr>
          <p:spPr>
            <a:xfrm>
              <a:off x="5156929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542D4019-9665-4FF6-AB16-2CD9F728015E}"/>
                </a:ext>
              </a:extLst>
            </p:cNvPr>
            <p:cNvSpPr/>
            <p:nvPr/>
          </p:nvSpPr>
          <p:spPr>
            <a:xfrm>
              <a:off x="5421681" y="363479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75693102-3E41-4C0E-86B7-CB988395D835}"/>
                </a:ext>
              </a:extLst>
            </p:cNvPr>
            <p:cNvSpPr/>
            <p:nvPr/>
          </p:nvSpPr>
          <p:spPr>
            <a:xfrm>
              <a:off x="4892177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D74373DF-C4C2-4F5C-8474-31A5A059D8E6}"/>
                </a:ext>
              </a:extLst>
            </p:cNvPr>
            <p:cNvSpPr/>
            <p:nvPr/>
          </p:nvSpPr>
          <p:spPr>
            <a:xfrm>
              <a:off x="5156929" y="3899547"/>
              <a:ext cx="264752" cy="2647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EDC38251-E05B-4D67-98D5-584E80D98981}"/>
                </a:ext>
              </a:extLst>
            </p:cNvPr>
            <p:cNvSpPr/>
            <p:nvPr/>
          </p:nvSpPr>
          <p:spPr>
            <a:xfrm>
              <a:off x="5421681" y="3899547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04D26040-EEFD-4769-8B75-5CBCD70EB0F8}"/>
                </a:ext>
              </a:extLst>
            </p:cNvPr>
            <p:cNvSpPr/>
            <p:nvPr/>
          </p:nvSpPr>
          <p:spPr>
            <a:xfrm>
              <a:off x="4892177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64377A41-6CC1-472A-BAC7-3A0AEFDDBECF}"/>
                </a:ext>
              </a:extLst>
            </p:cNvPr>
            <p:cNvSpPr/>
            <p:nvPr/>
          </p:nvSpPr>
          <p:spPr>
            <a:xfrm>
              <a:off x="5156929" y="4164299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22BCCF86-5025-4D72-A03B-D15F98CCC13F}"/>
                </a:ext>
              </a:extLst>
            </p:cNvPr>
            <p:cNvSpPr/>
            <p:nvPr/>
          </p:nvSpPr>
          <p:spPr>
            <a:xfrm>
              <a:off x="5421681" y="4164299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F34CD42E-A699-4AA4-AB93-42D335C03718}"/>
                </a:ext>
              </a:extLst>
            </p:cNvPr>
            <p:cNvSpPr/>
            <p:nvPr/>
          </p:nvSpPr>
          <p:spPr>
            <a:xfrm>
              <a:off x="3303665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7DC24417-E833-44A7-982F-60CB6FB9630A}"/>
                </a:ext>
              </a:extLst>
            </p:cNvPr>
            <p:cNvSpPr/>
            <p:nvPr/>
          </p:nvSpPr>
          <p:spPr>
            <a:xfrm>
              <a:off x="3568417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14F4C9B2-D232-44A0-AD51-9F6DA9AC05D1}"/>
                </a:ext>
              </a:extLst>
            </p:cNvPr>
            <p:cNvSpPr/>
            <p:nvPr/>
          </p:nvSpPr>
          <p:spPr>
            <a:xfrm>
              <a:off x="3833169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E8784C68-3BDA-408D-8EAE-16E236BA406D}"/>
                </a:ext>
              </a:extLst>
            </p:cNvPr>
            <p:cNvSpPr/>
            <p:nvPr/>
          </p:nvSpPr>
          <p:spPr>
            <a:xfrm>
              <a:off x="330366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D34619F4-B37E-4794-8338-A642C5764649}"/>
                </a:ext>
              </a:extLst>
            </p:cNvPr>
            <p:cNvSpPr/>
            <p:nvPr/>
          </p:nvSpPr>
          <p:spPr>
            <a:xfrm>
              <a:off x="356841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47923EBC-A90F-4B78-99EB-5573573BB242}"/>
                </a:ext>
              </a:extLst>
            </p:cNvPr>
            <p:cNvSpPr/>
            <p:nvPr/>
          </p:nvSpPr>
          <p:spPr>
            <a:xfrm>
              <a:off x="383316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AD0FA509-31DD-4F83-8011-2CF88D319F85}"/>
                </a:ext>
              </a:extLst>
            </p:cNvPr>
            <p:cNvSpPr/>
            <p:nvPr/>
          </p:nvSpPr>
          <p:spPr>
            <a:xfrm>
              <a:off x="330366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0AB5D2F4-2446-43E8-B667-FB64AF9D2F99}"/>
                </a:ext>
              </a:extLst>
            </p:cNvPr>
            <p:cNvSpPr/>
            <p:nvPr/>
          </p:nvSpPr>
          <p:spPr>
            <a:xfrm>
              <a:off x="356841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2D4CECF7-BB4E-4A35-8444-90BF99213B93}"/>
                </a:ext>
              </a:extLst>
            </p:cNvPr>
            <p:cNvSpPr/>
            <p:nvPr/>
          </p:nvSpPr>
          <p:spPr>
            <a:xfrm>
              <a:off x="383316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1A8EA4E7-9C1D-4A2C-B10F-9A24D149F8BD}"/>
                </a:ext>
              </a:extLst>
            </p:cNvPr>
            <p:cNvSpPr/>
            <p:nvPr/>
          </p:nvSpPr>
          <p:spPr>
            <a:xfrm>
              <a:off x="4097921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83B89BD1-B94C-49BE-B293-6C9BACBF4C65}"/>
                </a:ext>
              </a:extLst>
            </p:cNvPr>
            <p:cNvSpPr/>
            <p:nvPr/>
          </p:nvSpPr>
          <p:spPr>
            <a:xfrm>
              <a:off x="4362673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FA03F979-2D5E-4EA3-A6D7-B1AF11C62707}"/>
                </a:ext>
              </a:extLst>
            </p:cNvPr>
            <p:cNvSpPr/>
            <p:nvPr/>
          </p:nvSpPr>
          <p:spPr>
            <a:xfrm>
              <a:off x="4627425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21EBA183-E9AE-49BC-AA46-5FA7D6231A04}"/>
                </a:ext>
              </a:extLst>
            </p:cNvPr>
            <p:cNvSpPr/>
            <p:nvPr/>
          </p:nvSpPr>
          <p:spPr>
            <a:xfrm>
              <a:off x="409792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EC11D689-91CB-463A-B3F8-797EECFC8EDA}"/>
                </a:ext>
              </a:extLst>
            </p:cNvPr>
            <p:cNvSpPr/>
            <p:nvPr/>
          </p:nvSpPr>
          <p:spPr>
            <a:xfrm>
              <a:off x="4362673" y="4693803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A2682C1D-0209-4705-B8AD-7C2DD17ABC59}"/>
                </a:ext>
              </a:extLst>
            </p:cNvPr>
            <p:cNvSpPr/>
            <p:nvPr/>
          </p:nvSpPr>
          <p:spPr>
            <a:xfrm>
              <a:off x="4627425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49195407-8077-451B-A9C4-380FDD981375}"/>
                </a:ext>
              </a:extLst>
            </p:cNvPr>
            <p:cNvSpPr/>
            <p:nvPr/>
          </p:nvSpPr>
          <p:spPr>
            <a:xfrm>
              <a:off x="409792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7301D7D9-3A07-4503-9111-F447610993F4}"/>
                </a:ext>
              </a:extLst>
            </p:cNvPr>
            <p:cNvSpPr/>
            <p:nvPr/>
          </p:nvSpPr>
          <p:spPr>
            <a:xfrm>
              <a:off x="4362673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5C69C7B8-6C0A-480A-B869-303BB1670922}"/>
                </a:ext>
              </a:extLst>
            </p:cNvPr>
            <p:cNvSpPr/>
            <p:nvPr/>
          </p:nvSpPr>
          <p:spPr>
            <a:xfrm>
              <a:off x="4627425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ACDB1844-9400-4FAB-B32A-0B49E0A7BB17}"/>
                </a:ext>
              </a:extLst>
            </p:cNvPr>
            <p:cNvSpPr/>
            <p:nvPr/>
          </p:nvSpPr>
          <p:spPr>
            <a:xfrm>
              <a:off x="4892177" y="4429051"/>
              <a:ext cx="264752" cy="26475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110420FF-2D06-4784-BF48-5F1D79A1B4F1}"/>
                </a:ext>
              </a:extLst>
            </p:cNvPr>
            <p:cNvSpPr/>
            <p:nvPr/>
          </p:nvSpPr>
          <p:spPr>
            <a:xfrm>
              <a:off x="5156929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05A1ED93-27C4-4AE8-A1AF-C70DD624ABB5}"/>
                </a:ext>
              </a:extLst>
            </p:cNvPr>
            <p:cNvSpPr/>
            <p:nvPr/>
          </p:nvSpPr>
          <p:spPr>
            <a:xfrm>
              <a:off x="5421681" y="4429051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48CAC7C7-0858-4899-B0A4-0807B56DCCEF}"/>
                </a:ext>
              </a:extLst>
            </p:cNvPr>
            <p:cNvSpPr/>
            <p:nvPr/>
          </p:nvSpPr>
          <p:spPr>
            <a:xfrm>
              <a:off x="4892177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8223EB78-F6CA-4149-BEDB-E86D0EBF5A61}"/>
                </a:ext>
              </a:extLst>
            </p:cNvPr>
            <p:cNvSpPr/>
            <p:nvPr/>
          </p:nvSpPr>
          <p:spPr>
            <a:xfrm>
              <a:off x="5156929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74D0FC28-FD13-4F09-90CD-0C85AC5B081F}"/>
                </a:ext>
              </a:extLst>
            </p:cNvPr>
            <p:cNvSpPr/>
            <p:nvPr/>
          </p:nvSpPr>
          <p:spPr>
            <a:xfrm>
              <a:off x="5421681" y="4693803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8E643D65-9D32-4202-8F56-38633A028C46}"/>
                </a:ext>
              </a:extLst>
            </p:cNvPr>
            <p:cNvSpPr/>
            <p:nvPr/>
          </p:nvSpPr>
          <p:spPr>
            <a:xfrm>
              <a:off x="4892177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5B234720-4571-4897-BE16-B7ED0F3FF09D}"/>
                </a:ext>
              </a:extLst>
            </p:cNvPr>
            <p:cNvSpPr/>
            <p:nvPr/>
          </p:nvSpPr>
          <p:spPr>
            <a:xfrm>
              <a:off x="5156929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EDE00AB-A21A-4E9E-85E3-414C975ABA39}"/>
                </a:ext>
              </a:extLst>
            </p:cNvPr>
            <p:cNvSpPr/>
            <p:nvPr/>
          </p:nvSpPr>
          <p:spPr>
            <a:xfrm>
              <a:off x="5421681" y="4958555"/>
              <a:ext cx="264752" cy="2647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108000"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AB0C7F53-2E57-4607-BF02-AB273B99ADF4}"/>
              </a:ext>
            </a:extLst>
          </p:cNvPr>
          <p:cNvSpPr/>
          <p:nvPr/>
        </p:nvSpPr>
        <p:spPr>
          <a:xfrm>
            <a:off x="6778606" y="51782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処理画像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B66F-79E3-41E9-BD1D-717C09AD1790}"/>
              </a:ext>
            </a:extLst>
          </p:cNvPr>
          <p:cNvSpPr/>
          <p:nvPr/>
        </p:nvSpPr>
        <p:spPr>
          <a:xfrm>
            <a:off x="5971430" y="2344577"/>
            <a:ext cx="2722350" cy="2722350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ctr"/>
          <a:lstStyle/>
          <a:p>
            <a:pPr algn="ctr"/>
            <a:r>
              <a:rPr kumimoji="1" lang="ja-JP" altLang="en-US" sz="16600" b="1" dirty="0">
                <a:ln w="38100">
                  <a:solidFill>
                    <a:schemeClr val="accent1"/>
                  </a:solidFill>
                </a:ln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9526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lang="ja-JP" altLang="en-US" sz="4800" b="1" dirty="0"/>
              <a:t> 平滑化（</a:t>
            </a:r>
            <a:r>
              <a:rPr lang="en-US" altLang="ja-JP" sz="4800" b="1" dirty="0"/>
              <a:t>Smoothing</a:t>
            </a:r>
            <a:r>
              <a:rPr lang="ja-JP" altLang="en-US" sz="4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887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平均化フィルタ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周辺の画素の平均値に置き換えるフィルタ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5190739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5664322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6137905" y="2755248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4717155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5190739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5664322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6137905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4717155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5190739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5664322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6137905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4717155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5190739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5664322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6137905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A49E20E-29E6-443A-8812-1BDE5D922485}"/>
              </a:ext>
            </a:extLst>
          </p:cNvPr>
          <p:cNvSpPr/>
          <p:nvPr/>
        </p:nvSpPr>
        <p:spPr>
          <a:xfrm>
            <a:off x="6611489" y="322883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AADCE2C-0D5D-4BD1-B70D-07D00E34F335}"/>
              </a:ext>
            </a:extLst>
          </p:cNvPr>
          <p:cNvSpPr/>
          <p:nvPr/>
        </p:nvSpPr>
        <p:spPr>
          <a:xfrm>
            <a:off x="6611489" y="3702415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C74EF19-1077-4B87-BDC8-2177A6A05C43}"/>
              </a:ext>
            </a:extLst>
          </p:cNvPr>
          <p:cNvSpPr/>
          <p:nvPr/>
        </p:nvSpPr>
        <p:spPr>
          <a:xfrm>
            <a:off x="6611489" y="417599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E7184EB-E864-4CD0-96CA-B41369AF5A0E}"/>
              </a:ext>
            </a:extLst>
          </p:cNvPr>
          <p:cNvSpPr/>
          <p:nvPr/>
        </p:nvSpPr>
        <p:spPr>
          <a:xfrm>
            <a:off x="5190739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8412DE5-D7BA-4725-A59E-7EFC31236BC8}"/>
              </a:ext>
            </a:extLst>
          </p:cNvPr>
          <p:cNvSpPr/>
          <p:nvPr/>
        </p:nvSpPr>
        <p:spPr>
          <a:xfrm>
            <a:off x="5664322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977739-AC6A-4F8A-A267-8482E34CCCBD}"/>
              </a:ext>
            </a:extLst>
          </p:cNvPr>
          <p:cNvSpPr/>
          <p:nvPr/>
        </p:nvSpPr>
        <p:spPr>
          <a:xfrm>
            <a:off x="6137905" y="4649582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2039879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2513462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2039879" y="32288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2513462" y="32288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2039879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2513462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2987046" y="2755246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2987046" y="3228829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2987046" y="3702413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4717154" y="2755246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B3BC580-2A06-4EA6-BB4F-D2F085E03716}"/>
              </a:ext>
            </a:extLst>
          </p:cNvPr>
          <p:cNvSpPr/>
          <p:nvPr/>
        </p:nvSpPr>
        <p:spPr>
          <a:xfrm>
            <a:off x="6611489" y="2755246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AA9228F-B079-4E5B-B52C-3EAB6C3C1DCF}"/>
              </a:ext>
            </a:extLst>
          </p:cNvPr>
          <p:cNvSpPr/>
          <p:nvPr/>
        </p:nvSpPr>
        <p:spPr>
          <a:xfrm>
            <a:off x="6611489" y="4649581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4481B1C0-EB96-4C40-8E89-8AAD22E86AF3}"/>
              </a:ext>
            </a:extLst>
          </p:cNvPr>
          <p:cNvSpPr/>
          <p:nvPr/>
        </p:nvSpPr>
        <p:spPr>
          <a:xfrm>
            <a:off x="4717154" y="4649581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1/25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/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ja-JP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ja-JP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3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5E64C941-76EE-4C0C-816C-230881F0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747" y="2349039"/>
                <a:ext cx="797013" cy="400110"/>
              </a:xfrm>
              <a:prstGeom prst="rect">
                <a:avLst/>
              </a:prstGeom>
              <a:blipFill>
                <a:blip r:embed="rId2"/>
                <a:stretch>
                  <a:fillRect l="-8397" t="-7576" r="-6870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/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ja-JP" sz="200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ja-JP" sz="2000" dirty="0">
                    <a:solidFill>
                      <a:schemeClr val="accent1"/>
                    </a:solidFill>
                  </a:rPr>
                  <a:t>5</a:t>
                </a:r>
                <a:endParaRPr lang="ja-JP" alt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F13B2DA3-F2D2-4FC8-933A-32977D1AB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542" y="2353771"/>
                <a:ext cx="797013" cy="400110"/>
              </a:xfrm>
              <a:prstGeom prst="rect">
                <a:avLst/>
              </a:prstGeom>
              <a:blipFill>
                <a:blip r:embed="rId3"/>
                <a:stretch>
                  <a:fillRect l="-7634" t="-7576" r="-7634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24425" y="5944587"/>
            <a:ext cx="2408180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かん</a:t>
            </a:r>
            <a:r>
              <a:rPr lang="ja-JP" altLang="en-US" dirty="0" err="1">
                <a:latin typeface="+mn-ea"/>
              </a:rPr>
              <a:t>た</a:t>
            </a:r>
            <a:r>
              <a:rPr lang="ja-JP" altLang="en-US" dirty="0">
                <a:latin typeface="+mn-ea"/>
              </a:rPr>
              <a:t>～</a:t>
            </a:r>
            <a:r>
              <a:rPr lang="ja-JP" altLang="en-US" dirty="0" err="1">
                <a:latin typeface="+mn-ea"/>
              </a:rPr>
              <a:t>ん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4" name="コンテンツ プレースホルダー 12">
            <a:extLst>
              <a:ext uri="{FF2B5EF4-FFF2-40B4-BE49-F238E27FC236}">
                <a16:creationId xmlns:a16="http://schemas.microsoft.com/office/drawing/2014/main" id="{FF713C84-8534-445D-9B94-D850FFB3AF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7707358" y="5663961"/>
            <a:ext cx="975672" cy="935104"/>
          </a:xfrm>
          <a:prstGeom prst="rect">
            <a:avLst/>
          </a:prstGeom>
        </p:spPr>
      </p:pic>
      <p:sp>
        <p:nvSpPr>
          <p:cNvPr id="55" name="スライド番号プレースホルダー 3">
            <a:extLst>
              <a:ext uri="{FF2B5EF4-FFF2-40B4-BE49-F238E27FC236}">
                <a16:creationId xmlns:a16="http://schemas.microsoft.com/office/drawing/2014/main" id="{CE2B0EB1-6F98-4878-BF14-331C302C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98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AE62CA-1B9C-41CB-AAC6-3039033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平均化フィルタ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66B6EAB-3CAB-4CC1-BFF3-B9B00799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7886700" cy="6820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400" dirty="0"/>
              <a:t>周辺の画素の平均値に置き換えるフィルタ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E60A18-3CDE-487D-A9FF-0F3B8CCAEAF8}"/>
              </a:ext>
            </a:extLst>
          </p:cNvPr>
          <p:cNvSpPr/>
          <p:nvPr/>
        </p:nvSpPr>
        <p:spPr>
          <a:xfrm>
            <a:off x="1297074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9A10CE-F6FD-40A2-8970-F543985372DB}"/>
              </a:ext>
            </a:extLst>
          </p:cNvPr>
          <p:cNvSpPr/>
          <p:nvPr/>
        </p:nvSpPr>
        <p:spPr>
          <a:xfrm>
            <a:off x="1770657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BAE8C86-F50F-42B1-BB97-BCFAE6F210BF}"/>
              </a:ext>
            </a:extLst>
          </p:cNvPr>
          <p:cNvSpPr/>
          <p:nvPr/>
        </p:nvSpPr>
        <p:spPr>
          <a:xfrm>
            <a:off x="2244240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0D06EE-1280-47C3-B4F1-52D84DFE3607}"/>
              </a:ext>
            </a:extLst>
          </p:cNvPr>
          <p:cNvSpPr/>
          <p:nvPr/>
        </p:nvSpPr>
        <p:spPr>
          <a:xfrm>
            <a:off x="823490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6DF7236-B992-43C8-B5C2-F35653BE4F50}"/>
              </a:ext>
            </a:extLst>
          </p:cNvPr>
          <p:cNvSpPr/>
          <p:nvPr/>
        </p:nvSpPr>
        <p:spPr>
          <a:xfrm>
            <a:off x="1297074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4E8BDD-C7AA-4B45-B848-BB21E8018191}"/>
              </a:ext>
            </a:extLst>
          </p:cNvPr>
          <p:cNvSpPr/>
          <p:nvPr/>
        </p:nvSpPr>
        <p:spPr>
          <a:xfrm>
            <a:off x="1770657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8832EDC-239B-41F4-933D-BBA90DD7E5C5}"/>
              </a:ext>
            </a:extLst>
          </p:cNvPr>
          <p:cNvSpPr/>
          <p:nvPr/>
        </p:nvSpPr>
        <p:spPr>
          <a:xfrm>
            <a:off x="2244240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D3710CB-568B-4176-A2E0-826D8808244C}"/>
              </a:ext>
            </a:extLst>
          </p:cNvPr>
          <p:cNvSpPr/>
          <p:nvPr/>
        </p:nvSpPr>
        <p:spPr>
          <a:xfrm>
            <a:off x="823490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3A2ECF-629F-4D3C-B272-BB0E186B62B9}"/>
              </a:ext>
            </a:extLst>
          </p:cNvPr>
          <p:cNvSpPr/>
          <p:nvPr/>
        </p:nvSpPr>
        <p:spPr>
          <a:xfrm>
            <a:off x="1297074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DB14DDF-0C40-4AF7-876C-920F601EAA81}"/>
              </a:ext>
            </a:extLst>
          </p:cNvPr>
          <p:cNvSpPr/>
          <p:nvPr/>
        </p:nvSpPr>
        <p:spPr>
          <a:xfrm>
            <a:off x="1770657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180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260F444-56C8-4D09-9B37-0AE74D58D379}"/>
              </a:ext>
            </a:extLst>
          </p:cNvPr>
          <p:cNvSpPr/>
          <p:nvPr/>
        </p:nvSpPr>
        <p:spPr>
          <a:xfrm>
            <a:off x="2244240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1353A21-F21A-4A3D-9ADD-23F5631F6E26}"/>
              </a:ext>
            </a:extLst>
          </p:cNvPr>
          <p:cNvSpPr/>
          <p:nvPr/>
        </p:nvSpPr>
        <p:spPr>
          <a:xfrm>
            <a:off x="82349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D749A3-27EF-46EB-BD71-B71DF4FD79BF}"/>
              </a:ext>
            </a:extLst>
          </p:cNvPr>
          <p:cNvSpPr/>
          <p:nvPr/>
        </p:nvSpPr>
        <p:spPr>
          <a:xfrm>
            <a:off x="1297074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01BCB83-5CF6-4E9D-8C80-6BB16625BCF9}"/>
              </a:ext>
            </a:extLst>
          </p:cNvPr>
          <p:cNvSpPr/>
          <p:nvPr/>
        </p:nvSpPr>
        <p:spPr>
          <a:xfrm>
            <a:off x="1770657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288515-CE95-42A3-865F-46F61118E43C}"/>
              </a:ext>
            </a:extLst>
          </p:cNvPr>
          <p:cNvSpPr/>
          <p:nvPr/>
        </p:nvSpPr>
        <p:spPr>
          <a:xfrm>
            <a:off x="2244240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E9F1355-D66A-4EFE-8F9A-FEAF7DC6B539}"/>
              </a:ext>
            </a:extLst>
          </p:cNvPr>
          <p:cNvSpPr/>
          <p:nvPr/>
        </p:nvSpPr>
        <p:spPr>
          <a:xfrm>
            <a:off x="3861625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36B3B90-8ECD-4A9B-857C-13212C33ECA8}"/>
              </a:ext>
            </a:extLst>
          </p:cNvPr>
          <p:cNvSpPr/>
          <p:nvPr/>
        </p:nvSpPr>
        <p:spPr>
          <a:xfrm>
            <a:off x="4335208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932F81E-153D-419E-9D9E-89C9CBCC3763}"/>
              </a:ext>
            </a:extLst>
          </p:cNvPr>
          <p:cNvSpPr/>
          <p:nvPr/>
        </p:nvSpPr>
        <p:spPr>
          <a:xfrm>
            <a:off x="3861625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2C48B8A-B4AE-40ED-9483-18E2A03E2323}"/>
              </a:ext>
            </a:extLst>
          </p:cNvPr>
          <p:cNvSpPr/>
          <p:nvPr/>
        </p:nvSpPr>
        <p:spPr>
          <a:xfrm>
            <a:off x="4335208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5777215-F52F-4B40-B998-562CCAEFC6AF}"/>
              </a:ext>
            </a:extLst>
          </p:cNvPr>
          <p:cNvSpPr/>
          <p:nvPr/>
        </p:nvSpPr>
        <p:spPr>
          <a:xfrm>
            <a:off x="3861625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3B7E3CF3-8007-478E-8751-56EF9F13F7C8}"/>
              </a:ext>
            </a:extLst>
          </p:cNvPr>
          <p:cNvSpPr/>
          <p:nvPr/>
        </p:nvSpPr>
        <p:spPr>
          <a:xfrm>
            <a:off x="4335208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735C58-7B6B-49D5-B6DD-02F8CCBBC728}"/>
              </a:ext>
            </a:extLst>
          </p:cNvPr>
          <p:cNvSpPr/>
          <p:nvPr/>
        </p:nvSpPr>
        <p:spPr>
          <a:xfrm>
            <a:off x="4808792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692318-E0E8-4748-BD6A-5026770E0B2D}"/>
              </a:ext>
            </a:extLst>
          </p:cNvPr>
          <p:cNvSpPr/>
          <p:nvPr/>
        </p:nvSpPr>
        <p:spPr>
          <a:xfrm>
            <a:off x="4808792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24A5B40-D050-4A97-9E9F-B6E96091E8B7}"/>
              </a:ext>
            </a:extLst>
          </p:cNvPr>
          <p:cNvSpPr/>
          <p:nvPr/>
        </p:nvSpPr>
        <p:spPr>
          <a:xfrm>
            <a:off x="4808792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108000" rIns="72000" rtlCol="0" anchor="ctr"/>
          <a:lstStyle/>
          <a:p>
            <a:pPr algn="ctr"/>
            <a:r>
              <a:rPr kumimoji="1" lang="en-US" altLang="ja-JP" sz="1200" dirty="0"/>
              <a:t>1/9</a:t>
            </a:r>
            <a:endParaRPr kumimoji="1" lang="ja-JP" altLang="en-US" sz="1200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E75D92-E823-46FB-BAE8-35F93D7629B0}"/>
              </a:ext>
            </a:extLst>
          </p:cNvPr>
          <p:cNvSpPr/>
          <p:nvPr/>
        </p:nvSpPr>
        <p:spPr>
          <a:xfrm>
            <a:off x="823489" y="2669648"/>
            <a:ext cx="473584" cy="473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二等辺三角形 28">
            <a:extLst>
              <a:ext uri="{FF2B5EF4-FFF2-40B4-BE49-F238E27FC236}">
                <a16:creationId xmlns:a16="http://schemas.microsoft.com/office/drawing/2014/main" id="{136A115A-39C3-4A95-8C90-F06810F593F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AutoShape 3">
            <a:extLst>
              <a:ext uri="{FF2B5EF4-FFF2-40B4-BE49-F238E27FC236}">
                <a16:creationId xmlns:a16="http://schemas.microsoft.com/office/drawing/2014/main" id="{40BC4307-CDB5-47C6-BE15-5C8C51559B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09651" y="5944587"/>
            <a:ext cx="632295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画像中心にノイズのようなものがある状況を想定</a:t>
            </a:r>
            <a:endParaRPr lang="en-US" altLang="ja-JP" dirty="0">
              <a:latin typeface="+mn-ea"/>
            </a:endParaRPr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162C6F50-4424-4590-ACB9-1EC59945A617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60280635-976A-4042-B893-7FE411128C6F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9A253736-BD79-4706-B2C5-39B0F5E514B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2FFC752-7D43-4EB9-A617-B9D416268D01}"/>
              </a:ext>
            </a:extLst>
          </p:cNvPr>
          <p:cNvSpPr/>
          <p:nvPr/>
        </p:nvSpPr>
        <p:spPr>
          <a:xfrm>
            <a:off x="2715693" y="2669650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1E2D6E0-0C4E-49C8-A88F-BB3239560F3A}"/>
              </a:ext>
            </a:extLst>
          </p:cNvPr>
          <p:cNvSpPr/>
          <p:nvPr/>
        </p:nvSpPr>
        <p:spPr>
          <a:xfrm>
            <a:off x="2715693" y="314323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F325E15-45D7-4AB5-B90B-A45B53238EFB}"/>
              </a:ext>
            </a:extLst>
          </p:cNvPr>
          <p:cNvSpPr/>
          <p:nvPr/>
        </p:nvSpPr>
        <p:spPr>
          <a:xfrm>
            <a:off x="2715693" y="3616817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63E2CA3-2DA0-41F9-9F6F-2BCE9447A549}"/>
              </a:ext>
            </a:extLst>
          </p:cNvPr>
          <p:cNvSpPr/>
          <p:nvPr/>
        </p:nvSpPr>
        <p:spPr>
          <a:xfrm>
            <a:off x="2715693" y="4090401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8FD5E7-5794-4C7F-A684-60AD705D1EEF}"/>
              </a:ext>
            </a:extLst>
          </p:cNvPr>
          <p:cNvSpPr/>
          <p:nvPr/>
        </p:nvSpPr>
        <p:spPr>
          <a:xfrm>
            <a:off x="82349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DE8CCF8-266B-4130-8388-D5E90CF2859F}"/>
              </a:ext>
            </a:extLst>
          </p:cNvPr>
          <p:cNvSpPr/>
          <p:nvPr/>
        </p:nvSpPr>
        <p:spPr>
          <a:xfrm>
            <a:off x="1297074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627130C-A7E6-4717-A659-C583CAC4F1B6}"/>
              </a:ext>
            </a:extLst>
          </p:cNvPr>
          <p:cNvSpPr/>
          <p:nvPr/>
        </p:nvSpPr>
        <p:spPr>
          <a:xfrm>
            <a:off x="1770657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BA4E95C-98C6-4148-8F3C-009720FE50D2}"/>
              </a:ext>
            </a:extLst>
          </p:cNvPr>
          <p:cNvSpPr/>
          <p:nvPr/>
        </p:nvSpPr>
        <p:spPr>
          <a:xfrm>
            <a:off x="2244240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B351A11-9D3A-4D45-A74A-EA843736D07E}"/>
              </a:ext>
            </a:extLst>
          </p:cNvPr>
          <p:cNvSpPr/>
          <p:nvPr/>
        </p:nvSpPr>
        <p:spPr>
          <a:xfrm>
            <a:off x="2715693" y="4563984"/>
            <a:ext cx="473584" cy="473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90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645A46-6320-4C0B-889E-D36BF93D4DB8}"/>
              </a:ext>
            </a:extLst>
          </p:cNvPr>
          <p:cNvSpPr txBox="1"/>
          <p:nvPr/>
        </p:nvSpPr>
        <p:spPr>
          <a:xfrm>
            <a:off x="3279229" y="36287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＊</a:t>
            </a:r>
          </a:p>
        </p:txBody>
      </p:sp>
      <p:pic>
        <p:nvPicPr>
          <p:cNvPr id="55" name="Picture 3" descr="C:\Users\Shou\Desktop\g12513.png">
            <a:extLst>
              <a:ext uri="{FF2B5EF4-FFF2-40B4-BE49-F238E27FC236}">
                <a16:creationId xmlns:a16="http://schemas.microsoft.com/office/drawing/2014/main" id="{9749F13D-9C30-4CE6-8802-91E62389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888" y="5618824"/>
            <a:ext cx="1248791" cy="103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スライド番号プレースホルダー 3">
            <a:extLst>
              <a:ext uri="{FF2B5EF4-FFF2-40B4-BE49-F238E27FC236}">
                <a16:creationId xmlns:a16="http://schemas.microsoft.com/office/drawing/2014/main" id="{0A931221-D360-4C59-9195-BAD1F5EF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</p:spPr>
        <p:txBody>
          <a:bodyPr/>
          <a:lstStyle/>
          <a:p>
            <a:fld id="{55F6C14D-EA41-4345-9FBD-80272997C6C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AE288C3-7725-4B4B-A069-B3C141E77893}"/>
              </a:ext>
            </a:extLst>
          </p:cNvPr>
          <p:cNvSpPr/>
          <p:nvPr/>
        </p:nvSpPr>
        <p:spPr>
          <a:xfrm>
            <a:off x="3318662" y="3628735"/>
            <a:ext cx="405613" cy="3812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角丸四角形 23">
            <a:extLst>
              <a:ext uri="{FF2B5EF4-FFF2-40B4-BE49-F238E27FC236}">
                <a16:creationId xmlns:a16="http://schemas.microsoft.com/office/drawing/2014/main" id="{9130F3DC-339E-4966-B4C8-B1F26B1425AD}"/>
              </a:ext>
            </a:extLst>
          </p:cNvPr>
          <p:cNvSpPr/>
          <p:nvPr/>
        </p:nvSpPr>
        <p:spPr>
          <a:xfrm>
            <a:off x="3886074" y="2398808"/>
            <a:ext cx="3886326" cy="454827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コンボリューション（畳み込み）記号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334C812-FBC5-4001-A018-B6BC1A724FD7}"/>
              </a:ext>
            </a:extLst>
          </p:cNvPr>
          <p:cNvCxnSpPr>
            <a:cxnSpLocks/>
            <a:stCxn id="58" idx="1"/>
            <a:endCxn id="57" idx="0"/>
          </p:cNvCxnSpPr>
          <p:nvPr/>
        </p:nvCxnSpPr>
        <p:spPr>
          <a:xfrm flipH="1">
            <a:off x="3521469" y="2626222"/>
            <a:ext cx="364605" cy="100251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9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840"/>
      </a:accent1>
      <a:accent2>
        <a:srgbClr val="37562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11489</TotalTime>
  <Words>2821</Words>
  <Application>Microsoft Office PowerPoint</Application>
  <PresentationFormat>画面に合わせる (4:3)</PresentationFormat>
  <Paragraphs>733</Paragraphs>
  <Slides>38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4" baseType="lpstr">
      <vt:lpstr>メイリオ</vt:lpstr>
      <vt:lpstr>游ゴシック</vt:lpstr>
      <vt:lpstr>Arial</vt:lpstr>
      <vt:lpstr>Cambria Math</vt:lpstr>
      <vt:lpstr>Wingdings</vt:lpstr>
      <vt:lpstr>Office テーマ</vt:lpstr>
      <vt:lpstr>画像情報処理特論 第5回  平滑化、先鋭化</vt:lpstr>
      <vt:lpstr>授業計画</vt:lpstr>
      <vt:lpstr>注意事項</vt:lpstr>
      <vt:lpstr>フィルタ処理</vt:lpstr>
      <vt:lpstr>フィルタ処理（Filtering）</vt:lpstr>
      <vt:lpstr>フィルタ処理（Filtering）</vt:lpstr>
      <vt:lpstr> 平滑化（Smoothing）</vt:lpstr>
      <vt:lpstr>平均化フィルタ</vt:lpstr>
      <vt:lpstr>平均化フィルタ</vt:lpstr>
      <vt:lpstr>平均化フィルタ</vt:lpstr>
      <vt:lpstr>平均化フィルタ</vt:lpstr>
      <vt:lpstr>加重平均フィルタ</vt:lpstr>
      <vt:lpstr>ガウシアンフィルタ</vt:lpstr>
      <vt:lpstr>メディアン（中央値）フィルタ</vt:lpstr>
      <vt:lpstr>フィルタ処理の実装</vt:lpstr>
      <vt:lpstr>フィールドで以下の変数を宣言</vt:lpstr>
      <vt:lpstr>フィルタ処理の実装</vt:lpstr>
      <vt:lpstr>【発展】フィルタ処理のメソッド化</vt:lpstr>
      <vt:lpstr>【発展】フィルタ処理のメソッド化</vt:lpstr>
      <vt:lpstr>メソッドの作り方①</vt:lpstr>
      <vt:lpstr>メソッドの作り方②</vt:lpstr>
      <vt:lpstr>【発展】フィルタ処理のメソッド化</vt:lpstr>
      <vt:lpstr>【発展】フィルタ処理のメソッド化</vt:lpstr>
      <vt:lpstr>平均化処理の実行結果</vt:lpstr>
      <vt:lpstr>フィルタ選択処理の実装</vt:lpstr>
      <vt:lpstr>コンボボックスの判定</vt:lpstr>
      <vt:lpstr>演習問題</vt:lpstr>
      <vt:lpstr> 鮮鋭化（Sharpening）</vt:lpstr>
      <vt:lpstr>鮮鋭化フィルタ（アンシャープマスク）</vt:lpstr>
      <vt:lpstr>1次微分フィルタ</vt:lpstr>
      <vt:lpstr>Prewitt フィルタ</vt:lpstr>
      <vt:lpstr>Sobel フィルタ</vt:lpstr>
      <vt:lpstr>Laplacian フィルタ</vt:lpstr>
      <vt:lpstr>演習問題</vt:lpstr>
      <vt:lpstr> その他のフィルタ</vt:lpstr>
      <vt:lpstr>Bilateral フィルタ</vt:lpstr>
      <vt:lpstr>宿題</vt:lpstr>
      <vt:lpstr>お疲れ様でした つづく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</dc:creator>
  <cp:lastModifiedBy>Toru Kano</cp:lastModifiedBy>
  <cp:revision>328</cp:revision>
  <dcterms:created xsi:type="dcterms:W3CDTF">2016-02-02T12:07:11Z</dcterms:created>
  <dcterms:modified xsi:type="dcterms:W3CDTF">2023-12-09T05:31:34Z</dcterms:modified>
</cp:coreProperties>
</file>