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370" r:id="rId3"/>
    <p:sldId id="446" r:id="rId4"/>
    <p:sldId id="299" r:id="rId5"/>
    <p:sldId id="669" r:id="rId6"/>
    <p:sldId id="674" r:id="rId7"/>
    <p:sldId id="670" r:id="rId8"/>
    <p:sldId id="671" r:id="rId9"/>
    <p:sldId id="672" r:id="rId10"/>
    <p:sldId id="673" r:id="rId11"/>
    <p:sldId id="559" r:id="rId12"/>
    <p:sldId id="676" r:id="rId13"/>
    <p:sldId id="675" r:id="rId14"/>
    <p:sldId id="677" r:id="rId15"/>
    <p:sldId id="678" r:id="rId16"/>
    <p:sldId id="679" r:id="rId17"/>
    <p:sldId id="680" r:id="rId18"/>
    <p:sldId id="681" r:id="rId19"/>
    <p:sldId id="682" r:id="rId20"/>
    <p:sldId id="683" r:id="rId21"/>
    <p:sldId id="686" r:id="rId22"/>
    <p:sldId id="684" r:id="rId23"/>
    <p:sldId id="685" r:id="rId24"/>
    <p:sldId id="648" r:id="rId25"/>
    <p:sldId id="664" r:id="rId26"/>
    <p:sldId id="68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FF"/>
    <a:srgbClr val="009900"/>
    <a:srgbClr val="969696"/>
    <a:srgbClr val="CCECFF"/>
    <a:srgbClr val="FFCCCC"/>
    <a:srgbClr val="E5E5FF"/>
    <a:srgbClr val="CCCCFF"/>
    <a:srgbClr val="FF5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65" autoAdjust="0"/>
    <p:restoredTop sz="94028" autoAdjust="0"/>
  </p:normalViewPr>
  <p:slideViewPr>
    <p:cSldViewPr snapToGrid="0">
      <p:cViewPr varScale="1">
        <p:scale>
          <a:sx n="107" d="100"/>
          <a:sy n="107" d="100"/>
        </p:scale>
        <p:origin x="16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>
      <p:cViewPr varScale="1">
        <p:scale>
          <a:sx n="87" d="100"/>
          <a:sy n="87" d="100"/>
        </p:scale>
        <p:origin x="27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CD780-F252-459C-A8CC-780F01C686CC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A0C0B-3EAB-48F1-B482-925EC3BBF2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790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07E0C-DD18-4287-8984-7EBAE9020F87}" type="datetimeFigureOut">
              <a:rPr kumimoji="1" lang="ja-JP" altLang="en-US" smtClean="0"/>
              <a:t>2023/12/9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9781B-242D-4086-885E-EA5D384578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7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7" name="長方形 7"/>
          <p:cNvSpPr/>
          <p:nvPr userDrawn="1"/>
        </p:nvSpPr>
        <p:spPr>
          <a:xfrm>
            <a:off x="0" y="-1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pic>
        <p:nvPicPr>
          <p:cNvPr id="11" name="画像 10"/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0"/>
            <a:ext cx="1343025" cy="2017486"/>
          </a:xfrm>
          <a:prstGeom prst="rect">
            <a:avLst/>
          </a:prstGeom>
        </p:spPr>
      </p:pic>
      <p:sp>
        <p:nvSpPr>
          <p:cNvPr id="16" name="長方形 7"/>
          <p:cNvSpPr/>
          <p:nvPr userDrawn="1"/>
        </p:nvSpPr>
        <p:spPr>
          <a:xfrm>
            <a:off x="0" y="5410199"/>
            <a:ext cx="9144000" cy="1447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</p:spTree>
    <p:extLst>
      <p:ext uri="{BB962C8B-B14F-4D97-AF65-F5344CB8AC3E}">
        <p14:creationId xmlns:p14="http://schemas.microsoft.com/office/powerpoint/2010/main" val="195778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0164"/>
            <a:ext cx="7772400" cy="153650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581524"/>
            <a:ext cx="6858000" cy="6762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52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296553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99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1550"/>
            <a:ext cx="7886700" cy="78271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/>
          <p:cNvCxnSpPr/>
          <p:nvPr userDrawn="1"/>
        </p:nvCxnSpPr>
        <p:spPr>
          <a:xfrm rot="10800000">
            <a:off x="628650" y="1114268"/>
            <a:ext cx="78867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5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397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4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長方形 7"/>
          <p:cNvSpPr/>
          <p:nvPr userDrawn="1"/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/>
              <a:t>
           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037640"/>
            <a:ext cx="7886700" cy="78271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225052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31766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sz="quarter" idx="10" hasCustomPrompt="1"/>
          </p:nvPr>
        </p:nvSpPr>
        <p:spPr>
          <a:xfrm>
            <a:off x="628651" y="1457325"/>
            <a:ext cx="7886700" cy="488632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r>
              <a:rPr kumimoji="1" lang="ja-JP" altLang="en-US" dirty="0"/>
              <a:t>テキスト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105572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442020"/>
            <a:ext cx="7886700" cy="5090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542549B-8FE6-4484-9A7A-743D5AD0E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4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F6C14D-EA41-4345-9FBD-80272997C6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98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62" r:id="rId3"/>
    <p:sldLayoutId id="2147483670" r:id="rId4"/>
    <p:sldLayoutId id="2147483666" r:id="rId5"/>
    <p:sldLayoutId id="2147483667" r:id="rId6"/>
    <p:sldLayoutId id="2147483668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l"/>
        <a:defRPr kumimoji="1"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l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930400"/>
            <a:ext cx="7772400" cy="20981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b="1" dirty="0"/>
              <a:t>画像情報処理特論</a:t>
            </a:r>
            <a:br>
              <a:rPr kumimoji="1" lang="en-US" altLang="ja-JP" sz="4400" dirty="0"/>
            </a:br>
            <a:r>
              <a:rPr lang="ja-JP" altLang="en-US" sz="2200" dirty="0"/>
              <a:t>第</a:t>
            </a:r>
            <a:r>
              <a:rPr lang="en-US" altLang="ja-JP" sz="2200" dirty="0"/>
              <a:t>7</a:t>
            </a:r>
            <a:r>
              <a:rPr lang="ja-JP" altLang="en-US" sz="2200"/>
              <a:t>回　画像</a:t>
            </a:r>
            <a:r>
              <a:rPr lang="ja-JP" altLang="en-US" sz="2200" dirty="0"/>
              <a:t>の定量評価（</a:t>
            </a:r>
            <a:r>
              <a:rPr lang="en-US" altLang="ja-JP" sz="2200" dirty="0"/>
              <a:t>RMSE</a:t>
            </a:r>
            <a:r>
              <a:rPr lang="ja-JP" altLang="en-US" sz="2200" dirty="0" err="1"/>
              <a:t>、</a:t>
            </a:r>
            <a:r>
              <a:rPr lang="en-US" altLang="ja-JP" sz="2200" dirty="0"/>
              <a:t>PSNR</a:t>
            </a:r>
            <a:r>
              <a:rPr lang="ja-JP" altLang="en-US" sz="2200" dirty="0" err="1"/>
              <a:t>、</a:t>
            </a:r>
            <a:r>
              <a:rPr lang="en-US" altLang="ja-JP" sz="2200" dirty="0"/>
              <a:t>SD</a:t>
            </a:r>
            <a:r>
              <a:rPr lang="ja-JP" altLang="en-US" sz="2200" dirty="0"/>
              <a:t>）</a:t>
            </a:r>
            <a:endParaRPr kumimoji="1" lang="ja-JP" altLang="en-US" sz="2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4705348"/>
            <a:ext cx="6858000" cy="95885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東京工科大学　助教</a:t>
            </a:r>
            <a:endParaRPr kumimoji="1" lang="en-US" altLang="ja-JP" dirty="0"/>
          </a:p>
          <a:p>
            <a:r>
              <a:rPr kumimoji="1" lang="ja-JP" altLang="en-US" dirty="0"/>
              <a:t>加納 徹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6862313" y="194430"/>
            <a:ext cx="2152291" cy="421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kumimoji="1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kumimoji="1"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/>
              <a:t>2018/05/31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15995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D6F57-1927-4EB3-93E8-2D9099AB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SD (Standard deviation)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BFDC-CA7D-4AE2-B8F6-BF25E462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64"/>
            <a:ext cx="7886700" cy="1009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 </a:t>
            </a:r>
            <a:r>
              <a:rPr lang="ja-JP" altLang="en-US" dirty="0"/>
              <a:t>画素値の分散（ばらつき）の平方根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053AE-E932-43DE-BDCE-7A23A5F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10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567B52-3EEF-4386-96E3-2FEFDBD35350}"/>
                  </a:ext>
                </a:extLst>
              </p:cNvPr>
              <p:cNvSpPr txBox="1"/>
              <p:nvPr/>
            </p:nvSpPr>
            <p:spPr>
              <a:xfrm>
                <a:off x="1718852" y="2278021"/>
                <a:ext cx="5377241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kumimoji="1" lang="en-US" altLang="ja-JP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d>
                                            </m:e>
                                          </m:acc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9567B52-3EEF-4386-96E3-2FEFDBD35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52" y="2278021"/>
                <a:ext cx="5377241" cy="1436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68AE8CF-6F63-4FE2-A380-390E28EE140E}"/>
                  </a:ext>
                </a:extLst>
              </p:cNvPr>
              <p:cNvSpPr txBox="1"/>
              <p:nvPr/>
            </p:nvSpPr>
            <p:spPr>
              <a:xfrm>
                <a:off x="3010618" y="5079079"/>
                <a:ext cx="452491" cy="12311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br>
                  <a:rPr kumimoji="1" lang="en-US" altLang="ja-JP" sz="2000" b="0" dirty="0"/>
                </a:br>
                <a:endParaRPr kumimoji="1" lang="en-US" altLang="ja-JP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68AE8CF-6F63-4FE2-A380-390E28EE1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618" y="5079079"/>
                <a:ext cx="452491" cy="1231171"/>
              </a:xfrm>
              <a:prstGeom prst="rect">
                <a:avLst/>
              </a:prstGeom>
              <a:blipFill>
                <a:blip r:embed="rId3"/>
                <a:stretch>
                  <a:fillRect r="-40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A4F4904-8EC9-419E-9CC6-3DF30AA95A59}"/>
              </a:ext>
            </a:extLst>
          </p:cNvPr>
          <p:cNvSpPr txBox="1"/>
          <p:nvPr/>
        </p:nvSpPr>
        <p:spPr>
          <a:xfrm>
            <a:off x="3355160" y="5032912"/>
            <a:ext cx="31646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評価対象の画像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画像の平均画素値</a:t>
            </a:r>
            <a:endParaRPr kumimoji="1" lang="en-US" altLang="ja-JP" sz="2000" dirty="0"/>
          </a:p>
          <a:p>
            <a:r>
              <a:rPr kumimoji="1" lang="en-US" altLang="ja-JP" sz="2000" dirty="0"/>
              <a:t>: ROI</a:t>
            </a:r>
            <a:r>
              <a:rPr kumimoji="1" lang="ja-JP" altLang="en-US" sz="2000" dirty="0"/>
              <a:t>（関心領域）の幅</a:t>
            </a:r>
            <a:endParaRPr kumimoji="1" lang="en-US" altLang="ja-JP" sz="2000" dirty="0"/>
          </a:p>
          <a:p>
            <a:r>
              <a:rPr kumimoji="1" lang="en-US" altLang="ja-JP" sz="2000" dirty="0"/>
              <a:t>: ROI</a:t>
            </a:r>
            <a:r>
              <a:rPr kumimoji="1" lang="ja-JP" altLang="en-US" sz="2000" dirty="0"/>
              <a:t>（関心領域）の高さ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E1262A-224A-4C45-9450-320B0F7676A9}"/>
                  </a:ext>
                </a:extLst>
              </p:cNvPr>
              <p:cNvSpPr txBox="1"/>
              <p:nvPr/>
            </p:nvSpPr>
            <p:spPr>
              <a:xfrm>
                <a:off x="2625632" y="3838969"/>
                <a:ext cx="2855461" cy="957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acc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kumimoji="1" lang="en-US" altLang="ja-JP" sz="16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  <m:e>
                                  <m:r>
                                    <a:rPr kumimoji="1" lang="en-US" altLang="ja-JP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kumimoji="1" lang="en-US" altLang="ja-JP" sz="16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B0E1262A-224A-4C45-9450-320B0F767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5632" y="3838969"/>
                <a:ext cx="2855461" cy="957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530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2828925"/>
            <a:ext cx="8302172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800" b="1" dirty="0"/>
              <a:t>補足説明①</a:t>
            </a:r>
            <a:endParaRPr lang="en-US" altLang="ja-JP" sz="4800" b="1" dirty="0"/>
          </a:p>
          <a:p>
            <a:pPr>
              <a:lnSpc>
                <a:spcPct val="150000"/>
              </a:lnSpc>
            </a:pPr>
            <a:r>
              <a:rPr lang="ja-JP" altLang="en-US" sz="4800" dirty="0"/>
              <a:t>ファイル選択ダイアログ</a:t>
            </a:r>
          </a:p>
        </p:txBody>
      </p:sp>
    </p:spTree>
    <p:extLst>
      <p:ext uri="{BB962C8B-B14F-4D97-AF65-F5344CB8AC3E}">
        <p14:creationId xmlns:p14="http://schemas.microsoft.com/office/powerpoint/2010/main" val="1693921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8CF65-9352-4704-B393-D69759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/>
              <a:t>ファイル選択ダイアログ（読み込み時）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9839B-D321-4B6D-8BDD-23EE5E3A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角丸四角形 3">
            <a:extLst>
              <a:ext uri="{FF2B5EF4-FFF2-40B4-BE49-F238E27FC236}">
                <a16:creationId xmlns:a16="http://schemas.microsoft.com/office/drawing/2014/main" id="{97DACC6A-66D2-4B9D-BD74-1984D4EE6B7E}"/>
              </a:ext>
            </a:extLst>
          </p:cNvPr>
          <p:cNvSpPr/>
          <p:nvPr/>
        </p:nvSpPr>
        <p:spPr>
          <a:xfrm>
            <a:off x="775000" y="1696041"/>
            <a:ext cx="7594000" cy="3781077"/>
          </a:xfrm>
          <a:prstGeom prst="roundRect">
            <a:avLst>
              <a:gd name="adj" fmla="val 33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btnReadActionPerformed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ファイル選択ダイアログの生成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System.getProperty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 err="1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user.dir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fc.showOpenDialog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!=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APPROVE_OPTION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画像ファイルの読み込み</a:t>
            </a:r>
            <a:endParaRPr lang="en-US" altLang="ja-JP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ImageIO.read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fc.getSelectedFile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画像ファイルをラベルに貼り付け</a:t>
            </a:r>
            <a:endParaRPr lang="en-US" altLang="ja-JP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catch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IOException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e)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e.printStackTrace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lang="en-US" altLang="ja-JP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E46BFCC8-DCA7-4AB0-B4C4-5FA3D9672F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19843" y="5812151"/>
            <a:ext cx="6179664" cy="698849"/>
          </a:xfrm>
          <a:prstGeom prst="wedgeRoundRectCallout">
            <a:avLst>
              <a:gd name="adj1" fmla="val 55456"/>
              <a:gd name="adj2" fmla="val -44277"/>
              <a:gd name="adj3" fmla="val 16667"/>
            </a:avLst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9525">
            <a:solidFill>
              <a:srgbClr val="DDDDDD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50000"/>
              </a:lnSpc>
            </a:pPr>
            <a:r>
              <a:rPr lang="ja-JP" altLang="en-US" sz="1400" dirty="0">
                <a:latin typeface="+mn-ea"/>
              </a:rPr>
              <a:t>「</a:t>
            </a:r>
            <a:r>
              <a:rPr lang="en-US" altLang="ja-JP" sz="1400" dirty="0" err="1">
                <a:latin typeface="+mn-ea"/>
              </a:rPr>
              <a:t>System.getProperty</a:t>
            </a:r>
            <a:r>
              <a:rPr lang="en-US" altLang="ja-JP" sz="1400" dirty="0">
                <a:latin typeface="+mn-ea"/>
              </a:rPr>
              <a:t>(</a:t>
            </a:r>
            <a:r>
              <a:rPr lang="en-US" altLang="ja-JP" sz="1400" dirty="0">
                <a:solidFill>
                  <a:srgbClr val="CE7B00"/>
                </a:solidFill>
                <a:latin typeface="+mn-ea"/>
              </a:rPr>
              <a:t>“</a:t>
            </a:r>
            <a:r>
              <a:rPr lang="en-US" altLang="ja-JP" sz="1400" dirty="0" err="1">
                <a:solidFill>
                  <a:srgbClr val="CE7B00"/>
                </a:solidFill>
                <a:latin typeface="+mn-ea"/>
              </a:rPr>
              <a:t>user.dir</a:t>
            </a:r>
            <a:r>
              <a:rPr lang="en-US" altLang="ja-JP" sz="1400" dirty="0">
                <a:solidFill>
                  <a:srgbClr val="CE7B00"/>
                </a:solidFill>
                <a:latin typeface="+mn-ea"/>
              </a:rPr>
              <a:t>”</a:t>
            </a:r>
            <a:r>
              <a:rPr lang="en-US" altLang="ja-JP" sz="1400" dirty="0">
                <a:latin typeface="+mn-ea"/>
              </a:rPr>
              <a:t>)</a:t>
            </a:r>
            <a:r>
              <a:rPr lang="ja-JP" altLang="en-US" sz="1400" dirty="0">
                <a:latin typeface="+mn-ea"/>
              </a:rPr>
              <a:t>」は実行中ファイルのフォルダパス</a:t>
            </a:r>
            <a:endParaRPr lang="en-US" altLang="ja-JP" sz="1400" dirty="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ja-JP" altLang="en-US" sz="1400" dirty="0">
                <a:latin typeface="+mn-ea"/>
              </a:rPr>
              <a:t>ここを変更すれば、ダイアログの初期フォルダを変更できる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1BC42BE-7F32-4A88-820B-D0B2EC43C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591" y="5332302"/>
            <a:ext cx="1403409" cy="140340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9CE075D-9A8A-4003-8ECF-B44D1CC3F118}"/>
              </a:ext>
            </a:extLst>
          </p:cNvPr>
          <p:cNvSpPr/>
          <p:nvPr/>
        </p:nvSpPr>
        <p:spPr>
          <a:xfrm>
            <a:off x="1321614" y="2326359"/>
            <a:ext cx="5362897" cy="56407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43F95FF-2079-4AB5-BD31-ED51EDC3B24B}"/>
              </a:ext>
            </a:extLst>
          </p:cNvPr>
          <p:cNvCxnSpPr>
            <a:cxnSpLocks/>
            <a:stCxn id="10" idx="1"/>
            <a:endCxn id="8" idx="0"/>
          </p:cNvCxnSpPr>
          <p:nvPr/>
        </p:nvCxnSpPr>
        <p:spPr>
          <a:xfrm flipH="1">
            <a:off x="4003063" y="1696041"/>
            <a:ext cx="559311" cy="630318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11">
            <a:extLst>
              <a:ext uri="{FF2B5EF4-FFF2-40B4-BE49-F238E27FC236}">
                <a16:creationId xmlns:a16="http://schemas.microsoft.com/office/drawing/2014/main" id="{2F630204-10A1-4C56-9C4B-1860BE152CFD}"/>
              </a:ext>
            </a:extLst>
          </p:cNvPr>
          <p:cNvSpPr/>
          <p:nvPr/>
        </p:nvSpPr>
        <p:spPr>
          <a:xfrm>
            <a:off x="4562374" y="1380882"/>
            <a:ext cx="4240731" cy="630318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ファイルを開くダイアログの表示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prstClr val="white"/>
                </a:solidFill>
                <a:latin typeface="+mn-ea"/>
              </a:rPr>
              <a:t>（「開く」ボタンを押す以外の処理がされた場合、終了）</a:t>
            </a:r>
            <a:endParaRPr lang="en-US" altLang="ja-JP" sz="12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37D440-27D1-4B5E-98D7-674017FA0700}"/>
              </a:ext>
            </a:extLst>
          </p:cNvPr>
          <p:cNvSpPr/>
          <p:nvPr/>
        </p:nvSpPr>
        <p:spPr>
          <a:xfrm>
            <a:off x="3842063" y="3467947"/>
            <a:ext cx="1453837" cy="20870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38461D9-58E6-4151-BBD1-ECD777337887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 flipV="1">
            <a:off x="5295900" y="3572299"/>
            <a:ext cx="179827" cy="30380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角丸四角形 11">
            <a:extLst>
              <a:ext uri="{FF2B5EF4-FFF2-40B4-BE49-F238E27FC236}">
                <a16:creationId xmlns:a16="http://schemas.microsoft.com/office/drawing/2014/main" id="{F236BD10-9DA8-4543-B8E8-12CA174CA17A}"/>
              </a:ext>
            </a:extLst>
          </p:cNvPr>
          <p:cNvSpPr/>
          <p:nvPr/>
        </p:nvSpPr>
        <p:spPr>
          <a:xfrm>
            <a:off x="5475727" y="3650671"/>
            <a:ext cx="3327378" cy="450858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選択されたファイルのパスを取得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21991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D80395E-FAEF-4B71-AAA9-75A3159A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200" dirty="0"/>
              <a:t>ファイル選択ダイアログ（書き出し時）</a:t>
            </a:r>
            <a:endParaRPr kumimoji="1" lang="ja-JP" altLang="en-US" sz="3200" dirty="0"/>
          </a:p>
        </p:txBody>
      </p:sp>
      <p:sp>
        <p:nvSpPr>
          <p:cNvPr id="6" name="角丸四角形 3">
            <a:extLst>
              <a:ext uri="{FF2B5EF4-FFF2-40B4-BE49-F238E27FC236}">
                <a16:creationId xmlns:a16="http://schemas.microsoft.com/office/drawing/2014/main" id="{5F50CE8B-A2FC-4B69-A85F-BF5D1627868A}"/>
              </a:ext>
            </a:extLst>
          </p:cNvPr>
          <p:cNvSpPr/>
          <p:nvPr/>
        </p:nvSpPr>
        <p:spPr>
          <a:xfrm>
            <a:off x="775000" y="2006684"/>
            <a:ext cx="7594000" cy="3591860"/>
          </a:xfrm>
          <a:prstGeom prst="roundRect">
            <a:avLst>
              <a:gd name="adj" fmla="val 3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btnWriteActionPerformed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ファイル選択ダイアログの生成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System.getProperty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 err="1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user.dir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fc.showSaveDialog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!=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APPROVE_OPTION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画像ファイルの書き出し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ImageIO.write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fc.getSelectedFile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JOptionPane.showMessageDialog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ja-JP" altLang="en-US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保存しました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catch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IOException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e)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e.printStackTrace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lang="en-US" altLang="ja-JP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828ED70-9AA3-4078-A32E-D6A4E2C040A6}"/>
              </a:ext>
            </a:extLst>
          </p:cNvPr>
          <p:cNvSpPr/>
          <p:nvPr/>
        </p:nvSpPr>
        <p:spPr>
          <a:xfrm>
            <a:off x="1335083" y="2670213"/>
            <a:ext cx="5362897" cy="526880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5AF5AB-667E-4165-A2CF-7CF3AF36D52C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flipH="1">
            <a:off x="4016532" y="1787463"/>
            <a:ext cx="555468" cy="88275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11">
            <a:extLst>
              <a:ext uri="{FF2B5EF4-FFF2-40B4-BE49-F238E27FC236}">
                <a16:creationId xmlns:a16="http://schemas.microsoft.com/office/drawing/2014/main" id="{3CE0DEDD-2F8C-4094-AE9F-E5A15CF12D0B}"/>
              </a:ext>
            </a:extLst>
          </p:cNvPr>
          <p:cNvSpPr/>
          <p:nvPr/>
        </p:nvSpPr>
        <p:spPr>
          <a:xfrm>
            <a:off x="4572000" y="1472304"/>
            <a:ext cx="4240731" cy="630318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ファイル保存ダイアログの表示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sz="1200" b="1" dirty="0">
                <a:solidFill>
                  <a:prstClr val="white"/>
                </a:solidFill>
                <a:latin typeface="+mn-ea"/>
              </a:rPr>
              <a:t>（「保存」ボタンを押す以外の処理がされた場合、終了）</a:t>
            </a:r>
            <a:endParaRPr lang="en-US" altLang="ja-JP" sz="12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847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8CF65-9352-4704-B393-D69759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おまけ：ファイル読み込みの拡張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9839B-D321-4B6D-8BDD-23EE5E3A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5" name="角丸四角形 3">
            <a:extLst>
              <a:ext uri="{FF2B5EF4-FFF2-40B4-BE49-F238E27FC236}">
                <a16:creationId xmlns:a16="http://schemas.microsoft.com/office/drawing/2014/main" id="{97DACC6A-66D2-4B9D-BD74-1984D4EE6B7E}"/>
              </a:ext>
            </a:extLst>
          </p:cNvPr>
          <p:cNvSpPr/>
          <p:nvPr/>
        </p:nvSpPr>
        <p:spPr>
          <a:xfrm>
            <a:off x="775000" y="1516380"/>
            <a:ext cx="7594000" cy="5105400"/>
          </a:xfrm>
          <a:prstGeom prst="roundRect">
            <a:avLst>
              <a:gd name="adj" fmla="val 39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String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“”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btnReadActionPerformed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ファイル選択ダイアログの生成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 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(!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.equals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System.getProperty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 err="1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user.dir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fc.showOpenDialog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!=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APPROVE_OPTION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画像ファイルの読み込み</a:t>
            </a:r>
            <a:endParaRPr lang="en-US" altLang="ja-JP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(!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.endsWith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+=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画像ファイルをラベルに貼り付け</a:t>
            </a:r>
            <a:endParaRPr lang="en-US" altLang="ja-JP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bufImage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最後に利用したファイルパスを記憶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fc.getSelectedFile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().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getAbsolutePath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  <a:endParaRPr lang="en-US" altLang="ja-JP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catch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IOException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e)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e.printStackTrace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lang="en-US" altLang="ja-JP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400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68CF65-9352-4704-B393-D69759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おまけ：ファイル書き出しの拡張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C9839B-D321-4B6D-8BDD-23EE5E3A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5" name="角丸四角形 3">
            <a:extLst>
              <a:ext uri="{FF2B5EF4-FFF2-40B4-BE49-F238E27FC236}">
                <a16:creationId xmlns:a16="http://schemas.microsoft.com/office/drawing/2014/main" id="{97DACC6A-66D2-4B9D-BD74-1984D4EE6B7E}"/>
              </a:ext>
            </a:extLst>
          </p:cNvPr>
          <p:cNvSpPr/>
          <p:nvPr/>
        </p:nvSpPr>
        <p:spPr>
          <a:xfrm>
            <a:off x="775000" y="1622471"/>
            <a:ext cx="7594000" cy="4618309"/>
          </a:xfrm>
          <a:prstGeom prst="roundRect">
            <a:avLst>
              <a:gd name="adj" fmla="val 336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btnWriteActionPerformed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java.awt.event.ActionEvent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evt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ファイル選択ダイアログの生成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 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(!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.equals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else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fc =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System.getProperty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 err="1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user.dir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fc.showSaveDialog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!=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JFileChooser.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APPROVE_OPTION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return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2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画像ファイルの書き出し</a:t>
            </a:r>
            <a:endParaRPr lang="en-US" altLang="ja-JP" sz="1200" dirty="0">
              <a:solidFill>
                <a:srgbClr val="969696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fc.getSelectedFile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().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getAbsolutePath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(!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.endsWith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</a:t>
            </a:r>
            <a:r>
              <a:rPr lang="en-US" altLang="ja-JP" sz="1200" dirty="0" err="1">
                <a:solidFill>
                  <a:srgbClr val="0099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lastDir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+=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".bmp"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; 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ImageIO.write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"bmp"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fc.getSelectedFile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JOptionPane.showMessageDialog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ja-JP" altLang="en-US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保存しました</a:t>
            </a:r>
            <a:r>
              <a:rPr lang="en-US" altLang="ja-JP" sz="1200" dirty="0">
                <a:solidFill>
                  <a:srgbClr val="FF9933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catch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IOException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e) {</a:t>
            </a:r>
          </a:p>
          <a:p>
            <a:pPr lvl="2">
              <a:lnSpc>
                <a:spcPct val="150000"/>
              </a:lnSpc>
            </a:pP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e.printStackTrace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1"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lang="en-US" altLang="ja-JP" sz="12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8232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A707FA-04B9-48ED-A241-19F4FAB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/>
              <a:t>さらにおまけ </a:t>
            </a:r>
            <a:r>
              <a:rPr kumimoji="1" lang="en-US" altLang="ja-JP" sz="3200" dirty="0"/>
              <a:t>- 1</a:t>
            </a:r>
            <a:br>
              <a:rPr kumimoji="1" lang="en-US" altLang="ja-JP" sz="3200" dirty="0"/>
            </a:br>
            <a:r>
              <a:rPr kumimoji="1" lang="ja-JP" altLang="en-US" sz="2800" dirty="0"/>
              <a:t>（ドラッグ </a:t>
            </a:r>
            <a:r>
              <a:rPr kumimoji="1" lang="en-US" altLang="ja-JP" sz="2800" dirty="0"/>
              <a:t>&amp; </a:t>
            </a:r>
            <a:r>
              <a:rPr kumimoji="1" lang="ja-JP" altLang="en-US" sz="2800" dirty="0"/>
              <a:t>ドロップによる読み込み）</a:t>
            </a:r>
            <a:endParaRPr kumimoji="1" lang="ja-JP" altLang="en-US" sz="3200" dirty="0"/>
          </a:p>
        </p:txBody>
      </p:sp>
      <p:sp>
        <p:nvSpPr>
          <p:cNvPr id="21" name="コンテンツ プレースホルダー 2">
            <a:extLst>
              <a:ext uri="{FF2B5EF4-FFF2-40B4-BE49-F238E27FC236}">
                <a16:creationId xmlns:a16="http://schemas.microsoft.com/office/drawing/2014/main" id="{9B530AD2-FC4A-4EF9-86D7-922AD1F9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6661"/>
            <a:ext cx="7886700" cy="4258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ja-JP" altLang="en-US" sz="1800" dirty="0"/>
              <a:t>次のように書いてみましょう</a:t>
            </a:r>
            <a:endParaRPr kumimoji="1" lang="ja-JP" altLang="en-US" sz="1800" dirty="0"/>
          </a:p>
        </p:txBody>
      </p:sp>
      <p:sp>
        <p:nvSpPr>
          <p:cNvPr id="22" name="角丸四角形 3">
            <a:extLst>
              <a:ext uri="{FF2B5EF4-FFF2-40B4-BE49-F238E27FC236}">
                <a16:creationId xmlns:a16="http://schemas.microsoft.com/office/drawing/2014/main" id="{1E9578D0-E148-4814-B778-5D1A6F89842F}"/>
              </a:ext>
            </a:extLst>
          </p:cNvPr>
          <p:cNvSpPr/>
          <p:nvPr/>
        </p:nvSpPr>
        <p:spPr>
          <a:xfrm>
            <a:off x="564190" y="1769849"/>
            <a:ext cx="8015620" cy="1735352"/>
          </a:xfrm>
          <a:prstGeom prst="roundRect">
            <a:avLst>
              <a:gd name="adj" fmla="val 619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class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FrameMain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extends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javax.swing.JFrame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implements </a:t>
            </a:r>
            <a:r>
              <a:rPr lang="en-US" altLang="ja-JP" sz="14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DropTargetListener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/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FrameMain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 {</a:t>
            </a:r>
          </a:p>
          <a:p>
            <a:pPr lvl="2"/>
            <a:r>
              <a:rPr lang="en-US" altLang="ja-JP" sz="14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initComponents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lvl="2"/>
            <a:r>
              <a:rPr lang="en-US" altLang="ja-JP" sz="14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// </a:t>
            </a:r>
            <a:r>
              <a:rPr lang="ja-JP" altLang="en-US" sz="14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ドラッグ </a:t>
            </a:r>
            <a:r>
              <a:rPr lang="en-US" altLang="ja-JP" sz="14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&amp; </a:t>
            </a:r>
            <a:r>
              <a:rPr lang="ja-JP" altLang="en-US" sz="1400" dirty="0">
                <a:solidFill>
                  <a:srgbClr val="96969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ドロップ領域の設定</a:t>
            </a:r>
          </a:p>
          <a:p>
            <a:pPr lvl="2"/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4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lang="en-US" altLang="ja-JP" sz="14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this</a:t>
            </a:r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lvl="1"/>
            <a:r>
              <a:rPr lang="en-US" altLang="ja-JP" sz="14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</a:p>
          <a:p>
            <a:endParaRPr lang="en-US" altLang="ja-JP" sz="110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126EF722-EBD4-4975-81B2-A0131B931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05" y="4517242"/>
            <a:ext cx="8476190" cy="2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コンテンツ プレースホルダー 2">
            <a:extLst>
              <a:ext uri="{FF2B5EF4-FFF2-40B4-BE49-F238E27FC236}">
                <a16:creationId xmlns:a16="http://schemas.microsoft.com/office/drawing/2014/main" id="{57625576-A79F-41F7-8A1E-2E27082470F0}"/>
              </a:ext>
            </a:extLst>
          </p:cNvPr>
          <p:cNvSpPr txBox="1">
            <a:spLocks/>
          </p:cNvSpPr>
          <p:nvPr/>
        </p:nvSpPr>
        <p:spPr>
          <a:xfrm>
            <a:off x="419100" y="3718316"/>
            <a:ext cx="8305800" cy="716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りいポップ角 R" panose="02000600000000000000" pitchFamily="50" charset="-128"/>
                <a:ea typeface="りいポップ角 R" panose="02000600000000000000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りいポップ角 R" panose="02000600000000000000" pitchFamily="50" charset="-128"/>
                <a:ea typeface="りいポップ角 R" panose="02000600000000000000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りいポップ角 R" panose="02000600000000000000" pitchFamily="50" charset="-128"/>
                <a:ea typeface="りいポップ角 R" panose="02000600000000000000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りいポップ角 R" panose="02000600000000000000" pitchFamily="50" charset="-128"/>
                <a:ea typeface="りいポップ角 R" panose="02000600000000000000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りいポップ角 R" panose="02000600000000000000" pitchFamily="50" charset="-128"/>
                <a:ea typeface="りいポップ角 R" panose="02000600000000000000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latin typeface="+mn-ea"/>
                <a:ea typeface="+mn-ea"/>
              </a:rPr>
              <a:t>エラーが表示されるので </a:t>
            </a:r>
            <a:r>
              <a:rPr lang="en-US" altLang="ja-JP" sz="1800" dirty="0">
                <a:latin typeface="+mn-ea"/>
                <a:ea typeface="+mn-ea"/>
              </a:rPr>
              <a:t>[Alt]+[Enter]</a:t>
            </a:r>
            <a:r>
              <a:rPr lang="ja-JP" altLang="en-US" sz="1800" dirty="0">
                <a:latin typeface="+mn-ea"/>
                <a:ea typeface="+mn-ea"/>
              </a:rPr>
              <a:t>キーを押して</a:t>
            </a:r>
            <a:endParaRPr lang="en-US" altLang="ja-JP" sz="1800" dirty="0">
              <a:latin typeface="+mn-ea"/>
              <a:ea typeface="+mn-ea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800" dirty="0">
                <a:latin typeface="+mn-ea"/>
                <a:ea typeface="+mn-ea"/>
              </a:rPr>
              <a:t>「すべての抽象メソッドを実装」を選択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24181BB-F1DF-42F9-A030-98A76ECDED1D}"/>
              </a:ext>
            </a:extLst>
          </p:cNvPr>
          <p:cNvGrpSpPr/>
          <p:nvPr/>
        </p:nvGrpSpPr>
        <p:grpSpPr>
          <a:xfrm>
            <a:off x="1574800" y="1796020"/>
            <a:ext cx="6788151" cy="1611381"/>
            <a:chOff x="1574800" y="1796020"/>
            <a:chExt cx="6788151" cy="1611381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8CCB77E-FD0B-42BF-8C66-B220A1B0D148}"/>
                </a:ext>
              </a:extLst>
            </p:cNvPr>
            <p:cNvSpPr/>
            <p:nvPr/>
          </p:nvSpPr>
          <p:spPr>
            <a:xfrm>
              <a:off x="5308600" y="1796020"/>
              <a:ext cx="2787649" cy="312832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  <a:effectLst>
              <a:glow rad="38100">
                <a:srgbClr val="FF0000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ctr"/>
            <a:lstStyle/>
            <a:p>
              <a:pPr algn="ctr"/>
              <a:endParaRPr kumimoji="1" lang="ja-JP" altLang="en-US" b="1">
                <a:latin typeface="+mn-ea"/>
              </a:endParaRPr>
            </a:p>
          </p:txBody>
        </p: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701547B5-E1AB-46D9-8262-1C816828A25A}"/>
                </a:ext>
              </a:extLst>
            </p:cNvPr>
            <p:cNvCxnSpPr>
              <a:stCxn id="26" idx="2"/>
              <a:endCxn id="28" idx="0"/>
            </p:cNvCxnSpPr>
            <p:nvPr/>
          </p:nvCxnSpPr>
          <p:spPr>
            <a:xfrm>
              <a:off x="6702425" y="2108852"/>
              <a:ext cx="231776" cy="258880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glow rad="38100">
                <a:srgbClr val="FF0000">
                  <a:alpha val="1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角丸四角形 10">
              <a:extLst>
                <a:ext uri="{FF2B5EF4-FFF2-40B4-BE49-F238E27FC236}">
                  <a16:creationId xmlns:a16="http://schemas.microsoft.com/office/drawing/2014/main" id="{CCF6AE12-E91F-43F2-8E16-A60389649753}"/>
                </a:ext>
              </a:extLst>
            </p:cNvPr>
            <p:cNvSpPr/>
            <p:nvPr/>
          </p:nvSpPr>
          <p:spPr>
            <a:xfrm>
              <a:off x="5505451" y="2367732"/>
              <a:ext cx="2857500" cy="413211"/>
            </a:xfrm>
            <a:prstGeom prst="roundRect">
              <a:avLst/>
            </a:prstGeom>
            <a:gradFill flip="none" rotWithShape="1">
              <a:gsLst>
                <a:gs pos="0">
                  <a:srgbClr val="BC0000"/>
                </a:gs>
                <a:gs pos="50000">
                  <a:srgbClr val="E60000"/>
                </a:gs>
                <a:gs pos="100000">
                  <a:srgbClr val="FF1919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perspectiveFront" fov="0">
                <a:rot lat="0" lon="0" rev="0"/>
              </a:camera>
              <a:lightRig rig="soft" dir="t">
                <a:rot lat="0" lon="0" rev="0"/>
              </a:lightRig>
            </a:scene3d>
            <a:sp3d prstMaterial="powder">
              <a:bevelT w="38100" h="3175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0">
              <a:noAutofit/>
            </a:bodyPr>
            <a:lstStyle/>
            <a:p>
              <a:pPr algn="ctr"/>
              <a:r>
                <a:rPr lang="ja-JP" altLang="en-US" sz="1600" b="1">
                  <a:solidFill>
                    <a:prstClr val="white"/>
                  </a:solidFill>
                  <a:latin typeface="+mn-ea"/>
                </a:rPr>
                <a:t>インターフェースの実装</a:t>
              </a:r>
              <a:endParaRPr lang="ja-JP" altLang="en-US" sz="1600" b="1" dirty="0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5560EBB8-A242-4872-8B1E-D3A2BBF73AC4}"/>
                </a:ext>
              </a:extLst>
            </p:cNvPr>
            <p:cNvSpPr/>
            <p:nvPr/>
          </p:nvSpPr>
          <p:spPr>
            <a:xfrm>
              <a:off x="1574800" y="2881870"/>
              <a:ext cx="2759075" cy="270905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prstDash val="solid"/>
            </a:ln>
            <a:effectLst>
              <a:glow rad="38100">
                <a:srgbClr val="FF0000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0" rtlCol="0" anchor="ctr"/>
            <a:lstStyle/>
            <a:p>
              <a:pPr algn="ctr"/>
              <a:endParaRPr kumimoji="1" lang="ja-JP" altLang="en-US" b="1">
                <a:latin typeface="+mn-ea"/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DD0F048C-C99C-4B57-9E11-0B97FE1CA71C}"/>
                </a:ext>
              </a:extLst>
            </p:cNvPr>
            <p:cNvCxnSpPr>
              <a:stCxn id="29" idx="3"/>
              <a:endCxn id="31" idx="1"/>
            </p:cNvCxnSpPr>
            <p:nvPr/>
          </p:nvCxnSpPr>
          <p:spPr>
            <a:xfrm>
              <a:off x="4333875" y="3017323"/>
              <a:ext cx="666602" cy="183473"/>
            </a:xfrm>
            <a:prstGeom prst="line">
              <a:avLst/>
            </a:prstGeom>
            <a:ln w="19050">
              <a:solidFill>
                <a:srgbClr val="FF0000"/>
              </a:solidFill>
            </a:ln>
            <a:effectLst>
              <a:glow rad="38100">
                <a:srgbClr val="FF0000">
                  <a:alpha val="10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角丸四角形 20">
              <a:extLst>
                <a:ext uri="{FF2B5EF4-FFF2-40B4-BE49-F238E27FC236}">
                  <a16:creationId xmlns:a16="http://schemas.microsoft.com/office/drawing/2014/main" id="{C2E35FAC-6F0B-47F5-B615-91F08D300A80}"/>
                </a:ext>
              </a:extLst>
            </p:cNvPr>
            <p:cNvSpPr/>
            <p:nvPr/>
          </p:nvSpPr>
          <p:spPr>
            <a:xfrm>
              <a:off x="5000477" y="2994190"/>
              <a:ext cx="3362474" cy="413211"/>
            </a:xfrm>
            <a:prstGeom prst="roundRect">
              <a:avLst/>
            </a:prstGeom>
            <a:gradFill flip="none" rotWithShape="1">
              <a:gsLst>
                <a:gs pos="0">
                  <a:srgbClr val="BC0000"/>
                </a:gs>
                <a:gs pos="50000">
                  <a:srgbClr val="E60000"/>
                </a:gs>
                <a:gs pos="100000">
                  <a:srgbClr val="FF1919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perspectiveFront" fov="0">
                <a:rot lat="0" lon="0" rev="0"/>
              </a:camera>
              <a:lightRig rig="soft" dir="t">
                <a:rot lat="0" lon="0" rev="0"/>
              </a:lightRig>
            </a:scene3d>
            <a:sp3d prstMaterial="powder">
              <a:bevelT w="38100" h="31750" prst="softRound"/>
            </a:sp3d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square" lIns="0" tIns="72000" rIns="0" bIns="0" rtlCol="0" anchor="ctr" anchorCtr="0">
              <a:noAutofit/>
            </a:bodyPr>
            <a:lstStyle/>
            <a:p>
              <a:pPr algn="ctr"/>
              <a:r>
                <a:rPr lang="ja-JP" altLang="en-US" sz="1600" b="1">
                  <a:solidFill>
                    <a:prstClr val="white"/>
                  </a:solidFill>
                  <a:latin typeface="+mn-ea"/>
                </a:rPr>
                <a:t>ドロップ領域の設定</a:t>
              </a:r>
              <a:r>
                <a:rPr lang="en-US" altLang="ja-JP" sz="1600" b="1">
                  <a:solidFill>
                    <a:prstClr val="white"/>
                  </a:solidFill>
                  <a:latin typeface="+mn-ea"/>
                </a:rPr>
                <a:t>(lblDraw)</a:t>
              </a:r>
              <a:endParaRPr lang="ja-JP" altLang="en-US" sz="1600" b="1" dirty="0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17DE0B4-9061-437B-841F-D2CA73C82AC8}"/>
              </a:ext>
            </a:extLst>
          </p:cNvPr>
          <p:cNvSpPr/>
          <p:nvPr/>
        </p:nvSpPr>
        <p:spPr>
          <a:xfrm>
            <a:off x="1403351" y="5320270"/>
            <a:ext cx="1041399" cy="312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F5386E98-4CAB-4216-8988-CC0A584C0BAA}"/>
              </a:ext>
            </a:extLst>
          </p:cNvPr>
          <p:cNvCxnSpPr>
            <a:stCxn id="32" idx="0"/>
            <a:endCxn id="34" idx="2"/>
          </p:cNvCxnSpPr>
          <p:nvPr/>
        </p:nvCxnSpPr>
        <p:spPr>
          <a:xfrm flipH="1" flipV="1">
            <a:off x="1230501" y="5000070"/>
            <a:ext cx="693550" cy="320200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2">
            <a:extLst>
              <a:ext uri="{FF2B5EF4-FFF2-40B4-BE49-F238E27FC236}">
                <a16:creationId xmlns:a16="http://schemas.microsoft.com/office/drawing/2014/main" id="{56A857FE-E987-4FB8-978E-DC6B1A2FA571}"/>
              </a:ext>
            </a:extLst>
          </p:cNvPr>
          <p:cNvSpPr/>
          <p:nvPr/>
        </p:nvSpPr>
        <p:spPr>
          <a:xfrm>
            <a:off x="129692" y="4586859"/>
            <a:ext cx="2201618" cy="413211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>
                <a:solidFill>
                  <a:prstClr val="white"/>
                </a:solidFill>
                <a:latin typeface="+mn-ea"/>
              </a:rPr>
              <a:t>カーソルをもってくる</a:t>
            </a:r>
            <a:endParaRPr lang="ja-JP" altLang="en-US" sz="1600" b="1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E50BB6DA-66A6-4320-B0A9-8460909509F5}"/>
              </a:ext>
            </a:extLst>
          </p:cNvPr>
          <p:cNvSpPr/>
          <p:nvPr/>
        </p:nvSpPr>
        <p:spPr>
          <a:xfrm>
            <a:off x="444501" y="5653088"/>
            <a:ext cx="5549899" cy="169862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1DB239FA-0B00-4321-B53E-DCF732D25A90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5994400" y="5738019"/>
            <a:ext cx="586032" cy="209083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41">
            <a:extLst>
              <a:ext uri="{FF2B5EF4-FFF2-40B4-BE49-F238E27FC236}">
                <a16:creationId xmlns:a16="http://schemas.microsoft.com/office/drawing/2014/main" id="{D13CD977-08A0-432E-ACAA-43BA866ED112}"/>
              </a:ext>
            </a:extLst>
          </p:cNvPr>
          <p:cNvSpPr/>
          <p:nvPr/>
        </p:nvSpPr>
        <p:spPr>
          <a:xfrm>
            <a:off x="6580432" y="5740496"/>
            <a:ext cx="896693" cy="413211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>
                <a:solidFill>
                  <a:prstClr val="white"/>
                </a:solidFill>
                <a:latin typeface="+mn-ea"/>
              </a:rPr>
              <a:t>選択</a:t>
            </a:r>
            <a:endParaRPr lang="ja-JP" altLang="en-US" sz="16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411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6B806C-227F-4E11-B644-3631D3EE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角丸四角形 3">
            <a:extLst>
              <a:ext uri="{FF2B5EF4-FFF2-40B4-BE49-F238E27FC236}">
                <a16:creationId xmlns:a16="http://schemas.microsoft.com/office/drawing/2014/main" id="{A256AECB-A3D4-4D88-94DD-6AA8D98E22CB}"/>
              </a:ext>
            </a:extLst>
          </p:cNvPr>
          <p:cNvSpPr/>
          <p:nvPr/>
        </p:nvSpPr>
        <p:spPr>
          <a:xfrm>
            <a:off x="564190" y="1476598"/>
            <a:ext cx="8015620" cy="5178610"/>
          </a:xfrm>
          <a:prstGeom prst="roundRect">
            <a:avLst>
              <a:gd name="adj" fmla="val 403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defTabSz="360000"/>
            <a:r>
              <a:rPr lang="en-US" altLang="ja-JP" sz="1200" dirty="0">
                <a:solidFill>
                  <a:srgbClr val="8080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@Override</a:t>
            </a:r>
          </a:p>
          <a:p>
            <a:pPr defTabSz="360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dragEnter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DropTargetDragEvent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{}</a:t>
            </a:r>
          </a:p>
          <a:p>
            <a:pPr defTabSz="36000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60000"/>
            <a:r>
              <a:rPr lang="en-US" altLang="ja-JP" sz="1200" dirty="0">
                <a:solidFill>
                  <a:srgbClr val="8080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@Override</a:t>
            </a:r>
          </a:p>
          <a:p>
            <a:pPr defTabSz="360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dragOver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DropTargetDragEvent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{}</a:t>
            </a:r>
          </a:p>
          <a:p>
            <a:pPr defTabSz="36000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60000"/>
            <a:r>
              <a:rPr lang="en-US" altLang="ja-JP" sz="1200" dirty="0">
                <a:solidFill>
                  <a:srgbClr val="8080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@Override</a:t>
            </a:r>
          </a:p>
          <a:p>
            <a:pPr defTabSz="360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dropActionChanged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DropTargetDragEvent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{}</a:t>
            </a:r>
          </a:p>
          <a:p>
            <a:pPr defTabSz="36000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60000"/>
            <a:r>
              <a:rPr lang="en-US" altLang="ja-JP" sz="1200" dirty="0">
                <a:solidFill>
                  <a:srgbClr val="8080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@Override</a:t>
            </a:r>
          </a:p>
          <a:p>
            <a:pPr defTabSz="360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dragExit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{}</a:t>
            </a:r>
          </a:p>
          <a:p>
            <a:pPr defTabSz="360000"/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defTabSz="360000"/>
            <a:r>
              <a:rPr lang="en-US" altLang="ja-JP" sz="1200" dirty="0">
                <a:solidFill>
                  <a:srgbClr val="8080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@Override</a:t>
            </a:r>
          </a:p>
          <a:p>
            <a:pPr defTabSz="360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public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void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DropTargetDropEvent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 {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dtde.acceptDrop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DnDConstants.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ACTION_COPY_OR_MOVE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Transferable trans =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dtde.getTransferable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try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</a:p>
          <a:p>
            <a:pPr defTabSz="252000"/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if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trans.isDataFlavorSupported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DataFlavor.</a:t>
            </a:r>
            <a:r>
              <a:rPr lang="en-US" altLang="ja-JP" sz="1200" i="1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javaFileListFlavor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 {</a:t>
            </a:r>
          </a:p>
          <a:p>
            <a:pPr defTabSz="252000"/>
            <a:r>
              <a:rPr lang="en-US" altLang="ja-JP" sz="1200" dirty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File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dragFile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= ((List&lt;File&gt;)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trans.getTransferData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DataFlavor.javaFileListFlavor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)).get(0);</a:t>
            </a:r>
          </a:p>
          <a:p>
            <a:pPr defTabSz="252000"/>
            <a:r>
              <a:rPr lang="en-US" altLang="ja-JP" sz="1200" dirty="0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ImageIO.read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dragFile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);</a:t>
            </a:r>
          </a:p>
          <a:p>
            <a:pPr defTabSz="252000"/>
            <a:r>
              <a:rPr lang="en-US" altLang="ja-JP" sz="1200" dirty="0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	</a:t>
            </a:r>
            <a:r>
              <a:rPr lang="en-US" altLang="ja-JP" sz="12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lblDraw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.setIcon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ImageIcon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rgbClr val="38AF38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bufImg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));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}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 </a:t>
            </a:r>
            <a:r>
              <a:rPr lang="en-US" altLang="ja-JP" sz="12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catch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(Exception e) {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en-US" altLang="ja-JP" sz="1200" dirty="0" err="1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e.printStackTrace</a:t>
            </a:r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();</a:t>
            </a:r>
          </a:p>
          <a:p>
            <a:pPr defTabSz="252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	}</a:t>
            </a:r>
          </a:p>
          <a:p>
            <a:pPr defTabSz="360000"/>
            <a:r>
              <a:rPr lang="en-US" altLang="ja-JP" sz="12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lang="en-US" altLang="ja-JP" sz="1050" kern="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F05B45A-D308-4083-BC91-036F02CB386E}"/>
              </a:ext>
            </a:extLst>
          </p:cNvPr>
          <p:cNvSpPr/>
          <p:nvPr/>
        </p:nvSpPr>
        <p:spPr>
          <a:xfrm>
            <a:off x="682627" y="1577603"/>
            <a:ext cx="4899024" cy="255148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C368E16-3F36-4E0A-975F-7139721B5F2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5581651" y="2720095"/>
            <a:ext cx="141531" cy="133251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7">
            <a:extLst>
              <a:ext uri="{FF2B5EF4-FFF2-40B4-BE49-F238E27FC236}">
                <a16:creationId xmlns:a16="http://schemas.microsoft.com/office/drawing/2014/main" id="{FB1BEC32-C0D8-428E-829B-559D36539462}"/>
              </a:ext>
            </a:extLst>
          </p:cNvPr>
          <p:cNvSpPr/>
          <p:nvPr/>
        </p:nvSpPr>
        <p:spPr>
          <a:xfrm>
            <a:off x="5723182" y="2413755"/>
            <a:ext cx="3306518" cy="612679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en-US" altLang="ja-JP" sz="1600" b="1" dirty="0">
                <a:solidFill>
                  <a:prstClr val="white"/>
                </a:solidFill>
                <a:latin typeface="+mn-ea"/>
              </a:rPr>
              <a:t>5</a:t>
            </a:r>
            <a:r>
              <a:rPr lang="ja-JP" altLang="en-US" sz="1600" b="1" dirty="0" err="1">
                <a:solidFill>
                  <a:prstClr val="white"/>
                </a:solidFill>
                <a:latin typeface="+mn-ea"/>
              </a:rPr>
              <a:t>つの</a:t>
            </a:r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メソッドが自動追加される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（中身は消去する）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D7ABABC-C0C4-4F8F-8379-C13C83A9DFEB}"/>
              </a:ext>
            </a:extLst>
          </p:cNvPr>
          <p:cNvSpPr/>
          <p:nvPr/>
        </p:nvSpPr>
        <p:spPr>
          <a:xfrm>
            <a:off x="901701" y="4138613"/>
            <a:ext cx="7278472" cy="9032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角丸四角形 19">
            <a:extLst>
              <a:ext uri="{FF2B5EF4-FFF2-40B4-BE49-F238E27FC236}">
                <a16:creationId xmlns:a16="http://schemas.microsoft.com/office/drawing/2014/main" id="{B19D489D-B178-40BD-B986-FCAFD2D5A44D}"/>
              </a:ext>
            </a:extLst>
          </p:cNvPr>
          <p:cNvSpPr/>
          <p:nvPr/>
        </p:nvSpPr>
        <p:spPr>
          <a:xfrm>
            <a:off x="3132138" y="5543882"/>
            <a:ext cx="4339581" cy="639331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>
                <a:solidFill>
                  <a:prstClr val="white"/>
                </a:solidFill>
                <a:latin typeface="+mn-ea"/>
              </a:rPr>
              <a:t>ドラッグされたファイルの情報が</a:t>
            </a:r>
            <a:endParaRPr lang="en-US" altLang="ja-JP" sz="1600" b="1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sz="1600" b="1">
                <a:solidFill>
                  <a:prstClr val="white"/>
                </a:solidFill>
                <a:latin typeface="+mn-ea"/>
              </a:rPr>
              <a:t>「</a:t>
            </a:r>
            <a:r>
              <a:rPr lang="en-US" altLang="ja-JP" sz="1600" b="1">
                <a:solidFill>
                  <a:prstClr val="white"/>
                </a:solidFill>
                <a:latin typeface="+mn-ea"/>
              </a:rPr>
              <a:t>dragFile</a:t>
            </a:r>
            <a:r>
              <a:rPr lang="ja-JP" altLang="en-US" sz="1600" b="1">
                <a:solidFill>
                  <a:prstClr val="white"/>
                </a:solidFill>
                <a:latin typeface="+mn-ea"/>
              </a:rPr>
              <a:t>」に格納される（詳細はカット）</a:t>
            </a:r>
            <a:endParaRPr lang="ja-JP" altLang="en-US" sz="1600" b="1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9E7D8A8-FB38-4B69-AB4E-A25C1A1A759C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4540937" y="5041900"/>
            <a:ext cx="760992" cy="501982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タイトル 1">
            <a:extLst>
              <a:ext uri="{FF2B5EF4-FFF2-40B4-BE49-F238E27FC236}">
                <a16:creationId xmlns:a16="http://schemas.microsoft.com/office/drawing/2014/main" id="{9FF384BE-19F9-4604-B9B0-58F79608D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34339"/>
            <a:ext cx="7886700" cy="782717"/>
          </a:xfrm>
        </p:spPr>
        <p:txBody>
          <a:bodyPr>
            <a:noAutofit/>
          </a:bodyPr>
          <a:lstStyle/>
          <a:p>
            <a:r>
              <a:rPr kumimoji="1" lang="ja-JP" altLang="en-US" sz="3200" dirty="0"/>
              <a:t>さらにおまけ </a:t>
            </a:r>
            <a:r>
              <a:rPr kumimoji="1" lang="en-US" altLang="ja-JP" sz="3200" dirty="0"/>
              <a:t>- 2</a:t>
            </a:r>
            <a:br>
              <a:rPr kumimoji="1" lang="en-US" altLang="ja-JP" sz="3200" dirty="0"/>
            </a:br>
            <a:r>
              <a:rPr kumimoji="1" lang="ja-JP" altLang="en-US" sz="2800" dirty="0"/>
              <a:t>（ドラッグ </a:t>
            </a:r>
            <a:r>
              <a:rPr kumimoji="1" lang="en-US" altLang="ja-JP" sz="2800" dirty="0"/>
              <a:t>&amp; </a:t>
            </a:r>
            <a:r>
              <a:rPr kumimoji="1" lang="ja-JP" altLang="en-US" sz="2800" dirty="0"/>
              <a:t>ドロップによる読み込み）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75679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3"/>
          <p:cNvSpPr txBox="1">
            <a:spLocks/>
          </p:cNvSpPr>
          <p:nvPr/>
        </p:nvSpPr>
        <p:spPr>
          <a:xfrm>
            <a:off x="420914" y="2519362"/>
            <a:ext cx="8302172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ja-JP" altLang="en-US" sz="4800" b="1" dirty="0"/>
              <a:t>補足説明②</a:t>
            </a:r>
            <a:endParaRPr lang="en-US" altLang="ja-JP" sz="4800" b="1" dirty="0"/>
          </a:p>
          <a:p>
            <a:pPr>
              <a:lnSpc>
                <a:spcPct val="150000"/>
              </a:lnSpc>
            </a:pPr>
            <a:r>
              <a:rPr lang="ja-JP" altLang="en-US" sz="4800" dirty="0"/>
              <a:t>タブの使い方</a:t>
            </a:r>
          </a:p>
        </p:txBody>
      </p:sp>
      <p:sp>
        <p:nvSpPr>
          <p:cNvPr id="3" name="タイトル 3">
            <a:extLst>
              <a:ext uri="{FF2B5EF4-FFF2-40B4-BE49-F238E27FC236}">
                <a16:creationId xmlns:a16="http://schemas.microsoft.com/office/drawing/2014/main" id="{43F27BF4-5B63-44FD-8D15-86D90486BB5E}"/>
              </a:ext>
            </a:extLst>
          </p:cNvPr>
          <p:cNvSpPr txBox="1">
            <a:spLocks/>
          </p:cNvSpPr>
          <p:nvPr/>
        </p:nvSpPr>
        <p:spPr>
          <a:xfrm>
            <a:off x="420914" y="5525180"/>
            <a:ext cx="8302172" cy="9731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accent1"/>
                </a:solidFill>
                <a:latin typeface="+mj-ea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ja-JP" sz="3200" b="1" dirty="0"/>
              <a:t>GUI</a:t>
            </a:r>
            <a:r>
              <a:rPr lang="ja-JP" altLang="en-US" sz="3200" b="1" dirty="0"/>
              <a:t>名：</a:t>
            </a:r>
            <a:r>
              <a:rPr lang="en-US" altLang="ja-JP" sz="3200" b="1" dirty="0" err="1"/>
              <a:t>JTabbedPane</a:t>
            </a:r>
            <a:endParaRPr lang="en-US" altLang="ja-JP" sz="3200" b="1" dirty="0"/>
          </a:p>
          <a:p>
            <a:pPr>
              <a:lnSpc>
                <a:spcPct val="100000"/>
              </a:lnSpc>
            </a:pPr>
            <a:r>
              <a:rPr lang="ja-JP" altLang="en-US" sz="2400" dirty="0"/>
              <a:t>切り替え可能なタブを生成するためのコンポーネント</a:t>
            </a:r>
          </a:p>
        </p:txBody>
      </p:sp>
    </p:spTree>
    <p:extLst>
      <p:ext uri="{BB962C8B-B14F-4D97-AF65-F5344CB8AC3E}">
        <p14:creationId xmlns:p14="http://schemas.microsoft.com/office/powerpoint/2010/main" val="2240754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351E9DF-BE92-4670-B699-50A241A5E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タブの使い方 </a:t>
            </a:r>
            <a:r>
              <a:rPr kumimoji="1" lang="en-US" altLang="ja-JP" dirty="0"/>
              <a:t>- 1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F203C92-13F0-45A2-9F6D-53CDE2D7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24" y="2328423"/>
            <a:ext cx="4780952" cy="409523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437567-7761-4347-AED2-9B487F035B05}"/>
              </a:ext>
            </a:extLst>
          </p:cNvPr>
          <p:cNvSpPr txBox="1"/>
          <p:nvPr/>
        </p:nvSpPr>
        <p:spPr>
          <a:xfrm>
            <a:off x="2254923" y="1544129"/>
            <a:ext cx="4634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Swing </a:t>
            </a:r>
            <a:r>
              <a:rPr kumimoji="1" lang="ja-JP" altLang="en-US" dirty="0"/>
              <a:t>コンテナから「タブ付きペイン」を</a:t>
            </a:r>
            <a:br>
              <a:rPr kumimoji="1" lang="en-US" altLang="ja-JP" dirty="0"/>
            </a:br>
            <a:r>
              <a:rPr kumimoji="1" lang="ja-JP" altLang="en-US" dirty="0"/>
              <a:t>ドラッグして貼り付けます</a:t>
            </a:r>
          </a:p>
        </p:txBody>
      </p:sp>
    </p:spTree>
    <p:extLst>
      <p:ext uri="{BB962C8B-B14F-4D97-AF65-F5344CB8AC3E}">
        <p14:creationId xmlns:p14="http://schemas.microsoft.com/office/powerpoint/2010/main" val="2183213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4A21C-20BE-4472-9D8F-7ACD7D289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授業計画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6187F9-A533-47F2-ABA4-0AD1B68E6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68074"/>
            <a:ext cx="7886700" cy="506453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ガイダンス、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開発環境の構築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アプリケーション開発、画像データの入出力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(1)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二値化処理、画像の配列化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回：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(2)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モルフォロジー演算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）</a:t>
            </a:r>
            <a:endParaRPr lang="en-US" altLang="ja-JP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：前処理</a:t>
            </a:r>
            <a:r>
              <a:rPr lang="en-US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(3)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（平滑化、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鮮鋭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化）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</a:t>
            </a:r>
            <a:r>
              <a:rPr lang="en-US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r>
              <a:rPr lang="ja-JP" altLang="ja-JP" sz="2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</a:t>
            </a:r>
            <a:r>
              <a:rPr lang="ja-JP" altLang="ja-JP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：</a:t>
            </a:r>
            <a:r>
              <a:rPr lang="ja-JP" alt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後処理（描画操作、領域塗りつぶし）</a:t>
            </a:r>
            <a:endParaRPr lang="ja-JP" altLang="ja-JP" sz="2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>
                <a:solidFill>
                  <a:srgbClr val="FF0000"/>
                </a:solidFill>
              </a:rPr>
              <a:t>第</a:t>
            </a:r>
            <a:r>
              <a:rPr lang="en-US" altLang="ja-JP" sz="2200" b="1" dirty="0">
                <a:solidFill>
                  <a:srgbClr val="FF0000"/>
                </a:solidFill>
              </a:rPr>
              <a:t>7</a:t>
            </a:r>
            <a:r>
              <a:rPr lang="ja-JP" altLang="ja-JP" sz="2200" b="1" dirty="0">
                <a:solidFill>
                  <a:srgbClr val="FF0000"/>
                </a:solidFill>
              </a:rPr>
              <a:t>回：画像の定量評価（</a:t>
            </a:r>
            <a:r>
              <a:rPr lang="en-US" altLang="ja-JP" sz="2200" b="1" dirty="0">
                <a:solidFill>
                  <a:srgbClr val="FF0000"/>
                </a:solidFill>
              </a:rPr>
              <a:t>RMSE</a:t>
            </a:r>
            <a:r>
              <a:rPr lang="ja-JP" altLang="ja-JP" sz="2200" b="1" dirty="0" err="1">
                <a:solidFill>
                  <a:srgbClr val="FF0000"/>
                </a:solidFill>
              </a:rPr>
              <a:t>、</a:t>
            </a:r>
            <a:r>
              <a:rPr lang="en-US" altLang="ja-JP" sz="2200" b="1" dirty="0">
                <a:solidFill>
                  <a:srgbClr val="FF0000"/>
                </a:solidFill>
              </a:rPr>
              <a:t>PSNR</a:t>
            </a:r>
            <a:r>
              <a:rPr lang="ja-JP" altLang="ja-JP" sz="2200" b="1" dirty="0" err="1">
                <a:solidFill>
                  <a:srgbClr val="FF0000"/>
                </a:solidFill>
              </a:rPr>
              <a:t>、</a:t>
            </a:r>
            <a:r>
              <a:rPr lang="en-US" altLang="ja-JP" sz="2200" b="1" dirty="0">
                <a:solidFill>
                  <a:srgbClr val="FF0000"/>
                </a:solidFill>
              </a:rPr>
              <a:t>SD</a:t>
            </a:r>
            <a:r>
              <a:rPr lang="ja-JP" altLang="ja-JP" sz="2200" b="1" dirty="0">
                <a:solidFill>
                  <a:srgbClr val="FF0000"/>
                </a:solidFill>
              </a:rPr>
              <a:t>）</a:t>
            </a:r>
            <a:endParaRPr lang="en-US" altLang="ja-JP" sz="2200" b="1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ja-JP" sz="2200" b="1" dirty="0"/>
              <a:t>第</a:t>
            </a:r>
            <a:r>
              <a:rPr lang="en-US" altLang="ja-JP" sz="2200" b="1" dirty="0"/>
              <a:t>8</a:t>
            </a:r>
            <a:r>
              <a:rPr lang="ja-JP" altLang="ja-JP" sz="2200" b="1" dirty="0"/>
              <a:t>回：</a:t>
            </a:r>
            <a:r>
              <a:rPr lang="ja-JP" altLang="en-US" sz="2200" dirty="0"/>
              <a:t>コンピュータ診断支援への展開、まとめ</a:t>
            </a:r>
            <a:endParaRPr kumimoji="1" lang="ja-JP" altLang="en-US" sz="2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A54A2F-1BBA-41B2-A0F3-2E75AB6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39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3262D-CA4E-4C97-85B8-795B989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タブの使い方 </a:t>
            </a:r>
            <a:r>
              <a:rPr kumimoji="1" lang="en-US" altLang="ja-JP" dirty="0"/>
              <a:t>- 2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6677B9-0DFF-4A47-8012-D1AAECB7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DB92F9-3547-4985-B63C-993F24FA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34" y="2328423"/>
            <a:ext cx="4780952" cy="40952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71C8-CCB0-4F2E-AAC9-EF4F57695AA8}"/>
              </a:ext>
            </a:extLst>
          </p:cNvPr>
          <p:cNvSpPr txBox="1"/>
          <p:nvPr/>
        </p:nvSpPr>
        <p:spPr>
          <a:xfrm>
            <a:off x="2139508" y="1544129"/>
            <a:ext cx="4864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Swing </a:t>
            </a:r>
            <a:r>
              <a:rPr kumimoji="1" lang="ja-JP" altLang="en-US" dirty="0"/>
              <a:t>コンテナから「スクロールペイン」を</a:t>
            </a:r>
            <a:br>
              <a:rPr kumimoji="1" lang="en-US" altLang="ja-JP" dirty="0"/>
            </a:br>
            <a:r>
              <a:rPr kumimoji="1" lang="ja-JP" altLang="en-US" dirty="0"/>
              <a:t>ドラッグして貼り付けます</a:t>
            </a:r>
          </a:p>
        </p:txBody>
      </p:sp>
    </p:spTree>
    <p:extLst>
      <p:ext uri="{BB962C8B-B14F-4D97-AF65-F5344CB8AC3E}">
        <p14:creationId xmlns:p14="http://schemas.microsoft.com/office/powerpoint/2010/main" val="13193774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3262D-CA4E-4C97-85B8-795B9894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タブの使い方 </a:t>
            </a:r>
            <a:r>
              <a:rPr kumimoji="1" lang="en-US" altLang="ja-JP" dirty="0"/>
              <a:t>- 3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6677B9-0DFF-4A47-8012-D1AAECB7B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A9971C8-CCB0-4F2E-AAC9-EF4F57695AA8}"/>
              </a:ext>
            </a:extLst>
          </p:cNvPr>
          <p:cNvSpPr txBox="1"/>
          <p:nvPr/>
        </p:nvSpPr>
        <p:spPr>
          <a:xfrm>
            <a:off x="1571023" y="1544129"/>
            <a:ext cx="6001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タブが生成されます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（タブの名前変更</a:t>
            </a:r>
            <a:r>
              <a:rPr kumimoji="1" lang="en-US" altLang="ja-JP" dirty="0"/>
              <a:t>: [</a:t>
            </a:r>
            <a:r>
              <a:rPr kumimoji="1" lang="ja-JP" altLang="en-US" dirty="0"/>
              <a:t>右クリック</a:t>
            </a:r>
            <a:r>
              <a:rPr kumimoji="1" lang="en-US" altLang="ja-JP" dirty="0"/>
              <a:t>] ➡ [</a:t>
            </a:r>
            <a:r>
              <a:rPr kumimoji="1" lang="ja-JP" altLang="en-US" dirty="0"/>
              <a:t>テキストを編集</a:t>
            </a:r>
            <a:r>
              <a:rPr kumimoji="1" lang="en-US" altLang="ja-JP" dirty="0"/>
              <a:t>]</a:t>
            </a:r>
            <a:r>
              <a:rPr kumimoji="1" lang="ja-JP" altLang="en-US" dirty="0"/>
              <a:t>）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CFE075C-2F92-426F-A2B0-D698A2CD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24" y="2328423"/>
            <a:ext cx="4780952" cy="40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929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99A2DC-81F1-446A-92ED-C5828412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タブの使い方 </a:t>
            </a:r>
            <a:r>
              <a:rPr kumimoji="1" lang="en-US" altLang="ja-JP" dirty="0"/>
              <a:t>- 4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22E8E0-24F6-41B7-B8EF-6AA15231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E5EA8D3-4901-4838-BC0A-88B7D2784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524" y="2328423"/>
            <a:ext cx="4780952" cy="409523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750C546-8B9C-400A-9ED4-98C51B9A1412}"/>
              </a:ext>
            </a:extLst>
          </p:cNvPr>
          <p:cNvSpPr txBox="1"/>
          <p:nvPr/>
        </p:nvSpPr>
        <p:spPr>
          <a:xfrm>
            <a:off x="2055928" y="1544129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スクロールペインの上にラベルを貼り付けます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（ラベルをタブに直接貼り付けることも可）</a:t>
            </a:r>
          </a:p>
        </p:txBody>
      </p:sp>
    </p:spTree>
    <p:extLst>
      <p:ext uri="{BB962C8B-B14F-4D97-AF65-F5344CB8AC3E}">
        <p14:creationId xmlns:p14="http://schemas.microsoft.com/office/powerpoint/2010/main" val="1592563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746AD-E859-4631-859B-0141FA3A3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タブの使い方 </a:t>
            </a:r>
            <a:r>
              <a:rPr kumimoji="1" lang="en-US" altLang="ja-JP" dirty="0"/>
              <a:t>- 5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E9287C-E42B-4770-9D24-6CABB0673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27942C-7F3B-47A0-BB0A-368915FC5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287" y="2069669"/>
            <a:ext cx="4123426" cy="353201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033FE43-0C3D-4EFB-B8F1-4C9B078A6407}"/>
              </a:ext>
            </a:extLst>
          </p:cNvPr>
          <p:cNvSpPr txBox="1"/>
          <p:nvPr/>
        </p:nvSpPr>
        <p:spPr>
          <a:xfrm>
            <a:off x="2171345" y="1544129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同じ要領で複数のタブを作ることができます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C39B185-9246-4FE9-945B-D89DEAC9EA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43796" y="5942559"/>
            <a:ext cx="7056408" cy="643707"/>
          </a:xfrm>
          <a:prstGeom prst="roundRect">
            <a:avLst>
              <a:gd name="adj" fmla="val 10442"/>
            </a:avLst>
          </a:prstGeom>
          <a:solidFill>
            <a:schemeClr val="bg1"/>
          </a:solidFill>
          <a:ln w="9525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tIns="36000" bIns="36000" anchor="ctr"/>
          <a:lstStyle/>
          <a:p>
            <a:pPr algn="ctr">
              <a:lnSpc>
                <a:spcPct val="150000"/>
              </a:lnSpc>
            </a:pPr>
            <a:r>
              <a:rPr lang="ja-JP" altLang="en-US" dirty="0">
                <a:solidFill>
                  <a:prstClr val="black"/>
                </a:solidFill>
                <a:latin typeface="+mn-ea"/>
              </a:rPr>
              <a:t>表示タブの変更は 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GUI</a:t>
            </a:r>
            <a:r>
              <a:rPr lang="ja-JP" altLang="en-US" b="1" dirty="0">
                <a:solidFill>
                  <a:srgbClr val="FF0000"/>
                </a:solidFill>
                <a:latin typeface="+mn-ea"/>
              </a:rPr>
              <a:t>部品名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ja-JP" b="1" dirty="0" err="1">
                <a:solidFill>
                  <a:srgbClr val="FF0000"/>
                </a:solidFill>
                <a:latin typeface="+mn-ea"/>
              </a:rPr>
              <a:t>setSelectedIndex</a:t>
            </a:r>
            <a:r>
              <a:rPr lang="en-US" altLang="ja-JP" b="1" dirty="0">
                <a:solidFill>
                  <a:srgbClr val="FF0000"/>
                </a:solidFill>
                <a:latin typeface="+mn-ea"/>
              </a:rPr>
              <a:t>() </a:t>
            </a:r>
            <a:r>
              <a:rPr lang="ja-JP" altLang="en-US" dirty="0">
                <a:solidFill>
                  <a:prstClr val="black"/>
                </a:solidFill>
                <a:latin typeface="+mn-ea"/>
              </a:rPr>
              <a:t>で行う！  </a:t>
            </a:r>
          </a:p>
        </p:txBody>
      </p:sp>
      <p:sp>
        <p:nvSpPr>
          <p:cNvPr id="8" name="上リボン 16">
            <a:extLst>
              <a:ext uri="{FF2B5EF4-FFF2-40B4-BE49-F238E27FC236}">
                <a16:creationId xmlns:a16="http://schemas.microsoft.com/office/drawing/2014/main" id="{FC477227-5D81-4009-B37D-33AAAC4B267D}"/>
              </a:ext>
            </a:extLst>
          </p:cNvPr>
          <p:cNvSpPr/>
          <p:nvPr/>
        </p:nvSpPr>
        <p:spPr>
          <a:xfrm rot="21253507">
            <a:off x="646366" y="5638803"/>
            <a:ext cx="1584176" cy="432048"/>
          </a:xfrm>
          <a:prstGeom prst="ribbon2">
            <a:avLst>
              <a:gd name="adj1" fmla="val 16667"/>
              <a:gd name="adj2" fmla="val 71039"/>
            </a:avLst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haroni" pitchFamily="2" charset="-79"/>
                <a:ea typeface="ＭＳ Ｐゴシック" panose="020B0600070205080204" pitchFamily="50" charset="-128"/>
                <a:cs typeface="Aharoni" pitchFamily="2" charset="-79"/>
              </a:rPr>
              <a:t>Points!</a:t>
            </a:r>
            <a:endParaRPr kumimoji="1" lang="ja-JP" alt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haroni" pitchFamily="2" charset="-79"/>
              <a:ea typeface="ＭＳ Ｐゴシック" panose="020B0600070205080204" pitchFamily="50" charset="-128"/>
              <a:cs typeface="Aharoni" pitchFamily="2" charset="-79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DF80CEE-D80E-46AD-B6E6-1E307E89B718}"/>
              </a:ext>
            </a:extLst>
          </p:cNvPr>
          <p:cNvSpPr/>
          <p:nvPr/>
        </p:nvSpPr>
        <p:spPr>
          <a:xfrm>
            <a:off x="2607653" y="2144275"/>
            <a:ext cx="3042649" cy="314253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EDC0C85-A6B6-40AF-A7FF-6C1AAB1EA873}"/>
              </a:ext>
            </a:extLst>
          </p:cNvPr>
          <p:cNvCxnSpPr>
            <a:cxnSpLocks/>
            <a:stCxn id="11" idx="1"/>
            <a:endCxn id="9" idx="2"/>
          </p:cNvCxnSpPr>
          <p:nvPr/>
        </p:nvCxnSpPr>
        <p:spPr>
          <a:xfrm flipH="1" flipV="1">
            <a:off x="4128978" y="2458528"/>
            <a:ext cx="443022" cy="581897"/>
          </a:xfrm>
          <a:prstGeom prst="line">
            <a:avLst/>
          </a:prstGeom>
          <a:ln w="19050">
            <a:solidFill>
              <a:srgbClr val="FF0000"/>
            </a:solidFill>
          </a:ln>
          <a:effectLst>
            <a:glow rad="38100">
              <a:srgbClr val="FF0000">
                <a:alpha val="1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角丸四角形 11">
            <a:extLst>
              <a:ext uri="{FF2B5EF4-FFF2-40B4-BE49-F238E27FC236}">
                <a16:creationId xmlns:a16="http://schemas.microsoft.com/office/drawing/2014/main" id="{29C06122-35E7-461C-B07A-C9E21E94EDB0}"/>
              </a:ext>
            </a:extLst>
          </p:cNvPr>
          <p:cNvSpPr/>
          <p:nvPr/>
        </p:nvSpPr>
        <p:spPr>
          <a:xfrm>
            <a:off x="4572000" y="2680425"/>
            <a:ext cx="4240731" cy="720000"/>
          </a:xfrm>
          <a:prstGeom prst="roundRect">
            <a:avLst/>
          </a:prstGeom>
          <a:gradFill flip="none" rotWithShape="1">
            <a:gsLst>
              <a:gs pos="0">
                <a:srgbClr val="BC0000"/>
              </a:gs>
              <a:gs pos="50000">
                <a:srgbClr val="E60000"/>
              </a:gs>
              <a:gs pos="100000">
                <a:srgbClr val="FF1919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perspectiveFront" fov="0">
              <a:rot lat="0" lon="0" rev="0"/>
            </a:camera>
            <a:lightRig rig="soft" dir="t">
              <a:rot lat="0" lon="0" rev="0"/>
            </a:lightRig>
          </a:scene3d>
          <a:sp3d prstMaterial="powder">
            <a:bevelT w="38100" h="31750" prst="softRound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0" tIns="72000" rIns="0" bIns="0" rtlCol="0" anchor="ctr" anchorCtr="0">
            <a:noAutofit/>
          </a:bodyPr>
          <a:lstStyle/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明示的に新しいタブを追加するには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  <a:p>
            <a:pPr algn="ctr"/>
            <a:r>
              <a:rPr lang="ja-JP" altLang="en-US" sz="1600" b="1" dirty="0">
                <a:solidFill>
                  <a:prstClr val="white"/>
                </a:solidFill>
                <a:latin typeface="+mn-ea"/>
              </a:rPr>
              <a:t>この領域にコンポーネントをドラッグする</a:t>
            </a:r>
            <a:endParaRPr lang="en-US" altLang="ja-JP" sz="1600" b="1" dirty="0">
              <a:solidFill>
                <a:prstClr val="whit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377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演習問題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439102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演習</a:t>
            </a:r>
            <a:r>
              <a:rPr lang="en-US" altLang="ja-JP" sz="1800" b="1" dirty="0"/>
              <a:t>1】</a:t>
            </a:r>
            <a:br>
              <a:rPr lang="en-US" altLang="ja-JP" sz="1800" dirty="0"/>
            </a:br>
            <a:r>
              <a:rPr lang="ja-JP" altLang="en-US" sz="1800" dirty="0"/>
              <a:t>　新しいプロジェクト </a:t>
            </a:r>
            <a:r>
              <a:rPr lang="en-US" altLang="ja-JP" sz="1800" dirty="0" err="1"/>
              <a:t>ImageEvaluation</a:t>
            </a:r>
            <a:r>
              <a:rPr lang="en-US" altLang="ja-JP" sz="1800" dirty="0"/>
              <a:t> </a:t>
            </a:r>
            <a:r>
              <a:rPr lang="ja-JP" altLang="en-US" sz="1800" dirty="0"/>
              <a:t>を作成し、タブ付きペインを</a:t>
            </a:r>
            <a:br>
              <a:rPr lang="en-US" altLang="ja-JP" sz="1800" dirty="0"/>
            </a:br>
            <a:r>
              <a:rPr lang="ja-JP" altLang="en-US" sz="1800" dirty="0"/>
              <a:t>利用して２つの画像ファイルを読み込むことができるようにしなさい。</a:t>
            </a:r>
            <a:endParaRPr lang="en-US" altLang="ja-JP" sz="18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演習</a:t>
            </a:r>
            <a:r>
              <a:rPr lang="en-US" altLang="ja-JP" sz="1800" b="1" dirty="0"/>
              <a:t>2】</a:t>
            </a:r>
            <a:br>
              <a:rPr lang="en-US" altLang="ja-JP" sz="1800" dirty="0"/>
            </a:br>
            <a:r>
              <a:rPr lang="ja-JP" altLang="en-US" sz="1800" dirty="0"/>
              <a:t>　読み込んだ画像に対して </a:t>
            </a:r>
            <a:r>
              <a:rPr lang="en-US" altLang="ja-JP" sz="1800" dirty="0"/>
              <a:t>RMSE</a:t>
            </a:r>
            <a:r>
              <a:rPr lang="ja-JP" altLang="en-US" sz="1800" dirty="0" err="1"/>
              <a:t>、</a:t>
            </a:r>
            <a:r>
              <a:rPr lang="en-US" altLang="ja-JP" sz="1800" dirty="0"/>
              <a:t>PSNR</a:t>
            </a:r>
            <a:r>
              <a:rPr lang="ja-JP" altLang="en-US" sz="1800" dirty="0"/>
              <a:t> の値を算出しなさい。</a:t>
            </a:r>
            <a:br>
              <a:rPr lang="en-US" altLang="ja-JP" sz="1800" dirty="0"/>
            </a:br>
            <a:r>
              <a:rPr lang="ja-JP" altLang="en-US" sz="1800" dirty="0"/>
              <a:t>（</a:t>
            </a:r>
            <a:r>
              <a:rPr lang="en-US" altLang="ja-JP" sz="1800" dirty="0" err="1"/>
              <a:t>jTextArea</a:t>
            </a:r>
            <a:r>
              <a:rPr lang="en-US" altLang="ja-JP" sz="1800" dirty="0"/>
              <a:t> </a:t>
            </a:r>
            <a:r>
              <a:rPr lang="ja-JP" altLang="en-US" sz="1800" dirty="0"/>
              <a:t>を用いて結果ログを表示させる方法が望ましい。）</a:t>
            </a:r>
            <a:endParaRPr lang="en-US" altLang="ja-JP" sz="1800" dirty="0"/>
          </a:p>
          <a:p>
            <a:pPr marL="0" indent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altLang="ja-JP" sz="1800" b="1" dirty="0"/>
              <a:t>【</a:t>
            </a:r>
            <a:r>
              <a:rPr lang="ja-JP" altLang="en-US" sz="1800" b="1" dirty="0"/>
              <a:t>演習</a:t>
            </a:r>
            <a:r>
              <a:rPr lang="en-US" altLang="ja-JP" sz="1800" b="1" dirty="0"/>
              <a:t>3】</a:t>
            </a:r>
            <a:br>
              <a:rPr lang="en-US" altLang="ja-JP" sz="1800" dirty="0"/>
            </a:br>
            <a:r>
              <a:rPr lang="ja-JP" altLang="en-US" sz="1800" dirty="0"/>
              <a:t>　読み込んだ画像に対して </a:t>
            </a:r>
            <a:r>
              <a:rPr lang="en-US" altLang="ja-JP" sz="1800" dirty="0"/>
              <a:t>SD </a:t>
            </a:r>
            <a:r>
              <a:rPr lang="ja-JP" altLang="en-US" sz="1800" dirty="0"/>
              <a:t>の値を算出しなさい。</a:t>
            </a:r>
            <a:br>
              <a:rPr lang="en-US" altLang="ja-JP" sz="1800" dirty="0"/>
            </a:br>
            <a:r>
              <a:rPr lang="ja-JP" altLang="en-US" sz="1800" dirty="0"/>
              <a:t>（マウスドラッグにより </a:t>
            </a:r>
            <a:r>
              <a:rPr lang="en-US" altLang="ja-JP" sz="1800" dirty="0"/>
              <a:t>ROI </a:t>
            </a:r>
            <a:r>
              <a:rPr lang="ja-JP" altLang="en-US" sz="1800" dirty="0"/>
              <a:t>をユーザが指定できることが望ましい。）</a:t>
            </a:r>
            <a:endParaRPr lang="en-US" altLang="ja-JP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24</a:t>
            </a:fld>
            <a:endParaRPr kumimoji="1" lang="ja-JP" altLang="en-US"/>
          </a:p>
        </p:txBody>
      </p:sp>
      <p:sp>
        <p:nvSpPr>
          <p:cNvPr id="6" name="二等辺三角形 28">
            <a:extLst>
              <a:ext uri="{FF2B5EF4-FFF2-40B4-BE49-F238E27FC236}">
                <a16:creationId xmlns:a16="http://schemas.microsoft.com/office/drawing/2014/main" id="{B11DBC64-704F-4986-84A7-33985EA4ED99}"/>
              </a:ext>
            </a:extLst>
          </p:cNvPr>
          <p:cNvSpPr/>
          <p:nvPr/>
        </p:nvSpPr>
        <p:spPr>
          <a:xfrm rot="5400000">
            <a:off x="7331110" y="6054274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849E3D62-26D5-4E9A-9826-4167B52E7C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15736" y="5797653"/>
            <a:ext cx="6116869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読み込んだ画像の画素値を、配列に格納しましょう</a:t>
            </a:r>
            <a:endParaRPr lang="en-US" altLang="ja-JP" dirty="0">
              <a:latin typeface="+mn-ea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D0E2214-6D91-4D8B-BDB0-8FA6AE12F271}"/>
              </a:ext>
            </a:extLst>
          </p:cNvPr>
          <p:cNvGrpSpPr/>
          <p:nvPr/>
        </p:nvGrpSpPr>
        <p:grpSpPr>
          <a:xfrm>
            <a:off x="7228365" y="6158291"/>
            <a:ext cx="152604" cy="143187"/>
            <a:chOff x="7160043" y="6310606"/>
            <a:chExt cx="152604" cy="143187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2F63D19-1896-4EBC-9D01-1FAC932A3535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D82B241-2816-488A-9730-73935DCD3819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59FB89A2-A03B-4B49-9FB0-511BB95B9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71" y="5415295"/>
            <a:ext cx="1246858" cy="124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828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9EDC19-FF3A-4B51-9833-C88EF953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宿題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585A6-0D8E-465E-AACD-A2966EB29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1175"/>
            <a:ext cx="7886700" cy="159144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ja-JP" altLang="en-US" sz="3600" dirty="0"/>
              <a:t>提出課題なし</a:t>
            </a:r>
            <a:endParaRPr lang="en-US" altLang="ja-JP" sz="36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ja-JP" altLang="en-US" dirty="0"/>
              <a:t>（次回、時間内提出課題を予定）</a:t>
            </a:r>
            <a:r>
              <a:rPr lang="ja-JP" altLang="en-US" sz="3600" dirty="0"/>
              <a:t>　</a:t>
            </a:r>
            <a:endParaRPr lang="en-US" altLang="ja-JP" sz="36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F45731-FCF3-49DB-83DE-F594260B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25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0977ED-3D65-4385-84F1-C4EFF5547080}"/>
              </a:ext>
            </a:extLst>
          </p:cNvPr>
          <p:cNvSpPr/>
          <p:nvPr/>
        </p:nvSpPr>
        <p:spPr>
          <a:xfrm>
            <a:off x="1709678" y="3501878"/>
            <a:ext cx="5724644" cy="11541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1"/>
                </a:solidFill>
              </a:rPr>
              <a:t>※</a:t>
            </a:r>
            <a:r>
              <a:rPr lang="ja-JP" altLang="en-US" sz="2400" b="1" dirty="0">
                <a:solidFill>
                  <a:schemeClr val="accent1"/>
                </a:solidFill>
              </a:rPr>
              <a:t>今日の内容の実装を済ませておくこと</a:t>
            </a:r>
            <a:endParaRPr lang="en-US" altLang="ja-JP" sz="2400" b="1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ja-JP" sz="2400" b="1" dirty="0">
                <a:solidFill>
                  <a:schemeClr val="accent1"/>
                </a:solidFill>
              </a:rPr>
              <a:t>※</a:t>
            </a:r>
            <a:r>
              <a:rPr lang="ja-JP" altLang="en-US" sz="2400" b="1" dirty="0">
                <a:solidFill>
                  <a:schemeClr val="accent1"/>
                </a:solidFill>
              </a:rPr>
              <a:t>これまでの内容を復習しておくこと</a:t>
            </a:r>
            <a:endParaRPr lang="en-US" altLang="ja-JP" sz="2400" b="1" dirty="0">
              <a:solidFill>
                <a:schemeClr val="accent1"/>
              </a:solidFill>
            </a:endParaRPr>
          </a:p>
        </p:txBody>
      </p:sp>
      <p:sp>
        <p:nvSpPr>
          <p:cNvPr id="12" name="二等辺三角形 28">
            <a:extLst>
              <a:ext uri="{FF2B5EF4-FFF2-40B4-BE49-F238E27FC236}">
                <a16:creationId xmlns:a16="http://schemas.microsoft.com/office/drawing/2014/main" id="{1B30E7A3-FAFB-4106-9CE9-90BC7BC553FE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AutoShape 3">
            <a:extLst>
              <a:ext uri="{FF2B5EF4-FFF2-40B4-BE49-F238E27FC236}">
                <a16:creationId xmlns:a16="http://schemas.microsoft.com/office/drawing/2014/main" id="{EFF24AE0-BCF1-43B4-931C-18745A1FB9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24425" y="5944587"/>
            <a:ext cx="2408180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やった！！</a:t>
            </a:r>
            <a:endParaRPr lang="en-US" altLang="ja-JP" dirty="0">
              <a:latin typeface="+mn-ea"/>
            </a:endParaRP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6697DA0-3217-4A0D-B307-73BCB7EC3D7D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1806964D-2D3E-470F-94BC-EB1ECD1C9FB4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58EA0D1-F95D-47B4-BA19-35C8F96BEA76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7" name="コンテンツ プレースホルダー 12">
            <a:extLst>
              <a:ext uri="{FF2B5EF4-FFF2-40B4-BE49-F238E27FC236}">
                <a16:creationId xmlns:a16="http://schemas.microsoft.com/office/drawing/2014/main" id="{EB025FC1-CB26-4258-B480-CD898FA7A6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45"/>
          <a:stretch/>
        </p:blipFill>
        <p:spPr>
          <a:xfrm>
            <a:off x="7707358" y="5663961"/>
            <a:ext cx="975672" cy="93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6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293298" y="2119087"/>
            <a:ext cx="8557404" cy="29609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/>
              <a:t>お疲れ様でした</a:t>
            </a:r>
            <a:br>
              <a:rPr lang="en-US" altLang="ja-JP" b="1" dirty="0"/>
            </a:br>
            <a:r>
              <a:rPr lang="ja-JP" altLang="en-US" b="1" dirty="0"/>
              <a:t>つづく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6237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FF6FF-BE4D-4B8E-9AAF-683846CB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注意事項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D03E-0C94-49F6-88E3-8C6D3D438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28775"/>
            <a:ext cx="7886700" cy="4903830"/>
          </a:xfrm>
        </p:spPr>
        <p:txBody>
          <a:bodyPr/>
          <a:lstStyle/>
          <a:p>
            <a:r>
              <a:rPr kumimoji="1" lang="en-US" altLang="ja-JP" dirty="0"/>
              <a:t> </a:t>
            </a:r>
            <a:r>
              <a:rPr lang="ja-JP" altLang="en-US" dirty="0"/>
              <a:t>前回作った </a:t>
            </a:r>
            <a:r>
              <a:rPr lang="en-US" altLang="ja-JP" dirty="0"/>
              <a:t>GUI </a:t>
            </a:r>
            <a:r>
              <a:rPr lang="ja-JP" altLang="en-US" dirty="0"/>
              <a:t>を一部削除します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プロジェクトを右クリックし、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</a:t>
            </a:r>
            <a:r>
              <a:rPr kumimoji="1" lang="en-US" altLang="ja-JP" dirty="0"/>
              <a:t>[</a:t>
            </a:r>
            <a:r>
              <a:rPr kumimoji="1" lang="ja-JP" altLang="en-US" dirty="0"/>
              <a:t>コピー</a:t>
            </a:r>
            <a:r>
              <a:rPr kumimoji="1" lang="en-US" altLang="ja-JP" dirty="0"/>
              <a:t>] </a:t>
            </a:r>
            <a:r>
              <a:rPr kumimoji="1" lang="ja-JP" altLang="en-US" dirty="0"/>
              <a:t>で複製しておくことを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おすすめします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99FD26-F190-42A2-90A5-42332BE9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1A65C78-0607-4E05-B676-9951A3931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35"/>
          <a:stretch/>
        </p:blipFill>
        <p:spPr>
          <a:xfrm>
            <a:off x="6381750" y="2156639"/>
            <a:ext cx="2398335" cy="447040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715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20914" y="3037640"/>
            <a:ext cx="8302172" cy="1000960"/>
          </a:xfrm>
        </p:spPr>
        <p:txBody>
          <a:bodyPr>
            <a:noAutofit/>
          </a:bodyPr>
          <a:lstStyle/>
          <a:p>
            <a:r>
              <a:rPr kumimoji="1" lang="ja-JP" altLang="en-US" sz="4800" b="1" dirty="0"/>
              <a:t>画像の定量評価</a:t>
            </a:r>
          </a:p>
        </p:txBody>
      </p:sp>
    </p:spTree>
    <p:extLst>
      <p:ext uri="{BB962C8B-B14F-4D97-AF65-F5344CB8AC3E}">
        <p14:creationId xmlns:p14="http://schemas.microsoft.com/office/powerpoint/2010/main" val="116264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8BCBA-E7CE-4403-8C2B-52F5B4C7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画像の定量評価指標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686DC-9E72-4D0D-BDA8-18E3C7E9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 </a:t>
            </a:r>
            <a:r>
              <a:rPr kumimoji="1" lang="ja-JP" altLang="en-US" dirty="0"/>
              <a:t>比較（正解）画像がある場合</a:t>
            </a:r>
            <a:endParaRPr kumimoji="1" lang="en-US" altLang="ja-JP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MSE (Mean square error: </a:t>
            </a:r>
            <a:r>
              <a:rPr lang="zh-TW" altLang="en-US" sz="2000" dirty="0"/>
              <a:t>平均二乗誤差</a:t>
            </a:r>
            <a:r>
              <a:rPr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RMSE (Root mean square error: </a:t>
            </a:r>
            <a:r>
              <a:rPr lang="zh-TW" altLang="en-US" sz="2000" dirty="0"/>
              <a:t>平均二乗誤差平方根</a:t>
            </a:r>
            <a:r>
              <a:rPr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PSNR (Peak signal-to-noise ratio: </a:t>
            </a:r>
            <a:r>
              <a:rPr lang="ja-JP" altLang="en-US" sz="2000" dirty="0"/>
              <a:t>ピーク信号対ノイズ比</a:t>
            </a:r>
            <a:r>
              <a:rPr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SSIM (Structural similarity: </a:t>
            </a:r>
            <a:r>
              <a:rPr lang="zh-TW" altLang="en-US" sz="2000" dirty="0"/>
              <a:t>構造的類似性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ja-JP" dirty="0"/>
              <a:t> </a:t>
            </a:r>
            <a:r>
              <a:rPr lang="ja-JP" altLang="en-US" dirty="0"/>
              <a:t>比較（正解）画像がない場合</a:t>
            </a:r>
            <a:endParaRPr lang="en-US" altLang="ja-JP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 SD (Standard deviation: </a:t>
            </a:r>
            <a:r>
              <a:rPr kumimoji="1" lang="ja-JP" altLang="en-US" sz="2000" dirty="0"/>
              <a:t>標準偏差</a:t>
            </a:r>
            <a:r>
              <a:rPr kumimoji="1"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CNR (Contrast-to-noise ratio: </a:t>
            </a:r>
            <a:r>
              <a:rPr lang="ja-JP" altLang="en-US" sz="2000" dirty="0"/>
              <a:t>コントラスト対ノイズ比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NPS (Noise power spectrum: </a:t>
            </a:r>
            <a:r>
              <a:rPr lang="ja-JP" altLang="en-US" sz="2000" dirty="0"/>
              <a:t>ノイズパワースペクトラム</a:t>
            </a:r>
            <a:r>
              <a:rPr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 MTF (Modulation </a:t>
            </a:r>
            <a:r>
              <a:rPr lang="en-US" altLang="ja-JP" sz="2000" dirty="0"/>
              <a:t>t</a:t>
            </a:r>
            <a:r>
              <a:rPr kumimoji="1" lang="en-US" altLang="ja-JP" sz="2000" dirty="0"/>
              <a:t>ransfer </a:t>
            </a:r>
            <a:r>
              <a:rPr lang="en-US" altLang="ja-JP" sz="2000" dirty="0"/>
              <a:t>f</a:t>
            </a:r>
            <a:r>
              <a:rPr kumimoji="1" lang="en-US" altLang="ja-JP" sz="2000" dirty="0"/>
              <a:t>unction: </a:t>
            </a:r>
            <a:r>
              <a:rPr kumimoji="1" lang="ja-JP" altLang="en-US" sz="2000" dirty="0"/>
              <a:t>変調伝達関数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30841B-FC75-4DEC-8148-74B6D238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5" name="二等辺三角形 28">
            <a:extLst>
              <a:ext uri="{FF2B5EF4-FFF2-40B4-BE49-F238E27FC236}">
                <a16:creationId xmlns:a16="http://schemas.microsoft.com/office/drawing/2014/main" id="{3C180656-4FF6-410F-9AA1-CE6FDD56AE50}"/>
              </a:ext>
            </a:extLst>
          </p:cNvPr>
          <p:cNvSpPr/>
          <p:nvPr/>
        </p:nvSpPr>
        <p:spPr>
          <a:xfrm rot="5400000">
            <a:off x="7331110" y="62520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5BA16E7F-110D-40AF-9D10-AB715E994305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75204" y="5997653"/>
            <a:ext cx="2057400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うわぁ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71A3754-3C1B-43A2-9560-6A98120DAEF7}"/>
              </a:ext>
            </a:extLst>
          </p:cNvPr>
          <p:cNvGrpSpPr/>
          <p:nvPr/>
        </p:nvGrpSpPr>
        <p:grpSpPr>
          <a:xfrm>
            <a:off x="7228365" y="6356025"/>
            <a:ext cx="152604" cy="143187"/>
            <a:chOff x="7160043" y="6310606"/>
            <a:chExt cx="152604" cy="143187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9435FFD5-B336-4A3E-81F6-BE8C2EA5D80A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65E94E7-91F3-48AC-AEAB-07111FB5D3B5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344DC6C4-573A-4657-88DD-9F31D1059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346" y="5615411"/>
            <a:ext cx="1210741" cy="10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31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8BCBA-E7CE-4403-8C2B-52F5B4C7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画像の定量評価指標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0686DC-9E72-4D0D-BDA8-18E3C7E93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2020"/>
            <a:ext cx="8515350" cy="509058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en-US" altLang="ja-JP" dirty="0"/>
              <a:t> </a:t>
            </a:r>
            <a:r>
              <a:rPr kumimoji="1" lang="ja-JP" altLang="en-US" dirty="0"/>
              <a:t>比較（正解）画像がある場合</a:t>
            </a:r>
            <a:endParaRPr kumimoji="1" lang="en-US" altLang="ja-JP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</a:t>
            </a:r>
            <a:r>
              <a:rPr lang="en-US" altLang="ja-JP" sz="2000" b="1" dirty="0"/>
              <a:t>MSE (Mean square error: </a:t>
            </a:r>
            <a:r>
              <a:rPr lang="zh-TW" altLang="en-US" sz="2000" b="1" dirty="0"/>
              <a:t>平均二乗誤差</a:t>
            </a:r>
            <a:r>
              <a:rPr lang="en-US" altLang="ja-JP" sz="2000" b="1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FF0000"/>
                </a:solidFill>
              </a:rPr>
              <a:t>RMSE (Root mean square error: </a:t>
            </a:r>
            <a:r>
              <a:rPr lang="zh-TW" altLang="en-US" sz="2000" b="1" dirty="0">
                <a:solidFill>
                  <a:srgbClr val="FF0000"/>
                </a:solidFill>
              </a:rPr>
              <a:t>平均二乗誤差平方根</a:t>
            </a:r>
            <a:r>
              <a:rPr lang="en-US" altLang="ja-JP" sz="2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b="1" dirty="0">
                <a:solidFill>
                  <a:srgbClr val="FF0000"/>
                </a:solidFill>
              </a:rPr>
              <a:t> PSNR (Peak signal-to-noise ratio: </a:t>
            </a:r>
            <a:r>
              <a:rPr lang="ja-JP" altLang="en-US" sz="2000" b="1" dirty="0">
                <a:solidFill>
                  <a:srgbClr val="FF0000"/>
                </a:solidFill>
              </a:rPr>
              <a:t>ピーク信号対ノイズ比</a:t>
            </a:r>
            <a:r>
              <a:rPr lang="en-US" altLang="ja-JP" sz="2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SSIM (Structural similarity: </a:t>
            </a:r>
            <a:r>
              <a:rPr lang="zh-TW" altLang="en-US" sz="2000" dirty="0"/>
              <a:t>構造的類似性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pPr>
              <a:lnSpc>
                <a:spcPct val="110000"/>
              </a:lnSpc>
              <a:spcBef>
                <a:spcPts val="1800"/>
              </a:spcBef>
            </a:pPr>
            <a:r>
              <a:rPr lang="en-US" altLang="ja-JP" dirty="0"/>
              <a:t> </a:t>
            </a:r>
            <a:r>
              <a:rPr lang="ja-JP" altLang="en-US" dirty="0"/>
              <a:t>比較（正解）画像がない場合</a:t>
            </a:r>
            <a:endParaRPr lang="en-US" altLang="ja-JP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2000" b="1" dirty="0">
                <a:solidFill>
                  <a:srgbClr val="FF0000"/>
                </a:solidFill>
              </a:rPr>
              <a:t> SD (Standard deviation: </a:t>
            </a:r>
            <a:r>
              <a:rPr kumimoji="1" lang="ja-JP" altLang="en-US" sz="2000" b="1" dirty="0">
                <a:solidFill>
                  <a:srgbClr val="FF0000"/>
                </a:solidFill>
              </a:rPr>
              <a:t>標準偏差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CNR (Contrast-to-noise ratio: </a:t>
            </a:r>
            <a:r>
              <a:rPr lang="ja-JP" altLang="en-US" sz="2000" dirty="0"/>
              <a:t>コントラスト対ノイズ比</a:t>
            </a:r>
            <a:r>
              <a:rPr lang="en-US" altLang="ja-JP" sz="2000" dirty="0"/>
              <a:t>)</a:t>
            </a:r>
            <a:endParaRPr kumimoji="1" lang="en-US" altLang="ja-JP" sz="20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ja-JP" sz="2000" dirty="0"/>
              <a:t> NPS (Noise power spectrum: </a:t>
            </a:r>
            <a:r>
              <a:rPr lang="ja-JP" altLang="en-US" sz="2000" dirty="0"/>
              <a:t>ノイズパワースペクトラム</a:t>
            </a:r>
            <a:r>
              <a:rPr lang="en-US" altLang="ja-JP" sz="2000" dirty="0"/>
              <a:t>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kumimoji="1" lang="en-US" altLang="ja-JP" sz="2000" dirty="0"/>
              <a:t> MTF (Modulation </a:t>
            </a:r>
            <a:r>
              <a:rPr lang="en-US" altLang="ja-JP" sz="2000" dirty="0"/>
              <a:t>t</a:t>
            </a:r>
            <a:r>
              <a:rPr kumimoji="1" lang="en-US" altLang="ja-JP" sz="2000" dirty="0"/>
              <a:t>ransfer </a:t>
            </a:r>
            <a:r>
              <a:rPr lang="en-US" altLang="ja-JP" sz="2000" dirty="0"/>
              <a:t>f</a:t>
            </a:r>
            <a:r>
              <a:rPr kumimoji="1" lang="en-US" altLang="ja-JP" sz="2000" dirty="0"/>
              <a:t>unction: </a:t>
            </a:r>
            <a:r>
              <a:rPr kumimoji="1" lang="ja-JP" altLang="en-US" sz="2000" dirty="0"/>
              <a:t>変調伝達関数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30841B-FC75-4DEC-8148-74B6D2386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5" name="二等辺三角形 28">
            <a:extLst>
              <a:ext uri="{FF2B5EF4-FFF2-40B4-BE49-F238E27FC236}">
                <a16:creationId xmlns:a16="http://schemas.microsoft.com/office/drawing/2014/main" id="{204E924A-F337-4B4B-BB37-718805ABCF8A}"/>
              </a:ext>
            </a:extLst>
          </p:cNvPr>
          <p:cNvSpPr/>
          <p:nvPr/>
        </p:nvSpPr>
        <p:spPr>
          <a:xfrm rot="5400000">
            <a:off x="7353789" y="6211041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644E4310-264A-406A-8611-F3B2FF37B0F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087880" y="5956686"/>
            <a:ext cx="5267403" cy="621848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とりあえずこの３つを実装できるようになろう</a:t>
            </a:r>
          </a:p>
        </p:txBody>
      </p:sp>
      <p:grpSp>
        <p:nvGrpSpPr>
          <p:cNvPr id="7" name="グループ化 34">
            <a:extLst>
              <a:ext uri="{FF2B5EF4-FFF2-40B4-BE49-F238E27FC236}">
                <a16:creationId xmlns:a16="http://schemas.microsoft.com/office/drawing/2014/main" id="{28A46566-05F5-467B-82D5-70EBAFE7A6FD}"/>
              </a:ext>
            </a:extLst>
          </p:cNvPr>
          <p:cNvGrpSpPr/>
          <p:nvPr/>
        </p:nvGrpSpPr>
        <p:grpSpPr>
          <a:xfrm>
            <a:off x="7251044" y="6315058"/>
            <a:ext cx="152604" cy="143187"/>
            <a:chOff x="7160043" y="6310606"/>
            <a:chExt cx="152604" cy="143187"/>
          </a:xfrm>
        </p:grpSpPr>
        <p:sp>
          <p:nvSpPr>
            <p:cNvPr id="8" name="正方形/長方形 35">
              <a:extLst>
                <a:ext uri="{FF2B5EF4-FFF2-40B4-BE49-F238E27FC236}">
                  <a16:creationId xmlns:a16="http://schemas.microsoft.com/office/drawing/2014/main" id="{1A128A31-9743-4B17-83B6-AEA3A02FD473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36">
              <a:extLst>
                <a:ext uri="{FF2B5EF4-FFF2-40B4-BE49-F238E27FC236}">
                  <a16:creationId xmlns:a16="http://schemas.microsoft.com/office/drawing/2014/main" id="{D4218150-DBFE-4CF4-BD26-975FCAA97BF8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" name="図 37">
            <a:extLst>
              <a:ext uri="{FF2B5EF4-FFF2-40B4-BE49-F238E27FC236}">
                <a16:creationId xmlns:a16="http://schemas.microsoft.com/office/drawing/2014/main" id="{7EBF2C1E-50FE-4CBA-BC3B-1CA5C33CA57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71" t="21728" r="5946" b="6539"/>
          <a:stretch/>
        </p:blipFill>
        <p:spPr>
          <a:xfrm>
            <a:off x="7701669" y="5355386"/>
            <a:ext cx="979612" cy="136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D6F57-1927-4EB3-93E8-2D9099AB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MSE (Mean square error)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BFDC-CA7D-4AE2-B8F6-BF25E462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64"/>
            <a:ext cx="7886700" cy="1009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 </a:t>
            </a:r>
            <a:r>
              <a:rPr kumimoji="1" lang="ja-JP" altLang="en-US" dirty="0"/>
              <a:t>画素値の差分を二乗して足していき、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平均値をとったもの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053AE-E932-43DE-BDCE-7A23A5F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7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/>
              <p:nvPr/>
            </p:nvSpPr>
            <p:spPr>
              <a:xfrm>
                <a:off x="1794476" y="2697535"/>
                <a:ext cx="5555047" cy="1087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  <m:d>
                                        <m:dPr>
                                          <m:ctrlP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kumimoji="1" lang="en-US" altLang="ja-JP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2697535"/>
                <a:ext cx="5555047" cy="10871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/>
              <p:nvPr/>
            </p:nvSpPr>
            <p:spPr>
              <a:xfrm>
                <a:off x="3176701" y="4081317"/>
                <a:ext cx="34022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701" y="4081317"/>
                <a:ext cx="340221" cy="1231106"/>
              </a:xfrm>
              <a:prstGeom prst="rect">
                <a:avLst/>
              </a:prstGeom>
              <a:blipFill>
                <a:blip r:embed="rId3"/>
                <a:stretch>
                  <a:fillRect l="-12500" r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0ED64-E9D5-49A9-A888-DC9BCFBAB3E9}"/>
              </a:ext>
            </a:extLst>
          </p:cNvPr>
          <p:cNvSpPr txBox="1"/>
          <p:nvPr/>
        </p:nvSpPr>
        <p:spPr>
          <a:xfrm>
            <a:off x="3408972" y="4035150"/>
            <a:ext cx="2433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オリジナルの画像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評価対象の画像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画像の幅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画像の高さ</a:t>
            </a:r>
          </a:p>
        </p:txBody>
      </p:sp>
      <p:sp>
        <p:nvSpPr>
          <p:cNvPr id="8" name="二等辺三角形 28">
            <a:extLst>
              <a:ext uri="{FF2B5EF4-FFF2-40B4-BE49-F238E27FC236}">
                <a16:creationId xmlns:a16="http://schemas.microsoft.com/office/drawing/2014/main" id="{83D61442-8BCE-40C3-95FC-80C195FAABC8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30592B27-CB62-4EF9-92DD-ED894EB091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90777" y="5944587"/>
            <a:ext cx="5641828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２枚の画像が全く同じとき、</a:t>
            </a:r>
            <a:r>
              <a:rPr lang="en-US" altLang="ja-JP" dirty="0">
                <a:latin typeface="+mn-ea"/>
              </a:rPr>
              <a:t>MSE </a:t>
            </a:r>
            <a:r>
              <a:rPr lang="ja-JP" altLang="en-US" dirty="0">
                <a:latin typeface="+mn-ea"/>
              </a:rPr>
              <a:t>は </a:t>
            </a:r>
            <a:r>
              <a:rPr lang="en-US" altLang="ja-JP" dirty="0">
                <a:latin typeface="+mn-ea"/>
              </a:rPr>
              <a:t>0 </a:t>
            </a:r>
            <a:r>
              <a:rPr lang="ja-JP" altLang="en-US" dirty="0">
                <a:latin typeface="+mn-ea"/>
              </a:rPr>
              <a:t>になるね</a:t>
            </a:r>
            <a:endParaRPr lang="en-US" altLang="ja-JP" dirty="0">
              <a:latin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79A9A86-0041-4DB6-9F91-23C7FD7AB912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6532D64D-5661-41DA-894C-286BC009D756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BF3322D7-74D6-443E-896D-E80480AB6020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50DBBC62-0942-4F5B-82AA-0CD239C277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358" y="5403215"/>
            <a:ext cx="1139852" cy="135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3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D6F57-1927-4EB3-93E8-2D9099AB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RMSE (Root mean square error)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BFDC-CA7D-4AE2-B8F6-BF25E462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64"/>
            <a:ext cx="7886700" cy="1009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 </a:t>
            </a:r>
            <a:r>
              <a:rPr kumimoji="1" lang="ja-JP" altLang="en-US" dirty="0"/>
              <a:t>画素値の差分を二乗して足していき、</a:t>
            </a:r>
            <a:br>
              <a:rPr kumimoji="1" lang="en-US" altLang="ja-JP" dirty="0"/>
            </a:br>
            <a:r>
              <a:rPr kumimoji="1" lang="en-US" altLang="ja-JP" dirty="0"/>
              <a:t> </a:t>
            </a:r>
            <a:r>
              <a:rPr kumimoji="1" lang="ja-JP" altLang="en-US" dirty="0"/>
              <a:t>平均値の平方根をとったもの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053AE-E932-43DE-BDCE-7A23A5F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8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/>
              <p:nvPr/>
            </p:nvSpPr>
            <p:spPr>
              <a:xfrm>
                <a:off x="1560438" y="2644449"/>
                <a:ext cx="6023124" cy="1436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kumimoji="1" lang="en-US" altLang="ja-JP" sz="2400" i="1">
                                              <a:latin typeface="Cambria Math" panose="02040503050406030204" pitchFamily="18" charset="0"/>
                                            </a:rPr>
                                            <m:t>𝐼</m:t>
                                          </m:r>
                                          <m:d>
                                            <m:dPr>
                                              <m:ctrlP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kumimoji="1" lang="en-US" altLang="ja-JP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kumimoji="1" lang="en-US" altLang="ja-JP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438" y="2644449"/>
                <a:ext cx="6023124" cy="1436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/>
              <p:nvPr/>
            </p:nvSpPr>
            <p:spPr>
              <a:xfrm>
                <a:off x="3323350" y="4314218"/>
                <a:ext cx="340221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50" y="4314218"/>
                <a:ext cx="340221" cy="1231106"/>
              </a:xfrm>
              <a:prstGeom prst="rect">
                <a:avLst/>
              </a:prstGeom>
              <a:blipFill>
                <a:blip r:embed="rId3"/>
                <a:stretch>
                  <a:fillRect l="-12500" r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0ED64-E9D5-49A9-A888-DC9BCFBAB3E9}"/>
              </a:ext>
            </a:extLst>
          </p:cNvPr>
          <p:cNvSpPr txBox="1"/>
          <p:nvPr/>
        </p:nvSpPr>
        <p:spPr>
          <a:xfrm>
            <a:off x="3555621" y="4268051"/>
            <a:ext cx="24336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オリジナルの画像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評価対象の画像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画像の幅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画像の高さ</a:t>
            </a:r>
          </a:p>
        </p:txBody>
      </p:sp>
      <p:sp>
        <p:nvSpPr>
          <p:cNvPr id="8" name="二等辺三角形 28">
            <a:extLst>
              <a:ext uri="{FF2B5EF4-FFF2-40B4-BE49-F238E27FC236}">
                <a16:creationId xmlns:a16="http://schemas.microsoft.com/office/drawing/2014/main" id="{4DD87EB9-A7BB-43FF-B28B-3C427EAAA3C9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7F2F71B9-56C4-41BD-896F-E69189B56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51826" y="5944587"/>
            <a:ext cx="4580778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平方根の計算は </a:t>
            </a:r>
            <a:r>
              <a:rPr lang="en-US" altLang="ja-JP" dirty="0" err="1">
                <a:latin typeface="+mn-ea"/>
              </a:rPr>
              <a:t>Math.sqrt</a:t>
            </a:r>
            <a:r>
              <a:rPr lang="en-US" altLang="ja-JP" dirty="0">
                <a:latin typeface="+mn-ea"/>
              </a:rPr>
              <a:t>() </a:t>
            </a:r>
            <a:r>
              <a:rPr lang="ja-JP" altLang="en-US" dirty="0">
                <a:latin typeface="+mn-ea"/>
              </a:rPr>
              <a:t>でいいか</a:t>
            </a:r>
            <a:endParaRPr lang="en-US" altLang="ja-JP" dirty="0">
              <a:latin typeface="+mn-ea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9D0CE2F-CABF-471B-91A4-1F93CD4505F3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11450670-E162-4C3E-9818-5E02997B1BF3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F47B145-FE53-4C25-9E3E-D02C3562133B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3" name="図 12">
            <a:extLst>
              <a:ext uri="{FF2B5EF4-FFF2-40B4-BE49-F238E27FC236}">
                <a16:creationId xmlns:a16="http://schemas.microsoft.com/office/drawing/2014/main" id="{A16EC6AA-FA23-4337-B0EC-38E9254119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024" y="5402701"/>
            <a:ext cx="1281727" cy="127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0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D6F57-1927-4EB3-93E8-2D9099AB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3600" dirty="0"/>
              <a:t>PSNR (Peak-to-noise ratio)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EDBFDC-CA7D-4AE2-B8F6-BF25E4621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84164"/>
            <a:ext cx="7886700" cy="100907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 </a:t>
            </a:r>
            <a:r>
              <a:rPr lang="ja-JP" altLang="en-US" dirty="0"/>
              <a:t>信号が取りうる最大画素値とノイズの比率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8053AE-E932-43DE-BDCE-7A23A5F4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6C14D-EA41-4345-9FBD-80272997C6CD}" type="slidenum">
              <a:rPr kumimoji="1" lang="ja-JP" altLang="en-US" smtClean="0"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/>
              <p:nvPr/>
            </p:nvSpPr>
            <p:spPr>
              <a:xfrm>
                <a:off x="2448959" y="2311151"/>
                <a:ext cx="3614579" cy="8470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PSNR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=10⋅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  <m:sup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MSE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br>
                  <a:rPr kumimoji="1" lang="en-US" altLang="ja-JP" sz="2400" b="0" dirty="0"/>
                </a:b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D878DE3-D4FE-45BA-B156-90FF562BF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59" y="2311151"/>
                <a:ext cx="3614579" cy="8470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/>
              <p:nvPr/>
            </p:nvSpPr>
            <p:spPr>
              <a:xfrm>
                <a:off x="2900840" y="4591608"/>
                <a:ext cx="873637" cy="9233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i="1" smtClean="0">
                          <a:latin typeface="Cambria Math" panose="02040503050406030204" pitchFamily="18" charset="0"/>
                        </a:rPr>
                        <m:t>MSE</m:t>
                      </m:r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000" b="0" i="0" smtClean="0">
                          <a:latin typeface="Cambria Math" panose="02040503050406030204" pitchFamily="18" charset="0"/>
                        </a:rPr>
                        <m:t>RMSE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sz="2000" dirty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sub>
                          <m:r>
                            <a:rPr kumimoji="1" lang="en-US" altLang="ja-JP" sz="20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br>
                  <a:rPr kumimoji="1" lang="en-US" altLang="ja-JP" sz="2000" b="0" dirty="0"/>
                </a:br>
                <a:endParaRPr kumimoji="1" lang="en-US" altLang="ja-JP" sz="20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B7C6A63-B6D9-4DDF-ADE9-4FD3D66F4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840" y="4591608"/>
                <a:ext cx="873637" cy="923394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80ED64-E9D5-49A9-A888-DC9BCFBAB3E9}"/>
              </a:ext>
            </a:extLst>
          </p:cNvPr>
          <p:cNvSpPr txBox="1"/>
          <p:nvPr/>
        </p:nvSpPr>
        <p:spPr>
          <a:xfrm>
            <a:off x="3719522" y="4545441"/>
            <a:ext cx="26901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: </a:t>
            </a:r>
            <a:r>
              <a:rPr kumimoji="1" lang="zh-TW" altLang="en-US" sz="2000" dirty="0"/>
              <a:t>平均二乗誤差</a:t>
            </a:r>
            <a:endParaRPr kumimoji="1" lang="en-US" altLang="zh-TW" sz="2000" dirty="0"/>
          </a:p>
          <a:p>
            <a:r>
              <a:rPr kumimoji="1" lang="en-US" altLang="ja-JP" sz="2000" dirty="0"/>
              <a:t>: </a:t>
            </a:r>
            <a:r>
              <a:rPr kumimoji="1" lang="ja-JP" altLang="en-US" sz="2000" dirty="0"/>
              <a:t>平均二乗誤差平方根</a:t>
            </a:r>
            <a:endParaRPr kumimoji="1" lang="en-US" altLang="ja-JP" sz="2000" dirty="0"/>
          </a:p>
          <a:p>
            <a:r>
              <a:rPr kumimoji="1" lang="en-US" altLang="ja-JP" sz="2000" dirty="0"/>
              <a:t>: </a:t>
            </a:r>
            <a:r>
              <a:rPr kumimoji="1" lang="en-US" altLang="ja-JP" sz="2000" i="1" dirty="0"/>
              <a:t>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の最大画素値</a:t>
            </a:r>
            <a:endParaRPr kumimoji="1" lang="en-US" altLang="ja-JP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29F6789-9424-415D-A679-35397128C6DA}"/>
                  </a:ext>
                </a:extLst>
              </p:cNvPr>
              <p:cNvSpPr/>
              <p:nvPr/>
            </p:nvSpPr>
            <p:spPr>
              <a:xfrm>
                <a:off x="3282821" y="3303889"/>
                <a:ext cx="2723566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2400" i="1">
                          <a:latin typeface="Cambria Math" panose="02040503050406030204" pitchFamily="18" charset="0"/>
                        </a:rPr>
                        <m:t>0⋅</m:t>
                      </m:r>
                      <m:func>
                        <m:func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MA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ja-JP" sz="2400" b="0" i="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</m:e>
                                    <m:sub>
                                      <m:r>
                                        <a:rPr kumimoji="1" lang="en-US" altLang="ja-JP" sz="2400" b="0" i="1" smtClean="0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ja-JP" sz="2400">
                                      <a:latin typeface="Cambria Math" panose="02040503050406030204" pitchFamily="18" charset="0"/>
                                    </a:rPr>
                                    <m:t>MSE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24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29F6789-9424-415D-A679-35397128C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821" y="3303889"/>
                <a:ext cx="2723566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二等辺三角形 28">
            <a:extLst>
              <a:ext uri="{FF2B5EF4-FFF2-40B4-BE49-F238E27FC236}">
                <a16:creationId xmlns:a16="http://schemas.microsoft.com/office/drawing/2014/main" id="{EE94D74E-E9DC-4926-BC07-25C729231CE1}"/>
              </a:ext>
            </a:extLst>
          </p:cNvPr>
          <p:cNvSpPr/>
          <p:nvPr/>
        </p:nvSpPr>
        <p:spPr>
          <a:xfrm rot="5400000">
            <a:off x="7331110" y="6201208"/>
            <a:ext cx="266420" cy="292893"/>
          </a:xfrm>
          <a:custGeom>
            <a:avLst/>
            <a:gdLst>
              <a:gd name="connsiteX0" fmla="*/ 0 w 256894"/>
              <a:gd name="connsiteY0" fmla="*/ 557212 h 557212"/>
              <a:gd name="connsiteX1" fmla="*/ 128447 w 256894"/>
              <a:gd name="connsiteY1" fmla="*/ 0 h 557212"/>
              <a:gd name="connsiteX2" fmla="*/ 256894 w 256894"/>
              <a:gd name="connsiteY2" fmla="*/ 557212 h 557212"/>
              <a:gd name="connsiteX3" fmla="*/ 0 w 256894"/>
              <a:gd name="connsiteY3" fmla="*/ 557212 h 557212"/>
              <a:gd name="connsiteX0" fmla="*/ 106503 w 363397"/>
              <a:gd name="connsiteY0" fmla="*/ 506412 h 506412"/>
              <a:gd name="connsiteX1" fmla="*/ 0 w 363397"/>
              <a:gd name="connsiteY1" fmla="*/ 0 h 506412"/>
              <a:gd name="connsiteX2" fmla="*/ 363397 w 363397"/>
              <a:gd name="connsiteY2" fmla="*/ 506412 h 506412"/>
              <a:gd name="connsiteX3" fmla="*/ 106503 w 363397"/>
              <a:gd name="connsiteY3" fmla="*/ 506412 h 506412"/>
              <a:gd name="connsiteX0" fmla="*/ 142513 w 399407"/>
              <a:gd name="connsiteY0" fmla="*/ 442912 h 442912"/>
              <a:gd name="connsiteX1" fmla="*/ 1 w 399407"/>
              <a:gd name="connsiteY1" fmla="*/ 0 h 442912"/>
              <a:gd name="connsiteX2" fmla="*/ 399407 w 399407"/>
              <a:gd name="connsiteY2" fmla="*/ 442912 h 442912"/>
              <a:gd name="connsiteX3" fmla="*/ 142513 w 399407"/>
              <a:gd name="connsiteY3" fmla="*/ 442912 h 442912"/>
              <a:gd name="connsiteX0" fmla="*/ 179991 w 436885"/>
              <a:gd name="connsiteY0" fmla="*/ 376237 h 376237"/>
              <a:gd name="connsiteX1" fmla="*/ 0 w 436885"/>
              <a:gd name="connsiteY1" fmla="*/ 0 h 376237"/>
              <a:gd name="connsiteX2" fmla="*/ 436885 w 436885"/>
              <a:gd name="connsiteY2" fmla="*/ 376237 h 376237"/>
              <a:gd name="connsiteX3" fmla="*/ 179991 w 436885"/>
              <a:gd name="connsiteY3" fmla="*/ 376237 h 376237"/>
              <a:gd name="connsiteX0" fmla="*/ 92542 w 349436"/>
              <a:gd name="connsiteY0" fmla="*/ 292893 h 292893"/>
              <a:gd name="connsiteX1" fmla="*/ 1 w 349436"/>
              <a:gd name="connsiteY1" fmla="*/ 0 h 292893"/>
              <a:gd name="connsiteX2" fmla="*/ 349436 w 349436"/>
              <a:gd name="connsiteY2" fmla="*/ 292893 h 292893"/>
              <a:gd name="connsiteX3" fmla="*/ 92542 w 349436"/>
              <a:gd name="connsiteY3" fmla="*/ 292893 h 29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9436" h="292893">
                <a:moveTo>
                  <a:pt x="92542" y="292893"/>
                </a:moveTo>
                <a:lnTo>
                  <a:pt x="1" y="0"/>
                </a:lnTo>
                <a:lnTo>
                  <a:pt x="349436" y="292893"/>
                </a:lnTo>
                <a:lnTo>
                  <a:pt x="92542" y="292893"/>
                </a:lnTo>
                <a:close/>
              </a:path>
            </a:pathLst>
          </a:custGeom>
          <a:solidFill>
            <a:schemeClr val="bg1"/>
          </a:solidFill>
          <a:ln w="22225" cap="sq">
            <a:solidFill>
              <a:schemeClr val="tx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AutoShape 3">
            <a:extLst>
              <a:ext uri="{FF2B5EF4-FFF2-40B4-BE49-F238E27FC236}">
                <a16:creationId xmlns:a16="http://schemas.microsoft.com/office/drawing/2014/main" id="{C16B7FEC-4CDC-4720-93B8-27FC819614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1" y="5944587"/>
            <a:ext cx="6265804" cy="624114"/>
          </a:xfrm>
          <a:prstGeom prst="roundRect">
            <a:avLst/>
          </a:prstGeom>
          <a:solidFill>
            <a:schemeClr val="bg1"/>
          </a:solidFill>
          <a:ln w="22225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tIns="108000" anchor="ctr"/>
          <a:lstStyle/>
          <a:p>
            <a:pPr algn="ctr"/>
            <a:r>
              <a:rPr lang="ja-JP" altLang="en-US" dirty="0">
                <a:latin typeface="+mn-ea"/>
              </a:rPr>
              <a:t>一般的なグレースケール画像の場合、最大画素値は </a:t>
            </a:r>
            <a:r>
              <a:rPr lang="en-US" altLang="ja-JP" dirty="0">
                <a:latin typeface="+mn-ea"/>
              </a:rPr>
              <a:t>255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4728A78-EDA7-4435-9B70-2233CABFA275}"/>
              </a:ext>
            </a:extLst>
          </p:cNvPr>
          <p:cNvGrpSpPr/>
          <p:nvPr/>
        </p:nvGrpSpPr>
        <p:grpSpPr>
          <a:xfrm>
            <a:off x="7228365" y="6305225"/>
            <a:ext cx="152604" cy="143187"/>
            <a:chOff x="7160043" y="6310606"/>
            <a:chExt cx="152604" cy="143187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72105B8-B597-4F0E-9E31-028972F52CAC}"/>
                </a:ext>
              </a:extLst>
            </p:cNvPr>
            <p:cNvSpPr/>
            <p:nvPr/>
          </p:nvSpPr>
          <p:spPr>
            <a:xfrm rot="4682659">
              <a:off x="7194170" y="6276479"/>
              <a:ext cx="84349" cy="1526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1FA69E3F-6C44-4EB7-B254-D7C7E9594486}"/>
                </a:ext>
              </a:extLst>
            </p:cNvPr>
            <p:cNvSpPr/>
            <p:nvPr/>
          </p:nvSpPr>
          <p:spPr>
            <a:xfrm rot="2849046">
              <a:off x="7221499" y="6367738"/>
              <a:ext cx="71429" cy="1006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4" name="図 13">
            <a:extLst>
              <a:ext uri="{FF2B5EF4-FFF2-40B4-BE49-F238E27FC236}">
                <a16:creationId xmlns:a16="http://schemas.microsoft.com/office/drawing/2014/main" id="{DABF6CEC-38E8-4B9A-BAE6-768521C246F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212" y="5371358"/>
            <a:ext cx="1691339" cy="133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3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14840"/>
      </a:accent1>
      <a:accent2>
        <a:srgbClr val="375623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13902</TotalTime>
  <Words>1788</Words>
  <Application>Microsoft Office PowerPoint</Application>
  <PresentationFormat>画面に合わせる (4:3)</PresentationFormat>
  <Paragraphs>248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3" baseType="lpstr">
      <vt:lpstr>メイリオ</vt:lpstr>
      <vt:lpstr>游ゴシック</vt:lpstr>
      <vt:lpstr>Aharoni</vt:lpstr>
      <vt:lpstr>Arial</vt:lpstr>
      <vt:lpstr>Cambria Math</vt:lpstr>
      <vt:lpstr>Wingdings</vt:lpstr>
      <vt:lpstr>Office テーマ</vt:lpstr>
      <vt:lpstr>画像情報処理特論 第7回　画像の定量評価（RMSE、PSNR、SD）</vt:lpstr>
      <vt:lpstr>授業計画</vt:lpstr>
      <vt:lpstr>注意事項</vt:lpstr>
      <vt:lpstr>画像の定量評価</vt:lpstr>
      <vt:lpstr>画像の定量評価指標</vt:lpstr>
      <vt:lpstr>画像の定量評価指標</vt:lpstr>
      <vt:lpstr>MSE (Mean square error)</vt:lpstr>
      <vt:lpstr>RMSE (Root mean square error)</vt:lpstr>
      <vt:lpstr>PSNR (Peak-to-noise ratio)</vt:lpstr>
      <vt:lpstr>SD (Standard deviation)</vt:lpstr>
      <vt:lpstr>PowerPoint プレゼンテーション</vt:lpstr>
      <vt:lpstr>ファイル選択ダイアログ（読み込み時）</vt:lpstr>
      <vt:lpstr>ファイル選択ダイアログ（書き出し時）</vt:lpstr>
      <vt:lpstr>おまけ：ファイル読み込みの拡張</vt:lpstr>
      <vt:lpstr>おまけ：ファイル書き出しの拡張</vt:lpstr>
      <vt:lpstr>さらにおまけ - 1 （ドラッグ &amp; ドロップによる読み込み）</vt:lpstr>
      <vt:lpstr>さらにおまけ - 2 （ドラッグ &amp; ドロップによる読み込み）</vt:lpstr>
      <vt:lpstr>PowerPoint プレゼンテーション</vt:lpstr>
      <vt:lpstr>タブの使い方 - 1</vt:lpstr>
      <vt:lpstr>タブの使い方 - 2</vt:lpstr>
      <vt:lpstr>タブの使い方 - 3</vt:lpstr>
      <vt:lpstr>タブの使い方 - 4</vt:lpstr>
      <vt:lpstr>タブの使い方 - 5</vt:lpstr>
      <vt:lpstr>演習問題</vt:lpstr>
      <vt:lpstr>宿題</vt:lpstr>
      <vt:lpstr>お疲れ様でした つづく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Toru</dc:creator>
  <cp:lastModifiedBy>Toru Kano</cp:lastModifiedBy>
  <cp:revision>383</cp:revision>
  <dcterms:created xsi:type="dcterms:W3CDTF">2016-02-02T12:07:11Z</dcterms:created>
  <dcterms:modified xsi:type="dcterms:W3CDTF">2023-12-09T05:31:49Z</dcterms:modified>
</cp:coreProperties>
</file>