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70" r:id="rId3"/>
    <p:sldId id="696" r:id="rId4"/>
    <p:sldId id="687" r:id="rId5"/>
    <p:sldId id="688" r:id="rId6"/>
    <p:sldId id="694" r:id="rId7"/>
    <p:sldId id="689" r:id="rId8"/>
    <p:sldId id="695" r:id="rId9"/>
    <p:sldId id="690" r:id="rId10"/>
    <p:sldId id="299" r:id="rId11"/>
    <p:sldId id="691" r:id="rId12"/>
    <p:sldId id="692" r:id="rId13"/>
    <p:sldId id="697" r:id="rId14"/>
    <p:sldId id="693" r:id="rId15"/>
    <p:sldId id="69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69696"/>
    <a:srgbClr val="FF9933"/>
    <a:srgbClr val="0000FF"/>
    <a:srgbClr val="009900"/>
    <a:srgbClr val="CCECFF"/>
    <a:srgbClr val="FFCCCC"/>
    <a:srgbClr val="E5E5FF"/>
    <a:srgbClr val="CCCCFF"/>
    <a:srgbClr val="FF5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5" autoAdjust="0"/>
    <p:restoredTop sz="94028" autoAdjust="0"/>
  </p:normalViewPr>
  <p:slideViewPr>
    <p:cSldViewPr snapToGrid="0">
      <p:cViewPr varScale="1">
        <p:scale>
          <a:sx n="107" d="100"/>
          <a:sy n="107" d="100"/>
        </p:scale>
        <p:origin x="164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>
      <p:cViewPr varScale="1">
        <p:scale>
          <a:sx n="87" d="100"/>
          <a:sy n="87" d="100"/>
        </p:scale>
        <p:origin x="27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CD780-F252-459C-A8CC-780F01C686CC}" type="datetimeFigureOut">
              <a:rPr kumimoji="1" lang="ja-JP" altLang="en-US" smtClean="0"/>
              <a:t>2023/12/9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A0C0B-3EAB-48F1-B482-925EC3BBF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179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07E0C-DD18-4287-8984-7EBAE9020F87}" type="datetimeFigureOut">
              <a:rPr kumimoji="1" lang="ja-JP" altLang="en-US" smtClean="0"/>
              <a:t>2023/12/9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9781B-242D-4086-885E-EA5D38457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0164"/>
            <a:ext cx="7772400" cy="15365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81524"/>
            <a:ext cx="6858000" cy="676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7" name="長方形 7"/>
          <p:cNvSpPr/>
          <p:nvPr userDrawn="1"/>
        </p:nvSpPr>
        <p:spPr>
          <a:xfrm>
            <a:off x="0" y="-1"/>
            <a:ext cx="9144000" cy="1447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/>
              <a:t>
            </a:t>
            </a:r>
          </a:p>
        </p:txBody>
      </p:sp>
      <p:pic>
        <p:nvPicPr>
          <p:cNvPr id="11" name="画像 10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0"/>
            <a:ext cx="1343025" cy="2017486"/>
          </a:xfrm>
          <a:prstGeom prst="rect">
            <a:avLst/>
          </a:prstGeom>
        </p:spPr>
      </p:pic>
      <p:sp>
        <p:nvSpPr>
          <p:cNvPr id="16" name="長方形 7"/>
          <p:cNvSpPr/>
          <p:nvPr userDrawn="1"/>
        </p:nvSpPr>
        <p:spPr>
          <a:xfrm>
            <a:off x="0" y="5410199"/>
            <a:ext cx="9144000" cy="1447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195778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0164"/>
            <a:ext cx="7772400" cy="15365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81524"/>
            <a:ext cx="6858000" cy="676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 rot="10800000">
            <a:off x="628650" y="1296553"/>
            <a:ext cx="78867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9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1550"/>
            <a:ext cx="7886700" cy="78271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 rot="10800000">
            <a:off x="628650" y="1114268"/>
            <a:ext cx="78867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5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97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47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長方形 7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/>
              <a:t>
           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037640"/>
            <a:ext cx="7886700" cy="7827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2505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1457325"/>
            <a:ext cx="7886700" cy="488632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r>
              <a:rPr kumimoji="1" lang="ja-JP" altLang="en-US" dirty="0"/>
              <a:t>テキスト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31766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1457325"/>
            <a:ext cx="7886700" cy="488632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r>
              <a:rPr kumimoji="1" lang="ja-JP" altLang="en-US" dirty="0"/>
              <a:t>テキスト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05572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34339"/>
            <a:ext cx="7886700" cy="782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42020"/>
            <a:ext cx="7886700" cy="5090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42549B-8FE6-4484-9A7A-743D5AD0E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8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2" r:id="rId3"/>
    <p:sldLayoutId id="2147483670" r:id="rId4"/>
    <p:sldLayoutId id="2147483666" r:id="rId5"/>
    <p:sldLayoutId id="2147483667" r:id="rId6"/>
    <p:sldLayoutId id="2147483668" r:id="rId7"/>
    <p:sldLayoutId id="2147483671" r:id="rId8"/>
    <p:sldLayoutId id="2147483672" r:id="rId9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l"/>
        <a:defRPr kumimoji="1"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kano.ac/head5.bmp" TargetMode="External"/><Relationship Id="rId2" Type="http://schemas.openxmlformats.org/officeDocument/2006/relationships/hyperlink" Target="http://kano.ac/head0.bmp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kano.ac/ImageEv.zip" TargetMode="External"/><Relationship Id="rId4" Type="http://schemas.openxmlformats.org/officeDocument/2006/relationships/hyperlink" Target="http://kano.ac/head10.bm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oo.gl/forms/fKu7l43wfzxWFEhh1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30400"/>
            <a:ext cx="7772400" cy="20981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b="1" dirty="0"/>
              <a:t>画像情報処理特論</a:t>
            </a:r>
            <a:br>
              <a:rPr kumimoji="1" lang="en-US" altLang="ja-JP" sz="4400" dirty="0"/>
            </a:br>
            <a:r>
              <a:rPr lang="ja-JP" altLang="en-US" sz="2200" dirty="0"/>
              <a:t>第</a:t>
            </a:r>
            <a:r>
              <a:rPr lang="en-US" altLang="ja-JP" sz="2200" dirty="0"/>
              <a:t>8</a:t>
            </a:r>
            <a:r>
              <a:rPr lang="ja-JP" altLang="en-US" sz="2200"/>
              <a:t>回　コンピュータ</a:t>
            </a:r>
            <a:r>
              <a:rPr lang="ja-JP" altLang="en-US" sz="2200" dirty="0"/>
              <a:t>診断支援への展開、まとめ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705348"/>
            <a:ext cx="6858000" cy="95885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東京工科大学　助教</a:t>
            </a:r>
            <a:endParaRPr kumimoji="1" lang="en-US" altLang="ja-JP" dirty="0"/>
          </a:p>
          <a:p>
            <a:r>
              <a:rPr kumimoji="1" lang="ja-JP" altLang="en-US" dirty="0"/>
              <a:t>加納 徹</a:t>
            </a: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6862313" y="194430"/>
            <a:ext cx="2152291" cy="42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2018/06/07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599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0914" y="3037640"/>
            <a:ext cx="8302172" cy="1000960"/>
          </a:xfrm>
        </p:spPr>
        <p:txBody>
          <a:bodyPr>
            <a:noAutofit/>
          </a:bodyPr>
          <a:lstStyle/>
          <a:p>
            <a:r>
              <a:rPr kumimoji="1" lang="ja-JP" altLang="en-US" sz="4800" b="1" dirty="0"/>
              <a:t>ノイズ低減の評価</a:t>
            </a:r>
          </a:p>
        </p:txBody>
      </p:sp>
    </p:spTree>
    <p:extLst>
      <p:ext uri="{BB962C8B-B14F-4D97-AF65-F5344CB8AC3E}">
        <p14:creationId xmlns:p14="http://schemas.microsoft.com/office/powerpoint/2010/main" val="116264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8FAE2-B95E-40A0-A777-D903F3C8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ノイズを含む画像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B38512-3183-4141-B258-A6EE137A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858809E-E8CF-4BE8-9ACD-F828BF261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10" y="2112602"/>
            <a:ext cx="3445536" cy="344553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62D3709-8DF0-4224-9608-FA44D5980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56" y="2112602"/>
            <a:ext cx="3445536" cy="3445536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8B8481-9E7E-4CA3-806A-7367E652A3DE}"/>
              </a:ext>
            </a:extLst>
          </p:cNvPr>
          <p:cNvSpPr/>
          <p:nvPr/>
        </p:nvSpPr>
        <p:spPr>
          <a:xfrm>
            <a:off x="1358450" y="1609560"/>
            <a:ext cx="2417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元画像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03F0EDB-AD81-41E9-B90B-A20CC7FFC4CF}"/>
              </a:ext>
            </a:extLst>
          </p:cNvPr>
          <p:cNvSpPr/>
          <p:nvPr/>
        </p:nvSpPr>
        <p:spPr>
          <a:xfrm>
            <a:off x="5057599" y="1609560"/>
            <a:ext cx="3038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ガウシアンノイズ</a:t>
            </a:r>
            <a:r>
              <a:rPr lang="en-US" altLang="ja-JP" sz="2000" b="1" dirty="0">
                <a:solidFill>
                  <a:schemeClr val="accent1"/>
                </a:solidFill>
              </a:rPr>
              <a:t>5</a:t>
            </a:r>
            <a:r>
              <a:rPr lang="ja-JP" altLang="en-US" sz="2000" b="1" dirty="0">
                <a:solidFill>
                  <a:schemeClr val="accent1"/>
                </a:solidFill>
              </a:rPr>
              <a:t>％</a:t>
            </a:r>
          </a:p>
        </p:txBody>
      </p:sp>
      <p:sp>
        <p:nvSpPr>
          <p:cNvPr id="22" name="二等辺三角形 28">
            <a:extLst>
              <a:ext uri="{FF2B5EF4-FFF2-40B4-BE49-F238E27FC236}">
                <a16:creationId xmlns:a16="http://schemas.microsoft.com/office/drawing/2014/main" id="{730E1348-F480-4094-92ED-829B63B28F31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AutoShape 3">
            <a:extLst>
              <a:ext uri="{FF2B5EF4-FFF2-40B4-BE49-F238E27FC236}">
                <a16:creationId xmlns:a16="http://schemas.microsoft.com/office/drawing/2014/main" id="{9A3FF626-8A86-4D3D-8BA5-31918A5EC2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84299" y="5944587"/>
            <a:ext cx="5948305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計測装置によってどうしてもノイズが出てしまう</a:t>
            </a:r>
            <a:endParaRPr lang="en-US" altLang="ja-JP" dirty="0">
              <a:latin typeface="+mn-ea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3EE54EBD-46B8-4ADE-8FE3-BAA3412E0C3F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DF53B65-D5DE-49CF-AF67-439B8F464E4B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97E87A49-802A-4AB6-8CF9-6D72D34F8A31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8D4A43B9-6850-4FD6-BCC8-C914E8F9BF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12" y="5371358"/>
            <a:ext cx="1691339" cy="133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78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7742736-643D-4A64-BED1-1F84B8DCE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56" y="2112602"/>
            <a:ext cx="3445536" cy="344553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5348FAE2-B95E-40A0-A777-D903F3C8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ノイズを含む画像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B38512-3183-4141-B258-A6EE137A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1D051BD-495C-4D64-8449-7751E3827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10" y="2112602"/>
            <a:ext cx="3445536" cy="344553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A69A10B-C451-409C-AA7B-93800C08A6B0}"/>
              </a:ext>
            </a:extLst>
          </p:cNvPr>
          <p:cNvSpPr/>
          <p:nvPr/>
        </p:nvSpPr>
        <p:spPr>
          <a:xfrm>
            <a:off x="1358450" y="1609560"/>
            <a:ext cx="2417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元画像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F65ABA6-D15D-4594-907C-C6D3A48F86E1}"/>
              </a:ext>
            </a:extLst>
          </p:cNvPr>
          <p:cNvSpPr/>
          <p:nvPr/>
        </p:nvSpPr>
        <p:spPr>
          <a:xfrm>
            <a:off x="5057599" y="1609560"/>
            <a:ext cx="3038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ガウシアンノイズ</a:t>
            </a:r>
            <a:r>
              <a:rPr lang="en-US" altLang="ja-JP" sz="2000" b="1" dirty="0">
                <a:solidFill>
                  <a:schemeClr val="accent1"/>
                </a:solidFill>
              </a:rPr>
              <a:t>10</a:t>
            </a:r>
            <a:r>
              <a:rPr lang="ja-JP" altLang="en-US" sz="2000" b="1" dirty="0">
                <a:solidFill>
                  <a:schemeClr val="accent1"/>
                </a:solidFill>
              </a:rPr>
              <a:t>％</a:t>
            </a:r>
          </a:p>
        </p:txBody>
      </p:sp>
      <p:sp>
        <p:nvSpPr>
          <p:cNvPr id="15" name="二等辺三角形 28">
            <a:extLst>
              <a:ext uri="{FF2B5EF4-FFF2-40B4-BE49-F238E27FC236}">
                <a16:creationId xmlns:a16="http://schemas.microsoft.com/office/drawing/2014/main" id="{BC1972A1-8551-47DC-8986-41CC77FC008F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B6BE7924-5365-46FF-A6EF-3481A556FD7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75203" y="5944587"/>
            <a:ext cx="2057401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b="1" dirty="0">
                <a:latin typeface="+mn-ea"/>
              </a:rPr>
              <a:t>ざらざら</a:t>
            </a:r>
            <a:endParaRPr lang="en-US" altLang="ja-JP" b="1" dirty="0">
              <a:latin typeface="+mn-ea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82348AF-356E-4613-999C-8FDD91E7ACF5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D0E3CDB8-EB84-4388-A157-A3B4DCD49671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2DC18BF9-C02A-4519-BE80-6B2A3CE26359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図 19">
            <a:extLst>
              <a:ext uri="{FF2B5EF4-FFF2-40B4-BE49-F238E27FC236}">
                <a16:creationId xmlns:a16="http://schemas.microsoft.com/office/drawing/2014/main" id="{FE780315-A810-48A4-8A1B-04D5C5417D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27" y="5571339"/>
            <a:ext cx="1176644" cy="10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9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BEE91-900D-403C-A6C9-E20D02DF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各種ダウンロードリンク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6918F3-F970-4711-8192-BFB003E89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ja-JP" altLang="en-US" dirty="0"/>
              <a:t>元画像</a:t>
            </a:r>
            <a:endParaRPr lang="en-US" altLang="ja-JP" dirty="0"/>
          </a:p>
          <a:p>
            <a:pPr marL="266700" indent="0">
              <a:buNone/>
            </a:pPr>
            <a:r>
              <a:rPr lang="en-US" altLang="ja-JP" dirty="0">
                <a:hlinkClick r:id="rId2"/>
              </a:rPr>
              <a:t>http://kano.ac/head0.bmp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ガウシアンノイズ</a:t>
            </a:r>
            <a:r>
              <a:rPr lang="en-US" altLang="ja-JP" dirty="0"/>
              <a:t>5</a:t>
            </a:r>
            <a:r>
              <a:rPr lang="ja-JP" altLang="en-US" dirty="0"/>
              <a:t>％画像</a:t>
            </a:r>
            <a:endParaRPr lang="en-US" altLang="ja-JP" dirty="0"/>
          </a:p>
          <a:p>
            <a:pPr marL="266700" indent="0">
              <a:buNone/>
            </a:pPr>
            <a:r>
              <a:rPr lang="en-US" altLang="ja-JP" dirty="0">
                <a:hlinkClick r:id="rId3"/>
              </a:rPr>
              <a:t>http://kano.ac/head5.bmp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ガウシアンノイズ</a:t>
            </a:r>
            <a:r>
              <a:rPr lang="en-US" altLang="ja-JP" dirty="0"/>
              <a:t>10</a:t>
            </a:r>
            <a:r>
              <a:rPr lang="ja-JP" altLang="en-US" dirty="0"/>
              <a:t>％画像</a:t>
            </a:r>
            <a:endParaRPr lang="en-US" altLang="ja-JP" dirty="0"/>
          </a:p>
          <a:p>
            <a:pPr marL="266700" indent="0">
              <a:buNone/>
            </a:pPr>
            <a:r>
              <a:rPr lang="en-US" altLang="ja-JP" dirty="0">
                <a:hlinkClick r:id="rId4"/>
              </a:rPr>
              <a:t>http://kano.ac/head10.bmp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RMSE</a:t>
            </a:r>
            <a:r>
              <a:rPr lang="ja-JP" altLang="en-US" dirty="0"/>
              <a:t>サンプルプロジェクトファイル</a:t>
            </a:r>
            <a:endParaRPr lang="en-US" altLang="ja-JP" dirty="0"/>
          </a:p>
          <a:p>
            <a:pPr marL="266700" indent="0">
              <a:buNone/>
            </a:pPr>
            <a:r>
              <a:rPr lang="en-US" altLang="ja-JP" dirty="0">
                <a:hlinkClick r:id="rId5"/>
              </a:rPr>
              <a:t>http://kano.ac/ImageEv.zip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32E668-721C-439D-87EA-7FF9FECA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56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EDC19-FF3A-4B51-9833-C88EF953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最終課題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585A6-0D8E-465E-AACD-A2966EB29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6913"/>
            <a:ext cx="7886700" cy="468528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ja-JP" altLang="en-US" sz="1800" dirty="0"/>
              <a:t>以下の課題を </a:t>
            </a:r>
            <a:r>
              <a:rPr lang="en-US" altLang="ja-JP" sz="1800" dirty="0"/>
              <a:t>Word </a:t>
            </a:r>
            <a:r>
              <a:rPr lang="ja-JP" altLang="en-US" sz="1800" dirty="0"/>
              <a:t>等で作成し、</a:t>
            </a:r>
            <a:r>
              <a:rPr lang="en-US" altLang="ja-JP" sz="1800" dirty="0"/>
              <a:t>PDF</a:t>
            </a:r>
            <a:r>
              <a:rPr lang="ja-JP" altLang="en-US" sz="1800" dirty="0"/>
              <a:t>形式で提出しなさい。</a:t>
            </a:r>
            <a:endParaRPr lang="en-US" altLang="ja-JP" sz="1800" dirty="0"/>
          </a:p>
          <a:p>
            <a:pPr marL="0" indent="0" algn="r">
              <a:lnSpc>
                <a:spcPct val="100000"/>
              </a:lnSpc>
              <a:buNone/>
            </a:pPr>
            <a:r>
              <a:rPr lang="ja-JP" altLang="en-US" sz="1800" dirty="0"/>
              <a:t>（ファイル名：学籍番号</a:t>
            </a:r>
            <a:r>
              <a:rPr lang="en-US" altLang="ja-JP" sz="1800" dirty="0"/>
              <a:t>_</a:t>
            </a:r>
            <a:r>
              <a:rPr lang="ja-JP" altLang="en-US" sz="1800" dirty="0"/>
              <a:t>氏名</a:t>
            </a:r>
            <a:r>
              <a:rPr lang="en-US" altLang="ja-JP" sz="1800" dirty="0"/>
              <a:t>.pdf</a:t>
            </a:r>
            <a:r>
              <a:rPr lang="ja-JP" altLang="en-US" sz="1800" dirty="0"/>
              <a:t>）</a:t>
            </a:r>
            <a:endParaRPr lang="en-US" altLang="ja-JP" sz="1800" b="1" dirty="0"/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ja-JP" sz="1800" b="1" dirty="0"/>
              <a:t>【</a:t>
            </a:r>
            <a:r>
              <a:rPr lang="ja-JP" altLang="en-US" sz="1800" b="1" dirty="0"/>
              <a:t>課題</a:t>
            </a:r>
            <a:r>
              <a:rPr lang="en-US" altLang="ja-JP" sz="1800" b="1" dirty="0"/>
              <a:t>1】</a:t>
            </a:r>
            <a:br>
              <a:rPr lang="en-US" altLang="ja-JP" sz="1800" dirty="0"/>
            </a:br>
            <a:r>
              <a:rPr lang="ja-JP" altLang="en-US" sz="1800" dirty="0"/>
              <a:t>　ノイズを含む画像に対して何らかの画像処理を適用し、</a:t>
            </a:r>
            <a:r>
              <a:rPr lang="en-US" altLang="ja-JP" sz="1800" dirty="0"/>
              <a:t>RMSE</a:t>
            </a:r>
            <a:r>
              <a:rPr lang="ja-JP" altLang="en-US" sz="1800" dirty="0"/>
              <a:t>の値の変化を考察しなさい。</a:t>
            </a:r>
            <a:endParaRPr lang="en-US" altLang="ja-JP" sz="1800" dirty="0"/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ja-JP" sz="1800" b="1" dirty="0"/>
              <a:t>【</a:t>
            </a:r>
            <a:r>
              <a:rPr lang="ja-JP" altLang="en-US" sz="1800" b="1" dirty="0"/>
              <a:t>発展課題</a:t>
            </a:r>
            <a:r>
              <a:rPr lang="en-US" altLang="ja-JP" sz="1800" b="1" dirty="0"/>
              <a:t>1】</a:t>
            </a:r>
            <a:br>
              <a:rPr lang="en-US" altLang="ja-JP" sz="1800" dirty="0"/>
            </a:br>
            <a:r>
              <a:rPr lang="ja-JP" altLang="en-US" sz="1800" dirty="0"/>
              <a:t>　課題１の結果に加え、</a:t>
            </a:r>
            <a:r>
              <a:rPr lang="en-US" altLang="ja-JP" sz="1800" dirty="0"/>
              <a:t>PSNR</a:t>
            </a:r>
            <a:r>
              <a:rPr lang="ja-JP" altLang="en-US" sz="1800" dirty="0"/>
              <a:t>と</a:t>
            </a:r>
            <a:r>
              <a:rPr lang="en-US" altLang="ja-JP" sz="1800" dirty="0"/>
              <a:t>SD</a:t>
            </a:r>
            <a:r>
              <a:rPr lang="ja-JP" altLang="en-US" sz="1800" dirty="0"/>
              <a:t>の変化も観察し、考察しなさい。</a:t>
            </a:r>
            <a:endParaRPr lang="en-US" altLang="ja-JP" sz="1800" dirty="0"/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ja-JP" sz="1800" b="1" dirty="0"/>
              <a:t>【</a:t>
            </a:r>
            <a:r>
              <a:rPr lang="ja-JP" altLang="en-US" sz="1800" b="1" dirty="0"/>
              <a:t>発展課題</a:t>
            </a:r>
            <a:r>
              <a:rPr lang="en-US" altLang="ja-JP" sz="1800" b="1" dirty="0"/>
              <a:t>2】</a:t>
            </a:r>
            <a:br>
              <a:rPr lang="en-US" altLang="ja-JP" sz="1800" dirty="0"/>
            </a:br>
            <a:r>
              <a:rPr lang="ja-JP" altLang="en-US" sz="1800" dirty="0"/>
              <a:t>　本講義の感想を書いて下さい。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F45731-FCF3-49DB-83DE-F594260B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6" name="二等辺三角形 28">
            <a:extLst>
              <a:ext uri="{FF2B5EF4-FFF2-40B4-BE49-F238E27FC236}">
                <a16:creationId xmlns:a16="http://schemas.microsoft.com/office/drawing/2014/main" id="{B11DBC64-704F-4986-84A7-33985EA4ED99}"/>
              </a:ext>
            </a:extLst>
          </p:cNvPr>
          <p:cNvSpPr/>
          <p:nvPr/>
        </p:nvSpPr>
        <p:spPr>
          <a:xfrm rot="5400000">
            <a:off x="7331110" y="6054274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849E3D62-26D5-4E9A-9826-4167B52E7C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1540" y="5486663"/>
            <a:ext cx="6441066" cy="93510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marL="719138" algn="ctr"/>
            <a:r>
              <a:rPr lang="ja-JP" altLang="en-US" dirty="0">
                <a:latin typeface="+mn-ea"/>
              </a:rPr>
              <a:t>授業評価アンケートにも回答してね</a:t>
            </a:r>
            <a:endParaRPr lang="en-US" altLang="ja-JP" dirty="0">
              <a:latin typeface="+mn-ea"/>
            </a:endParaRPr>
          </a:p>
          <a:p>
            <a:pPr marL="719138" algn="ctr"/>
            <a:r>
              <a:rPr lang="en-US" altLang="ja-JP" dirty="0">
                <a:latin typeface="+mn-ea"/>
                <a:hlinkClick r:id="rId2"/>
              </a:rPr>
              <a:t>https://goo.gl/forms/fKu7l43wfzxWFEhh1</a:t>
            </a:r>
            <a:endParaRPr lang="en-US" altLang="ja-JP" dirty="0">
              <a:latin typeface="+mn-ea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D0E2214-6D91-4D8B-BDB0-8FA6AE12F271}"/>
              </a:ext>
            </a:extLst>
          </p:cNvPr>
          <p:cNvGrpSpPr/>
          <p:nvPr/>
        </p:nvGrpSpPr>
        <p:grpSpPr>
          <a:xfrm>
            <a:off x="7228365" y="6158291"/>
            <a:ext cx="152604" cy="143187"/>
            <a:chOff x="7160043" y="6310606"/>
            <a:chExt cx="152604" cy="143187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2F63D19-1896-4EBC-9D01-1FAC932A3535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D82B241-2816-488A-9730-73935DCD3819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コンテンツ プレースホルダー 12">
            <a:extLst>
              <a:ext uri="{FF2B5EF4-FFF2-40B4-BE49-F238E27FC236}">
                <a16:creationId xmlns:a16="http://schemas.microsoft.com/office/drawing/2014/main" id="{DF0A1641-C296-451B-AB01-5628603977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45"/>
          <a:stretch/>
        </p:blipFill>
        <p:spPr>
          <a:xfrm>
            <a:off x="7692644" y="5552753"/>
            <a:ext cx="975672" cy="93510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3B458D4-D846-49F2-AD1F-4E8B7BFBBC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61" t="4762" r="5762" b="6649"/>
          <a:stretch/>
        </p:blipFill>
        <p:spPr>
          <a:xfrm>
            <a:off x="1065501" y="5524053"/>
            <a:ext cx="882572" cy="86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9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293298" y="2119087"/>
            <a:ext cx="8557404" cy="29609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/>
              <a:t>お疲れ様でした</a:t>
            </a:r>
            <a:br>
              <a:rPr lang="en-US" altLang="ja-JP" b="1" dirty="0"/>
            </a:br>
            <a:r>
              <a:rPr lang="ja-JP" altLang="en-US" b="1" dirty="0"/>
              <a:t>おわり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16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4A21C-20BE-4472-9D8F-7ACD7D28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授業計画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6187F9-A533-47F2-ABA4-0AD1B68E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8074"/>
            <a:ext cx="7886700" cy="50645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第</a:t>
            </a:r>
            <a:r>
              <a:rPr lang="en-US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回：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ガイダンス、</a:t>
            </a:r>
            <a:r>
              <a:rPr lang="en-US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開発環境の構築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第</a:t>
            </a:r>
            <a:r>
              <a:rPr lang="en-US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回：</a:t>
            </a:r>
            <a:r>
              <a:rPr lang="en-US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GUI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アプリケーション開発、画像データの入出力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第</a:t>
            </a:r>
            <a:r>
              <a:rPr lang="en-US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回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：前処理</a:t>
            </a:r>
            <a:r>
              <a:rPr lang="en-US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(1)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（</a:t>
            </a:r>
            <a:r>
              <a:rPr lang="ja-JP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二値化処理、画像の配列化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第</a:t>
            </a:r>
            <a:r>
              <a:rPr lang="en-US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回：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前処理</a:t>
            </a:r>
            <a:r>
              <a:rPr lang="en-US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(2)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（</a:t>
            </a:r>
            <a:r>
              <a:rPr lang="ja-JP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モルフォロジー演算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en-US" altLang="ja-JP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第</a:t>
            </a:r>
            <a:r>
              <a:rPr lang="en-US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回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：前処理</a:t>
            </a:r>
            <a:r>
              <a:rPr lang="en-US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(3)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（平滑化、</a:t>
            </a:r>
            <a:r>
              <a:rPr lang="ja-JP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鮮鋭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化）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第</a:t>
            </a:r>
            <a:r>
              <a:rPr lang="en-US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回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：</a:t>
            </a:r>
            <a:r>
              <a:rPr lang="ja-JP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後処理（描画操作、領域塗りつぶし）</a:t>
            </a:r>
            <a:endParaRPr lang="ja-JP" altLang="ja-JP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第</a:t>
            </a:r>
            <a:r>
              <a:rPr lang="en-US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</a:t>
            </a: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回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：画像の定量評価（</a:t>
            </a:r>
            <a:r>
              <a:rPr lang="en-US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RMSE</a:t>
            </a:r>
            <a:r>
              <a:rPr lang="ja-JP" altLang="ja-JP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PSNR</a:t>
            </a:r>
            <a:r>
              <a:rPr lang="ja-JP" altLang="ja-JP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、</a:t>
            </a:r>
            <a:r>
              <a:rPr lang="en-US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SD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en-US" altLang="ja-JP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>
                <a:solidFill>
                  <a:srgbClr val="FF0000"/>
                </a:solidFill>
              </a:rPr>
              <a:t>第</a:t>
            </a:r>
            <a:r>
              <a:rPr lang="en-US" altLang="ja-JP" sz="2200" b="1" dirty="0">
                <a:solidFill>
                  <a:srgbClr val="FF0000"/>
                </a:solidFill>
              </a:rPr>
              <a:t>8</a:t>
            </a:r>
            <a:r>
              <a:rPr lang="ja-JP" altLang="ja-JP" sz="2200" b="1" dirty="0">
                <a:solidFill>
                  <a:srgbClr val="FF0000"/>
                </a:solidFill>
              </a:rPr>
              <a:t>回：</a:t>
            </a:r>
            <a:r>
              <a:rPr lang="ja-JP" altLang="en-US" sz="2200" b="1" dirty="0">
                <a:solidFill>
                  <a:srgbClr val="FF0000"/>
                </a:solidFill>
              </a:rPr>
              <a:t>コンピュータ診断支援への展開、まとめ</a:t>
            </a:r>
            <a:endParaRPr kumimoji="1" lang="ja-JP" altLang="en-US" sz="2200" b="1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54A2F-1BBA-41B2-A0F3-2E75AB65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3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0914" y="3037640"/>
            <a:ext cx="8302172" cy="1000960"/>
          </a:xfrm>
        </p:spPr>
        <p:txBody>
          <a:bodyPr>
            <a:noAutofit/>
          </a:bodyPr>
          <a:lstStyle/>
          <a:p>
            <a:r>
              <a:rPr kumimoji="1" lang="ja-JP" altLang="en-US" sz="4800" b="1" dirty="0"/>
              <a:t>画像診断への展開</a:t>
            </a:r>
          </a:p>
        </p:txBody>
      </p:sp>
    </p:spTree>
    <p:extLst>
      <p:ext uri="{BB962C8B-B14F-4D97-AF65-F5344CB8AC3E}">
        <p14:creationId xmlns:p14="http://schemas.microsoft.com/office/powerpoint/2010/main" val="422663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1B6F7-C903-4B66-98AD-18115700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私の頭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0065BD9D-294F-4620-A85E-C094E8930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967706"/>
            <a:ext cx="4038600" cy="4038600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B3162E-FF6F-4D97-84FB-3015FA5F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4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F61AC03-79CA-4061-BCCC-CDE1C2CFCFAF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2330450" y="2081465"/>
            <a:ext cx="1670050" cy="6972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3EA4DC9A-3648-413D-BC11-6B8305A3B475}"/>
              </a:ext>
            </a:extLst>
          </p:cNvPr>
          <p:cNvSpPr/>
          <p:nvPr/>
        </p:nvSpPr>
        <p:spPr>
          <a:xfrm>
            <a:off x="628650" y="1887790"/>
            <a:ext cx="1701800" cy="387350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bIns="36000" rtlCol="0" anchor="ctr"/>
          <a:lstStyle/>
          <a:p>
            <a:pPr algn="ctr"/>
            <a:r>
              <a:rPr kumimoji="1" lang="ja-JP" altLang="en-US" sz="1600" dirty="0"/>
              <a:t>眼球 </a:t>
            </a:r>
            <a:r>
              <a:rPr kumimoji="1" lang="en-US" altLang="ja-JP" sz="1600" dirty="0"/>
              <a:t>(Eyeball)</a:t>
            </a:r>
            <a:endParaRPr kumimoji="1" lang="ja-JP" altLang="en-US" sz="16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B69AD30-4E17-47DA-8159-420673DC765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441950" y="2778759"/>
            <a:ext cx="1511300" cy="999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B31047D0-048E-4A4E-A6F6-9232DC4DA509}"/>
              </a:ext>
            </a:extLst>
          </p:cNvPr>
          <p:cNvSpPr/>
          <p:nvPr/>
        </p:nvSpPr>
        <p:spPr>
          <a:xfrm>
            <a:off x="6953250" y="2496818"/>
            <a:ext cx="2012950" cy="563881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bIns="36000" rtlCol="0" anchor="ctr"/>
          <a:lstStyle/>
          <a:p>
            <a:pPr algn="ctr"/>
            <a:r>
              <a:rPr kumimoji="1" lang="ja-JP" altLang="en-US" sz="1600" dirty="0"/>
              <a:t>頬骨</a:t>
            </a:r>
            <a:br>
              <a:rPr kumimoji="1" lang="en-US" altLang="ja-JP" sz="1600" dirty="0"/>
            </a:br>
            <a:r>
              <a:rPr kumimoji="1" lang="en-US" altLang="ja-JP" sz="1600" dirty="0"/>
              <a:t>(Zygomatic bone)</a:t>
            </a:r>
            <a:endParaRPr kumimoji="1" lang="ja-JP" altLang="en-US" sz="16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6E25D1A-CC1C-4E2F-9F0D-7A3DD99038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273040" y="3603468"/>
            <a:ext cx="1680210" cy="258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B987F2A-2F2E-4917-A651-6E61ED2FD582}"/>
              </a:ext>
            </a:extLst>
          </p:cNvPr>
          <p:cNvSpPr/>
          <p:nvPr/>
        </p:nvSpPr>
        <p:spPr>
          <a:xfrm>
            <a:off x="6953250" y="3321527"/>
            <a:ext cx="2012950" cy="563881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bIns="36000" rtlCol="0" anchor="ctr"/>
          <a:lstStyle/>
          <a:p>
            <a:pPr algn="ctr"/>
            <a:r>
              <a:rPr kumimoji="1" lang="ja-JP" altLang="en-US" sz="1600" dirty="0"/>
              <a:t>側頭葉</a:t>
            </a:r>
            <a:br>
              <a:rPr kumimoji="1" lang="en-US" altLang="ja-JP" sz="1600" dirty="0"/>
            </a:br>
            <a:r>
              <a:rPr kumimoji="1" lang="en-US" altLang="ja-JP" sz="1600" dirty="0"/>
              <a:t>(Temporal lobe)</a:t>
            </a:r>
            <a:endParaRPr kumimoji="1" lang="ja-JP" altLang="en-US" sz="16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7E418BF-2BB3-4A77-B908-00A370D66D7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273040" y="4480990"/>
            <a:ext cx="1595767" cy="2277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AD282D0-6C66-47C8-A87C-45A9F415D863}"/>
              </a:ext>
            </a:extLst>
          </p:cNvPr>
          <p:cNvSpPr/>
          <p:nvPr/>
        </p:nvSpPr>
        <p:spPr>
          <a:xfrm>
            <a:off x="6868807" y="4426778"/>
            <a:ext cx="1763383" cy="563881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bIns="36000" rtlCol="0" anchor="ctr"/>
          <a:lstStyle/>
          <a:p>
            <a:pPr algn="ctr"/>
            <a:r>
              <a:rPr kumimoji="1" lang="ja-JP" altLang="en-US" sz="1600" dirty="0"/>
              <a:t>小脳</a:t>
            </a:r>
            <a:br>
              <a:rPr kumimoji="1" lang="en-US" altLang="ja-JP" sz="1600" dirty="0"/>
            </a:br>
            <a:r>
              <a:rPr kumimoji="1" lang="en-US" altLang="ja-JP" sz="1600" dirty="0"/>
              <a:t>(Cerebellum)</a:t>
            </a:r>
            <a:endParaRPr kumimoji="1" lang="ja-JP" altLang="en-US" sz="1600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A51F25E-1457-41E4-972B-2DB2165B6ED3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2201604" y="4426778"/>
            <a:ext cx="2370396" cy="3954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2D70D87-2EB6-4A31-98F4-7F90516DF668}"/>
              </a:ext>
            </a:extLst>
          </p:cNvPr>
          <p:cNvSpPr/>
          <p:nvPr/>
        </p:nvSpPr>
        <p:spPr>
          <a:xfrm>
            <a:off x="188654" y="4540334"/>
            <a:ext cx="2012950" cy="563881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bIns="36000" rtlCol="0" anchor="ctr"/>
          <a:lstStyle/>
          <a:p>
            <a:pPr algn="ctr"/>
            <a:r>
              <a:rPr kumimoji="1" lang="ja-JP" altLang="en-US" sz="1600" dirty="0"/>
              <a:t>第四脳室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(Fourth ventricle)</a:t>
            </a:r>
            <a:endParaRPr kumimoji="1" lang="ja-JP" altLang="en-US" sz="1600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5AE6724-1C82-44BA-9B6B-A8CAEFFF54B8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2275193" y="3328423"/>
            <a:ext cx="2296807" cy="2216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14F5722-651E-4852-8767-ED32366E0B59}"/>
              </a:ext>
            </a:extLst>
          </p:cNvPr>
          <p:cNvSpPr/>
          <p:nvPr/>
        </p:nvSpPr>
        <p:spPr>
          <a:xfrm>
            <a:off x="262243" y="3046482"/>
            <a:ext cx="2012950" cy="563881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72000" bIns="36000" rtlCol="0" anchor="ctr"/>
          <a:lstStyle/>
          <a:p>
            <a:pPr algn="ctr"/>
            <a:r>
              <a:rPr kumimoji="1" lang="ja-JP" altLang="en-US" sz="1600" dirty="0"/>
              <a:t>蝶形骨洞</a:t>
            </a:r>
            <a:br>
              <a:rPr kumimoji="1" lang="en-US" altLang="ja-JP" sz="1600" dirty="0"/>
            </a:br>
            <a:r>
              <a:rPr kumimoji="1" lang="en-US" altLang="ja-JP" sz="1600" dirty="0"/>
              <a:t>(Sphenoid bone)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7077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0B535-55F5-43C0-8FB7-894815FE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画像処理例</a:t>
            </a:r>
            <a:r>
              <a:rPr lang="en-US" altLang="ja-JP" dirty="0"/>
              <a:t> - 1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12610C-246E-4C50-9D15-2FDD6932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A542866-26E9-448E-83E8-CE84E537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27751"/>
            <a:ext cx="3600000" cy="360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313EF5-8D54-4B31-9852-5483134A3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350" y="2527751"/>
            <a:ext cx="3600000" cy="36000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32A9C7-8229-423C-B97A-14842EF36723}"/>
              </a:ext>
            </a:extLst>
          </p:cNvPr>
          <p:cNvSpPr/>
          <p:nvPr/>
        </p:nvSpPr>
        <p:spPr>
          <a:xfrm>
            <a:off x="1220022" y="2075105"/>
            <a:ext cx="2417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二値化処理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28C838E-0930-4DD1-A4CF-7E5CC313DCD2}"/>
              </a:ext>
            </a:extLst>
          </p:cNvPr>
          <p:cNvSpPr/>
          <p:nvPr/>
        </p:nvSpPr>
        <p:spPr>
          <a:xfrm>
            <a:off x="4426196" y="2075105"/>
            <a:ext cx="45783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平滑化フィルタ</a:t>
            </a:r>
            <a:r>
              <a:rPr lang="en-US" altLang="ja-JP" sz="2000" b="1" dirty="0">
                <a:solidFill>
                  <a:schemeClr val="accent1"/>
                </a:solidFill>
              </a:rPr>
              <a:t> + </a:t>
            </a:r>
            <a:r>
              <a:rPr lang="ja-JP" altLang="en-US" sz="2000" b="1" dirty="0">
                <a:solidFill>
                  <a:schemeClr val="accent1"/>
                </a:solidFill>
              </a:rPr>
              <a:t>二値化処理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9FDE212-6A46-44CE-9D4F-73FCA740C47F}"/>
              </a:ext>
            </a:extLst>
          </p:cNvPr>
          <p:cNvSpPr/>
          <p:nvPr/>
        </p:nvSpPr>
        <p:spPr>
          <a:xfrm rot="1103275">
            <a:off x="1343058" y="5257722"/>
            <a:ext cx="1360304" cy="5532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2E824EA-A92A-4728-8406-25494B8595FA}"/>
              </a:ext>
            </a:extLst>
          </p:cNvPr>
          <p:cNvSpPr/>
          <p:nvPr/>
        </p:nvSpPr>
        <p:spPr>
          <a:xfrm rot="1103275">
            <a:off x="5557601" y="5257722"/>
            <a:ext cx="1360304" cy="5532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C59150C-9EA6-4687-B527-0EC09ACE871A}"/>
              </a:ext>
            </a:extLst>
          </p:cNvPr>
          <p:cNvSpPr/>
          <p:nvPr/>
        </p:nvSpPr>
        <p:spPr>
          <a:xfrm rot="19478160">
            <a:off x="5993301" y="3032294"/>
            <a:ext cx="274524" cy="1628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EED3D1E-CED9-408A-8D7E-E85EB8A1A213}"/>
              </a:ext>
            </a:extLst>
          </p:cNvPr>
          <p:cNvSpPr/>
          <p:nvPr/>
        </p:nvSpPr>
        <p:spPr>
          <a:xfrm rot="19478160">
            <a:off x="1707838" y="3032294"/>
            <a:ext cx="274524" cy="1628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F1C289F-5FE7-43B3-B438-1FD8E8F36B3B}"/>
              </a:ext>
            </a:extLst>
          </p:cNvPr>
          <p:cNvSpPr/>
          <p:nvPr/>
        </p:nvSpPr>
        <p:spPr>
          <a:xfrm rot="19478160">
            <a:off x="7383954" y="4134281"/>
            <a:ext cx="479711" cy="71541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C059508-3E3F-482C-9BC9-6CE86324771D}"/>
              </a:ext>
            </a:extLst>
          </p:cNvPr>
          <p:cNvSpPr/>
          <p:nvPr/>
        </p:nvSpPr>
        <p:spPr>
          <a:xfrm rot="19478160">
            <a:off x="3102192" y="4134281"/>
            <a:ext cx="479711" cy="71541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31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0B535-55F5-43C0-8FB7-894815FE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画像処理例</a:t>
            </a:r>
            <a:r>
              <a:rPr lang="en-US" altLang="ja-JP" dirty="0"/>
              <a:t> - 2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12610C-246E-4C50-9D15-2FDD6932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A542866-26E9-448E-83E8-CE84E5377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27751"/>
            <a:ext cx="3600000" cy="360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96CF27A-F6A0-4F24-996D-6E77F0AD1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527751"/>
            <a:ext cx="3600000" cy="3600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5313EF5-8D54-4B31-9852-5483134A3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350" y="2527751"/>
            <a:ext cx="3600000" cy="36000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BDA7C5D-8A3E-48CC-8010-C68F297DE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350" y="2527751"/>
            <a:ext cx="3600000" cy="36000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D840F6F-2E20-4F2E-A4C1-55968E8DA2F7}"/>
              </a:ext>
            </a:extLst>
          </p:cNvPr>
          <p:cNvSpPr/>
          <p:nvPr/>
        </p:nvSpPr>
        <p:spPr>
          <a:xfrm>
            <a:off x="1220022" y="1783793"/>
            <a:ext cx="24172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二値化処理</a:t>
            </a:r>
            <a:endParaRPr lang="en-US" altLang="ja-JP" sz="20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➡ オープニング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80EC380-0009-4808-B4BE-CF891FF7F341}"/>
              </a:ext>
            </a:extLst>
          </p:cNvPr>
          <p:cNvSpPr/>
          <p:nvPr/>
        </p:nvSpPr>
        <p:spPr>
          <a:xfrm>
            <a:off x="4426196" y="1783793"/>
            <a:ext cx="45783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平滑化フィルタ</a:t>
            </a:r>
            <a:r>
              <a:rPr lang="en-US" altLang="ja-JP" sz="2000" b="1" dirty="0">
                <a:solidFill>
                  <a:schemeClr val="accent1"/>
                </a:solidFill>
              </a:rPr>
              <a:t> + </a:t>
            </a:r>
            <a:r>
              <a:rPr lang="ja-JP" altLang="en-US" sz="2000" b="1" dirty="0">
                <a:solidFill>
                  <a:schemeClr val="accent1"/>
                </a:solidFill>
              </a:rPr>
              <a:t>二値化処理</a:t>
            </a:r>
            <a:endParaRPr lang="en-US" altLang="ja-JP" sz="2000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➡ オープニング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2E833237-0271-4534-9EAA-7E5DA61B2172}"/>
              </a:ext>
            </a:extLst>
          </p:cNvPr>
          <p:cNvSpPr/>
          <p:nvPr/>
        </p:nvSpPr>
        <p:spPr>
          <a:xfrm rot="18737920">
            <a:off x="7163104" y="4602972"/>
            <a:ext cx="254105" cy="2315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E9C1B8FA-9FB7-4FE3-9ED7-736F524C4F29}"/>
              </a:ext>
            </a:extLst>
          </p:cNvPr>
          <p:cNvSpPr/>
          <p:nvPr/>
        </p:nvSpPr>
        <p:spPr>
          <a:xfrm rot="18737920">
            <a:off x="2849897" y="4602973"/>
            <a:ext cx="254105" cy="23159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26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C1A2B-15FD-44FC-AD2C-03F65473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鮮鋭化例 </a:t>
            </a:r>
            <a:r>
              <a:rPr kumimoji="1" lang="en-US" altLang="ja-JP" dirty="0"/>
              <a:t>- 1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5FFDDA-C05C-44F4-953E-77711BB4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1026" name="Picture 2" descr="http://www.ususus.sakura.ne.jp/abscessp1d.jpg">
            <a:extLst>
              <a:ext uri="{FF2B5EF4-FFF2-40B4-BE49-F238E27FC236}">
                <a16:creationId xmlns:a16="http://schemas.microsoft.com/office/drawing/2014/main" id="{4F114C9D-78D2-4F84-87B9-739F59330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852" y="2699850"/>
            <a:ext cx="3781500" cy="256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ususus.sakura.ne.jp/abscessp1d.jpg">
            <a:extLst>
              <a:ext uri="{FF2B5EF4-FFF2-40B4-BE49-F238E27FC236}">
                <a16:creationId xmlns:a16="http://schemas.microsoft.com/office/drawing/2014/main" id="{A345A7A4-0D4C-4660-9A89-1B9B935ED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699850"/>
            <a:ext cx="3781500" cy="256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2FDABF-BADE-4E86-B20B-9B2D42B65319}"/>
              </a:ext>
            </a:extLst>
          </p:cNvPr>
          <p:cNvSpPr/>
          <p:nvPr/>
        </p:nvSpPr>
        <p:spPr>
          <a:xfrm>
            <a:off x="1310772" y="2195047"/>
            <a:ext cx="2417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元画像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17DEEE-885F-46CF-A21E-E447EB6DB877}"/>
              </a:ext>
            </a:extLst>
          </p:cNvPr>
          <p:cNvSpPr/>
          <p:nvPr/>
        </p:nvSpPr>
        <p:spPr>
          <a:xfrm>
            <a:off x="5415973" y="2195047"/>
            <a:ext cx="2417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鮮鋭化</a:t>
            </a:r>
            <a:r>
              <a:rPr lang="en-US" altLang="ja-JP" sz="2000" b="1" dirty="0">
                <a:solidFill>
                  <a:schemeClr val="accent1"/>
                </a:solidFill>
              </a:rPr>
              <a:t>1</a:t>
            </a:r>
            <a:endParaRPr lang="ja-JP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14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ususus.sakura.ne.jp/abscessp1d.jpg">
            <a:extLst>
              <a:ext uri="{FF2B5EF4-FFF2-40B4-BE49-F238E27FC236}">
                <a16:creationId xmlns:a16="http://schemas.microsoft.com/office/drawing/2014/main" id="{446D4737-D2B9-46AB-9FD9-471B448EF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852" y="2699849"/>
            <a:ext cx="3781500" cy="256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FDC1A2B-15FD-44FC-AD2C-03F65473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鮮鋭化例 </a:t>
            </a:r>
            <a:r>
              <a:rPr kumimoji="1" lang="en-US" altLang="ja-JP" dirty="0"/>
              <a:t>- 2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5FFDDA-C05C-44F4-953E-77711BB4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Picture 2" descr="http://www.ususus.sakura.ne.jp/abscessp1d.jpg">
            <a:extLst>
              <a:ext uri="{FF2B5EF4-FFF2-40B4-BE49-F238E27FC236}">
                <a16:creationId xmlns:a16="http://schemas.microsoft.com/office/drawing/2014/main" id="{A345A7A4-0D4C-4660-9A89-1B9B935ED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699850"/>
            <a:ext cx="3781500" cy="256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62FDABF-BADE-4E86-B20B-9B2D42B65319}"/>
              </a:ext>
            </a:extLst>
          </p:cNvPr>
          <p:cNvSpPr/>
          <p:nvPr/>
        </p:nvSpPr>
        <p:spPr>
          <a:xfrm>
            <a:off x="1310772" y="2195047"/>
            <a:ext cx="2417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元画像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17DEEE-885F-46CF-A21E-E447EB6DB877}"/>
              </a:ext>
            </a:extLst>
          </p:cNvPr>
          <p:cNvSpPr/>
          <p:nvPr/>
        </p:nvSpPr>
        <p:spPr>
          <a:xfrm>
            <a:off x="5415973" y="2195047"/>
            <a:ext cx="2417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1"/>
                </a:solidFill>
              </a:rPr>
              <a:t>鮮鋭化</a:t>
            </a:r>
            <a:r>
              <a:rPr lang="en-US" altLang="ja-JP" sz="2000" b="1" dirty="0">
                <a:solidFill>
                  <a:schemeClr val="accent1"/>
                </a:solidFill>
              </a:rPr>
              <a:t>2</a:t>
            </a:r>
            <a:endParaRPr lang="ja-JP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1" name="二等辺三角形 28">
            <a:extLst>
              <a:ext uri="{FF2B5EF4-FFF2-40B4-BE49-F238E27FC236}">
                <a16:creationId xmlns:a16="http://schemas.microsoft.com/office/drawing/2014/main" id="{6EF365E9-17A2-43B1-AE70-2BCE58A7DC09}"/>
              </a:ext>
            </a:extLst>
          </p:cNvPr>
          <p:cNvSpPr/>
          <p:nvPr/>
        </p:nvSpPr>
        <p:spPr>
          <a:xfrm rot="5400000">
            <a:off x="7331110" y="615675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16123535-5FDC-4C1E-B8AE-A27D9234AB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91000" y="5902403"/>
            <a:ext cx="3141603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肝膿瘍・・・悲しい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66CBBC8-86C8-4809-BFAA-D230F43EB919}"/>
              </a:ext>
            </a:extLst>
          </p:cNvPr>
          <p:cNvGrpSpPr/>
          <p:nvPr/>
        </p:nvGrpSpPr>
        <p:grpSpPr>
          <a:xfrm>
            <a:off x="7228365" y="6260775"/>
            <a:ext cx="152604" cy="143187"/>
            <a:chOff x="7160043" y="6310606"/>
            <a:chExt cx="152604" cy="143187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90C9411-79C9-425F-BD80-D5DDD4D9360C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B399D768-AC1C-488D-B201-4A7F8BE46B4A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6" name="図 15">
            <a:extLst>
              <a:ext uri="{FF2B5EF4-FFF2-40B4-BE49-F238E27FC236}">
                <a16:creationId xmlns:a16="http://schemas.microsoft.com/office/drawing/2014/main" id="{3D932F66-C87F-4CD7-8F45-FDB7822289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574" y="5559586"/>
            <a:ext cx="1224730" cy="108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2338E-A977-4C6A-97EC-586C8DC6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骨粗鬆症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175354-2AE5-4529-8FB3-C792A426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2052" name="Picture 4" descr="ãéª¨ç²é¬ç CTãã®ç»åæ¤ç´¢çµæ">
            <a:extLst>
              <a:ext uri="{FF2B5EF4-FFF2-40B4-BE49-F238E27FC236}">
                <a16:creationId xmlns:a16="http://schemas.microsoft.com/office/drawing/2014/main" id="{BFD1A60B-83F8-4257-8520-465BCF6FB9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28402"/>
            <a:ext cx="7886700" cy="401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二等辺三角形 28">
            <a:extLst>
              <a:ext uri="{FF2B5EF4-FFF2-40B4-BE49-F238E27FC236}">
                <a16:creationId xmlns:a16="http://schemas.microsoft.com/office/drawing/2014/main" id="{A10FFF5E-8EB0-4A40-AA23-A46B2B45012A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8A56D536-BC80-427B-9D1C-E7B18D8437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28749" y="5944587"/>
            <a:ext cx="5903855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下手にモルフォロジー演算できないな・・・</a:t>
            </a:r>
            <a:endParaRPr lang="en-US" altLang="ja-JP" dirty="0">
              <a:latin typeface="+mn-ea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6635D17-247F-4094-82A2-FD8205CBAA66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90B7D09-5B96-4540-B75D-9B9A53F282DB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28E6B40-7F3E-4439-A9FC-535CC2E833C7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251537F9-E8CA-4CA4-B7B5-76F4BDF83B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024" y="5402701"/>
            <a:ext cx="1281727" cy="12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9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4840"/>
      </a:accent1>
      <a:accent2>
        <a:srgbClr val="375623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14534</TotalTime>
  <Words>429</Words>
  <Application>Microsoft Office PowerPoint</Application>
  <PresentationFormat>画面に合わせる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メイリオ</vt:lpstr>
      <vt:lpstr>游ゴシック</vt:lpstr>
      <vt:lpstr>Arial</vt:lpstr>
      <vt:lpstr>Wingdings</vt:lpstr>
      <vt:lpstr>Office テーマ</vt:lpstr>
      <vt:lpstr>画像情報処理特論 第8回　コンピュータ診断支援への展開、まとめ</vt:lpstr>
      <vt:lpstr>授業計画</vt:lpstr>
      <vt:lpstr>画像診断への展開</vt:lpstr>
      <vt:lpstr>私の頭</vt:lpstr>
      <vt:lpstr>画像処理例 - 1</vt:lpstr>
      <vt:lpstr>画像処理例 - 2</vt:lpstr>
      <vt:lpstr>鮮鋭化例 - 1</vt:lpstr>
      <vt:lpstr>鮮鋭化例 - 2</vt:lpstr>
      <vt:lpstr>骨粗鬆症</vt:lpstr>
      <vt:lpstr>ノイズ低減の評価</vt:lpstr>
      <vt:lpstr>ノイズを含む画像</vt:lpstr>
      <vt:lpstr>ノイズを含む画像</vt:lpstr>
      <vt:lpstr>各種ダウンロードリンク</vt:lpstr>
      <vt:lpstr>最終課題</vt:lpstr>
      <vt:lpstr>お疲れ様でした おわり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Toru</dc:creator>
  <cp:lastModifiedBy>Toru Kano</cp:lastModifiedBy>
  <cp:revision>395</cp:revision>
  <dcterms:created xsi:type="dcterms:W3CDTF">2016-02-02T12:07:11Z</dcterms:created>
  <dcterms:modified xsi:type="dcterms:W3CDTF">2023-12-09T05:32:06Z</dcterms:modified>
</cp:coreProperties>
</file>