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97" r:id="rId2"/>
    <p:sldId id="296" r:id="rId3"/>
    <p:sldId id="298" r:id="rId4"/>
    <p:sldId id="299" r:id="rId5"/>
    <p:sldId id="300" r:id="rId6"/>
    <p:sldId id="260" r:id="rId7"/>
    <p:sldId id="286" r:id="rId8"/>
    <p:sldId id="288" r:id="rId9"/>
    <p:sldId id="293" r:id="rId10"/>
    <p:sldId id="301" r:id="rId11"/>
    <p:sldId id="302" r:id="rId12"/>
    <p:sldId id="294" r:id="rId13"/>
    <p:sldId id="295" r:id="rId14"/>
    <p:sldId id="303" r:id="rId15"/>
    <p:sldId id="305" r:id="rId16"/>
    <p:sldId id="304" r:id="rId17"/>
    <p:sldId id="306" r:id="rId18"/>
    <p:sldId id="283" r:id="rId19"/>
    <p:sldId id="284" r:id="rId20"/>
    <p:sldId id="289" r:id="rId21"/>
    <p:sldId id="290" r:id="rId22"/>
    <p:sldId id="282" r:id="rId23"/>
    <p:sldId id="270" r:id="rId24"/>
    <p:sldId id="275" r:id="rId25"/>
    <p:sldId id="261" r:id="rId26"/>
    <p:sldId id="291" r:id="rId27"/>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CC00"/>
    <a:srgbClr val="CCCC00"/>
    <a:srgbClr val="00CC66"/>
    <a:srgbClr val="0066CC"/>
    <a:srgbClr val="FFCC00"/>
    <a:srgbClr val="000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0" autoAdjust="0"/>
    <p:restoredTop sz="85473" autoAdjust="0"/>
  </p:normalViewPr>
  <p:slideViewPr>
    <p:cSldViewPr>
      <p:cViewPr>
        <p:scale>
          <a:sx n="97" d="100"/>
          <a:sy n="97" d="100"/>
        </p:scale>
        <p:origin x="-11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B0DFA22-BE48-4A31-869E-79E4D42D21FB}" type="slidenum">
              <a:rPr lang="en-US"/>
              <a:pPr>
                <a:defRPr/>
              </a:pPr>
              <a:t>‹#›</a:t>
            </a:fld>
            <a:endParaRPr lang="en-US"/>
          </a:p>
        </p:txBody>
      </p:sp>
    </p:spTree>
    <p:extLst>
      <p:ext uri="{BB962C8B-B14F-4D97-AF65-F5344CB8AC3E}">
        <p14:creationId xmlns:p14="http://schemas.microsoft.com/office/powerpoint/2010/main" val="334553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eaLnBrk="0" hangingPunct="0">
              <a:defRPr sz="1200">
                <a:latin typeface="Arial"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200">
                <a:latin typeface="Arial" charset="0"/>
              </a:defRPr>
            </a:lvl1pPr>
          </a:lstStyle>
          <a:p>
            <a:pPr>
              <a:defRPr/>
            </a:pPr>
            <a:endParaRPr lang="en-US"/>
          </a:p>
        </p:txBody>
      </p:sp>
      <p:sp>
        <p:nvSpPr>
          <p:cNvPr id="18436" name="Rectangle 4"/>
          <p:cNvSpPr>
            <a:spLocks noChangeArrowheads="1"/>
          </p:cNvSpPr>
          <p:nvPr>
            <p:ph type="sldImg" idx="2"/>
          </p:nvPr>
        </p:nvSpPr>
        <p:spPr bwMode="auto">
          <a:xfrm>
            <a:off x="1143000" y="685800"/>
            <a:ext cx="4572000" cy="3429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eaLnBrk="0" hangingPunct="0">
              <a:defRPr sz="120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200">
                <a:latin typeface="Arial" charset="0"/>
              </a:defRPr>
            </a:lvl1pPr>
          </a:lstStyle>
          <a:p>
            <a:pPr>
              <a:defRPr/>
            </a:pPr>
            <a:fld id="{824E7160-005C-45C0-8105-B834FA637E28}" type="slidenum">
              <a:rPr lang="en-US"/>
              <a:pPr>
                <a:defRPr/>
              </a:pPr>
              <a:t>‹#›</a:t>
            </a:fld>
            <a:endParaRPr lang="en-US"/>
          </a:p>
        </p:txBody>
      </p:sp>
    </p:spTree>
    <p:extLst>
      <p:ext uri="{BB962C8B-B14F-4D97-AF65-F5344CB8AC3E}">
        <p14:creationId xmlns:p14="http://schemas.microsoft.com/office/powerpoint/2010/main" val="136811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2</a:t>
            </a:fld>
            <a:endParaRPr lang="en-US"/>
          </a:p>
        </p:txBody>
      </p:sp>
    </p:spTree>
    <p:extLst>
      <p:ext uri="{BB962C8B-B14F-4D97-AF65-F5344CB8AC3E}">
        <p14:creationId xmlns:p14="http://schemas.microsoft.com/office/powerpoint/2010/main" val="1984108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16</a:t>
            </a:fld>
            <a:endParaRPr lang="en-US"/>
          </a:p>
        </p:txBody>
      </p:sp>
    </p:spTree>
    <p:extLst>
      <p:ext uri="{BB962C8B-B14F-4D97-AF65-F5344CB8AC3E}">
        <p14:creationId xmlns:p14="http://schemas.microsoft.com/office/powerpoint/2010/main" val="408167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17</a:t>
            </a:fld>
            <a:endParaRPr lang="en-US"/>
          </a:p>
        </p:txBody>
      </p:sp>
    </p:spTree>
    <p:extLst>
      <p:ext uri="{BB962C8B-B14F-4D97-AF65-F5344CB8AC3E}">
        <p14:creationId xmlns:p14="http://schemas.microsoft.com/office/powerpoint/2010/main" val="168222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3</a:t>
            </a:fld>
            <a:endParaRPr lang="en-US"/>
          </a:p>
        </p:txBody>
      </p:sp>
    </p:spTree>
    <p:extLst>
      <p:ext uri="{BB962C8B-B14F-4D97-AF65-F5344CB8AC3E}">
        <p14:creationId xmlns:p14="http://schemas.microsoft.com/office/powerpoint/2010/main" val="313143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4</a:t>
            </a:fld>
            <a:endParaRPr lang="en-US"/>
          </a:p>
        </p:txBody>
      </p:sp>
    </p:spTree>
    <p:extLst>
      <p:ext uri="{BB962C8B-B14F-4D97-AF65-F5344CB8AC3E}">
        <p14:creationId xmlns:p14="http://schemas.microsoft.com/office/powerpoint/2010/main" val="71248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5</a:t>
            </a:fld>
            <a:endParaRPr lang="en-US"/>
          </a:p>
        </p:txBody>
      </p:sp>
    </p:spTree>
    <p:extLst>
      <p:ext uri="{BB962C8B-B14F-4D97-AF65-F5344CB8AC3E}">
        <p14:creationId xmlns:p14="http://schemas.microsoft.com/office/powerpoint/2010/main" val="272999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endParaRPr lang="en-GB" smtClean="0"/>
          </a:p>
        </p:txBody>
      </p:sp>
      <p:sp>
        <p:nvSpPr>
          <p:cNvPr id="19460" name="Slide Number Placeholder 3"/>
          <p:cNvSpPr>
            <a:spLocks noGrp="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67E78DC5-68B5-420E-AF9E-32857481E4F4}" type="slidenum">
              <a:rPr lang="en-US" sz="1200" smtClean="0"/>
              <a:pPr/>
              <a:t>9</a:t>
            </a:fld>
            <a:endParaRPr 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endParaRPr lang="en-GB" smtClean="0"/>
          </a:p>
        </p:txBody>
      </p:sp>
      <p:sp>
        <p:nvSpPr>
          <p:cNvPr id="20484" name="Slide Number Placeholder 3"/>
          <p:cNvSpPr>
            <a:spLocks noGrp="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10E84444-EE93-4904-94F8-8CC9285E9C94}" type="slidenum">
              <a:rPr lang="en-US" sz="1200" smtClean="0"/>
              <a:pPr/>
              <a:t>12</a:t>
            </a:fld>
            <a:endParaRPr 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13</a:t>
            </a:fld>
            <a:endParaRPr lang="en-US"/>
          </a:p>
        </p:txBody>
      </p:sp>
    </p:spTree>
    <p:extLst>
      <p:ext uri="{BB962C8B-B14F-4D97-AF65-F5344CB8AC3E}">
        <p14:creationId xmlns:p14="http://schemas.microsoft.com/office/powerpoint/2010/main" val="390474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14</a:t>
            </a:fld>
            <a:endParaRPr lang="en-US"/>
          </a:p>
        </p:txBody>
      </p:sp>
    </p:spTree>
    <p:extLst>
      <p:ext uri="{BB962C8B-B14F-4D97-AF65-F5344CB8AC3E}">
        <p14:creationId xmlns:p14="http://schemas.microsoft.com/office/powerpoint/2010/main" val="183314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15</a:t>
            </a:fld>
            <a:endParaRPr lang="en-US"/>
          </a:p>
        </p:txBody>
      </p:sp>
    </p:spTree>
    <p:extLst>
      <p:ext uri="{BB962C8B-B14F-4D97-AF65-F5344CB8AC3E}">
        <p14:creationId xmlns:p14="http://schemas.microsoft.com/office/powerpoint/2010/main" val="31331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6"/>
          <p:cNvGrpSpPr>
            <a:grpSpLocks/>
          </p:cNvGrpSpPr>
          <p:nvPr/>
        </p:nvGrpSpPr>
        <p:grpSpPr bwMode="auto">
          <a:xfrm>
            <a:off x="4365625" y="1951038"/>
            <a:ext cx="4770438" cy="5062537"/>
            <a:chOff x="2750" y="1229"/>
            <a:chExt cx="3005" cy="3189"/>
          </a:xfrm>
        </p:grpSpPr>
        <p:sp>
          <p:nvSpPr>
            <p:cNvPr id="5" name="AutoShape 5"/>
            <p:cNvSpPr>
              <a:spLocks noChangeArrowheads="1"/>
            </p:cNvSpPr>
            <p:nvPr/>
          </p:nvSpPr>
          <p:spPr bwMode="auto">
            <a:xfrm rot="13500000" flipH="1">
              <a:off x="4453" y="3780"/>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AutoShape 6"/>
            <p:cNvSpPr>
              <a:spLocks noChangeArrowheads="1"/>
            </p:cNvSpPr>
            <p:nvPr/>
          </p:nvSpPr>
          <p:spPr bwMode="auto">
            <a:xfrm rot="-5400000">
              <a:off x="4711" y="3319"/>
              <a:ext cx="858" cy="852"/>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AutoShape 7"/>
            <p:cNvSpPr>
              <a:spLocks noChangeArrowheads="1"/>
            </p:cNvSpPr>
            <p:nvPr/>
          </p:nvSpPr>
          <p:spPr bwMode="auto">
            <a:xfrm>
              <a:off x="4947" y="2612"/>
              <a:ext cx="808" cy="808"/>
            </a:xfrm>
            <a:prstGeom prst="diamond">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AutoShape 8"/>
            <p:cNvSpPr>
              <a:spLocks noChangeArrowheads="1"/>
            </p:cNvSpPr>
            <p:nvPr/>
          </p:nvSpPr>
          <p:spPr bwMode="auto">
            <a:xfrm rot="-8100000">
              <a:off x="2750" y="3164"/>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AutoShape 9"/>
            <p:cNvSpPr>
              <a:spLocks noChangeArrowheads="1"/>
            </p:cNvSpPr>
            <p:nvPr/>
          </p:nvSpPr>
          <p:spPr bwMode="auto">
            <a:xfrm rot="8100000" flipH="1">
              <a:off x="3721" y="2495"/>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 name="Group 14"/>
            <p:cNvGrpSpPr>
              <a:grpSpLocks/>
            </p:cNvGrpSpPr>
            <p:nvPr/>
          </p:nvGrpSpPr>
          <p:grpSpPr bwMode="auto">
            <a:xfrm>
              <a:off x="4384" y="2184"/>
              <a:ext cx="402" cy="1198"/>
              <a:chOff x="4384" y="2184"/>
              <a:chExt cx="402" cy="1198"/>
            </a:xfrm>
          </p:grpSpPr>
          <p:sp>
            <p:nvSpPr>
              <p:cNvPr id="12" name="Line 10"/>
              <p:cNvSpPr>
                <a:spLocks noChangeShapeType="1"/>
              </p:cNvSpPr>
              <p:nvPr/>
            </p:nvSpPr>
            <p:spPr bwMode="auto">
              <a:xfrm>
                <a:off x="4784" y="2194"/>
                <a:ext cx="0" cy="78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Line 11"/>
              <p:cNvSpPr>
                <a:spLocks noChangeShapeType="1"/>
              </p:cNvSpPr>
              <p:nvPr/>
            </p:nvSpPr>
            <p:spPr bwMode="auto">
              <a:xfrm>
                <a:off x="4388" y="2582"/>
                <a:ext cx="0" cy="80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12"/>
              <p:cNvSpPr>
                <a:spLocks noChangeShapeType="1"/>
              </p:cNvSpPr>
              <p:nvPr/>
            </p:nvSpPr>
            <p:spPr bwMode="auto">
              <a:xfrm flipV="1">
                <a:off x="4388" y="2980"/>
                <a:ext cx="398" cy="398"/>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Line 13"/>
              <p:cNvSpPr>
                <a:spLocks noChangeShapeType="1"/>
              </p:cNvSpPr>
              <p:nvPr/>
            </p:nvSpPr>
            <p:spPr bwMode="auto">
              <a:xfrm flipV="1">
                <a:off x="4384" y="2184"/>
                <a:ext cx="402" cy="402"/>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1" name="AutoShape 15"/>
            <p:cNvSpPr>
              <a:spLocks noChangeArrowheads="1"/>
            </p:cNvSpPr>
            <p:nvPr/>
          </p:nvSpPr>
          <p:spPr bwMode="auto">
            <a:xfrm rot="-2700000">
              <a:off x="4388" y="1229"/>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 name="Group 26"/>
          <p:cNvGrpSpPr>
            <a:grpSpLocks/>
          </p:cNvGrpSpPr>
          <p:nvPr/>
        </p:nvGrpSpPr>
        <p:grpSpPr bwMode="auto">
          <a:xfrm>
            <a:off x="3344863" y="2457450"/>
            <a:ext cx="5449887" cy="4497388"/>
            <a:chOff x="2107" y="1548"/>
            <a:chExt cx="3433" cy="2833"/>
          </a:xfrm>
        </p:grpSpPr>
        <p:sp>
          <p:nvSpPr>
            <p:cNvPr id="17" name="AutoShape 19"/>
            <p:cNvSpPr>
              <a:spLocks noChangeArrowheads="1"/>
            </p:cNvSpPr>
            <p:nvPr/>
          </p:nvSpPr>
          <p:spPr bwMode="auto">
            <a:xfrm>
              <a:off x="4732" y="2114"/>
              <a:ext cx="808" cy="808"/>
            </a:xfrm>
            <a:prstGeom prst="diamond">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Freeform 20"/>
            <p:cNvSpPr>
              <a:spLocks/>
            </p:cNvSpPr>
            <p:nvPr/>
          </p:nvSpPr>
          <p:spPr bwMode="auto">
            <a:xfrm>
              <a:off x="4061" y="1935"/>
              <a:ext cx="403" cy="1192"/>
            </a:xfrm>
            <a:custGeom>
              <a:avLst/>
              <a:gdLst>
                <a:gd name="T0" fmla="*/ 399 w 403"/>
                <a:gd name="T1" fmla="*/ 0 h 1192"/>
                <a:gd name="T2" fmla="*/ 0 w 403"/>
                <a:gd name="T3" fmla="*/ 399 h 1192"/>
                <a:gd name="T4" fmla="*/ 0 w 403"/>
                <a:gd name="T5" fmla="*/ 1191 h 1192"/>
                <a:gd name="T6" fmla="*/ 402 w 403"/>
                <a:gd name="T7" fmla="*/ 789 h 1192"/>
                <a:gd name="T8" fmla="*/ 399 w 403"/>
                <a:gd name="T9" fmla="*/ 0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1192">
                  <a:moveTo>
                    <a:pt x="399" y="0"/>
                  </a:moveTo>
                  <a:lnTo>
                    <a:pt x="0" y="399"/>
                  </a:lnTo>
                  <a:lnTo>
                    <a:pt x="0" y="1191"/>
                  </a:lnTo>
                  <a:lnTo>
                    <a:pt x="402" y="789"/>
                  </a:lnTo>
                  <a:lnTo>
                    <a:pt x="399" y="0"/>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AutoShape 21"/>
            <p:cNvSpPr>
              <a:spLocks noChangeArrowheads="1"/>
            </p:cNvSpPr>
            <p:nvPr/>
          </p:nvSpPr>
          <p:spPr bwMode="auto">
            <a:xfrm rot="-2700000">
              <a:off x="2527" y="2630"/>
              <a:ext cx="1254" cy="125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AutoShape 22"/>
            <p:cNvSpPr>
              <a:spLocks noChangeArrowheads="1"/>
            </p:cNvSpPr>
            <p:nvPr/>
          </p:nvSpPr>
          <p:spPr bwMode="auto">
            <a:xfrm rot="13500000" flipH="1">
              <a:off x="3812" y="3813"/>
              <a:ext cx="568" cy="56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AutoShape 23"/>
            <p:cNvSpPr>
              <a:spLocks noChangeArrowheads="1"/>
            </p:cNvSpPr>
            <p:nvPr/>
          </p:nvSpPr>
          <p:spPr bwMode="auto">
            <a:xfrm rot="-5400000">
              <a:off x="4423" y="2927"/>
              <a:ext cx="858" cy="85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AutoShape 24"/>
            <p:cNvSpPr>
              <a:spLocks noChangeArrowheads="1"/>
            </p:cNvSpPr>
            <p:nvPr/>
          </p:nvSpPr>
          <p:spPr bwMode="auto">
            <a:xfrm rot="10800000">
              <a:off x="2107" y="1548"/>
              <a:ext cx="1254" cy="125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AutoShape 25"/>
            <p:cNvSpPr>
              <a:spLocks noChangeArrowheads="1"/>
            </p:cNvSpPr>
            <p:nvPr/>
          </p:nvSpPr>
          <p:spPr bwMode="auto">
            <a:xfrm rot="8100000" flipH="1">
              <a:off x="3410" y="2702"/>
              <a:ext cx="568" cy="56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4" name="Rectangle 28"/>
          <p:cNvSpPr>
            <a:spLocks noChangeArrowheads="1"/>
          </p:cNvSpPr>
          <p:nvPr/>
        </p:nvSpPr>
        <p:spPr bwMode="auto">
          <a:xfrm>
            <a:off x="6588125" y="5181600"/>
            <a:ext cx="2555875"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en-US"/>
          </a:p>
        </p:txBody>
      </p:sp>
      <p:sp>
        <p:nvSpPr>
          <p:cNvPr id="3089" name="Rectangle 17"/>
          <p:cNvSpPr>
            <a:spLocks noGrp="1" noChangeArrowheads="1"/>
          </p:cNvSpPr>
          <p:nvPr>
            <p:ph type="ctrTitle" sz="quarter"/>
          </p:nvPr>
        </p:nvSpPr>
        <p:spPr>
          <a:xfrm>
            <a:off x="914400" y="228600"/>
            <a:ext cx="7772400" cy="2438400"/>
          </a:xfrm>
        </p:spPr>
        <p:txBody>
          <a:bodyPr anchor="b"/>
          <a:lstStyle>
            <a:lvl1pPr>
              <a:lnSpc>
                <a:spcPct val="100000"/>
              </a:lnSpc>
              <a:defRPr sz="6600">
                <a:solidFill>
                  <a:schemeClr val="tx2"/>
                </a:solidFill>
              </a:defRPr>
            </a:lvl1pPr>
          </a:lstStyle>
          <a:p>
            <a:pPr lvl="0"/>
            <a:r>
              <a:rPr lang="en-US" noProof="0" smtClean="0"/>
              <a:t>Master title </a:t>
            </a:r>
          </a:p>
        </p:txBody>
      </p:sp>
      <p:sp>
        <p:nvSpPr>
          <p:cNvPr id="3090" name="Rectangle 18"/>
          <p:cNvSpPr>
            <a:spLocks noGrp="1" noChangeArrowheads="1"/>
          </p:cNvSpPr>
          <p:nvPr>
            <p:ph type="subTitle" sz="quarter" idx="1"/>
          </p:nvPr>
        </p:nvSpPr>
        <p:spPr>
          <a:xfrm>
            <a:off x="4876800" y="4733925"/>
            <a:ext cx="4259263" cy="377825"/>
          </a:xfrm>
          <a:solidFill>
            <a:schemeClr val="tx2"/>
          </a:solidFill>
          <a:ln w="12700">
            <a:solidFill>
              <a:schemeClr val="tx2"/>
            </a:solidFill>
            <a:miter lim="800000"/>
            <a:headEnd/>
            <a:tailEnd/>
          </a:ln>
        </p:spPr>
        <p:txBody>
          <a:bodyPr lIns="91440" tIns="0" rIns="91440" bIns="0" anchor="b">
            <a:spAutoFit/>
          </a:bodyPr>
          <a:lstStyle>
            <a:lvl1pPr marL="0" indent="0">
              <a:spcBef>
                <a:spcPct val="0"/>
              </a:spcBef>
              <a:buClrTx/>
              <a:buSzTx/>
              <a:buFontTx/>
              <a:buNone/>
              <a:defRPr sz="2400">
                <a:solidFill>
                  <a:schemeClr val="bg1"/>
                </a:solidFill>
              </a:defRPr>
            </a:lvl1pPr>
          </a:lstStyle>
          <a:p>
            <a:pPr lvl="0"/>
            <a:r>
              <a:rPr lang="en-US" noProof="0" smtClean="0"/>
              <a:t>Subtitle</a:t>
            </a:r>
          </a:p>
        </p:txBody>
      </p:sp>
      <p:sp>
        <p:nvSpPr>
          <p:cNvPr id="25" name="Rectangle 29"/>
          <p:cNvSpPr>
            <a:spLocks noGrp="1" noChangeArrowheads="1"/>
          </p:cNvSpPr>
          <p:nvPr>
            <p:ph type="dt" sz="half" idx="10"/>
          </p:nvPr>
        </p:nvSpPr>
        <p:spPr/>
        <p:txBody>
          <a:bodyPr/>
          <a:lstStyle>
            <a:lvl1pPr>
              <a:defRPr/>
            </a:lvl1pPr>
          </a:lstStyle>
          <a:p>
            <a:pPr>
              <a:defRPr/>
            </a:pPr>
            <a:endParaRPr lang="en-US"/>
          </a:p>
        </p:txBody>
      </p:sp>
      <p:sp>
        <p:nvSpPr>
          <p:cNvPr id="26" name="Rectangle 30"/>
          <p:cNvSpPr>
            <a:spLocks noGrp="1" noChangeArrowheads="1"/>
          </p:cNvSpPr>
          <p:nvPr>
            <p:ph type="ftr" sz="quarter" idx="11"/>
          </p:nvPr>
        </p:nvSpPr>
        <p:spPr/>
        <p:txBody>
          <a:bodyPr/>
          <a:lstStyle>
            <a:lvl1pPr>
              <a:defRPr/>
            </a:lvl1pPr>
          </a:lstStyle>
          <a:p>
            <a:pPr>
              <a:defRPr/>
            </a:pPr>
            <a:endParaRPr lang="en-US"/>
          </a:p>
        </p:txBody>
      </p:sp>
      <p:sp>
        <p:nvSpPr>
          <p:cNvPr id="27" name="Rectangle 31"/>
          <p:cNvSpPr>
            <a:spLocks noGrp="1" noChangeArrowheads="1"/>
          </p:cNvSpPr>
          <p:nvPr>
            <p:ph type="sldNum" sz="quarter" idx="12"/>
          </p:nvPr>
        </p:nvSpPr>
        <p:spPr/>
        <p:txBody>
          <a:bodyPr/>
          <a:lstStyle>
            <a:lvl1pPr>
              <a:defRPr/>
            </a:lvl1pPr>
          </a:lstStyle>
          <a:p>
            <a:pPr>
              <a:defRPr/>
            </a:pPr>
            <a:fld id="{893DDE30-523F-4D84-8343-10E6D0834434}" type="slidenum">
              <a:rPr lang="en-US"/>
              <a:pPr>
                <a:defRPr/>
              </a:pPr>
              <a:t>‹#›</a:t>
            </a:fld>
            <a:endParaRPr lang="en-US"/>
          </a:p>
        </p:txBody>
      </p:sp>
    </p:spTree>
    <p:extLst>
      <p:ext uri="{BB962C8B-B14F-4D97-AF65-F5344CB8AC3E}">
        <p14:creationId xmlns:p14="http://schemas.microsoft.com/office/powerpoint/2010/main" val="7209605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2173AEE-6C8E-495F-AF57-7DF4E9191657}" type="slidenum">
              <a:rPr lang="en-US"/>
              <a:pPr>
                <a:defRPr/>
              </a:pPr>
              <a:t>‹#›</a:t>
            </a:fld>
            <a:endParaRPr lang="en-US"/>
          </a:p>
        </p:txBody>
      </p:sp>
    </p:spTree>
    <p:extLst>
      <p:ext uri="{BB962C8B-B14F-4D97-AF65-F5344CB8AC3E}">
        <p14:creationId xmlns:p14="http://schemas.microsoft.com/office/powerpoint/2010/main" val="8546505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5263" y="315913"/>
            <a:ext cx="1955800" cy="5594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74688" y="315913"/>
            <a:ext cx="5718175" cy="5594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ADC4C7F-B123-470D-812F-96A1F7EC8A84}" type="slidenum">
              <a:rPr lang="en-US"/>
              <a:pPr>
                <a:defRPr/>
              </a:pPr>
              <a:t>‹#›</a:t>
            </a:fld>
            <a:endParaRPr lang="en-US"/>
          </a:p>
        </p:txBody>
      </p:sp>
    </p:spTree>
    <p:extLst>
      <p:ext uri="{BB962C8B-B14F-4D97-AF65-F5344CB8AC3E}">
        <p14:creationId xmlns:p14="http://schemas.microsoft.com/office/powerpoint/2010/main" val="164055907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06500" y="315913"/>
            <a:ext cx="7086600" cy="1276350"/>
          </a:xfrm>
        </p:spPr>
        <p:txBody>
          <a:bodyPr/>
          <a:lstStyle/>
          <a:p>
            <a:r>
              <a:rPr lang="en-US" smtClean="0"/>
              <a:t>Click to edit Master title style</a:t>
            </a:r>
            <a:endParaRPr lang="en-GB"/>
          </a:p>
        </p:txBody>
      </p:sp>
      <p:sp>
        <p:nvSpPr>
          <p:cNvPr id="3" name="ClipArt Placeholder 2"/>
          <p:cNvSpPr>
            <a:spLocks noGrp="1"/>
          </p:cNvSpPr>
          <p:nvPr>
            <p:ph type="clipArt" sz="half" idx="1"/>
          </p:nvPr>
        </p:nvSpPr>
        <p:spPr>
          <a:xfrm>
            <a:off x="674688" y="1795463"/>
            <a:ext cx="3836987" cy="4114800"/>
          </a:xfrm>
        </p:spPr>
        <p:txBody>
          <a:bodyPr/>
          <a:lstStyle/>
          <a:p>
            <a:pPr lvl="0"/>
            <a:endParaRPr lang="en-GB" noProof="0" smtClean="0"/>
          </a:p>
        </p:txBody>
      </p:sp>
      <p:sp>
        <p:nvSpPr>
          <p:cNvPr id="4" name="Text Placeholder 3"/>
          <p:cNvSpPr>
            <a:spLocks noGrp="1"/>
          </p:cNvSpPr>
          <p:nvPr>
            <p:ph type="body" sz="half" idx="2"/>
          </p:nvPr>
        </p:nvSpPr>
        <p:spPr>
          <a:xfrm>
            <a:off x="4664075" y="1795463"/>
            <a:ext cx="383698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1C7B586-0414-4CA4-9168-E893963EB656}" type="slidenum">
              <a:rPr lang="en-US"/>
              <a:pPr>
                <a:defRPr/>
              </a:pPr>
              <a:t>‹#›</a:t>
            </a:fld>
            <a:endParaRPr lang="en-US"/>
          </a:p>
        </p:txBody>
      </p:sp>
    </p:spTree>
    <p:extLst>
      <p:ext uri="{BB962C8B-B14F-4D97-AF65-F5344CB8AC3E}">
        <p14:creationId xmlns:p14="http://schemas.microsoft.com/office/powerpoint/2010/main" val="10549169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06500" y="315913"/>
            <a:ext cx="7086600" cy="12763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74688" y="1795463"/>
            <a:ext cx="38369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64075" y="1795463"/>
            <a:ext cx="3836988" cy="4114800"/>
          </a:xfrm>
        </p:spPr>
        <p:txBody>
          <a:bodyPr/>
          <a:lstStyle/>
          <a:p>
            <a:pPr lvl="0"/>
            <a:endParaRPr lang="en-GB"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42A47E6-9B50-4816-8ECF-E07229CABC5C}" type="slidenum">
              <a:rPr lang="en-US"/>
              <a:pPr>
                <a:defRPr/>
              </a:pPr>
              <a:t>‹#›</a:t>
            </a:fld>
            <a:endParaRPr lang="en-US"/>
          </a:p>
        </p:txBody>
      </p:sp>
    </p:spTree>
    <p:extLst>
      <p:ext uri="{BB962C8B-B14F-4D97-AF65-F5344CB8AC3E}">
        <p14:creationId xmlns:p14="http://schemas.microsoft.com/office/powerpoint/2010/main" val="9436863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BA878F1-D026-4468-9992-458505B946AB}" type="slidenum">
              <a:rPr lang="en-US"/>
              <a:pPr>
                <a:defRPr/>
              </a:pPr>
              <a:t>‹#›</a:t>
            </a:fld>
            <a:endParaRPr lang="en-US"/>
          </a:p>
        </p:txBody>
      </p:sp>
    </p:spTree>
    <p:extLst>
      <p:ext uri="{BB962C8B-B14F-4D97-AF65-F5344CB8AC3E}">
        <p14:creationId xmlns:p14="http://schemas.microsoft.com/office/powerpoint/2010/main" val="5271998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407AD98-E6BE-466A-BE2F-7CF3E6BBCECB}" type="slidenum">
              <a:rPr lang="en-US"/>
              <a:pPr>
                <a:defRPr/>
              </a:pPr>
              <a:t>‹#›</a:t>
            </a:fld>
            <a:endParaRPr lang="en-US"/>
          </a:p>
        </p:txBody>
      </p:sp>
    </p:spTree>
    <p:extLst>
      <p:ext uri="{BB962C8B-B14F-4D97-AF65-F5344CB8AC3E}">
        <p14:creationId xmlns:p14="http://schemas.microsoft.com/office/powerpoint/2010/main" val="10445403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74688" y="1795463"/>
            <a:ext cx="38369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4075" y="1795463"/>
            <a:ext cx="38369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143C8B4-B7B9-4E82-A776-F2457BB39EF3}" type="slidenum">
              <a:rPr lang="en-US"/>
              <a:pPr>
                <a:defRPr/>
              </a:pPr>
              <a:t>‹#›</a:t>
            </a:fld>
            <a:endParaRPr lang="en-US"/>
          </a:p>
        </p:txBody>
      </p:sp>
    </p:spTree>
    <p:extLst>
      <p:ext uri="{BB962C8B-B14F-4D97-AF65-F5344CB8AC3E}">
        <p14:creationId xmlns:p14="http://schemas.microsoft.com/office/powerpoint/2010/main" val="30686186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87923859-B893-4A46-BF6D-B31711790C23}" type="slidenum">
              <a:rPr lang="en-US"/>
              <a:pPr>
                <a:defRPr/>
              </a:pPr>
              <a:t>‹#›</a:t>
            </a:fld>
            <a:endParaRPr lang="en-US"/>
          </a:p>
        </p:txBody>
      </p:sp>
    </p:spTree>
    <p:extLst>
      <p:ext uri="{BB962C8B-B14F-4D97-AF65-F5344CB8AC3E}">
        <p14:creationId xmlns:p14="http://schemas.microsoft.com/office/powerpoint/2010/main" val="22259282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306E9B4A-40D8-4B53-82E2-21B1F40F987F}" type="slidenum">
              <a:rPr lang="en-US"/>
              <a:pPr>
                <a:defRPr/>
              </a:pPr>
              <a:t>‹#›</a:t>
            </a:fld>
            <a:endParaRPr lang="en-US"/>
          </a:p>
        </p:txBody>
      </p:sp>
    </p:spTree>
    <p:extLst>
      <p:ext uri="{BB962C8B-B14F-4D97-AF65-F5344CB8AC3E}">
        <p14:creationId xmlns:p14="http://schemas.microsoft.com/office/powerpoint/2010/main" val="710986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EE75298F-2681-4F28-A7D2-4FF0713A0081}" type="slidenum">
              <a:rPr lang="en-US"/>
              <a:pPr>
                <a:defRPr/>
              </a:pPr>
              <a:t>‹#›</a:t>
            </a:fld>
            <a:endParaRPr lang="en-US"/>
          </a:p>
        </p:txBody>
      </p:sp>
    </p:spTree>
    <p:extLst>
      <p:ext uri="{BB962C8B-B14F-4D97-AF65-F5344CB8AC3E}">
        <p14:creationId xmlns:p14="http://schemas.microsoft.com/office/powerpoint/2010/main" val="33994511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F15BBE5-8017-450F-86D9-F245D592F4B0}" type="slidenum">
              <a:rPr lang="en-US"/>
              <a:pPr>
                <a:defRPr/>
              </a:pPr>
              <a:t>‹#›</a:t>
            </a:fld>
            <a:endParaRPr lang="en-US"/>
          </a:p>
        </p:txBody>
      </p:sp>
    </p:spTree>
    <p:extLst>
      <p:ext uri="{BB962C8B-B14F-4D97-AF65-F5344CB8AC3E}">
        <p14:creationId xmlns:p14="http://schemas.microsoft.com/office/powerpoint/2010/main" val="25397851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CD5DFCC3-6832-483F-84E2-E5BFB6CE8CCA}" type="slidenum">
              <a:rPr lang="en-US"/>
              <a:pPr>
                <a:defRPr/>
              </a:pPr>
              <a:t>‹#›</a:t>
            </a:fld>
            <a:endParaRPr lang="en-US"/>
          </a:p>
        </p:txBody>
      </p:sp>
    </p:spTree>
    <p:extLst>
      <p:ext uri="{BB962C8B-B14F-4D97-AF65-F5344CB8AC3E}">
        <p14:creationId xmlns:p14="http://schemas.microsoft.com/office/powerpoint/2010/main" val="23992795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rot="6480000" flipH="1">
            <a:off x="730250" y="1489075"/>
            <a:ext cx="901700" cy="901700"/>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kumimoji="1" lang="en-US"/>
          </a:p>
        </p:txBody>
      </p:sp>
      <p:sp>
        <p:nvSpPr>
          <p:cNvPr id="1027" name="Rectangle 3"/>
          <p:cNvSpPr>
            <a:spLocks noGrp="1" noChangeArrowheads="1"/>
          </p:cNvSpPr>
          <p:nvPr>
            <p:ph type="title"/>
          </p:nvPr>
        </p:nvSpPr>
        <p:spPr bwMode="auto">
          <a:xfrm>
            <a:off x="1206500" y="315913"/>
            <a:ext cx="7086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74688" y="1795463"/>
            <a:ext cx="78263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dt" sz="half" idx="2"/>
          </p:nvPr>
        </p:nvSpPr>
        <p:spPr bwMode="auto">
          <a:xfrm>
            <a:off x="0" y="6145213"/>
            <a:ext cx="1371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a:defRPr sz="1400">
                <a:latin typeface="Arial" charset="0"/>
              </a:defRPr>
            </a:lvl1pPr>
          </a:lstStyle>
          <a:p>
            <a:pPr>
              <a:defRPr/>
            </a:pPr>
            <a:endParaRPr lang="en-US"/>
          </a:p>
        </p:txBody>
      </p:sp>
      <p:sp>
        <p:nvSpPr>
          <p:cNvPr id="1030" name="Rectangle 6"/>
          <p:cNvSpPr>
            <a:spLocks noGrp="1" noChangeArrowheads="1"/>
          </p:cNvSpPr>
          <p:nvPr>
            <p:ph type="ftr" sz="quarter" idx="3"/>
          </p:nvPr>
        </p:nvSpPr>
        <p:spPr bwMode="auto">
          <a:xfrm>
            <a:off x="1676400" y="6400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a:defRPr sz="1400">
                <a:latin typeface="Arial" charset="0"/>
              </a:defRPr>
            </a:lvl1pPr>
          </a:lstStyle>
          <a:p>
            <a:pPr>
              <a:defRPr/>
            </a:pPr>
            <a:endParaRPr lang="en-US"/>
          </a:p>
        </p:txBody>
      </p:sp>
      <p:sp>
        <p:nvSpPr>
          <p:cNvPr id="1031" name="Rectangle 7"/>
          <p:cNvSpPr>
            <a:spLocks noGrp="1" noChangeArrowheads="1"/>
          </p:cNvSpPr>
          <p:nvPr>
            <p:ph type="sldNum" sz="quarter" idx="4"/>
          </p:nvPr>
        </p:nvSpPr>
        <p:spPr bwMode="auto">
          <a:xfrm>
            <a:off x="1371600" y="6477000"/>
            <a:ext cx="304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b" anchorCtr="0" compatLnSpc="1">
            <a:prstTxWarp prst="textNoShape">
              <a:avLst/>
            </a:prstTxWarp>
          </a:bodyPr>
          <a:lstStyle>
            <a:lvl1pPr algn="r">
              <a:defRPr sz="1400">
                <a:latin typeface="Arial" charset="0"/>
              </a:defRPr>
            </a:lvl1pPr>
          </a:lstStyle>
          <a:p>
            <a:pPr>
              <a:defRPr/>
            </a:pPr>
            <a:fld id="{33E2FF11-FD82-4504-BA16-67E134B290DA}" type="slidenum">
              <a:rPr lang="en-US"/>
              <a:pPr>
                <a:defRPr/>
              </a:pPr>
              <a:t>‹#›</a:t>
            </a:fld>
            <a:endParaRPr lang="en-US"/>
          </a:p>
        </p:txBody>
      </p:sp>
      <p:grpSp>
        <p:nvGrpSpPr>
          <p:cNvPr id="1032" name="Group 19"/>
          <p:cNvGrpSpPr>
            <a:grpSpLocks/>
          </p:cNvGrpSpPr>
          <p:nvPr/>
        </p:nvGrpSpPr>
        <p:grpSpPr bwMode="auto">
          <a:xfrm>
            <a:off x="4365625" y="1951038"/>
            <a:ext cx="4770438" cy="5062537"/>
            <a:chOff x="2750" y="1229"/>
            <a:chExt cx="3005" cy="3189"/>
          </a:xfrm>
        </p:grpSpPr>
        <p:sp>
          <p:nvSpPr>
            <p:cNvPr id="1033" name="AutoShape 8"/>
            <p:cNvSpPr>
              <a:spLocks noChangeArrowheads="1"/>
            </p:cNvSpPr>
            <p:nvPr/>
          </p:nvSpPr>
          <p:spPr bwMode="auto">
            <a:xfrm rot="13500000" flipH="1">
              <a:off x="4453" y="3780"/>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 name="AutoShape 9"/>
            <p:cNvSpPr>
              <a:spLocks noChangeArrowheads="1"/>
            </p:cNvSpPr>
            <p:nvPr/>
          </p:nvSpPr>
          <p:spPr bwMode="auto">
            <a:xfrm rot="-5400000">
              <a:off x="4711" y="3319"/>
              <a:ext cx="858" cy="852"/>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5" name="AutoShape 10"/>
            <p:cNvSpPr>
              <a:spLocks noChangeArrowheads="1"/>
            </p:cNvSpPr>
            <p:nvPr/>
          </p:nvSpPr>
          <p:spPr bwMode="auto">
            <a:xfrm>
              <a:off x="4947" y="2612"/>
              <a:ext cx="808" cy="808"/>
            </a:xfrm>
            <a:prstGeom prst="diamond">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6" name="AutoShape 11"/>
            <p:cNvSpPr>
              <a:spLocks noChangeArrowheads="1"/>
            </p:cNvSpPr>
            <p:nvPr/>
          </p:nvSpPr>
          <p:spPr bwMode="auto">
            <a:xfrm rot="-8100000">
              <a:off x="2750" y="3164"/>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7" name="AutoShape 12"/>
            <p:cNvSpPr>
              <a:spLocks noChangeArrowheads="1"/>
            </p:cNvSpPr>
            <p:nvPr/>
          </p:nvSpPr>
          <p:spPr bwMode="auto">
            <a:xfrm rot="8100000" flipH="1">
              <a:off x="3721" y="2495"/>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38" name="Group 17"/>
            <p:cNvGrpSpPr>
              <a:grpSpLocks/>
            </p:cNvGrpSpPr>
            <p:nvPr/>
          </p:nvGrpSpPr>
          <p:grpSpPr bwMode="auto">
            <a:xfrm>
              <a:off x="4384" y="2184"/>
              <a:ext cx="402" cy="1198"/>
              <a:chOff x="4384" y="2184"/>
              <a:chExt cx="402" cy="1198"/>
            </a:xfrm>
          </p:grpSpPr>
          <p:sp>
            <p:nvSpPr>
              <p:cNvPr id="1040" name="Line 13"/>
              <p:cNvSpPr>
                <a:spLocks noChangeShapeType="1"/>
              </p:cNvSpPr>
              <p:nvPr/>
            </p:nvSpPr>
            <p:spPr bwMode="auto">
              <a:xfrm>
                <a:off x="4784" y="2194"/>
                <a:ext cx="0" cy="78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1" name="Line 14"/>
              <p:cNvSpPr>
                <a:spLocks noChangeShapeType="1"/>
              </p:cNvSpPr>
              <p:nvPr/>
            </p:nvSpPr>
            <p:spPr bwMode="auto">
              <a:xfrm>
                <a:off x="4388" y="2582"/>
                <a:ext cx="0" cy="80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2" name="Line 15"/>
              <p:cNvSpPr>
                <a:spLocks noChangeShapeType="1"/>
              </p:cNvSpPr>
              <p:nvPr/>
            </p:nvSpPr>
            <p:spPr bwMode="auto">
              <a:xfrm flipV="1">
                <a:off x="4388" y="2980"/>
                <a:ext cx="398" cy="398"/>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3" name="Line 16"/>
              <p:cNvSpPr>
                <a:spLocks noChangeShapeType="1"/>
              </p:cNvSpPr>
              <p:nvPr/>
            </p:nvSpPr>
            <p:spPr bwMode="auto">
              <a:xfrm flipV="1">
                <a:off x="4384" y="2184"/>
                <a:ext cx="402" cy="402"/>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39" name="AutoShape 18"/>
            <p:cNvSpPr>
              <a:spLocks noChangeArrowheads="1"/>
            </p:cNvSpPr>
            <p:nvPr/>
          </p:nvSpPr>
          <p:spPr bwMode="auto">
            <a:xfrm rot="-2700000">
              <a:off x="4388" y="1229"/>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dk2" tx1="lt1" bg2="dk1" tx2="lt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txStyles>
    <p:titleStyle>
      <a:lvl1pPr algn="r" rtl="0" eaLnBrk="0" fontAlgn="base" hangingPunct="0">
        <a:lnSpc>
          <a:spcPct val="90000"/>
        </a:lnSpc>
        <a:spcBef>
          <a:spcPct val="0"/>
        </a:spcBef>
        <a:spcAft>
          <a:spcPct val="0"/>
        </a:spcAft>
        <a:defRPr sz="5400">
          <a:solidFill>
            <a:schemeClr val="bg2"/>
          </a:solidFill>
          <a:latin typeface="+mj-lt"/>
          <a:ea typeface="+mj-ea"/>
          <a:cs typeface="+mj-cs"/>
        </a:defRPr>
      </a:lvl1pPr>
      <a:lvl2pPr algn="r" rtl="0" eaLnBrk="0" fontAlgn="base" hangingPunct="0">
        <a:lnSpc>
          <a:spcPct val="90000"/>
        </a:lnSpc>
        <a:spcBef>
          <a:spcPct val="0"/>
        </a:spcBef>
        <a:spcAft>
          <a:spcPct val="0"/>
        </a:spcAft>
        <a:defRPr sz="5400">
          <a:solidFill>
            <a:schemeClr val="bg2"/>
          </a:solidFill>
          <a:latin typeface="Arial Black" pitchFamily="34" charset="0"/>
        </a:defRPr>
      </a:lvl2pPr>
      <a:lvl3pPr algn="r" rtl="0" eaLnBrk="0" fontAlgn="base" hangingPunct="0">
        <a:lnSpc>
          <a:spcPct val="90000"/>
        </a:lnSpc>
        <a:spcBef>
          <a:spcPct val="0"/>
        </a:spcBef>
        <a:spcAft>
          <a:spcPct val="0"/>
        </a:spcAft>
        <a:defRPr sz="5400">
          <a:solidFill>
            <a:schemeClr val="bg2"/>
          </a:solidFill>
          <a:latin typeface="Arial Black" pitchFamily="34" charset="0"/>
        </a:defRPr>
      </a:lvl3pPr>
      <a:lvl4pPr algn="r" rtl="0" eaLnBrk="0" fontAlgn="base" hangingPunct="0">
        <a:lnSpc>
          <a:spcPct val="90000"/>
        </a:lnSpc>
        <a:spcBef>
          <a:spcPct val="0"/>
        </a:spcBef>
        <a:spcAft>
          <a:spcPct val="0"/>
        </a:spcAft>
        <a:defRPr sz="5400">
          <a:solidFill>
            <a:schemeClr val="bg2"/>
          </a:solidFill>
          <a:latin typeface="Arial Black" pitchFamily="34" charset="0"/>
        </a:defRPr>
      </a:lvl4pPr>
      <a:lvl5pPr algn="r" rtl="0" eaLnBrk="0" fontAlgn="base" hangingPunct="0">
        <a:lnSpc>
          <a:spcPct val="90000"/>
        </a:lnSpc>
        <a:spcBef>
          <a:spcPct val="0"/>
        </a:spcBef>
        <a:spcAft>
          <a:spcPct val="0"/>
        </a:spcAft>
        <a:defRPr sz="5400">
          <a:solidFill>
            <a:schemeClr val="bg2"/>
          </a:solidFill>
          <a:latin typeface="Arial Black" pitchFamily="34" charset="0"/>
        </a:defRPr>
      </a:lvl5pPr>
      <a:lvl6pPr marL="457200" algn="r" rtl="0" fontAlgn="base">
        <a:lnSpc>
          <a:spcPct val="90000"/>
        </a:lnSpc>
        <a:spcBef>
          <a:spcPct val="0"/>
        </a:spcBef>
        <a:spcAft>
          <a:spcPct val="0"/>
        </a:spcAft>
        <a:defRPr sz="5400">
          <a:solidFill>
            <a:schemeClr val="bg2"/>
          </a:solidFill>
          <a:latin typeface="Arial Black" pitchFamily="34" charset="0"/>
        </a:defRPr>
      </a:lvl6pPr>
      <a:lvl7pPr marL="914400" algn="r" rtl="0" fontAlgn="base">
        <a:lnSpc>
          <a:spcPct val="90000"/>
        </a:lnSpc>
        <a:spcBef>
          <a:spcPct val="0"/>
        </a:spcBef>
        <a:spcAft>
          <a:spcPct val="0"/>
        </a:spcAft>
        <a:defRPr sz="5400">
          <a:solidFill>
            <a:schemeClr val="bg2"/>
          </a:solidFill>
          <a:latin typeface="Arial Black" pitchFamily="34" charset="0"/>
        </a:defRPr>
      </a:lvl7pPr>
      <a:lvl8pPr marL="1371600" algn="r" rtl="0" fontAlgn="base">
        <a:lnSpc>
          <a:spcPct val="90000"/>
        </a:lnSpc>
        <a:spcBef>
          <a:spcPct val="0"/>
        </a:spcBef>
        <a:spcAft>
          <a:spcPct val="0"/>
        </a:spcAft>
        <a:defRPr sz="5400">
          <a:solidFill>
            <a:schemeClr val="bg2"/>
          </a:solidFill>
          <a:latin typeface="Arial Black" pitchFamily="34" charset="0"/>
        </a:defRPr>
      </a:lvl8pPr>
      <a:lvl9pPr marL="1828800" algn="r" rtl="0" fontAlgn="base">
        <a:lnSpc>
          <a:spcPct val="90000"/>
        </a:lnSpc>
        <a:spcBef>
          <a:spcPct val="0"/>
        </a:spcBef>
        <a:spcAft>
          <a:spcPct val="0"/>
        </a:spcAft>
        <a:defRPr sz="5400">
          <a:solidFill>
            <a:schemeClr val="bg2"/>
          </a:solidFill>
          <a:latin typeface="Arial Black"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6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tx2"/>
        </a:buClr>
        <a:buSzPct val="60000"/>
        <a:buFont typeface="Wingdings" pitchFamily="2" charset="2"/>
        <a:buChar char="u"/>
        <a:defRPr sz="2400">
          <a:solidFill>
            <a:schemeClr val="tx1"/>
          </a:solidFill>
          <a:latin typeface="+mn-lt"/>
        </a:defRPr>
      </a:lvl3pPr>
      <a:lvl4pPr marL="1428750" indent="-228600" algn="l" rtl="0" eaLnBrk="0" fontAlgn="base" hangingPunct="0">
        <a:spcBef>
          <a:spcPct val="20000"/>
        </a:spcBef>
        <a:spcAft>
          <a:spcPct val="0"/>
        </a:spcAft>
        <a:buClr>
          <a:schemeClr val="bg2"/>
        </a:buClr>
        <a:buSzPct val="70000"/>
        <a:buFont typeface="Wingdings" pitchFamily="2" charset="2"/>
        <a:buChar char="n"/>
        <a:defRPr sz="2000">
          <a:solidFill>
            <a:schemeClr val="tx1"/>
          </a:solidFill>
          <a:latin typeface="+mn-lt"/>
        </a:defRPr>
      </a:lvl4pPr>
      <a:lvl5pPr marL="1771650" indent="-228600" algn="l" rtl="0" eaLnBrk="0" fontAlgn="base" hangingPunct="0">
        <a:spcBef>
          <a:spcPct val="20000"/>
        </a:spcBef>
        <a:spcAft>
          <a:spcPct val="0"/>
        </a:spcAft>
        <a:buClr>
          <a:schemeClr val="tx2"/>
        </a:buClr>
        <a:buSzPct val="65000"/>
        <a:buFont typeface="Wingdings" pitchFamily="2" charset="2"/>
        <a:buChar char="u"/>
        <a:defRPr sz="2000">
          <a:solidFill>
            <a:schemeClr val="tx1"/>
          </a:solidFill>
          <a:latin typeface="+mn-lt"/>
        </a:defRPr>
      </a:lvl5pPr>
      <a:lvl6pPr marL="22288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6pPr>
      <a:lvl7pPr marL="26860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7pPr>
      <a:lvl8pPr marL="31432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8pPr>
      <a:lvl9pPr marL="36004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radvision.com/" TargetMode="External"/><Relationship Id="rId2" Type="http://schemas.openxmlformats.org/officeDocument/2006/relationships/hyperlink" Target="http://www.vocaltec.com/" TargetMode="External"/><Relationship Id="rId1" Type="http://schemas.openxmlformats.org/officeDocument/2006/relationships/slideLayout" Target="../slideLayouts/slideLayout13.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4"/>
          <p:cNvSpPr>
            <a:spLocks noGrp="1" noChangeArrowheads="1"/>
          </p:cNvSpPr>
          <p:nvPr>
            <p:ph type="ctrTitle"/>
          </p:nvPr>
        </p:nvSpPr>
        <p:spPr>
          <a:xfrm>
            <a:off x="611188" y="34925"/>
            <a:ext cx="7772400" cy="1962150"/>
          </a:xfrm>
        </p:spPr>
        <p:txBody>
          <a:bodyPr/>
          <a:lstStyle/>
          <a:p>
            <a:pPr eaLnBrk="1" hangingPunct="1"/>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CSM 478 COMPUTER NETWORKS LECTURE </a:t>
            </a:r>
            <a:r>
              <a:rPr lang="en-US" sz="3200" dirty="0" smtClean="0"/>
              <a:t>2: INTERNETWORKING BASICS</a:t>
            </a:r>
            <a:r>
              <a:rPr lang="en-US" sz="3200" dirty="0" smtClean="0"/>
              <a:t/>
            </a:r>
            <a:br>
              <a:rPr lang="en-US" sz="3200" dirty="0" smtClean="0"/>
            </a:br>
            <a:r>
              <a:rPr lang="en-US" sz="3200" dirty="0" smtClean="0"/>
              <a:t> </a:t>
            </a:r>
          </a:p>
        </p:txBody>
      </p:sp>
      <p:sp>
        <p:nvSpPr>
          <p:cNvPr id="3075" name="Text Box 38"/>
          <p:cNvSpPr txBox="1">
            <a:spLocks noChangeArrowheads="1"/>
          </p:cNvSpPr>
          <p:nvPr/>
        </p:nvSpPr>
        <p:spPr bwMode="auto">
          <a:xfrm>
            <a:off x="6516688" y="5181600"/>
            <a:ext cx="251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sz="1800" b="1">
                <a:solidFill>
                  <a:schemeClr val="bg1"/>
                </a:solidFill>
              </a:rPr>
              <a:t>FRIMPONG TWUM</a:t>
            </a:r>
          </a:p>
        </p:txBody>
      </p:sp>
    </p:spTree>
    <p:extLst>
      <p:ext uri="{BB962C8B-B14F-4D97-AF65-F5344CB8AC3E}">
        <p14:creationId xmlns:p14="http://schemas.microsoft.com/office/powerpoint/2010/main" val="373369950"/>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7086600" cy="908720"/>
          </a:xfrm>
        </p:spPr>
        <p:txBody>
          <a:bodyPr/>
          <a:lstStyle/>
          <a:p>
            <a:r>
              <a:rPr lang="en-GB" sz="3600" dirty="0" smtClean="0"/>
              <a:t>How does Bob communicate with Sally?</a:t>
            </a:r>
            <a:r>
              <a:rPr lang="en-GB" dirty="0" smtClean="0"/>
              <a:t/>
            </a:r>
            <a:br>
              <a:rPr lang="en-GB" dirty="0" smtClean="0"/>
            </a:br>
            <a:endParaRPr lang="en-GB" dirty="0"/>
          </a:p>
        </p:txBody>
      </p:sp>
      <p:sp>
        <p:nvSpPr>
          <p:cNvPr id="3" name="Content Placeholder 2"/>
          <p:cNvSpPr>
            <a:spLocks noGrp="1"/>
          </p:cNvSpPr>
          <p:nvPr>
            <p:ph idx="1"/>
          </p:nvPr>
        </p:nvSpPr>
        <p:spPr>
          <a:xfrm>
            <a:off x="0" y="980728"/>
            <a:ext cx="9144000" cy="5877272"/>
          </a:xfrm>
        </p:spPr>
        <p:txBody>
          <a:bodyPr/>
          <a:lstStyle/>
          <a:p>
            <a:r>
              <a:rPr lang="en-GB" sz="2800" dirty="0" smtClean="0"/>
              <a:t>The two </a:t>
            </a:r>
            <a:r>
              <a:rPr lang="en-GB" sz="2800" dirty="0" smtClean="0"/>
              <a:t>hosts </a:t>
            </a:r>
            <a:r>
              <a:rPr lang="en-GB" sz="2800" dirty="0" smtClean="0"/>
              <a:t>(Bob and Sally) communicate using their hardware or MAC addresses</a:t>
            </a:r>
          </a:p>
          <a:p>
            <a:pPr marL="0" indent="0">
              <a:buNone/>
            </a:pPr>
            <a:r>
              <a:rPr lang="en-GB" sz="2800" b="1" dirty="0" smtClean="0">
                <a:solidFill>
                  <a:srgbClr val="FFC000"/>
                </a:solidFill>
              </a:rPr>
              <a:t>How does Bob get Sally’s MAC address since he knows only </a:t>
            </a:r>
            <a:r>
              <a:rPr lang="en-GB" sz="2800" b="1" dirty="0" smtClean="0">
                <a:solidFill>
                  <a:srgbClr val="FFC000"/>
                </a:solidFill>
              </a:rPr>
              <a:t>Sally’s name and does not even have her IP address yet?</a:t>
            </a:r>
          </a:p>
          <a:p>
            <a:r>
              <a:rPr lang="en-GB" sz="2800" dirty="0" smtClean="0"/>
              <a:t>Bob will begin what is known as </a:t>
            </a:r>
            <a:r>
              <a:rPr lang="en-GB" sz="2800" i="1" dirty="0" smtClean="0">
                <a:solidFill>
                  <a:srgbClr val="FF0000"/>
                </a:solidFill>
              </a:rPr>
              <a:t>Hostname to IP address resolution</a:t>
            </a:r>
            <a:r>
              <a:rPr lang="en-GB" sz="2800" i="1" dirty="0"/>
              <a:t> </a:t>
            </a:r>
            <a:r>
              <a:rPr lang="en-GB" sz="2800" dirty="0" smtClean="0"/>
              <a:t>since he knows </a:t>
            </a:r>
            <a:r>
              <a:rPr lang="en-GB" sz="2800" u="sng" dirty="0" smtClean="0"/>
              <a:t>only</a:t>
            </a:r>
            <a:r>
              <a:rPr lang="en-GB" sz="2800" dirty="0" smtClean="0"/>
              <a:t> Sally’s name</a:t>
            </a:r>
          </a:p>
          <a:p>
            <a:r>
              <a:rPr lang="en-GB" sz="2800" b="1" u="sng" dirty="0" smtClean="0"/>
              <a:t>Scenario 1 </a:t>
            </a:r>
            <a:r>
              <a:rPr lang="en-GB" sz="2800" dirty="0" smtClean="0"/>
              <a:t>– If the two hosts are on </a:t>
            </a:r>
            <a:r>
              <a:rPr lang="en-GB" sz="2800" b="1" i="1" dirty="0" smtClean="0"/>
              <a:t>different</a:t>
            </a:r>
            <a:r>
              <a:rPr lang="en-GB" sz="2800" dirty="0" smtClean="0"/>
              <a:t> Networks, then this will Require a Domain Name Service (DNS)</a:t>
            </a:r>
          </a:p>
          <a:p>
            <a:r>
              <a:rPr lang="en-GB" sz="2800" b="1" u="sng" dirty="0" smtClean="0"/>
              <a:t>Scenario 2 </a:t>
            </a:r>
            <a:r>
              <a:rPr lang="en-GB" sz="2800" dirty="0" smtClean="0"/>
              <a:t>– If the two hosts are on the </a:t>
            </a:r>
            <a:r>
              <a:rPr lang="en-GB" sz="2800" b="1" i="1" dirty="0" smtClean="0"/>
              <a:t>same</a:t>
            </a:r>
            <a:r>
              <a:rPr lang="en-GB" sz="2800" dirty="0" smtClean="0"/>
              <a:t> LAN, then Bob can just send a </a:t>
            </a:r>
            <a:r>
              <a:rPr lang="en-GB" sz="2800" b="1" dirty="0" smtClean="0"/>
              <a:t>BROADCAST</a:t>
            </a:r>
            <a:r>
              <a:rPr lang="en-GB" sz="2800" dirty="0" smtClean="0"/>
              <a:t> massage to all hosts on the network to request for the required info </a:t>
            </a:r>
            <a:endParaRPr lang="en-GB" sz="2800" dirty="0"/>
          </a:p>
        </p:txBody>
      </p:sp>
    </p:spTree>
    <p:extLst>
      <p:ext uri="{BB962C8B-B14F-4D97-AF65-F5344CB8AC3E}">
        <p14:creationId xmlns:p14="http://schemas.microsoft.com/office/powerpoint/2010/main" val="2734062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086600" cy="1276350"/>
          </a:xfrm>
        </p:spPr>
        <p:txBody>
          <a:bodyPr/>
          <a:lstStyle/>
          <a:p>
            <a:r>
              <a:rPr lang="en-GB" sz="4000" dirty="0" smtClean="0"/>
              <a:t>Scenario 2: Hostname to IP Address resolution</a:t>
            </a:r>
            <a:endParaRPr lang="en-GB" sz="4000" dirty="0"/>
          </a:p>
        </p:txBody>
      </p:sp>
      <p:sp>
        <p:nvSpPr>
          <p:cNvPr id="3" name="Content Placeholder 2"/>
          <p:cNvSpPr>
            <a:spLocks noGrp="1"/>
          </p:cNvSpPr>
          <p:nvPr>
            <p:ph idx="1"/>
          </p:nvPr>
        </p:nvSpPr>
        <p:spPr>
          <a:xfrm>
            <a:off x="107504" y="1484784"/>
            <a:ext cx="8928992" cy="5373216"/>
          </a:xfrm>
        </p:spPr>
        <p:txBody>
          <a:bodyPr/>
          <a:lstStyle/>
          <a:p>
            <a:r>
              <a:rPr lang="en-GB" sz="2800" dirty="0" smtClean="0"/>
              <a:t>Before the name (Sally) is resolved, the first thing Bob has to do is to BROADCAST on the LAN to get sally’s MAC address so he can communicate to her PC and resolve her name to an IP address</a:t>
            </a:r>
          </a:p>
          <a:p>
            <a:pPr marL="0" indent="0">
              <a:buNone/>
            </a:pPr>
            <a:r>
              <a:rPr lang="en-GB" sz="2800" dirty="0" smtClean="0">
                <a:solidFill>
                  <a:srgbClr val="FF0066"/>
                </a:solidFill>
              </a:rPr>
              <a:t>A simple name resolution </a:t>
            </a:r>
            <a:r>
              <a:rPr lang="en-GB" sz="2800" b="1" i="1" dirty="0" smtClean="0">
                <a:solidFill>
                  <a:srgbClr val="FF0066"/>
                </a:solidFill>
              </a:rPr>
              <a:t>broadcast</a:t>
            </a:r>
            <a:r>
              <a:rPr lang="en-GB" sz="2800" dirty="0" smtClean="0">
                <a:solidFill>
                  <a:srgbClr val="FF0066"/>
                </a:solidFill>
              </a:rPr>
              <a:t> message from Bob to Sally is as shown</a:t>
            </a:r>
          </a:p>
          <a:p>
            <a:endParaRPr lang="en-GB" dirty="0"/>
          </a:p>
          <a:p>
            <a:endParaRPr lang="en-US" sz="2400" dirty="0" smtClean="0"/>
          </a:p>
          <a:p>
            <a:r>
              <a:rPr lang="en-US" sz="1800" dirty="0" smtClean="0"/>
              <a:t>The </a:t>
            </a:r>
            <a:r>
              <a:rPr lang="en-US" sz="1800" dirty="0"/>
              <a:t>NetBIOS Name Service (NBNS) is a legacy protocol, superseded by many functions of DNS. NetBIOS is usually only used over local networks, because it doesn't scale well past a </a:t>
            </a:r>
            <a:r>
              <a:rPr lang="en-US" sz="1800" b="1" i="1" dirty="0">
                <a:solidFill>
                  <a:srgbClr val="FF0000"/>
                </a:solidFill>
              </a:rPr>
              <a:t>few dozen workstations</a:t>
            </a:r>
            <a:r>
              <a:rPr lang="en-US" sz="1800" dirty="0"/>
              <a:t>. Over vast TCP/IP networks, DNS is far more versatile and useful. The NBNS protocol is also known as Windows Internet Name Service (WINS) </a:t>
            </a:r>
            <a:r>
              <a:rPr lang="en-US" sz="1800" dirty="0" smtClean="0"/>
              <a:t>on Windows </a:t>
            </a:r>
            <a:r>
              <a:rPr lang="en-US" sz="1800" dirty="0"/>
              <a:t>systems</a:t>
            </a:r>
            <a:r>
              <a:rPr lang="en-US" sz="1800" dirty="0" smtClean="0"/>
              <a:t>.</a:t>
            </a:r>
            <a:endParaRPr lang="en-GB" sz="18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77" y="4293096"/>
            <a:ext cx="648072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734" y="4725144"/>
            <a:ext cx="6464563" cy="285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9170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0825" y="-171450"/>
            <a:ext cx="8562975" cy="1296988"/>
          </a:xfrm>
        </p:spPr>
        <p:txBody>
          <a:bodyPr/>
          <a:lstStyle/>
          <a:p>
            <a:pPr eaLnBrk="1" hangingPunct="1"/>
            <a:r>
              <a:rPr lang="en-US" sz="3600" smtClean="0"/>
              <a:t/>
            </a:r>
            <a:br>
              <a:rPr lang="en-US" sz="3600" smtClean="0"/>
            </a:br>
            <a:r>
              <a:rPr lang="en-US" sz="2800" smtClean="0"/>
              <a:t>Bus Topology</a:t>
            </a:r>
            <a:br>
              <a:rPr lang="en-US" sz="2800" smtClean="0"/>
            </a:br>
            <a:r>
              <a:rPr lang="en-US" sz="2800" smtClean="0"/>
              <a:t>(One Collision Domain and One Broadcast Domain) </a:t>
            </a:r>
          </a:p>
        </p:txBody>
      </p:sp>
      <p:sp>
        <p:nvSpPr>
          <p:cNvPr id="6147" name="Slide Number Placeholder 4"/>
          <p:cNvSpPr>
            <a:spLocks noGrp="1"/>
          </p:cNvSpPr>
          <p:nvPr>
            <p:ph type="sldNum" sz="quarter" idx="12"/>
          </p:nvPr>
        </p:nvSpPr>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400" smtClean="0"/>
              <a:t>4-</a:t>
            </a:r>
            <a:fld id="{228797B4-75D8-4679-866F-6B879FBB60D7}" type="slidenum">
              <a:rPr lang="en-US" sz="1400" smtClean="0"/>
              <a:pPr eaLnBrk="1" hangingPunct="1"/>
              <a:t>12</a:t>
            </a:fld>
            <a:endParaRPr lang="en-US" sz="1400" smtClean="0"/>
          </a:p>
        </p:txBody>
      </p:sp>
      <p:pic>
        <p:nvPicPr>
          <p:cNvPr id="6148" name="Content Placeholder 5" descr="topologies-bu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484313"/>
            <a:ext cx="8229600" cy="4629150"/>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sz="2800" smtClean="0"/>
              <a:t>Star Or Hub Topology</a:t>
            </a:r>
            <a:r>
              <a:rPr lang="en-US" sz="2800" smtClean="0"/>
              <a:t/>
            </a:r>
            <a:br>
              <a:rPr lang="en-US" sz="2800" smtClean="0"/>
            </a:br>
            <a:r>
              <a:rPr lang="en-US" sz="2800" smtClean="0"/>
              <a:t>(One Collision Domain and One Broadcast Domain)</a:t>
            </a:r>
            <a:endParaRPr lang="en-GB" sz="2800" smtClean="0"/>
          </a:p>
        </p:txBody>
      </p:sp>
      <p:pic>
        <p:nvPicPr>
          <p:cNvPr id="7171" name="Content Placeholder 5" descr="topologies-sta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755650" y="1628775"/>
            <a:ext cx="7200900" cy="4608513"/>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086600" cy="720080"/>
          </a:xfrm>
        </p:spPr>
        <p:txBody>
          <a:bodyPr/>
          <a:lstStyle/>
          <a:p>
            <a:r>
              <a:rPr lang="en-GB" sz="3200" dirty="0" smtClean="0"/>
              <a:t>NETWORK SEGMENTATION</a:t>
            </a:r>
            <a:endParaRPr lang="en-GB" sz="3200" dirty="0"/>
          </a:p>
        </p:txBody>
      </p:sp>
      <p:sp>
        <p:nvSpPr>
          <p:cNvPr id="3" name="Content Placeholder 2"/>
          <p:cNvSpPr>
            <a:spLocks noGrp="1"/>
          </p:cNvSpPr>
          <p:nvPr>
            <p:ph idx="1"/>
          </p:nvPr>
        </p:nvSpPr>
        <p:spPr>
          <a:xfrm>
            <a:off x="107504" y="800706"/>
            <a:ext cx="8928992" cy="5940661"/>
          </a:xfrm>
        </p:spPr>
        <p:txBody>
          <a:bodyPr/>
          <a:lstStyle/>
          <a:p>
            <a:r>
              <a:rPr lang="en-GB" dirty="0" smtClean="0"/>
              <a:t>As the number of hosts on a hub network increases, the network performance deteriorate. Hub networks are usually limited to a maximum of up to ten (10) hosts.</a:t>
            </a:r>
          </a:p>
          <a:p>
            <a:endParaRPr lang="en-GB" dirty="0"/>
          </a:p>
          <a:p>
            <a:endParaRPr lang="en-GB" dirty="0" smtClean="0"/>
          </a:p>
          <a:p>
            <a:endParaRPr lang="en-GB" dirty="0"/>
          </a:p>
          <a:p>
            <a:endParaRPr lang="en-GB" dirty="0" smtClean="0"/>
          </a:p>
          <a:p>
            <a:r>
              <a:rPr lang="en-GB" b="1" u="sng" dirty="0" smtClean="0">
                <a:solidFill>
                  <a:srgbClr val="FF0000"/>
                </a:solidFill>
              </a:rPr>
              <a:t>NOTE: Hubs do not segment a network. Hubs just connect hosts on a particular network segment together.</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849908"/>
            <a:ext cx="3672408" cy="2259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70130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NETWORK SEGMENTATION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674688" y="1795462"/>
            <a:ext cx="7826375" cy="4873898"/>
          </a:xfrm>
        </p:spPr>
        <p:txBody>
          <a:bodyPr/>
          <a:lstStyle/>
          <a:p>
            <a:r>
              <a:rPr lang="en-GB" dirty="0" smtClean="0"/>
              <a:t>It is however likely the number of hosts will rise at some point and we’ll have to break up one large Hub network into a bunch of smaller ones</a:t>
            </a:r>
          </a:p>
          <a:p>
            <a:r>
              <a:rPr lang="en-GB" dirty="0" smtClean="0"/>
              <a:t>The network terminology for breaking up a big network into a number of smaller ones is called </a:t>
            </a:r>
            <a:r>
              <a:rPr lang="en-GB" b="1" i="1" dirty="0" smtClean="0">
                <a:solidFill>
                  <a:srgbClr val="FF0000"/>
                </a:solidFill>
              </a:rPr>
              <a:t>Network Segmentation.</a:t>
            </a:r>
          </a:p>
          <a:p>
            <a:r>
              <a:rPr lang="en-GB" dirty="0" smtClean="0"/>
              <a:t>We segment a network with devices like Switches, Bridges, and Routers. </a:t>
            </a:r>
          </a:p>
          <a:p>
            <a:pPr marL="0" indent="0">
              <a:buNone/>
            </a:pPr>
            <a:endParaRPr lang="en-GB" b="1" i="1" dirty="0" smtClean="0">
              <a:solidFill>
                <a:srgbClr val="FF0000"/>
              </a:solidFill>
            </a:endParaRPr>
          </a:p>
          <a:p>
            <a:pPr marL="0" indent="0">
              <a:buNone/>
            </a:pPr>
            <a:endParaRPr lang="en-GB" dirty="0"/>
          </a:p>
        </p:txBody>
      </p:sp>
    </p:spTree>
    <p:extLst>
      <p:ext uri="{BB962C8B-B14F-4D97-AF65-F5344CB8AC3E}">
        <p14:creationId xmlns:p14="http://schemas.microsoft.com/office/powerpoint/2010/main" val="212418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024"/>
            <a:ext cx="7086600" cy="1276350"/>
          </a:xfrm>
        </p:spPr>
        <p:txBody>
          <a:bodyPr/>
          <a:lstStyle/>
          <a:p>
            <a:r>
              <a:rPr lang="en-GB" sz="3600" dirty="0" smtClean="0"/>
              <a:t>Network Segmentation with a SWITCH</a:t>
            </a:r>
            <a:endParaRPr lang="en-GB" sz="3600" dirty="0"/>
          </a:p>
        </p:txBody>
      </p:sp>
      <p:sp>
        <p:nvSpPr>
          <p:cNvPr id="3" name="Content Placeholder 2"/>
          <p:cNvSpPr>
            <a:spLocks noGrp="1"/>
          </p:cNvSpPr>
          <p:nvPr>
            <p:ph idx="1"/>
          </p:nvPr>
        </p:nvSpPr>
        <p:spPr>
          <a:xfrm>
            <a:off x="0" y="1196752"/>
            <a:ext cx="9144000" cy="5661248"/>
          </a:xfrm>
        </p:spPr>
        <p:txBody>
          <a:bodyPr/>
          <a:lstStyle/>
          <a:p>
            <a:pPr marL="0" indent="0" algn="ctr">
              <a:buNone/>
            </a:pPr>
            <a:endParaRPr lang="en-GB" dirty="0" smtClean="0"/>
          </a:p>
          <a:p>
            <a:endParaRPr lang="en-GB" dirty="0"/>
          </a:p>
          <a:p>
            <a:endParaRPr lang="en-GB" dirty="0" smtClean="0"/>
          </a:p>
          <a:p>
            <a:pPr marL="0" indent="0">
              <a:buNone/>
            </a:pPr>
            <a:endParaRPr lang="en-GB" dirty="0"/>
          </a:p>
          <a:p>
            <a:pPr>
              <a:defRPr/>
            </a:pPr>
            <a:r>
              <a:rPr lang="en-GB" sz="2800" dirty="0" smtClean="0"/>
              <a:t>How </a:t>
            </a:r>
            <a:r>
              <a:rPr lang="en-GB" sz="2800" dirty="0"/>
              <a:t>many COLLISION DOMAIN(S) are there?</a:t>
            </a:r>
          </a:p>
          <a:p>
            <a:pPr>
              <a:defRPr/>
            </a:pPr>
            <a:r>
              <a:rPr lang="en-GB" sz="2800" dirty="0"/>
              <a:t>How many BROACAST DOMAIN(S) are there?</a:t>
            </a:r>
          </a:p>
          <a:p>
            <a:r>
              <a:rPr lang="en-GB" sz="2800" dirty="0" smtClean="0"/>
              <a:t>The SWITCH replaces the HUB, and break up the collision domains.</a:t>
            </a:r>
          </a:p>
          <a:p>
            <a:r>
              <a:rPr lang="en-GB" sz="2800" dirty="0" smtClean="0"/>
              <a:t>Each network segment connected to the switch is now a </a:t>
            </a:r>
            <a:r>
              <a:rPr lang="en-GB" sz="2800" i="1" dirty="0" smtClean="0">
                <a:solidFill>
                  <a:srgbClr val="FF0000"/>
                </a:solidFill>
              </a:rPr>
              <a:t>separate collision domain</a:t>
            </a:r>
            <a:r>
              <a:rPr lang="en-GB" sz="2800" dirty="0" smtClean="0"/>
              <a:t>.</a:t>
            </a:r>
          </a:p>
          <a:p>
            <a:r>
              <a:rPr lang="en-GB" sz="2800" dirty="0" smtClean="0"/>
              <a:t>There is however still </a:t>
            </a:r>
            <a:r>
              <a:rPr lang="en-GB" sz="2800" i="1" dirty="0" smtClean="0">
                <a:solidFill>
                  <a:srgbClr val="FF0000"/>
                </a:solidFill>
              </a:rPr>
              <a:t>one (1)</a:t>
            </a:r>
            <a:r>
              <a:rPr lang="en-GB" sz="2800" dirty="0" smtClean="0"/>
              <a:t> </a:t>
            </a:r>
            <a:r>
              <a:rPr lang="en-GB" sz="2800" i="1" dirty="0" smtClean="0">
                <a:solidFill>
                  <a:srgbClr val="FF0000"/>
                </a:solidFill>
              </a:rPr>
              <a:t>broadcast domain</a:t>
            </a:r>
            <a:r>
              <a:rPr lang="en-GB" sz="2800" i="1" dirty="0" smtClean="0"/>
              <a:t>.</a:t>
            </a:r>
            <a:r>
              <a:rPr lang="en-GB" sz="2800" i="1" dirty="0" smtClean="0">
                <a:solidFill>
                  <a:srgbClr val="FF0000"/>
                </a:solidFill>
              </a:rPr>
              <a:t> </a:t>
            </a:r>
            <a:endParaRPr lang="en-GB" sz="2800" i="1" dirty="0">
              <a:solidFill>
                <a:srgbClr val="FF0000"/>
              </a:solidFill>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61651"/>
            <a:ext cx="3921323" cy="2252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17393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024"/>
            <a:ext cx="7086600" cy="1276350"/>
          </a:xfrm>
        </p:spPr>
        <p:txBody>
          <a:bodyPr/>
          <a:lstStyle/>
          <a:p>
            <a:r>
              <a:rPr lang="en-GB" sz="4000" dirty="0" smtClean="0"/>
              <a:t>CAUSES OF LAN TRAFFIC CONGESTION</a:t>
            </a:r>
            <a:endParaRPr lang="en-GB" sz="4000" dirty="0"/>
          </a:p>
        </p:txBody>
      </p:sp>
      <p:sp>
        <p:nvSpPr>
          <p:cNvPr id="3" name="Content Placeholder 2"/>
          <p:cNvSpPr>
            <a:spLocks noGrp="1"/>
          </p:cNvSpPr>
          <p:nvPr>
            <p:ph idx="1"/>
          </p:nvPr>
        </p:nvSpPr>
        <p:spPr>
          <a:xfrm>
            <a:off x="179512" y="1196752"/>
            <a:ext cx="8784976" cy="5661248"/>
          </a:xfrm>
        </p:spPr>
        <p:txBody>
          <a:bodyPr/>
          <a:lstStyle/>
          <a:p>
            <a:r>
              <a:rPr lang="en-GB" sz="2800" dirty="0"/>
              <a:t>A</a:t>
            </a:r>
            <a:r>
              <a:rPr lang="en-GB" sz="2800" dirty="0" smtClean="0"/>
              <a:t>bove network design still has problem with traffic congestion. Causes of LAN traffic congestion include:</a:t>
            </a:r>
          </a:p>
          <a:p>
            <a:pPr>
              <a:buFont typeface="Wingdings" pitchFamily="2" charset="2"/>
              <a:buChar char="Ø"/>
            </a:pPr>
            <a:r>
              <a:rPr lang="en-GB" sz="2800" dirty="0" smtClean="0"/>
              <a:t>Too many hosts in a single broadcast domain</a:t>
            </a:r>
          </a:p>
          <a:p>
            <a:pPr>
              <a:buFont typeface="Wingdings" pitchFamily="2" charset="2"/>
              <a:buChar char="Ø"/>
            </a:pPr>
            <a:r>
              <a:rPr lang="en-GB" sz="2800" dirty="0" smtClean="0"/>
              <a:t>Broadcast storm</a:t>
            </a:r>
          </a:p>
          <a:p>
            <a:pPr>
              <a:buFont typeface="Wingdings" pitchFamily="2" charset="2"/>
              <a:buChar char="Ø"/>
            </a:pPr>
            <a:r>
              <a:rPr lang="en-GB" sz="2800" dirty="0" smtClean="0"/>
              <a:t>Multicasting</a:t>
            </a:r>
          </a:p>
          <a:p>
            <a:pPr>
              <a:buFont typeface="Wingdings" pitchFamily="2" charset="2"/>
              <a:buChar char="Ø"/>
            </a:pPr>
            <a:r>
              <a:rPr lang="en-GB" sz="2800" dirty="0" smtClean="0"/>
              <a:t>Low Bandwidth</a:t>
            </a:r>
          </a:p>
          <a:p>
            <a:pPr>
              <a:buFont typeface="Wingdings" pitchFamily="2" charset="2"/>
              <a:buChar char="Ø"/>
            </a:pPr>
            <a:r>
              <a:rPr lang="en-GB" sz="2800" dirty="0" smtClean="0"/>
              <a:t>Adding hubs for connectivity to the network</a:t>
            </a:r>
          </a:p>
          <a:p>
            <a:pPr>
              <a:buFont typeface="Wingdings" pitchFamily="2" charset="2"/>
              <a:buChar char="Ø"/>
            </a:pPr>
            <a:r>
              <a:rPr lang="en-GB" sz="2800" dirty="0" smtClean="0"/>
              <a:t>A bunch of ARP or IPX traffic</a:t>
            </a:r>
          </a:p>
          <a:p>
            <a:r>
              <a:rPr lang="en-GB" sz="2400" b="1" u="sng" dirty="0" smtClean="0">
                <a:solidFill>
                  <a:srgbClr val="FF0000"/>
                </a:solidFill>
              </a:rPr>
              <a:t>NOTE: A switch does not break up Broadcast Domain.</a:t>
            </a:r>
          </a:p>
          <a:p>
            <a:r>
              <a:rPr lang="en-GB" sz="2400" b="1" dirty="0" smtClean="0">
                <a:solidFill>
                  <a:srgbClr val="FF0000"/>
                </a:solidFill>
              </a:rPr>
              <a:t>Using a switch is an inexpensive way to connect a couple of PCs together for home or small office network.</a:t>
            </a:r>
            <a:endParaRPr lang="en-GB" sz="2400" b="1" dirty="0">
              <a:solidFill>
                <a:srgbClr val="FF0000"/>
              </a:solidFill>
            </a:endParaRPr>
          </a:p>
        </p:txBody>
      </p:sp>
    </p:spTree>
    <p:extLst>
      <p:ext uri="{BB962C8B-B14F-4D97-AF65-F5344CB8AC3E}">
        <p14:creationId xmlns:p14="http://schemas.microsoft.com/office/powerpoint/2010/main" val="136081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ROUTERS</a:t>
            </a:r>
          </a:p>
        </p:txBody>
      </p:sp>
      <p:sp>
        <p:nvSpPr>
          <p:cNvPr id="9219" name="Rectangle 4"/>
          <p:cNvSpPr>
            <a:spLocks noGrp="1" noChangeArrowheads="1"/>
          </p:cNvSpPr>
          <p:nvPr>
            <p:ph type="body" sz="half" idx="2"/>
          </p:nvPr>
        </p:nvSpPr>
        <p:spPr>
          <a:xfrm>
            <a:off x="1219200" y="4953000"/>
            <a:ext cx="7010400" cy="1566863"/>
          </a:xfrm>
        </p:spPr>
        <p:txBody>
          <a:bodyPr/>
          <a:lstStyle/>
          <a:p>
            <a:pPr eaLnBrk="1" hangingPunct="1">
              <a:lnSpc>
                <a:spcPct val="90000"/>
              </a:lnSpc>
            </a:pPr>
            <a:r>
              <a:rPr lang="en-US" sz="2000" smtClean="0"/>
              <a:t>Routers connect two or more networks and forward data packets between them.  When data arrives from one of the segments, the router decides, according to it's routing table, to which segment to forward that data. </a:t>
            </a:r>
            <a:br>
              <a:rPr lang="en-US" sz="2000" smtClean="0"/>
            </a:br>
            <a:endParaRPr lang="en-US" sz="2000" smtClean="0"/>
          </a:p>
        </p:txBody>
      </p:sp>
      <p:sp>
        <p:nvSpPr>
          <p:cNvPr id="9220" name="Rectangle 5"/>
          <p:cNvSpPr>
            <a:spLocks noChangeArrowheads="1"/>
          </p:cNvSpPr>
          <p:nvPr/>
        </p:nvSpPr>
        <p:spPr bwMode="auto">
          <a:xfrm>
            <a:off x="-850900" y="19970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grpSp>
        <p:nvGrpSpPr>
          <p:cNvPr id="9221" name="Group 11"/>
          <p:cNvGrpSpPr>
            <a:grpSpLocks/>
          </p:cNvGrpSpPr>
          <p:nvPr/>
        </p:nvGrpSpPr>
        <p:grpSpPr bwMode="auto">
          <a:xfrm>
            <a:off x="1033463" y="1989138"/>
            <a:ext cx="5373687" cy="2881312"/>
            <a:chOff x="-5" y="-5"/>
            <a:chExt cx="3385" cy="1815"/>
          </a:xfrm>
        </p:grpSpPr>
        <p:grpSp>
          <p:nvGrpSpPr>
            <p:cNvPr id="9231" name="Group 9"/>
            <p:cNvGrpSpPr>
              <a:grpSpLocks/>
            </p:cNvGrpSpPr>
            <p:nvPr/>
          </p:nvGrpSpPr>
          <p:grpSpPr bwMode="auto">
            <a:xfrm>
              <a:off x="0" y="0"/>
              <a:ext cx="3375" cy="1805"/>
              <a:chOff x="0" y="0"/>
              <a:chExt cx="3375" cy="1805"/>
            </a:xfrm>
          </p:grpSpPr>
          <p:sp>
            <p:nvSpPr>
              <p:cNvPr id="9233" name="Rectangle 6"/>
              <p:cNvSpPr>
                <a:spLocks noChangeArrowheads="1"/>
              </p:cNvSpPr>
              <p:nvPr/>
            </p:nvSpPr>
            <p:spPr bwMode="auto">
              <a:xfrm>
                <a:off x="0" y="0"/>
                <a:ext cx="3375" cy="1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kumimoji="1" lang="en-US"/>
                  <a:t>  </a:t>
                </a:r>
                <a:r>
                  <a:rPr kumimoji="1" lang="en-US" sz="15800"/>
                  <a:t> </a:t>
                </a:r>
                <a:r>
                  <a:rPr kumimoji="1" lang="en-US"/>
                  <a:t>                                                                                </a:t>
                </a:r>
              </a:p>
            </p:txBody>
          </p:sp>
          <p:sp>
            <p:nvSpPr>
              <p:cNvPr id="9234" name="Rectangle 8"/>
              <p:cNvSpPr>
                <a:spLocks noChangeArrowheads="1"/>
              </p:cNvSpPr>
              <p:nvPr/>
            </p:nvSpPr>
            <p:spPr bwMode="auto">
              <a:xfrm>
                <a:off x="0" y="0"/>
                <a:ext cx="3375" cy="180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9232" name="Rectangle 10"/>
            <p:cNvSpPr>
              <a:spLocks noChangeArrowheads="1"/>
            </p:cNvSpPr>
            <p:nvPr/>
          </p:nvSpPr>
          <p:spPr bwMode="auto">
            <a:xfrm>
              <a:off x="-5" y="-5"/>
              <a:ext cx="3385" cy="1815"/>
            </a:xfrm>
            <a:prstGeom prst="rect">
              <a:avLst/>
            </a:prstGeom>
            <a:noFill/>
            <a:ln w="17462">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pic>
        <p:nvPicPr>
          <p:cNvPr id="9222" name="Picture 7" descr="Router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3" name="Group 12"/>
          <p:cNvGrpSpPr>
            <a:grpSpLocks/>
          </p:cNvGrpSpPr>
          <p:nvPr/>
        </p:nvGrpSpPr>
        <p:grpSpPr bwMode="auto">
          <a:xfrm>
            <a:off x="7315200" y="5334000"/>
            <a:ext cx="1560513" cy="1227138"/>
            <a:chOff x="1564" y="879"/>
            <a:chExt cx="983" cy="773"/>
          </a:xfrm>
        </p:grpSpPr>
        <p:sp>
          <p:nvSpPr>
            <p:cNvPr id="9224" name="AutoShape 13"/>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5" name="AutoShape 14"/>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6" name="Rectangle 15"/>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7" name="AutoShape 16"/>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8" name="AutoShape 17"/>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9" name="AutoShape 18"/>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30" name="Freeform 19"/>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smtClean="0"/>
              <a:t>GATEWAY</a:t>
            </a:r>
          </a:p>
        </p:txBody>
      </p:sp>
      <p:sp>
        <p:nvSpPr>
          <p:cNvPr id="10243" name="Rectangle 1027"/>
          <p:cNvSpPr>
            <a:spLocks noGrp="1" noChangeArrowheads="1"/>
          </p:cNvSpPr>
          <p:nvPr>
            <p:ph type="body" sz="half" idx="1"/>
          </p:nvPr>
        </p:nvSpPr>
        <p:spPr>
          <a:xfrm>
            <a:off x="838200" y="3048000"/>
            <a:ext cx="7783513" cy="1490663"/>
          </a:xfrm>
        </p:spPr>
        <p:txBody>
          <a:bodyPr/>
          <a:lstStyle/>
          <a:p>
            <a:pPr eaLnBrk="1" hangingPunct="1">
              <a:lnSpc>
                <a:spcPct val="90000"/>
              </a:lnSpc>
            </a:pPr>
            <a:r>
              <a:rPr lang="en-US" sz="1800" smtClean="0"/>
              <a:t>"Gateway" is a term that was once used to refer to a routing device.  Today, in the TCP/IP world, the term "router" is used to describe such a device. </a:t>
            </a:r>
          </a:p>
          <a:p>
            <a:pPr eaLnBrk="1" hangingPunct="1">
              <a:lnSpc>
                <a:spcPct val="90000"/>
              </a:lnSpc>
              <a:buFont typeface="Wingdings" pitchFamily="2" charset="2"/>
              <a:buNone/>
            </a:pPr>
            <a:r>
              <a:rPr lang="en-US" sz="1800" smtClean="0"/>
              <a:t/>
            </a:r>
            <a:br>
              <a:rPr lang="en-US" sz="1800" smtClean="0"/>
            </a:br>
            <a:r>
              <a:rPr lang="en-US" sz="1800" smtClean="0"/>
              <a:t>The term gateway now refers to special-purpose devices, that perform protocol conversions.  Gateways implement application layer conversions of information received from various protocols. </a:t>
            </a:r>
          </a:p>
          <a:p>
            <a:pPr eaLnBrk="1" hangingPunct="1">
              <a:lnSpc>
                <a:spcPct val="90000"/>
              </a:lnSpc>
              <a:buFont typeface="Wingdings" pitchFamily="2" charset="2"/>
              <a:buNone/>
            </a:pPr>
            <a:endParaRPr lang="en-US" sz="1800" smtClean="0"/>
          </a:p>
          <a:p>
            <a:pPr eaLnBrk="1" hangingPunct="1">
              <a:lnSpc>
                <a:spcPct val="90000"/>
              </a:lnSpc>
            </a:pPr>
            <a:r>
              <a:rPr lang="en-US" sz="1800" smtClean="0"/>
              <a:t>Examples of gateways found on today's markets are: </a:t>
            </a:r>
          </a:p>
          <a:p>
            <a:pPr lvl="1" eaLnBrk="1" hangingPunct="1">
              <a:lnSpc>
                <a:spcPct val="90000"/>
              </a:lnSpc>
            </a:pPr>
            <a:r>
              <a:rPr lang="en-US" sz="1600" smtClean="0">
                <a:hlinkClick r:id="rId2"/>
              </a:rPr>
              <a:t>VocalTec Gateway</a:t>
            </a:r>
            <a:r>
              <a:rPr lang="en-US" sz="1600" smtClean="0"/>
              <a:t>:    A gateway that converts human speech traveling on analog phone lines into local area network protocol data, and visa-versa. </a:t>
            </a:r>
          </a:p>
          <a:p>
            <a:pPr lvl="1" eaLnBrk="1" hangingPunct="1">
              <a:lnSpc>
                <a:spcPct val="90000"/>
              </a:lnSpc>
            </a:pPr>
            <a:r>
              <a:rPr lang="en-US" sz="1600" smtClean="0">
                <a:hlinkClick r:id="rId3"/>
              </a:rPr>
              <a:t>RadVision Gateway</a:t>
            </a:r>
            <a:r>
              <a:rPr lang="en-US" sz="1600" smtClean="0"/>
              <a:t>:  Converts video from digital phone lines into local area network protocol data, and visa-versa. </a:t>
            </a:r>
          </a:p>
          <a:p>
            <a:pPr eaLnBrk="1" hangingPunct="1">
              <a:lnSpc>
                <a:spcPct val="90000"/>
              </a:lnSpc>
              <a:buFont typeface="Wingdings" pitchFamily="2" charset="2"/>
              <a:buNone/>
            </a:pPr>
            <a:endParaRPr lang="en-US" sz="1800" smtClean="0"/>
          </a:p>
        </p:txBody>
      </p:sp>
      <p:sp>
        <p:nvSpPr>
          <p:cNvPr id="10244" name="Rectangle 1029"/>
          <p:cNvSpPr>
            <a:spLocks noChangeArrowheads="1"/>
          </p:cNvSpPr>
          <p:nvPr/>
        </p:nvSpPr>
        <p:spPr bwMode="auto">
          <a:xfrm>
            <a:off x="-715963" y="257651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10245" name="Picture 1031" descr="Gateway Animat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0"/>
            <a:ext cx="578326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overview</a:t>
            </a:r>
            <a:endParaRPr lang="en-GB" dirty="0"/>
          </a:p>
        </p:txBody>
      </p:sp>
      <p:sp>
        <p:nvSpPr>
          <p:cNvPr id="3" name="Content Placeholder 2"/>
          <p:cNvSpPr>
            <a:spLocks noGrp="1"/>
          </p:cNvSpPr>
          <p:nvPr>
            <p:ph idx="1"/>
          </p:nvPr>
        </p:nvSpPr>
        <p:spPr>
          <a:xfrm>
            <a:off x="395536" y="1768976"/>
            <a:ext cx="8352928" cy="5062537"/>
          </a:xfrm>
        </p:spPr>
        <p:txBody>
          <a:bodyPr/>
          <a:lstStyle/>
          <a:p>
            <a:r>
              <a:rPr lang="en-GB" sz="3000" dirty="0" smtClean="0"/>
              <a:t>Recap from Lecture 1</a:t>
            </a:r>
          </a:p>
          <a:p>
            <a:r>
              <a:rPr lang="en-GB" sz="3000" dirty="0" smtClean="0"/>
              <a:t>What is an internetwork? How is it created?</a:t>
            </a:r>
          </a:p>
          <a:p>
            <a:r>
              <a:rPr lang="en-GB" sz="3000" dirty="0" smtClean="0"/>
              <a:t>What is the difference between the Internet and www?</a:t>
            </a:r>
          </a:p>
          <a:p>
            <a:r>
              <a:rPr lang="en-GB" sz="3000" dirty="0" smtClean="0"/>
              <a:t>Define 3 types of network nodes (workstations, hosts, Servers)</a:t>
            </a:r>
          </a:p>
          <a:p>
            <a:r>
              <a:rPr lang="en-GB" sz="3000" dirty="0" smtClean="0"/>
              <a:t>How does nodes attach to network?</a:t>
            </a:r>
          </a:p>
          <a:p>
            <a:pPr marL="0" indent="0">
              <a:buNone/>
            </a:pPr>
            <a:r>
              <a:rPr lang="en-GB" sz="3000" dirty="0" smtClean="0">
                <a:solidFill>
                  <a:srgbClr val="FF0000"/>
                </a:solidFill>
              </a:rPr>
              <a:t>Answer: Nodes are attached to networks through communications media via Network Interface Card (NIC) </a:t>
            </a:r>
            <a:endParaRPr lang="en-GB" sz="3000" dirty="0">
              <a:solidFill>
                <a:srgbClr val="FF0000"/>
              </a:solidFill>
            </a:endParaRPr>
          </a:p>
        </p:txBody>
      </p:sp>
    </p:spTree>
    <p:extLst>
      <p:ext uri="{BB962C8B-B14F-4D97-AF65-F5344CB8AC3E}">
        <p14:creationId xmlns:p14="http://schemas.microsoft.com/office/powerpoint/2010/main" val="975745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smtClean="0"/>
              <a:t>MODEMS</a:t>
            </a:r>
          </a:p>
        </p:txBody>
      </p:sp>
      <p:sp>
        <p:nvSpPr>
          <p:cNvPr id="11267" name="Rectangle 1027"/>
          <p:cNvSpPr>
            <a:spLocks noChangeArrowheads="1"/>
          </p:cNvSpPr>
          <p:nvPr/>
        </p:nvSpPr>
        <p:spPr bwMode="auto">
          <a:xfrm>
            <a:off x="-771525" y="2560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11268" name="Picture 1029" descr="Modem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29761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1034"/>
          <p:cNvSpPr txBox="1">
            <a:spLocks noChangeArrowheads="1"/>
          </p:cNvSpPr>
          <p:nvPr/>
        </p:nvSpPr>
        <p:spPr bwMode="auto">
          <a:xfrm>
            <a:off x="1066800" y="3048000"/>
            <a:ext cx="7239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b="1">
                <a:solidFill>
                  <a:schemeClr val="tx2"/>
                </a:solidFill>
              </a:rPr>
              <a:t>An illustration of data sent using a modem and a regular telephone line.</a:t>
            </a:r>
          </a:p>
        </p:txBody>
      </p:sp>
      <p:sp>
        <p:nvSpPr>
          <p:cNvPr id="11270" name="Text Box 1035"/>
          <p:cNvSpPr txBox="1">
            <a:spLocks noChangeArrowheads="1"/>
          </p:cNvSpPr>
          <p:nvPr/>
        </p:nvSpPr>
        <p:spPr bwMode="auto">
          <a:xfrm>
            <a:off x="990600" y="4157663"/>
            <a:ext cx="7620000" cy="292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sz="2000"/>
              <a:t>A modem is a device that converts digital data originating from a terminal or computer, to analog signals used by voice communication networks such as the telephone system. At one end, modems convert the digital pulses to audible tones and convert audio tones back to digital pulses at the other. </a:t>
            </a:r>
          </a:p>
          <a:p>
            <a:pPr algn="l" eaLnBrk="1" hangingPunct="1">
              <a:spcBef>
                <a:spcPct val="50000"/>
              </a:spcBef>
            </a:pPr>
            <a:r>
              <a:rPr lang="en-US" sz="2000"/>
              <a:t>The word "Modem" stands for "</a:t>
            </a:r>
            <a:r>
              <a:rPr lang="en-US" sz="2000" b="1"/>
              <a:t>MO</a:t>
            </a:r>
            <a:r>
              <a:rPr lang="en-US" sz="2000"/>
              <a:t>dulator-</a:t>
            </a:r>
            <a:r>
              <a:rPr lang="en-US" sz="2000" b="1"/>
              <a:t>DEM</a:t>
            </a:r>
            <a:r>
              <a:rPr lang="en-US" sz="2000"/>
              <a:t>odulator". </a:t>
            </a:r>
            <a:br>
              <a:rPr lang="en-US" sz="2000"/>
            </a:br>
            <a:endParaRPr lang="en-US" sz="2000"/>
          </a:p>
          <a:p>
            <a:pPr eaLnBrk="1" hangingPunct="1">
              <a:spcBef>
                <a:spcPct val="50000"/>
              </a:spcBef>
            </a:pPr>
            <a:endParaRPr lang="en-US"/>
          </a:p>
        </p:txBody>
      </p:sp>
      <p:grpSp>
        <p:nvGrpSpPr>
          <p:cNvPr id="11271" name="Group 1036"/>
          <p:cNvGrpSpPr>
            <a:grpSpLocks/>
          </p:cNvGrpSpPr>
          <p:nvPr/>
        </p:nvGrpSpPr>
        <p:grpSpPr bwMode="auto">
          <a:xfrm>
            <a:off x="7315200" y="5334000"/>
            <a:ext cx="1560513" cy="1227138"/>
            <a:chOff x="1564" y="879"/>
            <a:chExt cx="983" cy="773"/>
          </a:xfrm>
        </p:grpSpPr>
        <p:sp>
          <p:nvSpPr>
            <p:cNvPr id="11272" name="AutoShape 1037"/>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3" name="AutoShape 1038"/>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4" name="Rectangle 1039"/>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5" name="AutoShape 1040"/>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6" name="AutoShape 1041"/>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7" name="AutoShape 1042"/>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8" name="Freeform 1043"/>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MODEMS</a:t>
            </a:r>
          </a:p>
        </p:txBody>
      </p:sp>
      <p:sp>
        <p:nvSpPr>
          <p:cNvPr id="12291" name="Rectangle 3"/>
          <p:cNvSpPr>
            <a:spLocks noGrp="1" noChangeArrowheads="1"/>
          </p:cNvSpPr>
          <p:nvPr>
            <p:ph type="body" idx="1"/>
          </p:nvPr>
        </p:nvSpPr>
        <p:spPr>
          <a:xfrm>
            <a:off x="838200" y="1905000"/>
            <a:ext cx="7826375" cy="4114800"/>
          </a:xfrm>
        </p:spPr>
        <p:txBody>
          <a:bodyPr/>
          <a:lstStyle/>
          <a:p>
            <a:pPr eaLnBrk="1" hangingPunct="1">
              <a:lnSpc>
                <a:spcPct val="90000"/>
              </a:lnSpc>
            </a:pPr>
            <a:r>
              <a:rPr lang="en-US" sz="2000" b="1" u="sng" smtClean="0">
                <a:solidFill>
                  <a:schemeClr val="bg2"/>
                </a:solidFill>
              </a:rPr>
              <a:t>Transmission speed</a:t>
            </a:r>
            <a:r>
              <a:rPr lang="en-US" sz="2000" b="1" smtClean="0">
                <a:solidFill>
                  <a:schemeClr val="bg2"/>
                </a:solidFill>
              </a:rPr>
              <a:t> </a:t>
            </a:r>
          </a:p>
          <a:p>
            <a:pPr eaLnBrk="1" hangingPunct="1">
              <a:lnSpc>
                <a:spcPct val="90000"/>
              </a:lnSpc>
              <a:buFont typeface="Wingdings" pitchFamily="2" charset="2"/>
              <a:buNone/>
            </a:pPr>
            <a:r>
              <a:rPr lang="en-US" sz="2000" b="1" smtClean="0">
                <a:solidFill>
                  <a:schemeClr val="bg2"/>
                </a:solidFill>
              </a:rPr>
              <a:t/>
            </a:r>
            <a:br>
              <a:rPr lang="en-US" sz="2000" b="1" smtClean="0">
                <a:solidFill>
                  <a:schemeClr val="bg2"/>
                </a:solidFill>
              </a:rPr>
            </a:br>
            <a:r>
              <a:rPr lang="en-US" sz="2000" smtClean="0"/>
              <a:t>Modems are available in different transmission speeds, which are measured in BPS (bits per second) also called BAUD rate. </a:t>
            </a:r>
            <a:br>
              <a:rPr lang="en-US" sz="2000" smtClean="0"/>
            </a:br>
            <a:r>
              <a:rPr lang="en-US" sz="2000" smtClean="0"/>
              <a:t>Standard modems speeds: 9600 baud, 14400 baud, 28800 baud, 33600 baud, 56800 baud. </a:t>
            </a:r>
            <a:br>
              <a:rPr lang="en-US" sz="2000" smtClean="0"/>
            </a:br>
            <a:r>
              <a:rPr lang="en-US" sz="2000" smtClean="0"/>
              <a:t>  </a:t>
            </a:r>
            <a:endParaRPr lang="en-US" sz="2800" smtClean="0"/>
          </a:p>
          <a:p>
            <a:pPr eaLnBrk="1" hangingPunct="1">
              <a:lnSpc>
                <a:spcPct val="90000"/>
              </a:lnSpc>
            </a:pPr>
            <a:r>
              <a:rPr lang="en-US" sz="2000" b="1" u="sng" smtClean="0">
                <a:solidFill>
                  <a:schemeClr val="bg2"/>
                </a:solidFill>
              </a:rPr>
              <a:t>Internal/External</a:t>
            </a:r>
            <a:r>
              <a:rPr lang="en-US" sz="2000" b="1" smtClean="0">
                <a:solidFill>
                  <a:schemeClr val="bg2"/>
                </a:solidFill>
              </a:rPr>
              <a:t> </a:t>
            </a:r>
          </a:p>
          <a:p>
            <a:pPr eaLnBrk="1" hangingPunct="1">
              <a:lnSpc>
                <a:spcPct val="90000"/>
              </a:lnSpc>
              <a:buFont typeface="Wingdings" pitchFamily="2" charset="2"/>
              <a:buNone/>
            </a:pPr>
            <a:r>
              <a:rPr lang="en-US" sz="2000" b="1" smtClean="0">
                <a:solidFill>
                  <a:schemeClr val="bg2"/>
                </a:solidFill>
              </a:rPr>
              <a:t/>
            </a:r>
            <a:br>
              <a:rPr lang="en-US" sz="2000" b="1" smtClean="0">
                <a:solidFill>
                  <a:schemeClr val="bg2"/>
                </a:solidFill>
              </a:rPr>
            </a:br>
            <a:r>
              <a:rPr lang="en-US" sz="2000" smtClean="0"/>
              <a:t>Internal modems are electronic cards. An internal modem is installed in one of the computer's expansion slot. </a:t>
            </a:r>
            <a:br>
              <a:rPr lang="en-US" sz="2000" smtClean="0"/>
            </a:br>
            <a:r>
              <a:rPr lang="en-US" sz="2000" smtClean="0"/>
              <a:t>External modems are fully functioning external devices. The external modem is connected to a computer using a serial</a:t>
            </a:r>
            <a:br>
              <a:rPr lang="en-US" sz="2000" smtClean="0"/>
            </a:br>
            <a:r>
              <a:rPr lang="en-US" sz="2000" smtClean="0"/>
              <a:t>cable to one of the computer's serial ports, and draws power from an external power source. </a:t>
            </a:r>
            <a:br>
              <a:rPr lang="en-US" sz="2000" smtClean="0"/>
            </a:br>
            <a:endParaRPr lang="en-US" sz="2000" smtClean="0"/>
          </a:p>
          <a:p>
            <a:pPr eaLnBrk="1" hangingPunct="1">
              <a:lnSpc>
                <a:spcPct val="90000"/>
              </a:lnSpc>
              <a:buFont typeface="Wingdings" pitchFamily="2" charset="2"/>
              <a:buNone/>
            </a:pPr>
            <a:endParaRPr lang="en-US" sz="2000" smtClean="0"/>
          </a:p>
        </p:txBody>
      </p:sp>
      <p:grpSp>
        <p:nvGrpSpPr>
          <p:cNvPr id="12292" name="Group 4"/>
          <p:cNvGrpSpPr>
            <a:grpSpLocks/>
          </p:cNvGrpSpPr>
          <p:nvPr/>
        </p:nvGrpSpPr>
        <p:grpSpPr bwMode="auto">
          <a:xfrm>
            <a:off x="7315200" y="5334000"/>
            <a:ext cx="1560513" cy="1227138"/>
            <a:chOff x="1564" y="879"/>
            <a:chExt cx="983" cy="773"/>
          </a:xfrm>
        </p:grpSpPr>
        <p:sp>
          <p:nvSpPr>
            <p:cNvPr id="12293" name="AutoShape 5"/>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4" name="AutoShape 6"/>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5" name="Rectangle 7"/>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6" name="AutoShape 8"/>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7" name="AutoShape 9"/>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8" name="AutoShape 10"/>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9" name="Freeform 11"/>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400" smtClean="0"/>
              <a:t>EXAMPLE OF FIREWALL</a:t>
            </a:r>
          </a:p>
        </p:txBody>
      </p:sp>
      <p:sp>
        <p:nvSpPr>
          <p:cNvPr id="13315" name="Rectangle 4"/>
          <p:cNvSpPr>
            <a:spLocks noGrp="1" noChangeArrowheads="1"/>
          </p:cNvSpPr>
          <p:nvPr>
            <p:ph type="body" sz="half" idx="2"/>
          </p:nvPr>
        </p:nvSpPr>
        <p:spPr>
          <a:xfrm>
            <a:off x="1066800" y="4648200"/>
            <a:ext cx="7315200" cy="1185863"/>
          </a:xfrm>
        </p:spPr>
        <p:txBody>
          <a:bodyPr/>
          <a:lstStyle/>
          <a:p>
            <a:pPr eaLnBrk="1" hangingPunct="1">
              <a:lnSpc>
                <a:spcPct val="90000"/>
              </a:lnSpc>
            </a:pPr>
            <a:r>
              <a:rPr lang="en-US" sz="2000" smtClean="0"/>
              <a:t>Firewalls are systems that establish access control policies among networks. They can block information from entering a network or from getting out of that network, they can permit different users to perform different kinds of operations, according to the user's authorizations</a:t>
            </a:r>
            <a:r>
              <a:rPr lang="en-US" sz="2400" smtClean="0"/>
              <a:t>. </a:t>
            </a:r>
            <a:br>
              <a:rPr lang="en-US" sz="2400" smtClean="0"/>
            </a:br>
            <a:endParaRPr lang="en-US" sz="2400" smtClean="0"/>
          </a:p>
          <a:p>
            <a:pPr eaLnBrk="1" hangingPunct="1">
              <a:lnSpc>
                <a:spcPct val="90000"/>
              </a:lnSpc>
            </a:pPr>
            <a:endParaRPr lang="en-US" sz="2400" smtClean="0"/>
          </a:p>
        </p:txBody>
      </p:sp>
      <p:sp>
        <p:nvSpPr>
          <p:cNvPr id="13316" name="Rectangle 5"/>
          <p:cNvSpPr>
            <a:spLocks noChangeArrowheads="1"/>
          </p:cNvSpPr>
          <p:nvPr/>
        </p:nvSpPr>
        <p:spPr bwMode="auto">
          <a:xfrm>
            <a:off x="-846138" y="2286000"/>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grpSp>
        <p:nvGrpSpPr>
          <p:cNvPr id="13317" name="Group 11"/>
          <p:cNvGrpSpPr>
            <a:grpSpLocks/>
          </p:cNvGrpSpPr>
          <p:nvPr/>
        </p:nvGrpSpPr>
        <p:grpSpPr bwMode="auto">
          <a:xfrm>
            <a:off x="1066800" y="1752600"/>
            <a:ext cx="7239000" cy="2286000"/>
            <a:chOff x="-5" y="-5"/>
            <a:chExt cx="3447" cy="1450"/>
          </a:xfrm>
        </p:grpSpPr>
        <p:grpSp>
          <p:nvGrpSpPr>
            <p:cNvPr id="13327" name="Group 9"/>
            <p:cNvGrpSpPr>
              <a:grpSpLocks/>
            </p:cNvGrpSpPr>
            <p:nvPr/>
          </p:nvGrpSpPr>
          <p:grpSpPr bwMode="auto">
            <a:xfrm>
              <a:off x="0" y="0"/>
              <a:ext cx="3437" cy="1440"/>
              <a:chOff x="0" y="0"/>
              <a:chExt cx="3437" cy="1440"/>
            </a:xfrm>
          </p:grpSpPr>
          <p:sp>
            <p:nvSpPr>
              <p:cNvPr id="13329" name="Rectangle 6"/>
              <p:cNvSpPr>
                <a:spLocks noChangeArrowheads="1"/>
              </p:cNvSpPr>
              <p:nvPr/>
            </p:nvSpPr>
            <p:spPr bwMode="auto">
              <a:xfrm>
                <a:off x="0" y="0"/>
                <a:ext cx="3437"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l"/>
                <a:r>
                  <a:rPr kumimoji="1" lang="en-US"/>
                  <a:t>  </a:t>
                </a:r>
                <a:r>
                  <a:rPr kumimoji="1" lang="en-US" sz="12000"/>
                  <a:t> </a:t>
                </a:r>
                <a:r>
                  <a:rPr kumimoji="1" lang="en-US"/>
                  <a:t>                                                                                  </a:t>
                </a:r>
              </a:p>
            </p:txBody>
          </p:sp>
          <p:sp>
            <p:nvSpPr>
              <p:cNvPr id="13330" name="Rectangle 8"/>
              <p:cNvSpPr>
                <a:spLocks noChangeArrowheads="1"/>
              </p:cNvSpPr>
              <p:nvPr/>
            </p:nvSpPr>
            <p:spPr bwMode="auto">
              <a:xfrm>
                <a:off x="0" y="0"/>
                <a:ext cx="3437" cy="14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13328" name="Rectangle 10"/>
            <p:cNvSpPr>
              <a:spLocks noChangeArrowheads="1"/>
            </p:cNvSpPr>
            <p:nvPr/>
          </p:nvSpPr>
          <p:spPr bwMode="auto">
            <a:xfrm>
              <a:off x="-5" y="-5"/>
              <a:ext cx="3447" cy="1450"/>
            </a:xfrm>
            <a:prstGeom prst="rect">
              <a:avLst/>
            </a:prstGeom>
            <a:noFill/>
            <a:ln w="17462">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pic>
        <p:nvPicPr>
          <p:cNvPr id="13318" name="Picture 7" descr="Firewall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8341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20"/>
          <p:cNvGrpSpPr>
            <a:grpSpLocks/>
          </p:cNvGrpSpPr>
          <p:nvPr/>
        </p:nvGrpSpPr>
        <p:grpSpPr bwMode="auto">
          <a:xfrm>
            <a:off x="7315200" y="5334000"/>
            <a:ext cx="1560513" cy="1227138"/>
            <a:chOff x="1564" y="879"/>
            <a:chExt cx="983" cy="773"/>
          </a:xfrm>
        </p:grpSpPr>
        <p:sp>
          <p:nvSpPr>
            <p:cNvPr id="13320" name="AutoShape 21"/>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1" name="AutoShape 22"/>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2" name="Rectangle 23"/>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3" name="AutoShape 24"/>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4" name="AutoShape 25"/>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5" name="AutoShape 26"/>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6" name="Freeform 27"/>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600" smtClean="0"/>
              <a:t>OTHER COMMUNICATION PROTOCOLS</a:t>
            </a:r>
          </a:p>
        </p:txBody>
      </p:sp>
      <p:sp>
        <p:nvSpPr>
          <p:cNvPr id="14339" name="Rectangle 3"/>
          <p:cNvSpPr>
            <a:spLocks noGrp="1" noChangeArrowheads="1"/>
          </p:cNvSpPr>
          <p:nvPr>
            <p:ph type="body" idx="1"/>
          </p:nvPr>
        </p:nvSpPr>
        <p:spPr/>
        <p:txBody>
          <a:bodyPr/>
          <a:lstStyle/>
          <a:p>
            <a:pPr lvl="1" eaLnBrk="1" hangingPunct="1">
              <a:buFont typeface="Wingdings" pitchFamily="2" charset="2"/>
              <a:buChar char=";"/>
            </a:pPr>
            <a:r>
              <a:rPr lang="en-US" sz="2000" b="1" i="1" smtClean="0">
                <a:solidFill>
                  <a:schemeClr val="bg2"/>
                </a:solidFill>
              </a:rPr>
              <a:t>File transfer protocol (FTP)</a:t>
            </a:r>
            <a:r>
              <a:rPr lang="en-US" sz="2400" smtClean="0"/>
              <a:t> – used to transmit files.</a:t>
            </a:r>
          </a:p>
          <a:p>
            <a:pPr lvl="1" eaLnBrk="1" hangingPunct="1">
              <a:buFont typeface="Wingdings" pitchFamily="2" charset="2"/>
              <a:buChar char=";"/>
            </a:pPr>
            <a:r>
              <a:rPr lang="en-US" sz="2000" b="1" i="1" smtClean="0">
                <a:solidFill>
                  <a:schemeClr val="bg2"/>
                </a:solidFill>
              </a:rPr>
              <a:t>Simple mail transfer protocol (SMTP)</a:t>
            </a:r>
            <a:r>
              <a:rPr lang="en-US" sz="2400" smtClean="0"/>
              <a:t> – used to transmit e-mail messages.</a:t>
            </a:r>
          </a:p>
          <a:p>
            <a:pPr lvl="1" eaLnBrk="1" hangingPunct="1">
              <a:buFont typeface="Wingdings" pitchFamily="2" charset="2"/>
              <a:buChar char=";"/>
            </a:pPr>
            <a:r>
              <a:rPr lang="en-US" sz="2000" b="1" i="1" smtClean="0">
                <a:solidFill>
                  <a:schemeClr val="bg2"/>
                </a:solidFill>
              </a:rPr>
              <a:t>Post office protocol (POP)</a:t>
            </a:r>
            <a:r>
              <a:rPr lang="en-US" sz="2400" smtClean="0"/>
              <a:t> – allows the recipient to retrieve messages.</a:t>
            </a:r>
          </a:p>
          <a:p>
            <a:pPr lvl="1" eaLnBrk="1" hangingPunct="1">
              <a:buFont typeface="Wingdings" pitchFamily="2" charset="2"/>
              <a:buChar char=";"/>
            </a:pPr>
            <a:r>
              <a:rPr lang="en-US" sz="2000" b="1" i="1" smtClean="0">
                <a:solidFill>
                  <a:schemeClr val="bg2"/>
                </a:solidFill>
              </a:rPr>
              <a:t>Wireless application protocol</a:t>
            </a:r>
            <a:r>
              <a:rPr lang="en-US" sz="2400" smtClean="0"/>
              <a:t> – enables wireless devices to access and use the Internet using a client/server network.</a:t>
            </a:r>
          </a:p>
          <a:p>
            <a:pPr lvl="1" eaLnBrk="1" hangingPunct="1">
              <a:buFont typeface="Wingdings" pitchFamily="2" charset="2"/>
              <a:buChar char=";"/>
            </a:pPr>
            <a:r>
              <a:rPr lang="en-US" sz="2000" b="1" i="1" smtClean="0">
                <a:solidFill>
                  <a:schemeClr val="bg2"/>
                </a:solidFill>
              </a:rPr>
              <a:t>802.11 – protocol</a:t>
            </a:r>
            <a:r>
              <a:rPr lang="en-US" sz="2400" smtClean="0"/>
              <a:t> for wireless LAN technology</a:t>
            </a:r>
          </a:p>
          <a:p>
            <a:pPr eaLnBrk="1" hangingPunct="1">
              <a:buFont typeface="Wingdings" pitchFamily="2" charset="2"/>
              <a:buNone/>
            </a:pPr>
            <a:endParaRPr lang="en-US" sz="2400" smtClean="0"/>
          </a:p>
        </p:txBody>
      </p:sp>
      <p:grpSp>
        <p:nvGrpSpPr>
          <p:cNvPr id="16388" name="Group 4"/>
          <p:cNvGrpSpPr>
            <a:grpSpLocks/>
          </p:cNvGrpSpPr>
          <p:nvPr/>
        </p:nvGrpSpPr>
        <p:grpSpPr bwMode="auto">
          <a:xfrm>
            <a:off x="7231063" y="5546725"/>
            <a:ext cx="1676400" cy="1162050"/>
            <a:chOff x="4555" y="3494"/>
            <a:chExt cx="1056" cy="732"/>
          </a:xfrm>
        </p:grpSpPr>
        <p:sp>
          <p:nvSpPr>
            <p:cNvPr id="14341" name="AutoShape 5"/>
            <p:cNvSpPr>
              <a:spLocks noChangeArrowheads="1"/>
            </p:cNvSpPr>
            <p:nvPr/>
          </p:nvSpPr>
          <p:spPr bwMode="auto">
            <a:xfrm rot="10800000" flipH="1">
              <a:off x="5389" y="4022"/>
              <a:ext cx="207"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2" name="AutoShape 6"/>
            <p:cNvSpPr>
              <a:spLocks noChangeArrowheads="1"/>
            </p:cNvSpPr>
            <p:nvPr/>
          </p:nvSpPr>
          <p:spPr bwMode="auto">
            <a:xfrm rot="4320000" flipH="1">
              <a:off x="4647" y="3495"/>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3" name="Freeform 7"/>
            <p:cNvSpPr>
              <a:spLocks/>
            </p:cNvSpPr>
            <p:nvPr/>
          </p:nvSpPr>
          <p:spPr bwMode="auto">
            <a:xfrm>
              <a:off x="4555" y="4020"/>
              <a:ext cx="409" cy="206"/>
            </a:xfrm>
            <a:custGeom>
              <a:avLst/>
              <a:gdLst>
                <a:gd name="T0" fmla="*/ 0 w 409"/>
                <a:gd name="T1" fmla="*/ 0 h 206"/>
                <a:gd name="T2" fmla="*/ 204 w 409"/>
                <a:gd name="T3" fmla="*/ 0 h 206"/>
                <a:gd name="T4" fmla="*/ 408 w 409"/>
                <a:gd name="T5" fmla="*/ 205 h 206"/>
                <a:gd name="T6" fmla="*/ 201 w 409"/>
                <a:gd name="T7" fmla="*/ 205 h 206"/>
                <a:gd name="T8" fmla="*/ 0 w 409"/>
                <a:gd name="T9" fmla="*/ 0 h 2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9" h="206">
                  <a:moveTo>
                    <a:pt x="0" y="0"/>
                  </a:moveTo>
                  <a:lnTo>
                    <a:pt x="204" y="0"/>
                  </a:lnTo>
                  <a:lnTo>
                    <a:pt x="408" y="205"/>
                  </a:lnTo>
                  <a:lnTo>
                    <a:pt x="201" y="205"/>
                  </a:lnTo>
                  <a:lnTo>
                    <a:pt x="0" y="0"/>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4" name="Rectangle 8"/>
            <p:cNvSpPr>
              <a:spLocks noChangeArrowheads="1"/>
            </p:cNvSpPr>
            <p:nvPr/>
          </p:nvSpPr>
          <p:spPr bwMode="auto">
            <a:xfrm>
              <a:off x="5180" y="4022"/>
              <a:ext cx="201" cy="199"/>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5" name="AutoShape 9"/>
            <p:cNvSpPr>
              <a:spLocks noChangeArrowheads="1"/>
            </p:cNvSpPr>
            <p:nvPr/>
          </p:nvSpPr>
          <p:spPr bwMode="auto">
            <a:xfrm rot="4320000" flipH="1">
              <a:off x="5162" y="3494"/>
              <a:ext cx="450" cy="449"/>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6" name="AutoShape 10"/>
            <p:cNvSpPr>
              <a:spLocks noChangeArrowheads="1"/>
            </p:cNvSpPr>
            <p:nvPr/>
          </p:nvSpPr>
          <p:spPr bwMode="auto">
            <a:xfrm rot="-2700000">
              <a:off x="4823" y="3874"/>
              <a:ext cx="290" cy="29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7" name="AutoShape 11"/>
            <p:cNvSpPr>
              <a:spLocks noChangeArrowheads="1"/>
            </p:cNvSpPr>
            <p:nvPr/>
          </p:nvSpPr>
          <p:spPr bwMode="auto">
            <a:xfrm rot="-5400000">
              <a:off x="4972" y="4023"/>
              <a:ext cx="198"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DATA TRANSMISSION CHARACTERISTICS</a:t>
            </a:r>
          </a:p>
        </p:txBody>
      </p:sp>
      <p:sp>
        <p:nvSpPr>
          <p:cNvPr id="15363" name="Rectangle 3"/>
          <p:cNvSpPr>
            <a:spLocks noGrp="1" noChangeArrowheads="1"/>
          </p:cNvSpPr>
          <p:nvPr>
            <p:ph type="body" idx="1"/>
          </p:nvPr>
        </p:nvSpPr>
        <p:spPr/>
        <p:txBody>
          <a:bodyPr/>
          <a:lstStyle/>
          <a:p>
            <a:pPr eaLnBrk="1" hangingPunct="1">
              <a:lnSpc>
                <a:spcPct val="90000"/>
              </a:lnSpc>
            </a:pPr>
            <a:r>
              <a:rPr lang="en-US" sz="2400" i="1" smtClean="0">
                <a:solidFill>
                  <a:srgbClr val="FFCC00"/>
                </a:solidFill>
              </a:rPr>
              <a:t>Bandwidth (rate of transmission)</a:t>
            </a:r>
          </a:p>
          <a:p>
            <a:pPr eaLnBrk="1" hangingPunct="1">
              <a:lnSpc>
                <a:spcPct val="90000"/>
              </a:lnSpc>
            </a:pPr>
            <a:r>
              <a:rPr lang="en-US" sz="2400" i="1" smtClean="0">
                <a:solidFill>
                  <a:srgbClr val="FFCC00"/>
                </a:solidFill>
              </a:rPr>
              <a:t>Analog or Digital (type of signal)</a:t>
            </a:r>
          </a:p>
          <a:p>
            <a:pPr lvl="1" eaLnBrk="1" hangingPunct="1">
              <a:lnSpc>
                <a:spcPct val="90000"/>
              </a:lnSpc>
            </a:pPr>
            <a:r>
              <a:rPr lang="en-US" sz="2400" i="1" smtClean="0">
                <a:solidFill>
                  <a:srgbClr val="FFCC00"/>
                </a:solidFill>
              </a:rPr>
              <a:t>Analog transmission</a:t>
            </a:r>
            <a:r>
              <a:rPr lang="en-US" sz="2400" smtClean="0"/>
              <a:t> – takes the form of continuous waves transmitted over a medium at a certain frequency rage</a:t>
            </a:r>
          </a:p>
          <a:p>
            <a:pPr lvl="1" eaLnBrk="1" hangingPunct="1">
              <a:lnSpc>
                <a:spcPct val="90000"/>
              </a:lnSpc>
            </a:pPr>
            <a:r>
              <a:rPr lang="en-US" sz="2400" i="1" smtClean="0">
                <a:solidFill>
                  <a:srgbClr val="FFCC00"/>
                </a:solidFill>
              </a:rPr>
              <a:t>Digital transmission</a:t>
            </a:r>
            <a:r>
              <a:rPr lang="en-US" sz="2400" smtClean="0"/>
              <a:t> – sends data in the form of bits</a:t>
            </a:r>
            <a:endParaRPr lang="en-US" sz="2400" i="1" smtClean="0">
              <a:solidFill>
                <a:srgbClr val="FFCC00"/>
              </a:solidFill>
            </a:endParaRPr>
          </a:p>
          <a:p>
            <a:pPr eaLnBrk="1" hangingPunct="1">
              <a:lnSpc>
                <a:spcPct val="90000"/>
              </a:lnSpc>
            </a:pPr>
            <a:r>
              <a:rPr lang="en-US" sz="2400" i="1" smtClean="0">
                <a:solidFill>
                  <a:srgbClr val="FFCC00"/>
                </a:solidFill>
              </a:rPr>
              <a:t>Serial or Parallel (order of bits)</a:t>
            </a:r>
          </a:p>
          <a:p>
            <a:pPr lvl="1" eaLnBrk="1" hangingPunct="1">
              <a:lnSpc>
                <a:spcPct val="90000"/>
              </a:lnSpc>
            </a:pPr>
            <a:r>
              <a:rPr lang="en-US" sz="2400" i="1" smtClean="0">
                <a:solidFill>
                  <a:srgbClr val="FFCC00"/>
                </a:solidFill>
              </a:rPr>
              <a:t>Serial transmission</a:t>
            </a:r>
            <a:r>
              <a:rPr lang="en-US" sz="2400" smtClean="0"/>
              <a:t> – all of the data bits are transmitted one bit after another in a continuous line</a:t>
            </a:r>
          </a:p>
          <a:p>
            <a:pPr lvl="1" eaLnBrk="1" hangingPunct="1">
              <a:lnSpc>
                <a:spcPct val="90000"/>
              </a:lnSpc>
            </a:pPr>
            <a:r>
              <a:rPr lang="en-US" sz="2400" i="1" smtClean="0">
                <a:solidFill>
                  <a:srgbClr val="FFCC00"/>
                </a:solidFill>
              </a:rPr>
              <a:t>Parallel transmission</a:t>
            </a:r>
            <a:r>
              <a:rPr lang="en-US" sz="2400" smtClean="0"/>
              <a:t> – data bits are sent at the same time along multiple paths</a:t>
            </a:r>
          </a:p>
        </p:txBody>
      </p:sp>
      <p:grpSp>
        <p:nvGrpSpPr>
          <p:cNvPr id="21508" name="Group 4"/>
          <p:cNvGrpSpPr>
            <a:grpSpLocks/>
          </p:cNvGrpSpPr>
          <p:nvPr/>
        </p:nvGrpSpPr>
        <p:grpSpPr bwMode="auto">
          <a:xfrm>
            <a:off x="7259638" y="5478463"/>
            <a:ext cx="1579562" cy="1260475"/>
            <a:chOff x="4573" y="3451"/>
            <a:chExt cx="995" cy="794"/>
          </a:xfrm>
        </p:grpSpPr>
        <p:sp>
          <p:nvSpPr>
            <p:cNvPr id="15365" name="AutoShape 5"/>
            <p:cNvSpPr>
              <a:spLocks noChangeArrowheads="1"/>
            </p:cNvSpPr>
            <p:nvPr/>
          </p:nvSpPr>
          <p:spPr bwMode="auto">
            <a:xfrm flipH="1">
              <a:off x="4573" y="3778"/>
              <a:ext cx="205" cy="203"/>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6" name="AutoShape 6"/>
            <p:cNvSpPr>
              <a:spLocks noChangeArrowheads="1"/>
            </p:cNvSpPr>
            <p:nvPr/>
          </p:nvSpPr>
          <p:spPr bwMode="auto">
            <a:xfrm rot="-2700000">
              <a:off x="4704" y="3869"/>
              <a:ext cx="314" cy="31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7" name="AutoShape 7"/>
            <p:cNvSpPr>
              <a:spLocks noChangeArrowheads="1"/>
            </p:cNvSpPr>
            <p:nvPr/>
          </p:nvSpPr>
          <p:spPr bwMode="auto">
            <a:xfrm rot="-8100000">
              <a:off x="4783" y="3455"/>
              <a:ext cx="470" cy="461"/>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8" name="AutoShape 8"/>
            <p:cNvSpPr>
              <a:spLocks noChangeArrowheads="1"/>
            </p:cNvSpPr>
            <p:nvPr/>
          </p:nvSpPr>
          <p:spPr bwMode="auto">
            <a:xfrm flipH="1">
              <a:off x="4777" y="3583"/>
              <a:ext cx="204" cy="20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9" name="AutoShape 9"/>
            <p:cNvSpPr>
              <a:spLocks noChangeArrowheads="1"/>
            </p:cNvSpPr>
            <p:nvPr/>
          </p:nvSpPr>
          <p:spPr bwMode="auto">
            <a:xfrm rot="13500000" flipH="1">
              <a:off x="5118" y="3786"/>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0" name="Freeform 10"/>
            <p:cNvSpPr>
              <a:spLocks/>
            </p:cNvSpPr>
            <p:nvPr/>
          </p:nvSpPr>
          <p:spPr bwMode="auto">
            <a:xfrm>
              <a:off x="4869" y="4026"/>
              <a:ext cx="414" cy="219"/>
            </a:xfrm>
            <a:custGeom>
              <a:avLst/>
              <a:gdLst>
                <a:gd name="T0" fmla="*/ 0 w 414"/>
                <a:gd name="T1" fmla="*/ 218 h 219"/>
                <a:gd name="T2" fmla="*/ 207 w 414"/>
                <a:gd name="T3" fmla="*/ 217 h 219"/>
                <a:gd name="T4" fmla="*/ 413 w 414"/>
                <a:gd name="T5" fmla="*/ 0 h 219"/>
                <a:gd name="T6" fmla="*/ 203 w 414"/>
                <a:gd name="T7" fmla="*/ 0 h 219"/>
                <a:gd name="T8" fmla="*/ 0 w 414"/>
                <a:gd name="T9" fmla="*/ 218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9">
                  <a:moveTo>
                    <a:pt x="0" y="218"/>
                  </a:moveTo>
                  <a:lnTo>
                    <a:pt x="207" y="217"/>
                  </a:lnTo>
                  <a:lnTo>
                    <a:pt x="413" y="0"/>
                  </a:lnTo>
                  <a:lnTo>
                    <a:pt x="203" y="0"/>
                  </a:lnTo>
                  <a:lnTo>
                    <a:pt x="0" y="218"/>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1" name="Rectangle 11"/>
            <p:cNvSpPr>
              <a:spLocks noChangeArrowheads="1"/>
            </p:cNvSpPr>
            <p:nvPr/>
          </p:nvSpPr>
          <p:spPr bwMode="auto">
            <a:xfrm>
              <a:off x="4784" y="3785"/>
              <a:ext cx="200" cy="19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pPr eaLnBrk="1" hangingPunct="1"/>
            <a:r>
              <a:rPr lang="en-US" sz="4000" smtClean="0"/>
              <a:t>COMMUNICATIONS SOFTWARE</a:t>
            </a:r>
          </a:p>
        </p:txBody>
      </p:sp>
      <p:sp>
        <p:nvSpPr>
          <p:cNvPr id="16387" name="Rectangle 13"/>
          <p:cNvSpPr>
            <a:spLocks noGrp="1" noChangeArrowheads="1"/>
          </p:cNvSpPr>
          <p:nvPr>
            <p:ph type="body" idx="1"/>
          </p:nvPr>
        </p:nvSpPr>
        <p:spPr>
          <a:xfrm>
            <a:off x="762000" y="2057400"/>
            <a:ext cx="7826375" cy="4114800"/>
          </a:xfrm>
        </p:spPr>
        <p:txBody>
          <a:bodyPr/>
          <a:lstStyle/>
          <a:p>
            <a:pPr eaLnBrk="1" hangingPunct="1">
              <a:spcBef>
                <a:spcPct val="50000"/>
              </a:spcBef>
            </a:pPr>
            <a:r>
              <a:rPr lang="en-US" sz="2800" i="1" smtClean="0">
                <a:solidFill>
                  <a:schemeClr val="bg2"/>
                </a:solidFill>
              </a:rPr>
              <a:t>E-Mail Software</a:t>
            </a:r>
            <a:r>
              <a:rPr lang="en-US" sz="2800" smtClean="0"/>
              <a:t> – used to send and receive electronic messages using the Internet</a:t>
            </a:r>
          </a:p>
          <a:p>
            <a:pPr eaLnBrk="1" hangingPunct="1">
              <a:spcBef>
                <a:spcPct val="50000"/>
              </a:spcBef>
            </a:pPr>
            <a:r>
              <a:rPr lang="en-US" sz="2800" i="1" smtClean="0">
                <a:solidFill>
                  <a:schemeClr val="bg2"/>
                </a:solidFill>
              </a:rPr>
              <a:t>Web Browser</a:t>
            </a:r>
            <a:r>
              <a:rPr lang="en-US" sz="2800" smtClean="0"/>
              <a:t> – allows users to access and view Web pages</a:t>
            </a:r>
          </a:p>
          <a:p>
            <a:pPr eaLnBrk="1" hangingPunct="1">
              <a:spcBef>
                <a:spcPct val="50000"/>
              </a:spcBef>
            </a:pPr>
            <a:r>
              <a:rPr lang="en-US" sz="2800" i="1" smtClean="0">
                <a:solidFill>
                  <a:schemeClr val="bg2"/>
                </a:solidFill>
              </a:rPr>
              <a:t>Groupware</a:t>
            </a:r>
            <a:r>
              <a:rPr lang="en-US" sz="2800" smtClean="0"/>
              <a:t> – allows groups of people on a network to share information and to collaborate on various projects</a:t>
            </a:r>
          </a:p>
          <a:p>
            <a:pPr eaLnBrk="1" hangingPunct="1">
              <a:spcBef>
                <a:spcPct val="50000"/>
              </a:spcBef>
            </a:pPr>
            <a:endParaRPr lang="en-US" sz="2800" smtClean="0"/>
          </a:p>
        </p:txBody>
      </p:sp>
      <p:grpSp>
        <p:nvGrpSpPr>
          <p:cNvPr id="9226" name="Group 10"/>
          <p:cNvGrpSpPr>
            <a:grpSpLocks/>
          </p:cNvGrpSpPr>
          <p:nvPr/>
        </p:nvGrpSpPr>
        <p:grpSpPr bwMode="auto">
          <a:xfrm>
            <a:off x="7259638" y="5478463"/>
            <a:ext cx="1579562" cy="1260475"/>
            <a:chOff x="4573" y="3451"/>
            <a:chExt cx="995" cy="794"/>
          </a:xfrm>
        </p:grpSpPr>
        <p:sp>
          <p:nvSpPr>
            <p:cNvPr id="16389" name="AutoShape 3"/>
            <p:cNvSpPr>
              <a:spLocks noChangeArrowheads="1"/>
            </p:cNvSpPr>
            <p:nvPr/>
          </p:nvSpPr>
          <p:spPr bwMode="auto">
            <a:xfrm flipH="1">
              <a:off x="4573" y="3778"/>
              <a:ext cx="205" cy="203"/>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0" name="AutoShape 4"/>
            <p:cNvSpPr>
              <a:spLocks noChangeArrowheads="1"/>
            </p:cNvSpPr>
            <p:nvPr/>
          </p:nvSpPr>
          <p:spPr bwMode="auto">
            <a:xfrm rot="-2700000">
              <a:off x="4704" y="3869"/>
              <a:ext cx="314" cy="31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1" name="AutoShape 5"/>
            <p:cNvSpPr>
              <a:spLocks noChangeArrowheads="1"/>
            </p:cNvSpPr>
            <p:nvPr/>
          </p:nvSpPr>
          <p:spPr bwMode="auto">
            <a:xfrm rot="-8100000">
              <a:off x="4783" y="3455"/>
              <a:ext cx="470" cy="461"/>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AutoShape 6"/>
            <p:cNvSpPr>
              <a:spLocks noChangeArrowheads="1"/>
            </p:cNvSpPr>
            <p:nvPr/>
          </p:nvSpPr>
          <p:spPr bwMode="auto">
            <a:xfrm flipH="1">
              <a:off x="4777" y="3583"/>
              <a:ext cx="204" cy="20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3" name="AutoShape 7"/>
            <p:cNvSpPr>
              <a:spLocks noChangeArrowheads="1"/>
            </p:cNvSpPr>
            <p:nvPr/>
          </p:nvSpPr>
          <p:spPr bwMode="auto">
            <a:xfrm rot="13500000" flipH="1">
              <a:off x="5118" y="3786"/>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4" name="Freeform 8"/>
            <p:cNvSpPr>
              <a:spLocks/>
            </p:cNvSpPr>
            <p:nvPr/>
          </p:nvSpPr>
          <p:spPr bwMode="auto">
            <a:xfrm>
              <a:off x="4869" y="4026"/>
              <a:ext cx="414" cy="219"/>
            </a:xfrm>
            <a:custGeom>
              <a:avLst/>
              <a:gdLst>
                <a:gd name="T0" fmla="*/ 0 w 414"/>
                <a:gd name="T1" fmla="*/ 218 h 219"/>
                <a:gd name="T2" fmla="*/ 207 w 414"/>
                <a:gd name="T3" fmla="*/ 217 h 219"/>
                <a:gd name="T4" fmla="*/ 413 w 414"/>
                <a:gd name="T5" fmla="*/ 0 h 219"/>
                <a:gd name="T6" fmla="*/ 203 w 414"/>
                <a:gd name="T7" fmla="*/ 0 h 219"/>
                <a:gd name="T8" fmla="*/ 0 w 414"/>
                <a:gd name="T9" fmla="*/ 218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9">
                  <a:moveTo>
                    <a:pt x="0" y="218"/>
                  </a:moveTo>
                  <a:lnTo>
                    <a:pt x="207" y="217"/>
                  </a:lnTo>
                  <a:lnTo>
                    <a:pt x="413" y="0"/>
                  </a:lnTo>
                  <a:lnTo>
                    <a:pt x="203" y="0"/>
                  </a:lnTo>
                  <a:lnTo>
                    <a:pt x="0" y="218"/>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5" name="Rectangle 9"/>
            <p:cNvSpPr>
              <a:spLocks noChangeArrowheads="1"/>
            </p:cNvSpPr>
            <p:nvPr/>
          </p:nvSpPr>
          <p:spPr bwMode="auto">
            <a:xfrm>
              <a:off x="4784" y="3785"/>
              <a:ext cx="200" cy="19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dissolve">
                                      <p:cBhvr>
                                        <p:cTn id="7" dur="500"/>
                                        <p:tgtEl>
                                          <p:spTgt spid="9226"/>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228"/>
                                        </p:tgtEl>
                                        <p:attrNameLst>
                                          <p:attrName>style.visibility</p:attrName>
                                        </p:attrNameLst>
                                      </p:cBhvr>
                                      <p:to>
                                        <p:strVal val="visible"/>
                                      </p:to>
                                    </p:set>
                                    <p:anim calcmode="lin" valueType="num">
                                      <p:cBhvr additive="base">
                                        <p:cTn id="11" dur="500" fill="hold"/>
                                        <p:tgtEl>
                                          <p:spTgt spid="9228"/>
                                        </p:tgtEl>
                                        <p:attrNameLst>
                                          <p:attrName>ppt_x</p:attrName>
                                        </p:attrNameLst>
                                      </p:cBhvr>
                                      <p:tavLst>
                                        <p:tav tm="0">
                                          <p:val>
                                            <p:strVal val="#ppt_x"/>
                                          </p:val>
                                        </p:tav>
                                        <p:tav tm="100000">
                                          <p:val>
                                            <p:strVal val="#ppt_x"/>
                                          </p:val>
                                        </p:tav>
                                      </p:tavLst>
                                    </p:anim>
                                    <p:anim calcmode="lin" valueType="num">
                                      <p:cBhvr additive="base">
                                        <p:cTn id="12" dur="500" fill="hold"/>
                                        <p:tgtEl>
                                          <p:spTgt spid="92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sz="4000" smtClean="0"/>
              <a:t>INTERNET PROTOCOLS</a:t>
            </a:r>
          </a:p>
        </p:txBody>
      </p:sp>
      <p:sp>
        <p:nvSpPr>
          <p:cNvPr id="17411" name="Rectangle 3"/>
          <p:cNvSpPr>
            <a:spLocks noChangeArrowheads="1"/>
          </p:cNvSpPr>
          <p:nvPr/>
        </p:nvSpPr>
        <p:spPr bwMode="auto">
          <a:xfrm>
            <a:off x="0" y="966788"/>
            <a:ext cx="9144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endParaRPr kumimoji="1" lang="en-US"/>
          </a:p>
          <a:p>
            <a:pPr lvl="1" algn="l" eaLnBrk="0" hangingPunct="0"/>
            <a:endParaRPr kumimoji="1" lang="en-US"/>
          </a:p>
        </p:txBody>
      </p:sp>
      <p:pic>
        <p:nvPicPr>
          <p:cNvPr id="17412" name="Picture 5" descr="http://www.rad.com/networks/1997/nettut/osi_tc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8864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3" name="Group 6"/>
          <p:cNvGrpSpPr>
            <a:grpSpLocks/>
          </p:cNvGrpSpPr>
          <p:nvPr/>
        </p:nvGrpSpPr>
        <p:grpSpPr bwMode="auto">
          <a:xfrm>
            <a:off x="7315200" y="5334000"/>
            <a:ext cx="1560513" cy="1227138"/>
            <a:chOff x="1564" y="879"/>
            <a:chExt cx="983" cy="773"/>
          </a:xfrm>
        </p:grpSpPr>
        <p:sp>
          <p:nvSpPr>
            <p:cNvPr id="17414" name="AutoShape 7"/>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5" name="AutoShape 8"/>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6" name="Rectangle 9"/>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7" name="AutoShape 10"/>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8" name="AutoShape 11"/>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9" name="AutoShape 12"/>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Freeform 13"/>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086600" cy="908720"/>
          </a:xfrm>
        </p:spPr>
        <p:txBody>
          <a:bodyPr/>
          <a:lstStyle/>
          <a:p>
            <a:r>
              <a:rPr lang="en-GB" dirty="0" smtClean="0"/>
              <a:t>What is NIC?</a:t>
            </a:r>
            <a:endParaRPr lang="en-GB" dirty="0"/>
          </a:p>
        </p:txBody>
      </p:sp>
      <p:sp>
        <p:nvSpPr>
          <p:cNvPr id="3" name="Content Placeholder 2"/>
          <p:cNvSpPr>
            <a:spLocks noGrp="1"/>
          </p:cNvSpPr>
          <p:nvPr>
            <p:ph idx="1"/>
          </p:nvPr>
        </p:nvSpPr>
        <p:spPr>
          <a:xfrm>
            <a:off x="107504" y="764704"/>
            <a:ext cx="8856984" cy="5976664"/>
          </a:xfrm>
        </p:spPr>
        <p:txBody>
          <a:bodyPr/>
          <a:lstStyle/>
          <a:p>
            <a:r>
              <a:rPr lang="en-GB" sz="2800" dirty="0" smtClean="0"/>
              <a:t>The NIC is a board that is installed in the computer or network device.</a:t>
            </a:r>
          </a:p>
          <a:p>
            <a:r>
              <a:rPr lang="en-GB" sz="2800" dirty="0" smtClean="0"/>
              <a:t>In many computers, the NIC is built into the main board.</a:t>
            </a:r>
          </a:p>
          <a:p>
            <a:r>
              <a:rPr lang="en-GB" sz="2800" dirty="0" smtClean="0"/>
              <a:t>One end of the NIC is accessible on the outside of the workstation via a connector for attachment to the communications media.</a:t>
            </a:r>
          </a:p>
          <a:p>
            <a:r>
              <a:rPr lang="en-GB" sz="2800" dirty="0" smtClean="0"/>
              <a:t>The NIC may also be a separate card that is inserted into an expansion slot on the computer.</a:t>
            </a:r>
          </a:p>
          <a:p>
            <a:r>
              <a:rPr lang="en-GB" sz="2800" dirty="0" smtClean="0"/>
              <a:t>Imprinted on a NIC is a Hardware address known as Media Access Control (MAC) address.</a:t>
            </a:r>
          </a:p>
          <a:p>
            <a:r>
              <a:rPr lang="en-GB" sz="2800" dirty="0" smtClean="0"/>
              <a:t>MAC addresses (aka Physical Addresses) is unique for every host device.</a:t>
            </a:r>
            <a:endParaRPr lang="en-GB" sz="2800" dirty="0"/>
          </a:p>
        </p:txBody>
      </p:sp>
    </p:spTree>
    <p:extLst>
      <p:ext uri="{BB962C8B-B14F-4D97-AF65-F5344CB8AC3E}">
        <p14:creationId xmlns:p14="http://schemas.microsoft.com/office/powerpoint/2010/main" val="3031841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t>NIC EXPANSION CARD</a:t>
            </a:r>
            <a:endParaRPr lang="en-GB"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4925" y="2328650"/>
            <a:ext cx="4305901" cy="3048426"/>
          </a:xfrm>
        </p:spPr>
      </p:pic>
    </p:spTree>
    <p:extLst>
      <p:ext uri="{BB962C8B-B14F-4D97-AF65-F5344CB8AC3E}">
        <p14:creationId xmlns:p14="http://schemas.microsoft.com/office/powerpoint/2010/main" val="36943480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NIC EXPANSION CARD (PCMCIA)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9635" y="2342939"/>
            <a:ext cx="4696481" cy="3019847"/>
          </a:xfrm>
        </p:spPr>
      </p:pic>
    </p:spTree>
    <p:extLst>
      <p:ext uri="{BB962C8B-B14F-4D97-AF65-F5344CB8AC3E}">
        <p14:creationId xmlns:p14="http://schemas.microsoft.com/office/powerpoint/2010/main" val="393883250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4" name="Rectangle 12"/>
          <p:cNvSpPr>
            <a:spLocks noGrp="1" noChangeArrowheads="1"/>
          </p:cNvSpPr>
          <p:nvPr>
            <p:ph type="title"/>
          </p:nvPr>
        </p:nvSpPr>
        <p:spPr/>
        <p:txBody>
          <a:bodyPr/>
          <a:lstStyle/>
          <a:p>
            <a:pPr eaLnBrk="1" hangingPunct="1"/>
            <a:r>
              <a:rPr lang="en-US" sz="3200" dirty="0" smtClean="0"/>
              <a:t>NETWORKING HARDWARE OR NETWORKING DEVICES</a:t>
            </a:r>
          </a:p>
        </p:txBody>
      </p:sp>
      <p:sp>
        <p:nvSpPr>
          <p:cNvPr id="3075" name="Rectangle 13"/>
          <p:cNvSpPr>
            <a:spLocks noGrp="1" noChangeArrowheads="1"/>
          </p:cNvSpPr>
          <p:nvPr>
            <p:ph type="body" idx="1"/>
          </p:nvPr>
        </p:nvSpPr>
        <p:spPr>
          <a:xfrm>
            <a:off x="611560" y="1628800"/>
            <a:ext cx="7826375" cy="4448175"/>
          </a:xfrm>
        </p:spPr>
        <p:txBody>
          <a:bodyPr/>
          <a:lstStyle/>
          <a:p>
            <a:pPr eaLnBrk="1" hangingPunct="1">
              <a:lnSpc>
                <a:spcPct val="90000"/>
              </a:lnSpc>
            </a:pPr>
            <a:r>
              <a:rPr lang="en-US" sz="2400" i="1" dirty="0" smtClean="0">
                <a:solidFill>
                  <a:schemeClr val="bg2"/>
                </a:solidFill>
              </a:rPr>
              <a:t>Repeaters</a:t>
            </a:r>
            <a:r>
              <a:rPr lang="en-US" sz="2800" dirty="0" smtClean="0"/>
              <a:t> </a:t>
            </a:r>
            <a:r>
              <a:rPr lang="en-US" sz="2400" i="1" dirty="0" smtClean="0"/>
              <a:t>(also called amplifiers) – electronic devices that receive signals and amplify and send them along the network</a:t>
            </a:r>
            <a:endParaRPr lang="en-US" sz="2400" i="1" dirty="0" smtClean="0">
              <a:solidFill>
                <a:schemeClr val="bg2"/>
              </a:solidFill>
            </a:endParaRPr>
          </a:p>
          <a:p>
            <a:pPr eaLnBrk="1" hangingPunct="1">
              <a:lnSpc>
                <a:spcPct val="90000"/>
              </a:lnSpc>
            </a:pPr>
            <a:r>
              <a:rPr lang="en-US" sz="2400" i="1" dirty="0" smtClean="0">
                <a:solidFill>
                  <a:schemeClr val="bg2"/>
                </a:solidFill>
              </a:rPr>
              <a:t>Hub/Switches </a:t>
            </a:r>
            <a:r>
              <a:rPr lang="en-US" sz="2400" i="1" dirty="0" smtClean="0"/>
              <a:t>– electronic device (with a number of ports) used in a LAN to link groups of computers</a:t>
            </a:r>
            <a:endParaRPr lang="en-US" sz="2400" i="1" dirty="0" smtClean="0">
              <a:solidFill>
                <a:schemeClr val="bg2"/>
              </a:solidFill>
            </a:endParaRPr>
          </a:p>
          <a:p>
            <a:pPr eaLnBrk="1" hangingPunct="1">
              <a:lnSpc>
                <a:spcPct val="90000"/>
              </a:lnSpc>
            </a:pPr>
            <a:r>
              <a:rPr lang="en-US" sz="2400" i="1" dirty="0" smtClean="0">
                <a:solidFill>
                  <a:schemeClr val="bg2"/>
                </a:solidFill>
              </a:rPr>
              <a:t>Routers  </a:t>
            </a:r>
            <a:r>
              <a:rPr lang="en-US" sz="2400" i="1" dirty="0" smtClean="0"/>
              <a:t>- electronic devices used to ensure messages are sent to their intended destinations</a:t>
            </a:r>
          </a:p>
          <a:p>
            <a:pPr eaLnBrk="1" hangingPunct="1">
              <a:lnSpc>
                <a:spcPct val="90000"/>
              </a:lnSpc>
            </a:pPr>
            <a:r>
              <a:rPr lang="en-US" sz="2400" i="1" dirty="0" smtClean="0">
                <a:solidFill>
                  <a:schemeClr val="bg2"/>
                </a:solidFill>
              </a:rPr>
              <a:t>Gateway </a:t>
            </a:r>
            <a:r>
              <a:rPr lang="en-US" sz="2400" i="1" dirty="0" smtClean="0"/>
              <a:t>– consists of hardware and/or software that allows communications between dissimilar networks</a:t>
            </a:r>
          </a:p>
          <a:p>
            <a:pPr eaLnBrk="1" hangingPunct="1">
              <a:lnSpc>
                <a:spcPct val="90000"/>
              </a:lnSpc>
            </a:pPr>
            <a:r>
              <a:rPr lang="en-US" sz="2400" i="1" dirty="0" smtClean="0">
                <a:solidFill>
                  <a:schemeClr val="bg2"/>
                </a:solidFill>
              </a:rPr>
              <a:t>Bridge </a:t>
            </a:r>
            <a:r>
              <a:rPr lang="en-US" sz="2400" i="1" dirty="0" smtClean="0"/>
              <a:t>– consists of hardware and/or software</a:t>
            </a:r>
            <a:br>
              <a:rPr lang="en-US" sz="2400" i="1" dirty="0" smtClean="0"/>
            </a:br>
            <a:r>
              <a:rPr lang="en-US" sz="2400" i="1" dirty="0" smtClean="0"/>
              <a:t> that allows communication between two</a:t>
            </a:r>
            <a:br>
              <a:rPr lang="en-US" sz="2400" i="1" dirty="0" smtClean="0"/>
            </a:br>
            <a:r>
              <a:rPr lang="en-US" sz="2400" i="1" dirty="0" smtClean="0"/>
              <a:t> similar networks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REPEATERS</a:t>
            </a:r>
          </a:p>
        </p:txBody>
      </p:sp>
      <p:sp>
        <p:nvSpPr>
          <p:cNvPr id="8195" name="Rectangle 3"/>
          <p:cNvSpPr>
            <a:spLocks noChangeArrowheads="1"/>
          </p:cNvSpPr>
          <p:nvPr/>
        </p:nvSpPr>
        <p:spPr bwMode="auto">
          <a:xfrm>
            <a:off x="-833438" y="254476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8196" name="Picture 5" descr="Repeater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67200"/>
            <a:ext cx="6858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10"/>
          <p:cNvSpPr>
            <a:spLocks noChangeArrowheads="1"/>
          </p:cNvSpPr>
          <p:nvPr/>
        </p:nvSpPr>
        <p:spPr bwMode="auto">
          <a:xfrm>
            <a:off x="381000" y="5638800"/>
            <a:ext cx="8763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sz="1600" b="1"/>
              <a:t>An illustration of a repeater at work</a:t>
            </a:r>
            <a:r>
              <a:rPr kumimoji="1" lang="en-US" sz="1600"/>
              <a:t/>
            </a:r>
            <a:br>
              <a:rPr kumimoji="1" lang="en-US" sz="1600"/>
            </a:br>
            <a:r>
              <a:rPr kumimoji="1" lang="en-US" sz="1600"/>
              <a:t>The electrical signal entering the repeater at one end is weakened.</a:t>
            </a:r>
            <a:br>
              <a:rPr kumimoji="1" lang="en-US" sz="1600"/>
            </a:br>
            <a:r>
              <a:rPr kumimoji="1" lang="en-US" sz="1600"/>
              <a:t>The repeater amplifies the electrical signals and resends the data.</a:t>
            </a:r>
          </a:p>
        </p:txBody>
      </p:sp>
      <p:sp>
        <p:nvSpPr>
          <p:cNvPr id="8198" name="Text Box 11"/>
          <p:cNvSpPr txBox="1">
            <a:spLocks noChangeArrowheads="1"/>
          </p:cNvSpPr>
          <p:nvPr/>
        </p:nvSpPr>
        <p:spPr bwMode="auto">
          <a:xfrm>
            <a:off x="990600" y="1447800"/>
            <a:ext cx="7391400" cy="311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sz="1800"/>
              <a:t>A common problem in the networking world is that of weakening electrical signals.  Electrical signals traveling through wires (such as copper wires used in most networks), weaken due to the wire's electrical resistance.  This effect limits the lengths of the cable that can be used.  A repeater will overcome this limit, when there is a need to connect two computers at a larger distance. </a:t>
            </a:r>
          </a:p>
          <a:p>
            <a:pPr algn="l" eaLnBrk="1" hangingPunct="1">
              <a:spcBef>
                <a:spcPct val="50000"/>
              </a:spcBef>
            </a:pPr>
            <a:r>
              <a:rPr lang="en-US" sz="1800"/>
              <a:t>A repeater is connected to two cable segments.  Any electrical signal reaching the repeater from one segment, will be amplified and retransmitted to the other segment. </a:t>
            </a:r>
          </a:p>
          <a:p>
            <a:pPr eaLnBrk="1" hangingPunct="1">
              <a:spcBef>
                <a:spcPct val="50000"/>
              </a:spcBef>
            </a:pPr>
            <a:endParaRPr lang="en-US" sz="180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HUBS</a:t>
            </a:r>
          </a:p>
        </p:txBody>
      </p:sp>
      <p:sp>
        <p:nvSpPr>
          <p:cNvPr id="4099" name="Rectangle 3"/>
          <p:cNvSpPr>
            <a:spLocks noChangeArrowheads="1"/>
          </p:cNvSpPr>
          <p:nvPr/>
        </p:nvSpPr>
        <p:spPr bwMode="auto">
          <a:xfrm>
            <a:off x="-731838" y="223996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4100" name="Picture 5" descr="Hub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5921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0"/>
          <p:cNvSpPr txBox="1">
            <a:spLocks noChangeArrowheads="1"/>
          </p:cNvSpPr>
          <p:nvPr/>
        </p:nvSpPr>
        <p:spPr bwMode="auto">
          <a:xfrm>
            <a:off x="1524000" y="3413125"/>
            <a:ext cx="6553200" cy="378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sz="2000"/>
              <a:t>The original Ethernet LANs (PHYSICAL BUS) relied on certain physical characteristics of the cable carrying the network data (usually coaxial cable).  New Ethernet technologies introduced new cable types that were unable to fulfill the original physical requirements.  New devices - hubs - were introduced to simulate those characteristics. </a:t>
            </a:r>
          </a:p>
          <a:p>
            <a:pPr algn="l" eaLnBrk="1" hangingPunct="1">
              <a:spcBef>
                <a:spcPct val="50000"/>
              </a:spcBef>
            </a:pPr>
            <a:r>
              <a:rPr lang="en-US" sz="2000"/>
              <a:t>Simply put, the hub's major function is to replicate data it receives from one device attached to it to all others. </a:t>
            </a:r>
            <a:br>
              <a:rPr lang="en-US" sz="2000"/>
            </a:br>
            <a:endParaRPr lang="en-US" sz="2000"/>
          </a:p>
          <a:p>
            <a:pPr eaLnBrk="1" hangingPunct="1">
              <a:spcBef>
                <a:spcPct val="50000"/>
              </a:spcBef>
            </a:pPr>
            <a:endParaRPr lang="en-US" sz="200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1187450" y="0"/>
            <a:ext cx="7086600" cy="908050"/>
          </a:xfrm>
        </p:spPr>
        <p:txBody>
          <a:bodyPr/>
          <a:lstStyle/>
          <a:p>
            <a:r>
              <a:rPr lang="en-GB" sz="3600" smtClean="0"/>
              <a:t>A BASIC LAN USING A HUB </a:t>
            </a:r>
          </a:p>
        </p:txBody>
      </p:sp>
      <p:sp>
        <p:nvSpPr>
          <p:cNvPr id="4" name="Content Placeholder 3"/>
          <p:cNvSpPr>
            <a:spLocks noGrp="1"/>
          </p:cNvSpPr>
          <p:nvPr>
            <p:ph idx="1"/>
          </p:nvPr>
        </p:nvSpPr>
        <p:spPr>
          <a:xfrm>
            <a:off x="744538" y="836613"/>
            <a:ext cx="7826375" cy="5545137"/>
          </a:xfrm>
        </p:spPr>
        <p:txBody>
          <a:bodyPr/>
          <a:lstStyle/>
          <a:p>
            <a:pPr marL="0" indent="0" algn="ctr">
              <a:buFont typeface="Wingdings" pitchFamily="2" charset="2"/>
              <a:buNone/>
              <a:defRPr/>
            </a:pPr>
            <a:endParaRPr lang="en-GB" dirty="0"/>
          </a:p>
          <a:p>
            <a:pPr marL="0" indent="0">
              <a:buFont typeface="Wingdings" pitchFamily="2" charset="2"/>
              <a:buNone/>
              <a:defRPr/>
            </a:pPr>
            <a:endParaRPr lang="en-GB" dirty="0" smtClean="0"/>
          </a:p>
          <a:p>
            <a:pPr marL="0" indent="0">
              <a:buFont typeface="Wingdings" pitchFamily="2" charset="2"/>
              <a:buNone/>
              <a:defRPr/>
            </a:pPr>
            <a:endParaRPr lang="en-GB" dirty="0"/>
          </a:p>
          <a:p>
            <a:pPr marL="0" indent="0">
              <a:buFont typeface="Wingdings" pitchFamily="2" charset="2"/>
              <a:buNone/>
              <a:defRPr/>
            </a:pPr>
            <a:endParaRPr lang="en-GB" dirty="0" smtClean="0"/>
          </a:p>
          <a:p>
            <a:pPr marL="0" indent="0">
              <a:buFont typeface="Wingdings" pitchFamily="2" charset="2"/>
              <a:buNone/>
              <a:defRPr/>
            </a:pPr>
            <a:endParaRPr lang="en-GB" dirty="0"/>
          </a:p>
          <a:p>
            <a:pPr>
              <a:defRPr/>
            </a:pPr>
            <a:r>
              <a:rPr lang="en-GB" dirty="0" smtClean="0"/>
              <a:t>How does Bob communicate with Sally?</a:t>
            </a:r>
          </a:p>
          <a:p>
            <a:pPr>
              <a:defRPr/>
            </a:pPr>
            <a:r>
              <a:rPr lang="en-GB" dirty="0" smtClean="0"/>
              <a:t>How many COLLISION DOMAIN(S) are there?</a:t>
            </a:r>
          </a:p>
          <a:p>
            <a:pPr>
              <a:defRPr/>
            </a:pPr>
            <a:r>
              <a:rPr lang="en-GB" dirty="0" smtClean="0"/>
              <a:t>How many BROACAST DOMAIN(S) are there?</a:t>
            </a:r>
          </a:p>
          <a:p>
            <a:pPr>
              <a:defRPr/>
            </a:pPr>
            <a:endParaRPr lang="en-GB" dirty="0" smtClean="0"/>
          </a:p>
          <a:p>
            <a:pPr>
              <a:defRPr/>
            </a:pPr>
            <a:endParaRPr lang="en-GB" dirty="0"/>
          </a:p>
        </p:txBody>
      </p:sp>
      <p:pic>
        <p:nvPicPr>
          <p:cNvPr id="51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81075"/>
            <a:ext cx="65071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Brainstorming Session">
  <a:themeElements>
    <a:clrScheme name="Brainstorming Session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Brainstorming Sess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rainstorming Session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Brainstorming Session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Brainstorming Session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Brainstorming Session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Brainstorming Session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Office\Templates\1033\Brainstorming Session.pot</Template>
  <TotalTime>1668</TotalTime>
  <Words>1229</Words>
  <Application>Microsoft Office PowerPoint</Application>
  <PresentationFormat>On-screen Show (4:3)</PresentationFormat>
  <Paragraphs>138</Paragraphs>
  <Slides>26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Wingdings</vt:lpstr>
      <vt:lpstr>Times New Roman</vt:lpstr>
      <vt:lpstr>Brainstorming Session</vt:lpstr>
      <vt:lpstr>                                                                                                                                                  CSM 478 COMPUTER NETWORKS LECTURE 2: INTERNETWORKING BASICS  </vt:lpstr>
      <vt:lpstr>Networking overview</vt:lpstr>
      <vt:lpstr>What is NIC?</vt:lpstr>
      <vt:lpstr>NIC EXPANSION CARD</vt:lpstr>
      <vt:lpstr>NIC EXPANSION CARD (PCMCIA)</vt:lpstr>
      <vt:lpstr>NETWORKING HARDWARE OR NETWORKING DEVICES</vt:lpstr>
      <vt:lpstr>REPEATERS</vt:lpstr>
      <vt:lpstr>HUBS</vt:lpstr>
      <vt:lpstr>A BASIC LAN USING A HUB </vt:lpstr>
      <vt:lpstr>How does Bob communicate with Sally? </vt:lpstr>
      <vt:lpstr>Scenario 2: Hostname to IP Address resolution</vt:lpstr>
      <vt:lpstr> Bus Topology (One Collision Domain and One Broadcast Domain) </vt:lpstr>
      <vt:lpstr>Star Or Hub Topology (One Collision Domain and One Broadcast Domain)</vt:lpstr>
      <vt:lpstr>NETWORK SEGMENTATION</vt:lpstr>
      <vt:lpstr>NETWORK SEGMENTATION ctnue.</vt:lpstr>
      <vt:lpstr>Network Segmentation with a SWITCH</vt:lpstr>
      <vt:lpstr>CAUSES OF LAN TRAFFIC CONGESTION</vt:lpstr>
      <vt:lpstr>ROUTERS</vt:lpstr>
      <vt:lpstr>GATEWAY</vt:lpstr>
      <vt:lpstr>MODEMS</vt:lpstr>
      <vt:lpstr>MODEMS</vt:lpstr>
      <vt:lpstr>EXAMPLE OF FIREWALL</vt:lpstr>
      <vt:lpstr>OTHER COMMUNICATION PROTOCOLS</vt:lpstr>
      <vt:lpstr>DATA TRANSMISSION CHARACTERISTICS</vt:lpstr>
      <vt:lpstr>COMMUNICATIONS SOFTWARE</vt:lpstr>
      <vt:lpstr>INTERNET PROTOCOLS</vt:lpstr>
    </vt:vector>
  </TitlesOfParts>
  <Company>Lydia Bell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FUNDAMENTALS</dc:title>
  <dc:creator>Lydia Bell</dc:creator>
  <cp:lastModifiedBy>FRIM-PC</cp:lastModifiedBy>
  <cp:revision>137</cp:revision>
  <cp:lastPrinted>1601-01-01T00:00:00Z</cp:lastPrinted>
  <dcterms:created xsi:type="dcterms:W3CDTF">2002-06-18T16:00:04Z</dcterms:created>
  <dcterms:modified xsi:type="dcterms:W3CDTF">2014-02-01T20:08:13Z</dcterms:modified>
</cp:coreProperties>
</file>