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5143500" type="screen16x9"/>
  <p:notesSz cx="6858000" cy="9144000"/>
  <p:embeddedFontLst>
    <p:embeddedFont>
      <p:font typeface="Helvetica Neue" panose="020B0604020202020204" charset="0"/>
      <p:regular r:id="rId22"/>
      <p:bold r:id="rId23"/>
      <p:italic r:id="rId24"/>
      <p:boldItalic r:id="rId25"/>
    </p:embeddedFont>
    <p:embeddedFont>
      <p:font typeface="Proxima Nova" panose="020B0604020202020204" charset="0"/>
      <p:regular r:id="rId26"/>
      <p:bold r:id="rId27"/>
      <p:italic r:id="rId28"/>
      <p:boldItalic r:id="rId29"/>
    </p:embeddedFont>
    <p:embeddedFont>
      <p:font typeface="Roboto Mono" panose="00000009000000000000"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388" autoAdjust="0"/>
  </p:normalViewPr>
  <p:slideViewPr>
    <p:cSldViewPr snapToGrid="0">
      <p:cViewPr varScale="1">
        <p:scale>
          <a:sx n="70" d="100"/>
          <a:sy n="70" d="100"/>
        </p:scale>
        <p:origin x="173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yssa Anson-Cartwright" userId="526331f00a8be607" providerId="LiveId" clId="{3EBAEE1A-3F7B-4266-B8F5-58D13AFAF7F0}"/>
    <pc:docChg chg="modSld sldOrd">
      <pc:chgData name="Alyssa Anson-Cartwright" userId="526331f00a8be607" providerId="LiveId" clId="{3EBAEE1A-3F7B-4266-B8F5-58D13AFAF7F0}" dt="2024-09-18T23:05:02.066" v="1"/>
      <pc:docMkLst>
        <pc:docMk/>
      </pc:docMkLst>
      <pc:sldChg chg="ord">
        <pc:chgData name="Alyssa Anson-Cartwright" userId="526331f00a8be607" providerId="LiveId" clId="{3EBAEE1A-3F7B-4266-B8F5-58D13AFAF7F0}" dt="2024-09-18T23:05:02.066" v="1"/>
        <pc:sldMkLst>
          <pc:docMk/>
          <pc:sldMk cId="0"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7ec50f26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7ec50f26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4313ae7c80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4313ae7c8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313ae7c80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313ae7c8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313ae7c8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313ae7c8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Things that will keep you organized and will minimize your time spent debugging.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Using .py files at least to store functions that load data, train model, etc. That way, your notebook can be more readable and just contain the logic/workflow.</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4313ae7c80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4313ae7c8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313ae7c80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313ae7c80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313ae7c80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4313ae7c8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313ae7c8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4313ae7c8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313ae7c80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313ae7c8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4313ae7c8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24313ae7c80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ec50f267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7ec50f267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b813f15b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b813f15b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4313ae7c8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4313ae7c8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4313ae7c8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4313ae7c80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4313ae7c80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4313ae7c8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Dataset: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Can have a great idea, but no readily available dataset. Check Kaggle, Google Dataset Search.</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Spend some time researching this thoroughly, not just looking at the dataset name. Get a sense for how easy it will be to process the data and get it in a form appropriate for modeling, as this may take the bulk of your time.</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If doing deep learning, caution against making your own dataset, unless you’re ready to spend several hours annotating. If you do this, you really should be finetuning a pretrained model.</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Inputs/outputs: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Picking the model is simple after this, and you should be thinking about inputs/outputs before you even think about what models you want to work with.</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As numbers (e.g. don’t say “outputs emotion of a face”; how is emotion being represented numerically?).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Dataset and inputs/outputs jointly define exactly what the task is. If you cannot specify what the dataset and what the numeric inputs/outputs are, then your project is not specific enough and you will not be able to manage it correctly.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Make sure you can specify the dataset and task inputs/outputs </a:t>
            </a:r>
            <a:r>
              <a:rPr lang="en" i="1">
                <a:solidFill>
                  <a:schemeClr val="dk1"/>
                </a:solidFill>
              </a:rPr>
              <a:t>before</a:t>
            </a:r>
            <a:r>
              <a:rPr lang="en">
                <a:solidFill>
                  <a:schemeClr val="dk1"/>
                </a:solidFill>
              </a:rPr>
              <a:t> you start working on the project.</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This is what a mentor will be looking for when you explain your project to get it cleared.</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Experiments: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Example: Dog/cat classifier, but specifically to find out which animal is more popular in memes on twitter.</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Example: COVID twitter sentiment correlations.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ML necessity: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Can have a cool-sounding idea, but remember that humans were able to do a lot before ML. ML good for tasks with a lot of hidden patterns and complex input-output mappings for which we don’t know the underlying principles.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Example: Model 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313ae7c80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313ae7c80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Reasons: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Easier to avoid bugs. Make sure simple things work before moving on. Example: if LSTM isn’t training, is it because your hyperparameters were wrong, or because you preprocessed your data incorrectly? Is there a bug?</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Learn as you go along. Working on a project makes the challenges clear. Better to figure out the challenges in a simplified context so that you scrap less code that you spent a long time working on.</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Setup benchmarks.</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Avoid catastrophic failure of any results. Get something working for demo day, then build on it for as long as you can. MVP.</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Dataset difficulty: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Can also work with simplified synthetic datasets with less variation before moving onto complex real-world datasets. Example: for music data, synthetic single-instrument piano before real multi-instrument audio.</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Task complexity: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Avoid scope creep. Focus on the simplest framing of your problem possible and then gradually expand.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313ae7c80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313ae7c8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Research: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If you’re finding a lot of garbage on Google, use Google Scholar.</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Doesn’t have to be your exact task, can be a related one. Example: if you’re making an image classifier for cars, research image classification in general.</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I would spend an entire day on this. Can save you a lot of time, giving you a clear idea of the challenges and methods involved.</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design of the model should really only be its own step if you’re using a complex model with many subcomponents. For simple classification or regression task, not necessary.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 an iterative approach, would have iterations of these steps and achieve them each in turn in a cycle (except for the research and presentation steps).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Hold yourself accountable to your dates. 2 weeks is not much time and stagnating on one step can have cascading problems. This is why I emphasize that your process should be iterative so that you know you can meet your deadlines.</a:t>
            </a:r>
            <a:endParaRPr>
              <a:solidFill>
                <a:schemeClr val="dk1"/>
              </a:solidFill>
            </a:endParaRPr>
          </a:p>
          <a:p>
            <a:pPr marL="457200" lvl="0" indent="0" algn="l" rtl="0">
              <a:spcBef>
                <a:spcPts val="0"/>
              </a:spcBef>
              <a:spcAft>
                <a:spcPts val="0"/>
              </a:spcAft>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313ae7c80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4313ae7c8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A link to your GitHub should be something that’s on your resume. Many companies will ask for it explicitly.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At the end of the course, you should really consider publishing all the mini-projects you managed to finish to GitHub. Clean up the code a bit, then publish. The more employers can see you worked on, the better.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Some time during university, I started publishing every project I worked on on GitHub. School assignments, little side projects, big projects, work projects, research projects. Slowly, you start building a presence. Now when an employer goes to my page, they see that I have 81 repositories, I commit really often, I have many different kinds of projects with cool-sounding titles, and some of those projects are being followed or have been forked by others. It takes time to create a presence on GitHub, but if you make it your code cloud storage rather than something like Dropbox, building that presence takes very little effort. It will just happen.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No employer has ever told me “we looked at your GitHub and your code from 5 years ago sucked”. Don’t worry about code that you think might be ugly, it probably isn’t. In any case, the main thing they’re going to look at is the names of the repositories and the number of them that you have.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Your commits will also have text descriptions to remind you of what state the project was in, so you know where to roll back </a:t>
            </a:r>
            <a:r>
              <a:rPr lang="en" i="1">
                <a:solidFill>
                  <a:schemeClr val="dk1"/>
                </a:solidFill>
              </a:rPr>
              <a:t>to</a:t>
            </a: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5" name="Google Shape;65;p1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p1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p1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1" name="Google Shape;71;p17"/>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2" name="Google Shape;72;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Google Shape;73;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7" name="Google Shape;77;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8" name="Google Shape;78;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9" name="Google Shape;7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82" name="Google Shape;8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5" name="Google Shape;85;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93" name="Google Shape;93;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95" name="Google Shape;95;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98" name="Google Shape;9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01" name="Google Shape;101;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02" name="Google Shape;10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github.com/Greenford/billboard" TargetMode="External"/><Relationship Id="rId5" Type="http://schemas.openxmlformats.org/officeDocument/2006/relationships/hyperlink" Target="https://github.com/nomadtomas/sentweetment_analysizer" TargetMode="External"/><Relationship Id="rId4" Type="http://schemas.openxmlformats.org/officeDocument/2006/relationships/hyperlink" Target="https://github.com/GovindSuresh/reducing-bias-in-toxicity-classifica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streamlit.io/" TargetMode="External"/><Relationship Id="rId5" Type="http://schemas.openxmlformats.org/officeDocument/2006/relationships/hyperlink" Target="https://www.streamlit.io/" TargetMode="External"/><Relationship Id="rId4" Type="http://schemas.openxmlformats.org/officeDocument/2006/relationships/hyperlink" Target="https://www.heroku.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9.gif"/><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idx="4294967295"/>
          </p:nvPr>
        </p:nvSpPr>
        <p:spPr>
          <a:xfrm>
            <a:off x="619700" y="518700"/>
            <a:ext cx="50025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Final Project </a:t>
            </a:r>
            <a:br>
              <a:rPr lang="en" sz="4000" b="1">
                <a:solidFill>
                  <a:schemeClr val="lt1"/>
                </a:solidFill>
                <a:latin typeface="Proxima Nova"/>
                <a:ea typeface="Proxima Nova"/>
                <a:cs typeface="Proxima Nova"/>
                <a:sym typeface="Proxima Nova"/>
              </a:rPr>
            </a:br>
            <a:r>
              <a:rPr lang="en" sz="4000" b="1">
                <a:solidFill>
                  <a:schemeClr val="lt1"/>
                </a:solidFill>
                <a:latin typeface="Proxima Nova"/>
                <a:ea typeface="Proxima Nova"/>
                <a:cs typeface="Proxima Nova"/>
                <a:sym typeface="Proxima Nova"/>
              </a:rPr>
              <a:t>Kickoff</a:t>
            </a:r>
            <a:endParaRPr sz="4000" b="1">
              <a:solidFill>
                <a:schemeClr val="lt1"/>
              </a:solidFill>
              <a:latin typeface="Proxima Nova"/>
              <a:ea typeface="Proxima Nova"/>
              <a:cs typeface="Proxima Nova"/>
              <a:sym typeface="Proxima Nova"/>
            </a:endParaRPr>
          </a:p>
        </p:txBody>
      </p:sp>
      <p:pic>
        <p:nvPicPr>
          <p:cNvPr id="108" name="Google Shape;108;p2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2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25"/>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2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2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Capstone Example on Github</a:t>
            </a:r>
            <a:endParaRPr sz="4000" b="1">
              <a:solidFill>
                <a:srgbClr val="404040"/>
              </a:solidFill>
              <a:latin typeface="Proxima Nova"/>
              <a:ea typeface="Proxima Nova"/>
              <a:cs typeface="Proxima Nova"/>
              <a:sym typeface="Proxima Nova"/>
            </a:endParaRPr>
          </a:p>
        </p:txBody>
      </p:sp>
      <p:pic>
        <p:nvPicPr>
          <p:cNvPr id="185" name="Google Shape;185;p34"/>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86" name="Google Shape;186;p34"/>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914400" lvl="0" indent="0" algn="l" rtl="0">
              <a:lnSpc>
                <a:spcPct val="150000"/>
              </a:lnSpc>
              <a:spcBef>
                <a:spcPts val="1200"/>
              </a:spcBef>
              <a:spcAft>
                <a:spcPts val="0"/>
              </a:spcAft>
              <a:buNone/>
            </a:pPr>
            <a:endParaRPr/>
          </a:p>
          <a:p>
            <a:pPr marL="457200" lvl="0" indent="-330200" algn="l" rtl="0">
              <a:lnSpc>
                <a:spcPct val="150000"/>
              </a:lnSpc>
              <a:spcBef>
                <a:spcPts val="1200"/>
              </a:spcBef>
              <a:spcAft>
                <a:spcPts val="0"/>
              </a:spcAft>
              <a:buSzPts val="1600"/>
              <a:buChar char="-"/>
            </a:pPr>
            <a:r>
              <a:rPr lang="en" sz="1600" u="sng">
                <a:solidFill>
                  <a:schemeClr val="hlink"/>
                </a:solidFill>
                <a:hlinkClick r:id="rId4"/>
              </a:rPr>
              <a:t>https://github.com/GovindSuresh/reducing-bias-in-toxicity-classification</a:t>
            </a:r>
            <a:br>
              <a:rPr lang="en" sz="1600"/>
            </a:br>
            <a:endParaRPr sz="1600"/>
          </a:p>
          <a:p>
            <a:pPr marL="457200" lvl="0" indent="-330200" algn="l" rtl="0">
              <a:lnSpc>
                <a:spcPct val="150000"/>
              </a:lnSpc>
              <a:spcBef>
                <a:spcPts val="0"/>
              </a:spcBef>
              <a:spcAft>
                <a:spcPts val="0"/>
              </a:spcAft>
              <a:buSzPts val="1600"/>
              <a:buChar char="-"/>
            </a:pPr>
            <a:r>
              <a:rPr lang="en" sz="1600" u="sng">
                <a:solidFill>
                  <a:schemeClr val="hlink"/>
                </a:solidFill>
                <a:hlinkClick r:id="rId5"/>
              </a:rPr>
              <a:t>https://github.com/nomadtomas/sentweetment_analysizer</a:t>
            </a:r>
            <a:br>
              <a:rPr lang="en" sz="1600"/>
            </a:br>
            <a:endParaRPr sz="1600"/>
          </a:p>
          <a:p>
            <a:pPr marL="457200" lvl="0" indent="-330200" algn="l" rtl="0">
              <a:lnSpc>
                <a:spcPct val="150000"/>
              </a:lnSpc>
              <a:spcBef>
                <a:spcPts val="0"/>
              </a:spcBef>
              <a:spcAft>
                <a:spcPts val="0"/>
              </a:spcAft>
              <a:buSzPts val="1600"/>
              <a:buChar char="-"/>
            </a:pPr>
            <a:r>
              <a:rPr lang="en" sz="1600" u="sng">
                <a:solidFill>
                  <a:schemeClr val="hlink"/>
                </a:solidFill>
                <a:hlinkClick r:id="rId6"/>
              </a:rPr>
              <a:t>https://github.com/Greenford/billboard</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Deployment and Demo Options</a:t>
            </a:r>
            <a:endParaRPr sz="4000" b="1">
              <a:solidFill>
                <a:srgbClr val="404040"/>
              </a:solidFill>
              <a:latin typeface="Proxima Nova"/>
              <a:ea typeface="Proxima Nova"/>
              <a:cs typeface="Proxima Nova"/>
              <a:sym typeface="Proxima Nova"/>
            </a:endParaRPr>
          </a:p>
        </p:txBody>
      </p:sp>
      <p:pic>
        <p:nvPicPr>
          <p:cNvPr id="192" name="Google Shape;192;p35"/>
          <p:cNvPicPr preferRelativeResize="0"/>
          <p:nvPr/>
        </p:nvPicPr>
        <p:blipFill>
          <a:blip r:embed="rId3">
            <a:alphaModFix/>
          </a:blip>
          <a:stretch>
            <a:fillRect/>
          </a:stretch>
        </p:blipFill>
        <p:spPr>
          <a:xfrm>
            <a:off x="7262462" y="3090625"/>
            <a:ext cx="1984675" cy="1984675"/>
          </a:xfrm>
          <a:prstGeom prst="rect">
            <a:avLst/>
          </a:prstGeom>
          <a:noFill/>
          <a:ln>
            <a:noFill/>
          </a:ln>
        </p:spPr>
      </p:pic>
      <p:sp>
        <p:nvSpPr>
          <p:cNvPr id="193" name="Google Shape;193;p35"/>
          <p:cNvSpPr txBox="1">
            <a:spLocks noGrp="1"/>
          </p:cNvSpPr>
          <p:nvPr>
            <p:ph type="body" idx="1"/>
          </p:nvPr>
        </p:nvSpPr>
        <p:spPr>
          <a:xfrm>
            <a:off x="332700" y="1025600"/>
            <a:ext cx="8426700" cy="3658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SzPts val="1400"/>
              <a:buChar char="-"/>
            </a:pPr>
            <a:r>
              <a:rPr lang="en" sz="1400" b="1"/>
              <a:t>Don’t need to deploy or demo anything; good figures can be just as good</a:t>
            </a:r>
            <a:endParaRPr sz="1400" b="1"/>
          </a:p>
          <a:p>
            <a:pPr marL="1371600" lvl="1" indent="-317500" algn="l" rtl="0">
              <a:lnSpc>
                <a:spcPct val="150000"/>
              </a:lnSpc>
              <a:spcBef>
                <a:spcPts val="0"/>
              </a:spcBef>
              <a:spcAft>
                <a:spcPts val="0"/>
              </a:spcAft>
              <a:buSzPts val="1400"/>
              <a:buChar char="-"/>
            </a:pPr>
            <a:r>
              <a:rPr lang="en"/>
              <a:t>If you have something like an image emotion classifier, a live demo can be cool </a:t>
            </a:r>
            <a:endParaRPr/>
          </a:p>
          <a:p>
            <a:pPr marL="1371600" lvl="1" indent="-317500" algn="l" rtl="0">
              <a:lnSpc>
                <a:spcPct val="150000"/>
              </a:lnSpc>
              <a:spcBef>
                <a:spcPts val="0"/>
              </a:spcBef>
              <a:spcAft>
                <a:spcPts val="0"/>
              </a:spcAft>
              <a:buSzPts val="1400"/>
              <a:buChar char="-"/>
            </a:pPr>
            <a:r>
              <a:rPr lang="en"/>
              <a:t>If you have something like a cancer classifier, just show us some performance metrics </a:t>
            </a:r>
            <a:endParaRPr/>
          </a:p>
          <a:p>
            <a:pPr marL="457200" lvl="0" indent="-317500" algn="l" rtl="0">
              <a:lnSpc>
                <a:spcPct val="150000"/>
              </a:lnSpc>
              <a:spcBef>
                <a:spcPts val="0"/>
              </a:spcBef>
              <a:spcAft>
                <a:spcPts val="0"/>
              </a:spcAft>
              <a:buSzPts val="1400"/>
              <a:buChar char="-"/>
            </a:pPr>
            <a:r>
              <a:rPr lang="en" sz="1400" b="1"/>
              <a:t>Consider whether your demo is too long or too risky (30 - 45 seconds)</a:t>
            </a:r>
            <a:endParaRPr sz="1400" b="1"/>
          </a:p>
          <a:p>
            <a:pPr marL="457200" lvl="0" indent="-317500" algn="l" rtl="0">
              <a:lnSpc>
                <a:spcPct val="150000"/>
              </a:lnSpc>
              <a:spcBef>
                <a:spcPts val="0"/>
              </a:spcBef>
              <a:spcAft>
                <a:spcPts val="0"/>
              </a:spcAft>
              <a:buSzPts val="1400"/>
              <a:buChar char="-"/>
            </a:pPr>
            <a:r>
              <a:rPr lang="en" sz="1400" b="1"/>
              <a:t>Deployment options:</a:t>
            </a:r>
            <a:endParaRPr sz="1400" b="1"/>
          </a:p>
          <a:p>
            <a:pPr marL="1371600" lvl="1" indent="-317500" algn="l" rtl="0">
              <a:lnSpc>
                <a:spcPct val="150000"/>
              </a:lnSpc>
              <a:spcBef>
                <a:spcPts val="0"/>
              </a:spcBef>
              <a:spcAft>
                <a:spcPts val="0"/>
              </a:spcAft>
              <a:buSzPts val="1400"/>
              <a:buChar char="-"/>
            </a:pPr>
            <a:r>
              <a:rPr lang="en"/>
              <a:t>Flask API (might demo with Postman)</a:t>
            </a:r>
            <a:endParaRPr/>
          </a:p>
          <a:p>
            <a:pPr marL="1371600" lvl="1" indent="-317500" algn="l" rtl="0">
              <a:lnSpc>
                <a:spcPct val="150000"/>
              </a:lnSpc>
              <a:spcBef>
                <a:spcPts val="0"/>
              </a:spcBef>
              <a:spcAft>
                <a:spcPts val="0"/>
              </a:spcAft>
              <a:buSzPts val="1400"/>
              <a:buChar char="-"/>
            </a:pPr>
            <a:r>
              <a:rPr lang="en"/>
              <a:t>Flask app with UI (harderl need to write HTML)</a:t>
            </a:r>
            <a:endParaRPr/>
          </a:p>
          <a:p>
            <a:pPr marL="1371600" lvl="1" indent="-317500" algn="l" rtl="0">
              <a:lnSpc>
                <a:spcPct val="150000"/>
              </a:lnSpc>
              <a:spcBef>
                <a:spcPts val="0"/>
              </a:spcBef>
              <a:spcAft>
                <a:spcPts val="0"/>
              </a:spcAft>
              <a:buSzPts val="1400"/>
              <a:buChar char="-"/>
            </a:pPr>
            <a:r>
              <a:rPr lang="en"/>
              <a:t>AWS remote Flask app (if you need a faster machine and have money)</a:t>
            </a:r>
            <a:endParaRPr/>
          </a:p>
          <a:p>
            <a:pPr marL="1828800" lvl="2" indent="-317500" algn="l" rtl="0">
              <a:lnSpc>
                <a:spcPct val="150000"/>
              </a:lnSpc>
              <a:spcBef>
                <a:spcPts val="0"/>
              </a:spcBef>
              <a:spcAft>
                <a:spcPts val="0"/>
              </a:spcAft>
              <a:buSzPts val="1400"/>
              <a:buChar char="-"/>
            </a:pPr>
            <a:r>
              <a:rPr lang="en"/>
              <a:t>https://www.pythonanywhere.com/ (free)</a:t>
            </a:r>
            <a:endParaRPr/>
          </a:p>
          <a:p>
            <a:pPr marL="1828800" lvl="2" indent="-317500" algn="l" rtl="0">
              <a:lnSpc>
                <a:spcPct val="150000"/>
              </a:lnSpc>
              <a:spcBef>
                <a:spcPts val="0"/>
              </a:spcBef>
              <a:spcAft>
                <a:spcPts val="0"/>
              </a:spcAft>
              <a:buSzPts val="1400"/>
              <a:buChar char="-"/>
            </a:pPr>
            <a:r>
              <a:rPr lang="en" u="sng">
                <a:solidFill>
                  <a:schemeClr val="hlink"/>
                </a:solidFill>
                <a:hlinkClick r:id="rId4"/>
              </a:rPr>
              <a:t>https://www.heroku.com/</a:t>
            </a:r>
            <a:r>
              <a:rPr lang="en"/>
              <a:t> (free) … </a:t>
            </a:r>
            <a:r>
              <a:rPr lang="en">
                <a:solidFill>
                  <a:srgbClr val="FF0000"/>
                </a:solidFill>
              </a:rPr>
              <a:t>BUT NO LONGER FREE! </a:t>
            </a:r>
            <a:endParaRPr>
              <a:solidFill>
                <a:srgbClr val="FF0000"/>
              </a:solidFill>
            </a:endParaRPr>
          </a:p>
          <a:p>
            <a:pPr marL="1828800" lvl="2" indent="-317500" algn="l" rtl="0">
              <a:lnSpc>
                <a:spcPct val="150000"/>
              </a:lnSpc>
              <a:spcBef>
                <a:spcPts val="0"/>
              </a:spcBef>
              <a:spcAft>
                <a:spcPts val="0"/>
              </a:spcAft>
              <a:buSzPts val="1400"/>
              <a:buChar char="-"/>
            </a:pPr>
            <a:r>
              <a:rPr lang="en" u="sng">
                <a:solidFill>
                  <a:schemeClr val="hlink"/>
                </a:solidFill>
                <a:hlinkClick r:id="rId5"/>
              </a:rPr>
              <a:t>https://www.streamlit.io/</a:t>
            </a:r>
            <a:r>
              <a:rPr lang="en"/>
              <a:t> (good if you want UI, but learning a new library)</a:t>
            </a:r>
            <a:endParaRPr/>
          </a:p>
          <a:p>
            <a:pPr marL="1828800" lvl="2" indent="-317500" algn="l" rtl="0">
              <a:lnSpc>
                <a:spcPct val="150000"/>
              </a:lnSpc>
              <a:spcBef>
                <a:spcPts val="0"/>
              </a:spcBef>
              <a:spcAft>
                <a:spcPts val="0"/>
              </a:spcAft>
              <a:buSzPts val="1400"/>
              <a:buChar char="-"/>
            </a:pPr>
            <a:r>
              <a:rPr lang="en" u="sng">
                <a:solidFill>
                  <a:schemeClr val="hlink"/>
                </a:solidFill>
                <a:hlinkClick r:id="rId6"/>
              </a:rPr>
              <a:t>https://streamlit.io/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Code</a:t>
            </a:r>
            <a:endParaRPr sz="4000" b="1">
              <a:solidFill>
                <a:srgbClr val="404040"/>
              </a:solidFill>
              <a:latin typeface="Proxima Nova"/>
              <a:ea typeface="Proxima Nova"/>
              <a:cs typeface="Proxima Nova"/>
              <a:sym typeface="Proxima Nova"/>
            </a:endParaRPr>
          </a:p>
        </p:txBody>
      </p:sp>
      <p:pic>
        <p:nvPicPr>
          <p:cNvPr id="199" name="Google Shape;199;p36"/>
          <p:cNvPicPr preferRelativeResize="0"/>
          <p:nvPr/>
        </p:nvPicPr>
        <p:blipFill>
          <a:blip r:embed="rId3">
            <a:alphaModFix/>
          </a:blip>
          <a:stretch>
            <a:fillRect/>
          </a:stretch>
        </p:blipFill>
        <p:spPr>
          <a:xfrm>
            <a:off x="7159337" y="2935925"/>
            <a:ext cx="1984675" cy="1984675"/>
          </a:xfrm>
          <a:prstGeom prst="rect">
            <a:avLst/>
          </a:prstGeom>
          <a:noFill/>
          <a:ln>
            <a:noFill/>
          </a:ln>
        </p:spPr>
      </p:pic>
      <p:sp>
        <p:nvSpPr>
          <p:cNvPr id="200" name="Google Shape;200;p36"/>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200"/>
              </a:spcBef>
              <a:spcAft>
                <a:spcPts val="0"/>
              </a:spcAft>
              <a:buSzPts val="1400"/>
              <a:buChar char="-"/>
            </a:pPr>
            <a:r>
              <a:rPr lang="en" sz="1600"/>
              <a:t>Define functions wherever possible (eg clean_data(df))</a:t>
            </a:r>
            <a:br>
              <a:rPr lang="en" sz="1600"/>
            </a:br>
            <a:endParaRPr sz="1600"/>
          </a:p>
          <a:p>
            <a:pPr marL="457200" lvl="0" indent="-330200" algn="l" rtl="0">
              <a:lnSpc>
                <a:spcPct val="100000"/>
              </a:lnSpc>
              <a:spcBef>
                <a:spcPts val="0"/>
              </a:spcBef>
              <a:spcAft>
                <a:spcPts val="0"/>
              </a:spcAft>
              <a:buSzPts val="1600"/>
              <a:buChar char="-"/>
            </a:pPr>
            <a:r>
              <a:rPr lang="en" sz="1600"/>
              <a:t>Use pipelines for joint preprocessing, feature engineering and model</a:t>
            </a:r>
            <a:br>
              <a:rPr lang="en" sz="1600"/>
            </a:br>
            <a:endParaRPr sz="1600"/>
          </a:p>
          <a:p>
            <a:pPr marL="457200" lvl="0" indent="-330200" algn="l" rtl="0">
              <a:lnSpc>
                <a:spcPct val="100000"/>
              </a:lnSpc>
              <a:spcBef>
                <a:spcPts val="0"/>
              </a:spcBef>
              <a:spcAft>
                <a:spcPts val="0"/>
              </a:spcAft>
              <a:buSzPts val="1600"/>
              <a:buChar char="-"/>
            </a:pPr>
            <a:r>
              <a:rPr lang="en" sz="1600"/>
              <a:t>If using deep learning, generative training/validation curves as a function of epoch to see if you model is improving</a:t>
            </a:r>
            <a:br>
              <a:rPr lang="en" sz="1600"/>
            </a:br>
            <a:endParaRPr sz="1600"/>
          </a:p>
          <a:p>
            <a:pPr marL="457200" lvl="0" indent="-330200" algn="l" rtl="0">
              <a:lnSpc>
                <a:spcPct val="100000"/>
              </a:lnSpc>
              <a:spcBef>
                <a:spcPts val="0"/>
              </a:spcBef>
              <a:spcAft>
                <a:spcPts val="0"/>
              </a:spcAft>
              <a:buSzPts val="1600"/>
              <a:buChar char="-"/>
            </a:pPr>
            <a:r>
              <a:rPr lang="en" sz="1600"/>
              <a:t>Save trained models and only retrain when needed </a:t>
            </a:r>
            <a:br>
              <a:rPr lang="en" sz="1600"/>
            </a:br>
            <a:endParaRPr sz="1600"/>
          </a:p>
          <a:p>
            <a:pPr marL="457200" lvl="0" indent="-330200" algn="l" rtl="0">
              <a:lnSpc>
                <a:spcPct val="100000"/>
              </a:lnSpc>
              <a:spcBef>
                <a:spcPts val="0"/>
              </a:spcBef>
              <a:spcAft>
                <a:spcPts val="0"/>
              </a:spcAft>
              <a:buSzPts val="1600"/>
              <a:buChar char="-"/>
            </a:pPr>
            <a:r>
              <a:rPr lang="en" sz="1600"/>
              <a:t>Use .py files (.ipynb notebooks for EDA and rough work) so that you can split the project up into multiple files (eg data_cleaning.py, training.py, app.py)</a:t>
            </a:r>
            <a:br>
              <a:rPr lang="en" sz="1600"/>
            </a:br>
            <a:endParaRPr sz="1600"/>
          </a:p>
          <a:p>
            <a:pPr marL="457200" lvl="0" indent="-330200" algn="l" rtl="0">
              <a:lnSpc>
                <a:spcPct val="100000"/>
              </a:lnSpc>
              <a:spcBef>
                <a:spcPts val="0"/>
              </a:spcBef>
              <a:spcAft>
                <a:spcPts val="0"/>
              </a:spcAft>
              <a:buClr>
                <a:srgbClr val="FF0000"/>
              </a:buClr>
              <a:buSzPts val="1600"/>
              <a:buChar char="-"/>
            </a:pPr>
            <a:r>
              <a:rPr lang="en" sz="1600" i="1">
                <a:solidFill>
                  <a:srgbClr val="FF0000"/>
                </a:solidFill>
              </a:rPr>
              <a:t>Don’t show any code in your presentation</a:t>
            </a:r>
            <a:endParaRPr sz="1600" i="1">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Code quality: modularization</a:t>
            </a:r>
            <a:endParaRPr sz="4000" b="1">
              <a:solidFill>
                <a:srgbClr val="404040"/>
              </a:solidFill>
              <a:latin typeface="Proxima Nova"/>
              <a:ea typeface="Proxima Nova"/>
              <a:cs typeface="Proxima Nova"/>
              <a:sym typeface="Proxima Nova"/>
            </a:endParaRPr>
          </a:p>
        </p:txBody>
      </p:sp>
      <p:pic>
        <p:nvPicPr>
          <p:cNvPr id="206" name="Google Shape;206;p37"/>
          <p:cNvPicPr preferRelativeResize="0"/>
          <p:nvPr/>
        </p:nvPicPr>
        <p:blipFill>
          <a:blip r:embed="rId3">
            <a:alphaModFix/>
          </a:blip>
          <a:stretch>
            <a:fillRect/>
          </a:stretch>
        </p:blipFill>
        <p:spPr>
          <a:xfrm>
            <a:off x="7359112" y="3192737"/>
            <a:ext cx="1984675" cy="1984675"/>
          </a:xfrm>
          <a:prstGeom prst="rect">
            <a:avLst/>
          </a:prstGeom>
          <a:noFill/>
          <a:ln>
            <a:noFill/>
          </a:ln>
        </p:spPr>
      </p:pic>
      <p:sp>
        <p:nvSpPr>
          <p:cNvPr id="207" name="Google Shape;207;p37"/>
          <p:cNvSpPr txBox="1"/>
          <p:nvPr/>
        </p:nvSpPr>
        <p:spPr>
          <a:xfrm>
            <a:off x="662025" y="1123375"/>
            <a:ext cx="3201000" cy="36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a:solidFill>
                  <a:srgbClr val="37474F"/>
                </a:solidFill>
                <a:latin typeface="Roboto Mono"/>
                <a:ea typeface="Roboto Mono"/>
                <a:cs typeface="Roboto Mono"/>
                <a:sym typeface="Roboto Mono"/>
              </a:rPr>
              <a:t>repo/</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data</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raw_data.csv</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preprocessed_data.csv</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src</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modules</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data_preprocessing.py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modeling.py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figure_generation.py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tests</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test_data_preprocessing.py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test_modeling.py</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experiments.ipynb</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output</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predictions.csv</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figures</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process_schematic.jpg</a:t>
            </a:r>
            <a:endParaRPr sz="900">
              <a:solidFill>
                <a:srgbClr val="37474F"/>
              </a:solidFill>
              <a:latin typeface="Roboto Mono"/>
              <a:ea typeface="Roboto Mono"/>
              <a:cs typeface="Roboto Mono"/>
              <a:sym typeface="Roboto Mono"/>
            </a:endParaRPr>
          </a:p>
          <a:p>
            <a:pPr marL="0" lvl="0" indent="0" algn="l" rtl="0">
              <a:spcBef>
                <a:spcPts val="400"/>
              </a:spcBef>
              <a:spcAft>
                <a:spcPts val="0"/>
              </a:spcAft>
              <a:buNone/>
            </a:pPr>
            <a:r>
              <a:rPr lang="en" sz="900">
                <a:solidFill>
                  <a:srgbClr val="37474F"/>
                </a:solidFill>
                <a:latin typeface="Roboto Mono"/>
                <a:ea typeface="Roboto Mono"/>
                <a:cs typeface="Roboto Mono"/>
                <a:sym typeface="Roboto Mono"/>
              </a:rPr>
              <a:t>│   └── └── cluster_visualizations.jpg</a:t>
            </a:r>
            <a:endParaRPr sz="900">
              <a:solidFill>
                <a:srgbClr val="37474F"/>
              </a:solidFill>
              <a:latin typeface="Roboto Mono"/>
              <a:ea typeface="Roboto Mono"/>
              <a:cs typeface="Roboto Mono"/>
              <a:sym typeface="Roboto Mono"/>
            </a:endParaRPr>
          </a:p>
          <a:p>
            <a:pPr marL="0" lvl="0" indent="0" algn="l" rtl="0">
              <a:lnSpc>
                <a:spcPct val="150000"/>
              </a:lnSpc>
              <a:spcBef>
                <a:spcPts val="400"/>
              </a:spcBef>
              <a:spcAft>
                <a:spcPts val="0"/>
              </a:spcAft>
              <a:buNone/>
            </a:pPr>
            <a:r>
              <a:rPr lang="en" sz="900">
                <a:solidFill>
                  <a:srgbClr val="37474F"/>
                </a:solidFill>
                <a:latin typeface="Roboto Mono"/>
                <a:ea typeface="Roboto Mono"/>
                <a:cs typeface="Roboto Mono"/>
                <a:sym typeface="Roboto Mono"/>
              </a:rPr>
              <a:t>└── README.md</a:t>
            </a:r>
            <a:endParaRPr sz="900">
              <a:solidFill>
                <a:srgbClr val="3F51B5"/>
              </a:solidFill>
              <a:latin typeface="Roboto Mono"/>
              <a:ea typeface="Roboto Mono"/>
              <a:cs typeface="Roboto Mono"/>
              <a:sym typeface="Roboto Mono"/>
            </a:endParaRPr>
          </a:p>
        </p:txBody>
      </p:sp>
      <p:sp>
        <p:nvSpPr>
          <p:cNvPr id="208" name="Google Shape;208;p37"/>
          <p:cNvSpPr txBox="1"/>
          <p:nvPr/>
        </p:nvSpPr>
        <p:spPr>
          <a:xfrm>
            <a:off x="4229175" y="1401675"/>
            <a:ext cx="2954100" cy="1463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900">
                <a:solidFill>
                  <a:srgbClr val="D81B60"/>
                </a:solidFill>
                <a:latin typeface="Roboto Mono"/>
                <a:ea typeface="Roboto Mono"/>
                <a:cs typeface="Roboto Mono"/>
                <a:sym typeface="Roboto Mono"/>
              </a:rPr>
              <a:t># data_preprocessing.py</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F51B5"/>
                </a:solidFill>
                <a:latin typeface="Roboto Mono"/>
                <a:ea typeface="Roboto Mono"/>
                <a:cs typeface="Roboto Mono"/>
                <a:sym typeface="Roboto Mono"/>
              </a:rPr>
              <a:t>def</a:t>
            </a:r>
            <a:r>
              <a:rPr lang="en" sz="900">
                <a:solidFill>
                  <a:srgbClr val="37474F"/>
                </a:solidFill>
                <a:latin typeface="Roboto Mono"/>
                <a:ea typeface="Roboto Mono"/>
                <a:cs typeface="Roboto Mono"/>
                <a:sym typeface="Roboto Mono"/>
              </a:rPr>
              <a:t> load_preprocessed_data():</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    </a:t>
            </a:r>
            <a:r>
              <a:rPr lang="en" sz="900">
                <a:solidFill>
                  <a:srgbClr val="3F51B5"/>
                </a:solidFill>
                <a:latin typeface="Roboto Mono"/>
                <a:ea typeface="Roboto Mono"/>
                <a:cs typeface="Roboto Mono"/>
                <a:sym typeface="Roboto Mono"/>
              </a:rPr>
              <a:t>return</a:t>
            </a:r>
            <a:r>
              <a:rPr lang="en" sz="900">
                <a:solidFill>
                  <a:srgbClr val="37474F"/>
                </a:solidFill>
                <a:latin typeface="Roboto Mono"/>
                <a:ea typeface="Roboto Mono"/>
                <a:cs typeface="Roboto Mono"/>
                <a:sym typeface="Roboto Mono"/>
              </a:rPr>
              <a:t> X, y</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p:txBody>
      </p:sp>
      <p:sp>
        <p:nvSpPr>
          <p:cNvPr id="209" name="Google Shape;209;p37"/>
          <p:cNvSpPr txBox="1"/>
          <p:nvPr/>
        </p:nvSpPr>
        <p:spPr>
          <a:xfrm>
            <a:off x="4229175" y="3081863"/>
            <a:ext cx="4435500" cy="1463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900">
                <a:solidFill>
                  <a:srgbClr val="D81B60"/>
                </a:solidFill>
                <a:latin typeface="Roboto Mono"/>
                <a:ea typeface="Roboto Mono"/>
                <a:cs typeface="Roboto Mono"/>
                <a:sym typeface="Roboto Mono"/>
              </a:rPr>
              <a:t># experiments.ipynb</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F51B5"/>
                </a:solidFill>
                <a:latin typeface="Roboto Mono"/>
                <a:ea typeface="Roboto Mono"/>
                <a:cs typeface="Roboto Mono"/>
                <a:sym typeface="Roboto Mono"/>
              </a:rPr>
              <a:t>from</a:t>
            </a:r>
            <a:r>
              <a:rPr lang="en" sz="900">
                <a:solidFill>
                  <a:srgbClr val="37474F"/>
                </a:solidFill>
                <a:latin typeface="Roboto Mono"/>
                <a:ea typeface="Roboto Mono"/>
                <a:cs typeface="Roboto Mono"/>
                <a:sym typeface="Roboto Mono"/>
              </a:rPr>
              <a:t> modules.data_preprocessing </a:t>
            </a:r>
            <a:r>
              <a:rPr lang="en" sz="900">
                <a:solidFill>
                  <a:srgbClr val="3F51B5"/>
                </a:solidFill>
                <a:latin typeface="Roboto Mono"/>
                <a:ea typeface="Roboto Mono"/>
                <a:cs typeface="Roboto Mono"/>
                <a:sym typeface="Roboto Mono"/>
              </a:rPr>
              <a:t>import</a:t>
            </a:r>
            <a:r>
              <a:rPr lang="en" sz="900">
                <a:solidFill>
                  <a:srgbClr val="37474F"/>
                </a:solidFill>
                <a:latin typeface="Roboto Mono"/>
                <a:ea typeface="Roboto Mono"/>
                <a:cs typeface="Roboto Mono"/>
                <a:sym typeface="Roboto Mono"/>
              </a:rPr>
              <a:t> load_preprocessed_data</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F51B5"/>
                </a:solidFill>
                <a:latin typeface="Roboto Mono"/>
                <a:ea typeface="Roboto Mono"/>
                <a:cs typeface="Roboto Mono"/>
                <a:sym typeface="Roboto Mono"/>
              </a:rPr>
              <a:t>from</a:t>
            </a:r>
            <a:r>
              <a:rPr lang="en" sz="900">
                <a:solidFill>
                  <a:srgbClr val="37474F"/>
                </a:solidFill>
                <a:latin typeface="Roboto Mono"/>
                <a:ea typeface="Roboto Mono"/>
                <a:cs typeface="Roboto Mono"/>
                <a:sym typeface="Roboto Mono"/>
              </a:rPr>
              <a:t> modules.modeling </a:t>
            </a:r>
            <a:r>
              <a:rPr lang="en" sz="900">
                <a:solidFill>
                  <a:srgbClr val="3F51B5"/>
                </a:solidFill>
                <a:latin typeface="Roboto Mono"/>
                <a:ea typeface="Roboto Mono"/>
                <a:cs typeface="Roboto Mono"/>
                <a:sym typeface="Roboto Mono"/>
              </a:rPr>
              <a:t>import</a:t>
            </a:r>
            <a:r>
              <a:rPr lang="en" sz="900">
                <a:solidFill>
                  <a:srgbClr val="37474F"/>
                </a:solidFill>
                <a:latin typeface="Roboto Mono"/>
                <a:ea typeface="Roboto Mono"/>
                <a:cs typeface="Roboto Mono"/>
                <a:sym typeface="Roboto Mono"/>
              </a:rPr>
              <a:t> train_models</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X, y = load_preprocessed_data()</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best_model, cv_performance = train_models(X, y)</a:t>
            </a:r>
            <a:endParaRPr sz="9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Compare to baselines</a:t>
            </a:r>
            <a:endParaRPr sz="4000" b="1">
              <a:solidFill>
                <a:srgbClr val="404040"/>
              </a:solidFill>
              <a:latin typeface="Proxima Nova"/>
              <a:ea typeface="Proxima Nova"/>
              <a:cs typeface="Proxima Nova"/>
              <a:sym typeface="Proxima Nova"/>
            </a:endParaRPr>
          </a:p>
        </p:txBody>
      </p:sp>
      <p:pic>
        <p:nvPicPr>
          <p:cNvPr id="215" name="Google Shape;215;p38"/>
          <p:cNvPicPr preferRelativeResize="0"/>
          <p:nvPr/>
        </p:nvPicPr>
        <p:blipFill>
          <a:blip r:embed="rId3">
            <a:alphaModFix/>
          </a:blip>
          <a:stretch>
            <a:fillRect/>
          </a:stretch>
        </p:blipFill>
        <p:spPr>
          <a:xfrm>
            <a:off x="7159337" y="2813450"/>
            <a:ext cx="1984675" cy="1984675"/>
          </a:xfrm>
          <a:prstGeom prst="rect">
            <a:avLst/>
          </a:prstGeom>
          <a:noFill/>
          <a:ln>
            <a:noFill/>
          </a:ln>
        </p:spPr>
      </p:pic>
      <p:sp>
        <p:nvSpPr>
          <p:cNvPr id="216" name="Google Shape;216;p38"/>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0" algn="l" rtl="0">
              <a:lnSpc>
                <a:spcPct val="100000"/>
              </a:lnSpc>
              <a:spcBef>
                <a:spcPts val="1200"/>
              </a:spcBef>
              <a:spcAft>
                <a:spcPts val="0"/>
              </a:spcAft>
              <a:buNone/>
            </a:pPr>
            <a:r>
              <a:rPr lang="en" sz="1600" b="1"/>
              <a:t>How good is your model? Contextualize it with a baseline</a:t>
            </a:r>
            <a:endParaRPr sz="1600" b="1"/>
          </a:p>
          <a:p>
            <a:pPr marL="457200" lvl="0" indent="-330200" algn="l" rtl="0">
              <a:lnSpc>
                <a:spcPct val="100000"/>
              </a:lnSpc>
              <a:spcBef>
                <a:spcPts val="1200"/>
              </a:spcBef>
              <a:spcAft>
                <a:spcPts val="0"/>
              </a:spcAft>
              <a:buSzPts val="1600"/>
              <a:buChar char="-"/>
            </a:pPr>
            <a:r>
              <a:rPr lang="en" sz="1600" b="1"/>
              <a:t>Classification</a:t>
            </a:r>
            <a:r>
              <a:rPr lang="en" sz="1600"/>
              <a:t>: always predicting the most frequent y value </a:t>
            </a:r>
            <a:endParaRPr sz="1600"/>
          </a:p>
          <a:p>
            <a:pPr marL="914400" lvl="1" indent="-330200" algn="l" rtl="0">
              <a:lnSpc>
                <a:spcPct val="100000"/>
              </a:lnSpc>
              <a:spcBef>
                <a:spcPts val="0"/>
              </a:spcBef>
              <a:spcAft>
                <a:spcPts val="0"/>
              </a:spcAft>
              <a:buSzPts val="1600"/>
              <a:buChar char="-"/>
            </a:pPr>
            <a:r>
              <a:rPr lang="en"/>
              <a:t>Eg always predicting no-cancer if it is the most common class in the dataset</a:t>
            </a:r>
            <a:br>
              <a:rPr lang="en" sz="1600"/>
            </a:br>
            <a:endParaRPr sz="1600"/>
          </a:p>
          <a:p>
            <a:pPr marL="457200" lvl="0" indent="-330200" algn="l" rtl="0">
              <a:lnSpc>
                <a:spcPct val="100000"/>
              </a:lnSpc>
              <a:spcBef>
                <a:spcPts val="0"/>
              </a:spcBef>
              <a:spcAft>
                <a:spcPts val="0"/>
              </a:spcAft>
              <a:buSzPts val="1600"/>
              <a:buChar char="-"/>
            </a:pPr>
            <a:r>
              <a:rPr lang="en" sz="1600" b="1"/>
              <a:t>Regression</a:t>
            </a:r>
            <a:r>
              <a:rPr lang="en" sz="1600"/>
              <a:t>: always predicting the mean y value (implicit in r</a:t>
            </a:r>
            <a:r>
              <a:rPr lang="en" sz="1600" baseline="30000"/>
              <a:t>2</a:t>
            </a:r>
            <a:r>
              <a:rPr lang="en" sz="1600"/>
              <a:t>)</a:t>
            </a:r>
            <a:endParaRPr sz="1600"/>
          </a:p>
          <a:p>
            <a:pPr marL="914400" lvl="1" indent="-330200" algn="l" rtl="0">
              <a:lnSpc>
                <a:spcPct val="100000"/>
              </a:lnSpc>
              <a:spcBef>
                <a:spcPts val="0"/>
              </a:spcBef>
              <a:spcAft>
                <a:spcPts val="0"/>
              </a:spcAft>
              <a:buSzPts val="1600"/>
              <a:buChar char="-"/>
            </a:pPr>
            <a:r>
              <a:rPr lang="en"/>
              <a:t>Eg. always predicting the mean flight delay</a:t>
            </a:r>
            <a:br>
              <a:rPr lang="en" sz="1600"/>
            </a:br>
            <a:endParaRPr/>
          </a:p>
          <a:p>
            <a:pPr marL="457200" lvl="0" indent="-330200" algn="l" rtl="0">
              <a:lnSpc>
                <a:spcPct val="100000"/>
              </a:lnSpc>
              <a:spcBef>
                <a:spcPts val="0"/>
              </a:spcBef>
              <a:spcAft>
                <a:spcPts val="0"/>
              </a:spcAft>
              <a:buSzPts val="1600"/>
              <a:buChar char="-"/>
            </a:pPr>
            <a:r>
              <a:rPr lang="en" sz="1600" b="1"/>
              <a:t>Forecasting</a:t>
            </a:r>
            <a:r>
              <a:rPr lang="en" sz="1600"/>
              <a:t>: using a moving average model</a:t>
            </a:r>
            <a:endParaRPr sz="1600"/>
          </a:p>
          <a:p>
            <a:pPr marL="914400" lvl="1" indent="-317500" algn="l" rtl="0">
              <a:lnSpc>
                <a:spcPct val="100000"/>
              </a:lnSpc>
              <a:spcBef>
                <a:spcPts val="0"/>
              </a:spcBef>
              <a:spcAft>
                <a:spcPts val="0"/>
              </a:spcAft>
              <a:buSzPts val="1400"/>
              <a:buChar char="-"/>
            </a:pPr>
            <a:r>
              <a:rPr lang="en"/>
              <a:t>Eg. always predicting the stock price tomorrow will be the average over the past week</a:t>
            </a:r>
            <a:br>
              <a:rPr lang="en"/>
            </a:br>
            <a:endParaRPr/>
          </a:p>
          <a:p>
            <a:pPr marL="457200" lvl="0" indent="-330200" algn="l" rtl="0">
              <a:lnSpc>
                <a:spcPct val="100000"/>
              </a:lnSpc>
              <a:spcBef>
                <a:spcPts val="0"/>
              </a:spcBef>
              <a:spcAft>
                <a:spcPts val="0"/>
              </a:spcAft>
              <a:buSzPts val="1600"/>
              <a:buChar char="-"/>
            </a:pPr>
            <a:r>
              <a:rPr lang="en" sz="1600" b="1"/>
              <a:t>Any problem</a:t>
            </a:r>
            <a:r>
              <a:rPr lang="en" sz="1600"/>
              <a:t>: hard-code a naive solution</a:t>
            </a:r>
            <a:endParaRPr sz="1600"/>
          </a:p>
          <a:p>
            <a:pPr marL="914400" lvl="1" indent="-317500" algn="l" rtl="0">
              <a:lnSpc>
                <a:spcPct val="100000"/>
              </a:lnSpc>
              <a:spcBef>
                <a:spcPts val="0"/>
              </a:spcBef>
              <a:spcAft>
                <a:spcPts val="0"/>
              </a:spcAft>
              <a:buSzPts val="1400"/>
              <a:buChar char="-"/>
            </a:pPr>
            <a:r>
              <a:rPr lang="en"/>
              <a:t>Eg. for hockey, always predict that the team with the better collective stat will win the game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9"/>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Presentation structure</a:t>
            </a:r>
            <a:endParaRPr sz="4000" b="1">
              <a:solidFill>
                <a:srgbClr val="404040"/>
              </a:solidFill>
              <a:latin typeface="Proxima Nova"/>
              <a:ea typeface="Proxima Nova"/>
              <a:cs typeface="Proxima Nova"/>
              <a:sym typeface="Proxima Nova"/>
            </a:endParaRPr>
          </a:p>
        </p:txBody>
      </p:sp>
      <p:pic>
        <p:nvPicPr>
          <p:cNvPr id="222" name="Google Shape;222;p39"/>
          <p:cNvPicPr preferRelativeResize="0"/>
          <p:nvPr/>
        </p:nvPicPr>
        <p:blipFill>
          <a:blip r:embed="rId3">
            <a:alphaModFix/>
          </a:blip>
          <a:stretch>
            <a:fillRect/>
          </a:stretch>
        </p:blipFill>
        <p:spPr>
          <a:xfrm>
            <a:off x="7159337" y="2813450"/>
            <a:ext cx="1984675" cy="1984675"/>
          </a:xfrm>
          <a:prstGeom prst="rect">
            <a:avLst/>
          </a:prstGeom>
          <a:noFill/>
          <a:ln>
            <a:noFill/>
          </a:ln>
        </p:spPr>
      </p:pic>
      <p:sp>
        <p:nvSpPr>
          <p:cNvPr id="223" name="Google Shape;223;p39"/>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1200"/>
              </a:spcBef>
              <a:spcAft>
                <a:spcPts val="0"/>
              </a:spcAft>
              <a:buSzPts val="1800"/>
              <a:buChar char="-"/>
            </a:pPr>
            <a:r>
              <a:rPr lang="en" sz="1600" b="1"/>
              <a:t>Motivation: </a:t>
            </a:r>
            <a:r>
              <a:rPr lang="en" sz="1600"/>
              <a:t>What is the problem? Why is it important (either business, public good, or research perspective)?</a:t>
            </a:r>
            <a:br>
              <a:rPr lang="en" sz="1600"/>
            </a:br>
            <a:endParaRPr sz="1600"/>
          </a:p>
          <a:p>
            <a:pPr marL="457200" lvl="0" indent="-330200" algn="l" rtl="0">
              <a:lnSpc>
                <a:spcPct val="100000"/>
              </a:lnSpc>
              <a:spcBef>
                <a:spcPts val="0"/>
              </a:spcBef>
              <a:spcAft>
                <a:spcPts val="0"/>
              </a:spcAft>
              <a:buSzPts val="1600"/>
              <a:buChar char="-"/>
            </a:pPr>
            <a:r>
              <a:rPr lang="en" sz="1600" b="1"/>
              <a:t>Task</a:t>
            </a:r>
            <a:r>
              <a:rPr lang="en" sz="1600"/>
              <a:t>: Problem from a technical perspective. Description of the dataset, algorithm inputs/outputs, analyses done using model</a:t>
            </a:r>
            <a:br>
              <a:rPr lang="en" sz="1600"/>
            </a:br>
            <a:endParaRPr sz="1600"/>
          </a:p>
          <a:p>
            <a:pPr marL="457200" lvl="0" indent="-330200" algn="l" rtl="0">
              <a:lnSpc>
                <a:spcPct val="100000"/>
              </a:lnSpc>
              <a:spcBef>
                <a:spcPts val="0"/>
              </a:spcBef>
              <a:spcAft>
                <a:spcPts val="0"/>
              </a:spcAft>
              <a:buSzPts val="1600"/>
              <a:buChar char="-"/>
            </a:pPr>
            <a:r>
              <a:rPr lang="en" sz="1600" b="1"/>
              <a:t>Modeling</a:t>
            </a:r>
            <a:r>
              <a:rPr lang="en" sz="1600"/>
              <a:t>: Important aspects of your approach. How did you process the data or engineer features? What model did you use? Use schematics!</a:t>
            </a:r>
            <a:br>
              <a:rPr lang="en" sz="1600"/>
            </a:br>
            <a:endParaRPr sz="1600"/>
          </a:p>
          <a:p>
            <a:pPr marL="457200" lvl="0" indent="-330200" algn="l" rtl="0">
              <a:lnSpc>
                <a:spcPct val="100000"/>
              </a:lnSpc>
              <a:spcBef>
                <a:spcPts val="0"/>
              </a:spcBef>
              <a:spcAft>
                <a:spcPts val="0"/>
              </a:spcAft>
              <a:buSzPts val="1600"/>
              <a:buChar char="-"/>
            </a:pPr>
            <a:r>
              <a:rPr lang="en" sz="1600" b="1"/>
              <a:t>Results</a:t>
            </a:r>
            <a:r>
              <a:rPr lang="en" sz="1600"/>
              <a:t>: Visuals! Show metrics and experiments. Demo (if any)</a:t>
            </a:r>
            <a:br>
              <a:rPr lang="en" sz="1600"/>
            </a:br>
            <a:endParaRPr sz="1600"/>
          </a:p>
          <a:p>
            <a:pPr marL="457200" lvl="0" indent="-330200" algn="l" rtl="0">
              <a:lnSpc>
                <a:spcPct val="100000"/>
              </a:lnSpc>
              <a:spcBef>
                <a:spcPts val="0"/>
              </a:spcBef>
              <a:spcAft>
                <a:spcPts val="0"/>
              </a:spcAft>
              <a:buSzPts val="1600"/>
              <a:buChar char="-"/>
            </a:pPr>
            <a:r>
              <a:rPr lang="en" sz="1600" b="1"/>
              <a:t>Conclusions</a:t>
            </a:r>
            <a:r>
              <a:rPr lang="en" sz="1600"/>
              <a:t>: What worked? WHat didn’t (and why)? How are we better off? Where could the project go next?</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Figures: draw.io / lucid chart </a:t>
            </a:r>
            <a:endParaRPr sz="4000" b="1">
              <a:solidFill>
                <a:srgbClr val="404040"/>
              </a:solidFill>
              <a:latin typeface="Proxima Nova"/>
              <a:ea typeface="Proxima Nova"/>
              <a:cs typeface="Proxima Nova"/>
              <a:sym typeface="Proxima Nova"/>
            </a:endParaRPr>
          </a:p>
        </p:txBody>
      </p:sp>
      <p:sp>
        <p:nvSpPr>
          <p:cNvPr id="229" name="Google Shape;229;p40"/>
          <p:cNvSpPr txBox="1">
            <a:spLocks noGrp="1"/>
          </p:cNvSpPr>
          <p:nvPr>
            <p:ph type="body" idx="1"/>
          </p:nvPr>
        </p:nvSpPr>
        <p:spPr>
          <a:xfrm>
            <a:off x="422950" y="1038500"/>
            <a:ext cx="7724100" cy="3658800"/>
          </a:xfrm>
          <a:prstGeom prst="rect">
            <a:avLst/>
          </a:prstGeom>
        </p:spPr>
        <p:txBody>
          <a:bodyPr spcFirstLastPara="1" wrap="square" lIns="91425" tIns="91425" rIns="91425" bIns="91425" anchor="t" anchorCtr="0">
            <a:noAutofit/>
          </a:bodyPr>
          <a:lstStyle/>
          <a:p>
            <a:pPr marL="457200" lvl="0" indent="0" algn="l" rtl="0">
              <a:lnSpc>
                <a:spcPct val="100000"/>
              </a:lnSpc>
              <a:spcBef>
                <a:spcPts val="1200"/>
              </a:spcBef>
              <a:spcAft>
                <a:spcPts val="1200"/>
              </a:spcAft>
              <a:buNone/>
            </a:pPr>
            <a:r>
              <a:rPr lang="en" sz="1600" b="1"/>
              <a:t>Good for schematics, model diagrams, shapes, math typesetting, etc</a:t>
            </a:r>
            <a:endParaRPr/>
          </a:p>
        </p:txBody>
      </p:sp>
      <p:pic>
        <p:nvPicPr>
          <p:cNvPr id="230" name="Google Shape;230;p40"/>
          <p:cNvPicPr preferRelativeResize="0"/>
          <p:nvPr/>
        </p:nvPicPr>
        <p:blipFill>
          <a:blip r:embed="rId3">
            <a:alphaModFix/>
          </a:blip>
          <a:stretch>
            <a:fillRect/>
          </a:stretch>
        </p:blipFill>
        <p:spPr>
          <a:xfrm>
            <a:off x="502997" y="1613500"/>
            <a:ext cx="2858524" cy="1121399"/>
          </a:xfrm>
          <a:prstGeom prst="rect">
            <a:avLst/>
          </a:prstGeom>
          <a:noFill/>
          <a:ln>
            <a:noFill/>
          </a:ln>
        </p:spPr>
      </p:pic>
      <p:pic>
        <p:nvPicPr>
          <p:cNvPr id="231" name="Google Shape;231;p40"/>
          <p:cNvPicPr preferRelativeResize="0"/>
          <p:nvPr/>
        </p:nvPicPr>
        <p:blipFill>
          <a:blip r:embed="rId4">
            <a:alphaModFix/>
          </a:blip>
          <a:stretch>
            <a:fillRect/>
          </a:stretch>
        </p:blipFill>
        <p:spPr>
          <a:xfrm>
            <a:off x="523250" y="2878618"/>
            <a:ext cx="3161098" cy="1958206"/>
          </a:xfrm>
          <a:prstGeom prst="rect">
            <a:avLst/>
          </a:prstGeom>
          <a:noFill/>
          <a:ln>
            <a:noFill/>
          </a:ln>
        </p:spPr>
      </p:pic>
      <p:pic>
        <p:nvPicPr>
          <p:cNvPr id="232" name="Google Shape;232;p40"/>
          <p:cNvPicPr preferRelativeResize="0"/>
          <p:nvPr/>
        </p:nvPicPr>
        <p:blipFill>
          <a:blip r:embed="rId5">
            <a:alphaModFix/>
          </a:blip>
          <a:stretch>
            <a:fillRect/>
          </a:stretch>
        </p:blipFill>
        <p:spPr>
          <a:xfrm>
            <a:off x="4372275" y="1938175"/>
            <a:ext cx="4187801" cy="2689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1"/>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Figures: Seaborn</a:t>
            </a:r>
            <a:endParaRPr sz="4000" b="1">
              <a:solidFill>
                <a:srgbClr val="404040"/>
              </a:solidFill>
              <a:latin typeface="Proxima Nova"/>
              <a:ea typeface="Proxima Nova"/>
              <a:cs typeface="Proxima Nova"/>
              <a:sym typeface="Proxima Nova"/>
            </a:endParaRPr>
          </a:p>
        </p:txBody>
      </p:sp>
      <p:sp>
        <p:nvSpPr>
          <p:cNvPr id="238" name="Google Shape;238;p41"/>
          <p:cNvSpPr txBox="1">
            <a:spLocks noGrp="1"/>
          </p:cNvSpPr>
          <p:nvPr>
            <p:ph type="body" idx="1"/>
          </p:nvPr>
        </p:nvSpPr>
        <p:spPr>
          <a:xfrm>
            <a:off x="422950" y="1038500"/>
            <a:ext cx="7724100" cy="365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solidFill>
                  <a:srgbClr val="D81B60"/>
                </a:solidFill>
                <a:latin typeface="Roboto Mono"/>
                <a:ea typeface="Roboto Mono"/>
                <a:cs typeface="Roboto Mono"/>
                <a:sym typeface="Roboto Mono"/>
              </a:rPr>
              <a:t># Right after importing seaborn (could also use 'whitegrid')</a:t>
            </a:r>
            <a:endParaRPr sz="12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200">
                <a:solidFill>
                  <a:srgbClr val="37474F"/>
                </a:solidFill>
                <a:latin typeface="Roboto Mono"/>
                <a:ea typeface="Roboto Mono"/>
                <a:cs typeface="Roboto Mono"/>
                <a:sym typeface="Roboto Mono"/>
              </a:rPr>
              <a:t>sns.set_theme(style=</a:t>
            </a:r>
            <a:r>
              <a:rPr lang="en" sz="1200">
                <a:solidFill>
                  <a:srgbClr val="388E3C"/>
                </a:solidFill>
                <a:latin typeface="Roboto Mono"/>
                <a:ea typeface="Roboto Mono"/>
                <a:cs typeface="Roboto Mono"/>
                <a:sym typeface="Roboto Mono"/>
              </a:rPr>
              <a:t>'darkgrid'</a:t>
            </a:r>
            <a:r>
              <a:rPr lang="en" sz="1200">
                <a:solidFill>
                  <a:srgbClr val="37474F"/>
                </a:solidFill>
                <a:latin typeface="Roboto Mono"/>
                <a:ea typeface="Roboto Mono"/>
                <a:cs typeface="Roboto Mono"/>
                <a:sym typeface="Roboto Mono"/>
              </a:rPr>
              <a:t>, context=</a:t>
            </a:r>
            <a:r>
              <a:rPr lang="en" sz="1200">
                <a:solidFill>
                  <a:srgbClr val="388E3C"/>
                </a:solidFill>
                <a:latin typeface="Roboto Mono"/>
                <a:ea typeface="Roboto Mono"/>
                <a:cs typeface="Roboto Mono"/>
                <a:sym typeface="Roboto Mono"/>
              </a:rPr>
              <a:t>'talk'</a:t>
            </a: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endParaRPr>
          </a:p>
          <a:p>
            <a:pPr marL="457200" lvl="0" indent="0" algn="l" rtl="0">
              <a:lnSpc>
                <a:spcPct val="100000"/>
              </a:lnSpc>
              <a:spcBef>
                <a:spcPts val="1200"/>
              </a:spcBef>
              <a:spcAft>
                <a:spcPts val="1200"/>
              </a:spcAft>
              <a:buNone/>
            </a:pPr>
            <a:endParaRPr sz="1600" b="1"/>
          </a:p>
        </p:txBody>
      </p:sp>
      <p:pic>
        <p:nvPicPr>
          <p:cNvPr id="239" name="Google Shape;239;p41"/>
          <p:cNvPicPr preferRelativeResize="0"/>
          <p:nvPr/>
        </p:nvPicPr>
        <p:blipFill>
          <a:blip r:embed="rId3">
            <a:alphaModFix/>
          </a:blip>
          <a:stretch>
            <a:fillRect/>
          </a:stretch>
        </p:blipFill>
        <p:spPr>
          <a:xfrm>
            <a:off x="861850" y="2248850"/>
            <a:ext cx="2938775" cy="2234950"/>
          </a:xfrm>
          <a:prstGeom prst="rect">
            <a:avLst/>
          </a:prstGeom>
          <a:noFill/>
          <a:ln>
            <a:noFill/>
          </a:ln>
        </p:spPr>
      </p:pic>
      <p:pic>
        <p:nvPicPr>
          <p:cNvPr id="240" name="Google Shape;240;p41"/>
          <p:cNvPicPr preferRelativeResize="0"/>
          <p:nvPr/>
        </p:nvPicPr>
        <p:blipFill>
          <a:blip r:embed="rId4">
            <a:alphaModFix/>
          </a:blip>
          <a:stretch>
            <a:fillRect/>
          </a:stretch>
        </p:blipFill>
        <p:spPr>
          <a:xfrm>
            <a:off x="5181475" y="2240387"/>
            <a:ext cx="2938775" cy="2251876"/>
          </a:xfrm>
          <a:prstGeom prst="rect">
            <a:avLst/>
          </a:prstGeom>
          <a:noFill/>
          <a:ln>
            <a:noFill/>
          </a:ln>
        </p:spPr>
      </p:pic>
      <p:cxnSp>
        <p:nvCxnSpPr>
          <p:cNvPr id="241" name="Google Shape;241;p41"/>
          <p:cNvCxnSpPr>
            <a:stCxn id="239" idx="3"/>
            <a:endCxn id="240" idx="1"/>
          </p:cNvCxnSpPr>
          <p:nvPr/>
        </p:nvCxnSpPr>
        <p:spPr>
          <a:xfrm>
            <a:off x="3800625" y="3366325"/>
            <a:ext cx="1380900" cy="0"/>
          </a:xfrm>
          <a:prstGeom prst="straightConnector1">
            <a:avLst/>
          </a:prstGeom>
          <a:noFill/>
          <a:ln w="28575" cap="flat" cmpd="sng">
            <a:solidFill>
              <a:srgbClr val="4A86E8"/>
            </a:solidFill>
            <a:prstDash val="solid"/>
            <a:round/>
            <a:headEnd type="none" w="med" len="med"/>
            <a:tailEnd type="triangle" w="med" len="med"/>
          </a:ln>
        </p:spPr>
      </p:cxnSp>
      <p:sp>
        <p:nvSpPr>
          <p:cNvPr id="242" name="Google Shape;242;p41"/>
          <p:cNvSpPr txBox="1"/>
          <p:nvPr/>
        </p:nvSpPr>
        <p:spPr>
          <a:xfrm>
            <a:off x="3867050" y="2904800"/>
            <a:ext cx="1248000" cy="32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context=’talk’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46"/>
        <p:cNvGrpSpPr/>
        <p:nvPr/>
      </p:nvGrpSpPr>
      <p:grpSpPr>
        <a:xfrm>
          <a:off x="0" y="0"/>
          <a:ext cx="0" cy="0"/>
          <a:chOff x="0" y="0"/>
          <a:chExt cx="0" cy="0"/>
        </a:xfrm>
      </p:grpSpPr>
      <p:sp>
        <p:nvSpPr>
          <p:cNvPr id="247" name="Google Shape;247;p42"/>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Project Q&amp;A </a:t>
            </a:r>
            <a:endParaRPr sz="4000" b="1">
              <a:solidFill>
                <a:schemeClr val="lt1"/>
              </a:solidFill>
              <a:latin typeface="Proxima Nova"/>
              <a:ea typeface="Proxima Nova"/>
              <a:cs typeface="Proxima Nova"/>
              <a:sym typeface="Proxima Nova"/>
            </a:endParaRPr>
          </a:p>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Advice</a:t>
            </a:r>
            <a:endParaRPr sz="4000" b="1">
              <a:solidFill>
                <a:schemeClr val="lt1"/>
              </a:solidFill>
              <a:latin typeface="Proxima Nova"/>
              <a:ea typeface="Proxima Nova"/>
              <a:cs typeface="Proxima Nova"/>
              <a:sym typeface="Proxima Nova"/>
            </a:endParaRPr>
          </a:p>
        </p:txBody>
      </p:sp>
      <p:pic>
        <p:nvPicPr>
          <p:cNvPr id="248" name="Google Shape;248;p42"/>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49" name="Google Shape;249;p42"/>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50" name="Google Shape;250;p42"/>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51" name="Google Shape;251;p42"/>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52" name="Google Shape;252;p42"/>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380425" y="471150"/>
            <a:ext cx="36648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27500"/>
              <a:buFont typeface="Arial"/>
              <a:buNone/>
            </a:pPr>
            <a:r>
              <a:rPr lang="en" sz="4000" b="1">
                <a:solidFill>
                  <a:srgbClr val="404040"/>
                </a:solidFill>
                <a:latin typeface="Proxima Nova"/>
                <a:ea typeface="Proxima Nova"/>
                <a:cs typeface="Proxima Nova"/>
                <a:sym typeface="Proxima Nova"/>
              </a:rPr>
              <a:t>AGENDA</a:t>
            </a:r>
            <a:endParaRPr sz="4000" b="1">
              <a:solidFill>
                <a:srgbClr val="404040"/>
              </a:solidFill>
              <a:latin typeface="Proxima Nova"/>
              <a:ea typeface="Proxima Nova"/>
              <a:cs typeface="Proxima Nova"/>
              <a:sym typeface="Proxima Nova"/>
            </a:endParaRPr>
          </a:p>
        </p:txBody>
      </p:sp>
      <p:pic>
        <p:nvPicPr>
          <p:cNvPr id="118" name="Google Shape;118;p26"/>
          <p:cNvPicPr preferRelativeResize="0"/>
          <p:nvPr/>
        </p:nvPicPr>
        <p:blipFill rotWithShape="1">
          <a:blip r:embed="rId3">
            <a:alphaModFix/>
          </a:blip>
          <a:srcRect/>
          <a:stretch/>
        </p:blipFill>
        <p:spPr>
          <a:xfrm>
            <a:off x="738000" y="4176000"/>
            <a:ext cx="1797625" cy="497925"/>
          </a:xfrm>
          <a:prstGeom prst="rect">
            <a:avLst/>
          </a:prstGeom>
          <a:noFill/>
          <a:ln>
            <a:noFill/>
          </a:ln>
        </p:spPr>
      </p:pic>
      <p:sp>
        <p:nvSpPr>
          <p:cNvPr id="119" name="Google Shape;119;p26"/>
          <p:cNvSpPr/>
          <p:nvPr/>
        </p:nvSpPr>
        <p:spPr>
          <a:xfrm>
            <a:off x="1652275" y="1672525"/>
            <a:ext cx="4312500" cy="425700"/>
          </a:xfrm>
          <a:prstGeom prst="rect">
            <a:avLst/>
          </a:prstGeom>
          <a:solidFill>
            <a:srgbClr val="D4515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Development process</a:t>
            </a:r>
            <a:endParaRPr sz="2000">
              <a:solidFill>
                <a:srgbClr val="404040"/>
              </a:solidFill>
              <a:latin typeface="Helvetica Neue"/>
              <a:ea typeface="Helvetica Neue"/>
              <a:cs typeface="Helvetica Neue"/>
              <a:sym typeface="Helvetica Neue"/>
            </a:endParaRPr>
          </a:p>
        </p:txBody>
      </p:sp>
      <p:sp>
        <p:nvSpPr>
          <p:cNvPr id="120" name="Google Shape;120;p26"/>
          <p:cNvSpPr/>
          <p:nvPr/>
        </p:nvSpPr>
        <p:spPr>
          <a:xfrm>
            <a:off x="1901175" y="2186750"/>
            <a:ext cx="4312500" cy="425700"/>
          </a:xfrm>
          <a:prstGeom prst="rect">
            <a:avLst/>
          </a:prstGeom>
          <a:solidFill>
            <a:srgbClr val="16A4DD"/>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Project Q&amp;A &amp; Advice</a:t>
            </a:r>
            <a:endParaRPr sz="2000">
              <a:solidFill>
                <a:srgbClr val="404040"/>
              </a:solidFill>
              <a:latin typeface="Helvetica Neue"/>
              <a:ea typeface="Helvetica Neue"/>
              <a:cs typeface="Helvetica Neue"/>
              <a:sym typeface="Helvetica Neue"/>
            </a:endParaRPr>
          </a:p>
        </p:txBody>
      </p:sp>
      <p:sp>
        <p:nvSpPr>
          <p:cNvPr id="121" name="Google Shape;121;p26"/>
          <p:cNvSpPr/>
          <p:nvPr/>
        </p:nvSpPr>
        <p:spPr>
          <a:xfrm>
            <a:off x="1496675" y="1158275"/>
            <a:ext cx="4147200" cy="425700"/>
          </a:xfrm>
          <a:prstGeom prst="rect">
            <a:avLst/>
          </a:prstGeom>
          <a:solidFill>
            <a:srgbClr val="F9C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404040"/>
                </a:solidFill>
                <a:latin typeface="Helvetica Neue"/>
                <a:ea typeface="Helvetica Neue"/>
                <a:cs typeface="Helvetica Neue"/>
                <a:sym typeface="Helvetica Neue"/>
              </a:rPr>
              <a:t>Logistics</a:t>
            </a:r>
            <a:endParaRPr sz="2000">
              <a:solidFill>
                <a:srgbClr val="40404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1000"/>
                                        <p:tgtEl>
                                          <p:spTgt spid="11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anim calcmode="lin" valueType="num">
                                      <p:cBhvr additive="base">
                                        <p:cTn id="11" dur="1000"/>
                                        <p:tgtEl>
                                          <p:spTgt spid="12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25"/>
        <p:cNvGrpSpPr/>
        <p:nvPr/>
      </p:nvGrpSpPr>
      <p:grpSpPr>
        <a:xfrm>
          <a:off x="0" y="0"/>
          <a:ext cx="0" cy="0"/>
          <a:chOff x="0" y="0"/>
          <a:chExt cx="0" cy="0"/>
        </a:xfrm>
      </p:grpSpPr>
      <p:sp>
        <p:nvSpPr>
          <p:cNvPr id="126" name="Google Shape;126;p27"/>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Logistics</a:t>
            </a:r>
            <a:endParaRPr sz="4000" b="1">
              <a:solidFill>
                <a:schemeClr val="lt1"/>
              </a:solidFill>
              <a:latin typeface="Proxima Nova"/>
              <a:ea typeface="Proxima Nova"/>
              <a:cs typeface="Proxima Nova"/>
              <a:sym typeface="Proxima Nova"/>
            </a:endParaRPr>
          </a:p>
        </p:txBody>
      </p:sp>
      <p:pic>
        <p:nvPicPr>
          <p:cNvPr id="127" name="Google Shape;127;p2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28" name="Google Shape;128;p2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29" name="Google Shape;129;p2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30" name="Google Shape;130;p2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31" name="Google Shape;131;p2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txBox="1"/>
          <p:nvPr/>
        </p:nvSpPr>
        <p:spPr>
          <a:xfrm>
            <a:off x="567525" y="399225"/>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Logistics</a:t>
            </a:r>
            <a:endParaRPr sz="4000" b="1">
              <a:solidFill>
                <a:srgbClr val="404040"/>
              </a:solidFill>
              <a:latin typeface="Proxima Nova"/>
              <a:ea typeface="Proxima Nova"/>
              <a:cs typeface="Proxima Nova"/>
              <a:sym typeface="Proxima Nova"/>
            </a:endParaRPr>
          </a:p>
        </p:txBody>
      </p:sp>
      <p:pic>
        <p:nvPicPr>
          <p:cNvPr id="137" name="Google Shape;137;p2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38" name="Google Shape;138;p28"/>
          <p:cNvSpPr txBox="1">
            <a:spLocks noGrp="1"/>
          </p:cNvSpPr>
          <p:nvPr>
            <p:ph type="body" idx="1"/>
          </p:nvPr>
        </p:nvSpPr>
        <p:spPr>
          <a:xfrm>
            <a:off x="332700" y="1096525"/>
            <a:ext cx="7915200" cy="3658800"/>
          </a:xfrm>
          <a:prstGeom prst="rect">
            <a:avLst/>
          </a:prstGeom>
        </p:spPr>
        <p:txBody>
          <a:bodyPr spcFirstLastPara="1" wrap="square" lIns="91425" tIns="91425" rIns="91425" bIns="91425" anchor="t" anchorCtr="0">
            <a:noAutofit/>
          </a:bodyPr>
          <a:lstStyle/>
          <a:p>
            <a:pPr marL="457200" lvl="0" indent="-279400" algn="l" rtl="0">
              <a:spcBef>
                <a:spcPts val="1200"/>
              </a:spcBef>
              <a:spcAft>
                <a:spcPts val="0"/>
              </a:spcAft>
              <a:buClr>
                <a:schemeClr val="dk1"/>
              </a:buClr>
              <a:buSzPts val="800"/>
              <a:buChar char="●"/>
            </a:pPr>
            <a:r>
              <a:rPr lang="en" sz="1500" b="1" dirty="0"/>
              <a:t>Schedule: </a:t>
            </a:r>
            <a:endParaRPr sz="1500" b="1" dirty="0"/>
          </a:p>
          <a:p>
            <a:pPr marL="914400" lvl="1" indent="-279400" algn="l" rtl="0">
              <a:spcBef>
                <a:spcPts val="0"/>
              </a:spcBef>
              <a:spcAft>
                <a:spcPts val="0"/>
              </a:spcAft>
              <a:buClr>
                <a:schemeClr val="dk1"/>
              </a:buClr>
              <a:buSzPts val="800"/>
              <a:buChar char="○"/>
            </a:pPr>
            <a:r>
              <a:rPr lang="en" sz="1100" dirty="0"/>
              <a:t>Hop-in tech run (Tue)</a:t>
            </a:r>
            <a:endParaRPr sz="1100" dirty="0"/>
          </a:p>
          <a:p>
            <a:pPr marL="914400" lvl="1" indent="-279400" algn="l" rtl="0">
              <a:spcBef>
                <a:spcPts val="0"/>
              </a:spcBef>
              <a:spcAft>
                <a:spcPts val="0"/>
              </a:spcAft>
              <a:buClr>
                <a:schemeClr val="dk1"/>
              </a:buClr>
              <a:buSzPts val="800"/>
              <a:buChar char="○"/>
            </a:pPr>
            <a:r>
              <a:rPr lang="en" sz="1100" dirty="0"/>
              <a:t>Presentation dry run (Wed)</a:t>
            </a:r>
            <a:endParaRPr sz="1100" dirty="0"/>
          </a:p>
          <a:p>
            <a:pPr marL="914400" lvl="1" indent="-279400" algn="l" rtl="0">
              <a:spcBef>
                <a:spcPts val="0"/>
              </a:spcBef>
              <a:spcAft>
                <a:spcPts val="0"/>
              </a:spcAft>
              <a:buClr>
                <a:schemeClr val="dk1"/>
              </a:buClr>
              <a:buSzPts val="800"/>
              <a:buChar char="○"/>
            </a:pPr>
            <a:r>
              <a:rPr lang="en" sz="1100" dirty="0"/>
              <a:t>Demo day (Thu)</a:t>
            </a:r>
            <a:endParaRPr sz="1100" dirty="0"/>
          </a:p>
          <a:p>
            <a:pPr marL="914400" lvl="1" indent="-279400" algn="l" rtl="0">
              <a:spcBef>
                <a:spcPts val="0"/>
              </a:spcBef>
              <a:spcAft>
                <a:spcPts val="0"/>
              </a:spcAft>
              <a:buClr>
                <a:schemeClr val="dk1"/>
              </a:buClr>
              <a:buSzPts val="800"/>
              <a:buChar char="○"/>
            </a:pPr>
            <a:r>
              <a:rPr lang="en" sz="1100" dirty="0"/>
              <a:t>Audience: employers, peers, family, mentors</a:t>
            </a:r>
            <a:endParaRPr sz="1100" dirty="0"/>
          </a:p>
          <a:p>
            <a:pPr marL="914400" lvl="1" indent="-279400" algn="l" rtl="0">
              <a:spcBef>
                <a:spcPts val="0"/>
              </a:spcBef>
              <a:spcAft>
                <a:spcPts val="0"/>
              </a:spcAft>
              <a:buClr>
                <a:schemeClr val="dk1"/>
              </a:buClr>
              <a:buSzPts val="800"/>
              <a:buChar char="○"/>
            </a:pPr>
            <a:r>
              <a:rPr lang="en" sz="1100" dirty="0"/>
              <a:t>Walk your friends/family through the presentation website beforehand!</a:t>
            </a:r>
            <a:br>
              <a:rPr lang="en" sz="1100" dirty="0"/>
            </a:br>
            <a:endParaRPr sz="1100" dirty="0"/>
          </a:p>
          <a:p>
            <a:pPr marL="457200" lvl="0" indent="-279400" algn="l" rtl="0">
              <a:spcBef>
                <a:spcPts val="0"/>
              </a:spcBef>
              <a:spcAft>
                <a:spcPts val="0"/>
              </a:spcAft>
              <a:buClr>
                <a:schemeClr val="dk1"/>
              </a:buClr>
              <a:buSzPts val="800"/>
              <a:buChar char="●"/>
            </a:pPr>
            <a:r>
              <a:rPr lang="en" sz="1500" dirty="0"/>
              <a:t>Length: 5 minutes (strict)</a:t>
            </a:r>
            <a:endParaRPr sz="1500" dirty="0"/>
          </a:p>
          <a:p>
            <a:pPr marL="914400" lvl="1" indent="-279400" algn="l" rtl="0">
              <a:spcBef>
                <a:spcPts val="0"/>
              </a:spcBef>
              <a:spcAft>
                <a:spcPts val="0"/>
              </a:spcAft>
              <a:buClr>
                <a:schemeClr val="dk1"/>
              </a:buClr>
              <a:buSzPts val="800"/>
              <a:buChar char="○"/>
            </a:pPr>
            <a:r>
              <a:rPr lang="en" sz="1100" dirty="0"/>
              <a:t>Private session rooms afterwards</a:t>
            </a:r>
            <a:br>
              <a:rPr lang="en" sz="1100" dirty="0"/>
            </a:br>
            <a:endParaRPr sz="1100" dirty="0"/>
          </a:p>
          <a:p>
            <a:pPr marL="457200" lvl="0" indent="-279400" algn="l" rtl="0">
              <a:spcBef>
                <a:spcPts val="0"/>
              </a:spcBef>
              <a:spcAft>
                <a:spcPts val="0"/>
              </a:spcAft>
              <a:buClr>
                <a:schemeClr val="dk1"/>
              </a:buClr>
              <a:buSzPts val="800"/>
              <a:buChar char="●"/>
            </a:pPr>
            <a:r>
              <a:rPr lang="en" sz="1500" dirty="0"/>
              <a:t>Make sure to fill out the google sheet posted by in discord</a:t>
            </a:r>
            <a:br>
              <a:rPr lang="en" sz="1500" dirty="0"/>
            </a:br>
            <a:endParaRPr sz="1500" dirty="0"/>
          </a:p>
          <a:p>
            <a:pPr marL="457200" lvl="0" indent="-279400" algn="l" rtl="0">
              <a:spcBef>
                <a:spcPts val="0"/>
              </a:spcBef>
              <a:spcAft>
                <a:spcPts val="0"/>
              </a:spcAft>
              <a:buClr>
                <a:schemeClr val="dk1"/>
              </a:buClr>
              <a:buSzPts val="800"/>
              <a:buChar char="●"/>
            </a:pPr>
            <a:r>
              <a:rPr lang="en" sz="1500" dirty="0"/>
              <a:t>Descriptions will be sent out to potential employers attending demo day</a:t>
            </a:r>
            <a:endParaRPr sz="1500" dirty="0"/>
          </a:p>
          <a:p>
            <a:pPr marL="914400" lvl="1" indent="-279400" algn="l" rtl="0">
              <a:spcBef>
                <a:spcPts val="0"/>
              </a:spcBef>
              <a:spcAft>
                <a:spcPts val="0"/>
              </a:spcAft>
              <a:buClr>
                <a:schemeClr val="dk1"/>
              </a:buClr>
              <a:buSzPts val="800"/>
              <a:buChar char="○"/>
            </a:pPr>
            <a:r>
              <a:rPr lang="en" sz="1100" dirty="0"/>
              <a:t>Descriptions will appear in your session rooms on Hop-in</a:t>
            </a:r>
            <a:br>
              <a:rPr lang="en" sz="1100" dirty="0"/>
            </a:br>
            <a:endParaRPr sz="1100" dirty="0"/>
          </a:p>
          <a:p>
            <a:pPr marL="457200" lvl="0" indent="-279400" algn="l" rtl="0">
              <a:spcBef>
                <a:spcPts val="0"/>
              </a:spcBef>
              <a:spcAft>
                <a:spcPts val="0"/>
              </a:spcAft>
              <a:buClr>
                <a:schemeClr val="dk1"/>
              </a:buClr>
              <a:buSzPts val="800"/>
              <a:buChar char="●"/>
            </a:pPr>
            <a:r>
              <a:rPr lang="en" sz="1500" dirty="0"/>
              <a:t>Speak to a mentor ASAP to get your project cleared</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42"/>
        <p:cNvGrpSpPr/>
        <p:nvPr/>
      </p:nvGrpSpPr>
      <p:grpSpPr>
        <a:xfrm>
          <a:off x="0" y="0"/>
          <a:ext cx="0" cy="0"/>
          <a:chOff x="0" y="0"/>
          <a:chExt cx="0" cy="0"/>
        </a:xfrm>
      </p:grpSpPr>
      <p:sp>
        <p:nvSpPr>
          <p:cNvPr id="143" name="Google Shape;143;p29"/>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Development Process</a:t>
            </a:r>
            <a:endParaRPr sz="4000" b="1">
              <a:solidFill>
                <a:schemeClr val="lt1"/>
              </a:solidFill>
              <a:latin typeface="Proxima Nova"/>
              <a:ea typeface="Proxima Nova"/>
              <a:cs typeface="Proxima Nova"/>
              <a:sym typeface="Proxima Nova"/>
            </a:endParaRPr>
          </a:p>
        </p:txBody>
      </p:sp>
      <p:pic>
        <p:nvPicPr>
          <p:cNvPr id="144" name="Google Shape;144;p29"/>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45" name="Google Shape;145;p29"/>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46" name="Google Shape;146;p29"/>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47" name="Google Shape;147;p29"/>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48" name="Google Shape;148;p29"/>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Scoping your Project</a:t>
            </a:r>
            <a:endParaRPr sz="4000" b="1">
              <a:solidFill>
                <a:srgbClr val="404040"/>
              </a:solidFill>
              <a:latin typeface="Proxima Nova"/>
              <a:ea typeface="Proxima Nova"/>
              <a:cs typeface="Proxima Nova"/>
              <a:sym typeface="Proxima Nova"/>
            </a:endParaRPr>
          </a:p>
        </p:txBody>
      </p:sp>
      <p:pic>
        <p:nvPicPr>
          <p:cNvPr id="154" name="Google Shape;154;p30"/>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55" name="Google Shape;155;p30"/>
          <p:cNvSpPr txBox="1">
            <a:spLocks noGrp="1"/>
          </p:cNvSpPr>
          <p:nvPr>
            <p:ph type="body" idx="1"/>
          </p:nvPr>
        </p:nvSpPr>
        <p:spPr>
          <a:xfrm>
            <a:off x="332700" y="858025"/>
            <a:ext cx="7724100" cy="365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SzPts val="1600"/>
              <a:buAutoNum type="arabicPeriod"/>
            </a:pPr>
            <a:r>
              <a:rPr lang="en" sz="1600" b="1"/>
              <a:t>Essential: </a:t>
            </a:r>
            <a:endParaRPr sz="1600" b="1"/>
          </a:p>
          <a:p>
            <a:pPr marL="914400" lvl="1" indent="-323850" algn="l" rtl="0">
              <a:lnSpc>
                <a:spcPct val="150000"/>
              </a:lnSpc>
              <a:spcBef>
                <a:spcPts val="0"/>
              </a:spcBef>
              <a:spcAft>
                <a:spcPts val="0"/>
              </a:spcAft>
              <a:buSzPts val="1500"/>
              <a:buAutoNum type="alphaLcPeriod"/>
            </a:pPr>
            <a:r>
              <a:rPr lang="en" sz="1500"/>
              <a:t>What is the dataset and is there one available?</a:t>
            </a:r>
            <a:endParaRPr sz="1500"/>
          </a:p>
          <a:p>
            <a:pPr marL="914400" lvl="1" indent="-323850" algn="l" rtl="0">
              <a:lnSpc>
                <a:spcPct val="150000"/>
              </a:lnSpc>
              <a:spcBef>
                <a:spcPts val="0"/>
              </a:spcBef>
              <a:spcAft>
                <a:spcPts val="0"/>
              </a:spcAft>
              <a:buSzPts val="1500"/>
              <a:buAutoNum type="alphaLcPeriod"/>
            </a:pPr>
            <a:r>
              <a:rPr lang="en" sz="1500"/>
              <a:t>What are the inputs/outputs of the model (as numbers)?</a:t>
            </a:r>
            <a:endParaRPr sz="1500"/>
          </a:p>
          <a:p>
            <a:pPr marL="914400" lvl="1" indent="-323850" algn="l" rtl="0">
              <a:lnSpc>
                <a:spcPct val="150000"/>
              </a:lnSpc>
              <a:spcBef>
                <a:spcPts val="0"/>
              </a:spcBef>
              <a:spcAft>
                <a:spcPts val="0"/>
              </a:spcAft>
              <a:buSzPts val="1500"/>
              <a:buAutoNum type="alphaLcPeriod"/>
            </a:pPr>
            <a:r>
              <a:rPr lang="en" sz="1500"/>
              <a:t>What do you want to do with your model (if anything)?</a:t>
            </a:r>
            <a:endParaRPr sz="1500"/>
          </a:p>
          <a:p>
            <a:pPr marL="1371600" lvl="2" indent="-323850" algn="l" rtl="0">
              <a:lnSpc>
                <a:spcPct val="150000"/>
              </a:lnSpc>
              <a:spcBef>
                <a:spcPts val="0"/>
              </a:spcBef>
              <a:spcAft>
                <a:spcPts val="0"/>
              </a:spcAft>
              <a:buSzPts val="1500"/>
              <a:buAutoNum type="romanLcPeriod"/>
            </a:pPr>
            <a:r>
              <a:rPr lang="en" sz="1500"/>
              <a:t>Experiments? Applications?</a:t>
            </a:r>
            <a:endParaRPr sz="1500"/>
          </a:p>
          <a:p>
            <a:pPr marL="914400" lvl="1" indent="-330200" algn="l" rtl="0">
              <a:lnSpc>
                <a:spcPct val="150000"/>
              </a:lnSpc>
              <a:spcBef>
                <a:spcPts val="0"/>
              </a:spcBef>
              <a:spcAft>
                <a:spcPts val="0"/>
              </a:spcAft>
              <a:buSzPts val="1600"/>
              <a:buAutoNum type="alphaLcPeriod"/>
            </a:pPr>
            <a:r>
              <a:rPr lang="en" sz="1500"/>
              <a:t>Is machine learning necessary</a:t>
            </a:r>
            <a:br>
              <a:rPr lang="en" sz="1600"/>
            </a:br>
            <a:endParaRPr sz="800"/>
          </a:p>
          <a:p>
            <a:pPr marL="457200" lvl="0" indent="-330200" algn="l" rtl="0">
              <a:lnSpc>
                <a:spcPct val="150000"/>
              </a:lnSpc>
              <a:spcBef>
                <a:spcPts val="0"/>
              </a:spcBef>
              <a:spcAft>
                <a:spcPts val="0"/>
              </a:spcAft>
              <a:buSzPts val="1600"/>
              <a:buAutoNum type="arabicPeriod"/>
            </a:pPr>
            <a:r>
              <a:rPr lang="en" sz="1600" b="1"/>
              <a:t>Additional considerations</a:t>
            </a:r>
            <a:endParaRPr sz="1600" b="1"/>
          </a:p>
          <a:p>
            <a:pPr marL="914400" lvl="1" indent="-323850" algn="l" rtl="0">
              <a:lnSpc>
                <a:spcPct val="150000"/>
              </a:lnSpc>
              <a:spcBef>
                <a:spcPts val="0"/>
              </a:spcBef>
              <a:spcAft>
                <a:spcPts val="0"/>
              </a:spcAft>
              <a:buSzPts val="1500"/>
              <a:buAutoNum type="alphaLcPeriod"/>
            </a:pPr>
            <a:r>
              <a:rPr lang="en" sz="1500"/>
              <a:t>Unless you want a big challenge, avoid having to learn something new (eg. reinforcement learning, GANs)</a:t>
            </a:r>
            <a:endParaRPr sz="1500"/>
          </a:p>
          <a:p>
            <a:pPr marL="914400" lvl="1" indent="-323850" algn="l" rtl="0">
              <a:lnSpc>
                <a:spcPct val="150000"/>
              </a:lnSpc>
              <a:spcBef>
                <a:spcPts val="0"/>
              </a:spcBef>
              <a:spcAft>
                <a:spcPts val="0"/>
              </a:spcAft>
              <a:buSzPts val="1500"/>
              <a:buAutoNum type="alphaLcPeriod"/>
            </a:pPr>
            <a:r>
              <a:rPr lang="en" sz="1500"/>
              <a:t>Is there prior work to help you out?</a:t>
            </a:r>
            <a:endParaRPr sz="1500"/>
          </a:p>
          <a:p>
            <a:pPr marL="914400" lvl="1" indent="-323850" algn="l" rtl="0">
              <a:lnSpc>
                <a:spcPct val="150000"/>
              </a:lnSpc>
              <a:spcBef>
                <a:spcPts val="0"/>
              </a:spcBef>
              <a:spcAft>
                <a:spcPts val="0"/>
              </a:spcAft>
              <a:buSzPts val="1500"/>
              <a:buAutoNum type="alphaLcPeriod"/>
            </a:pPr>
            <a:r>
              <a:rPr lang="en" sz="1500"/>
              <a:t>Is it computationally expensive?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Iterative progress and difficulty</a:t>
            </a:r>
            <a:endParaRPr sz="4000" b="1">
              <a:solidFill>
                <a:srgbClr val="404040"/>
              </a:solidFill>
              <a:latin typeface="Proxima Nova"/>
              <a:ea typeface="Proxima Nova"/>
              <a:cs typeface="Proxima Nova"/>
              <a:sym typeface="Proxima Nova"/>
            </a:endParaRPr>
          </a:p>
        </p:txBody>
      </p:sp>
      <p:pic>
        <p:nvPicPr>
          <p:cNvPr id="161" name="Google Shape;161;p31"/>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62" name="Google Shape;162;p31"/>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SzPts val="1600"/>
              <a:buAutoNum type="arabicPeriod"/>
            </a:pPr>
            <a:r>
              <a:rPr lang="en" sz="1600"/>
              <a:t>Make a minimum viable product (MVP) early</a:t>
            </a:r>
            <a:endParaRPr sz="1600"/>
          </a:p>
          <a:p>
            <a:pPr marL="457200" lvl="0" indent="-330200" algn="l" rtl="0">
              <a:lnSpc>
                <a:spcPct val="150000"/>
              </a:lnSpc>
              <a:spcBef>
                <a:spcPts val="0"/>
              </a:spcBef>
              <a:spcAft>
                <a:spcPts val="0"/>
              </a:spcAft>
              <a:buSzPts val="1600"/>
              <a:buAutoNum type="arabicPeriod"/>
            </a:pPr>
            <a:r>
              <a:rPr lang="en" sz="1600"/>
              <a:t>Dataset difficulty (eg simple or synthetic data before complex real world)</a:t>
            </a:r>
            <a:endParaRPr sz="1600"/>
          </a:p>
          <a:p>
            <a:pPr marL="457200" lvl="0" indent="-330200" algn="l" rtl="0">
              <a:lnSpc>
                <a:spcPct val="150000"/>
              </a:lnSpc>
              <a:spcBef>
                <a:spcPts val="0"/>
              </a:spcBef>
              <a:spcAft>
                <a:spcPts val="0"/>
              </a:spcAft>
              <a:buSzPts val="1600"/>
              <a:buAutoNum type="arabicPeriod"/>
            </a:pPr>
            <a:r>
              <a:rPr lang="en" sz="1600"/>
              <a:t>Model complexity (eg linear autoregressive before LSTM)</a:t>
            </a:r>
            <a:endParaRPr sz="1600"/>
          </a:p>
          <a:p>
            <a:pPr marL="457200" lvl="0" indent="-330200" algn="l" rtl="0">
              <a:lnSpc>
                <a:spcPct val="150000"/>
              </a:lnSpc>
              <a:spcBef>
                <a:spcPts val="0"/>
              </a:spcBef>
              <a:spcAft>
                <a:spcPts val="0"/>
              </a:spcAft>
              <a:buSzPts val="1600"/>
              <a:buAutoNum type="arabicPeriod"/>
            </a:pPr>
            <a:r>
              <a:rPr lang="en" sz="1600"/>
              <a:t>Task complexity (eg simplest solution before multifaceted)</a:t>
            </a:r>
            <a:endParaRPr sz="1600"/>
          </a:p>
        </p:txBody>
      </p:sp>
      <p:pic>
        <p:nvPicPr>
          <p:cNvPr id="163" name="Google Shape;163;p31"/>
          <p:cNvPicPr preferRelativeResize="0"/>
          <p:nvPr/>
        </p:nvPicPr>
        <p:blipFill rotWithShape="1">
          <a:blip r:embed="rId4">
            <a:alphaModFix/>
          </a:blip>
          <a:srcRect t="22106" b="15866"/>
          <a:stretch/>
        </p:blipFill>
        <p:spPr>
          <a:xfrm>
            <a:off x="471575" y="2929775"/>
            <a:ext cx="6499200" cy="208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Milestones</a:t>
            </a:r>
            <a:endParaRPr sz="4000" b="1">
              <a:solidFill>
                <a:srgbClr val="404040"/>
              </a:solidFill>
              <a:latin typeface="Proxima Nova"/>
              <a:ea typeface="Proxima Nova"/>
              <a:cs typeface="Proxima Nova"/>
              <a:sym typeface="Proxima Nova"/>
            </a:endParaRPr>
          </a:p>
        </p:txBody>
      </p:sp>
      <p:pic>
        <p:nvPicPr>
          <p:cNvPr id="169" name="Google Shape;169;p32"/>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70" name="Google Shape;170;p32"/>
          <p:cNvSpPr txBox="1">
            <a:spLocks noGrp="1"/>
          </p:cNvSpPr>
          <p:nvPr>
            <p:ph type="body" idx="1"/>
          </p:nvPr>
        </p:nvSpPr>
        <p:spPr>
          <a:xfrm>
            <a:off x="332700" y="1025600"/>
            <a:ext cx="7724100" cy="365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SzPts val="1600"/>
              <a:buAutoNum type="arabicPeriod"/>
            </a:pPr>
            <a:r>
              <a:rPr lang="en" sz="1600"/>
              <a:t>Research prior work</a:t>
            </a:r>
            <a:endParaRPr sz="1600"/>
          </a:p>
          <a:p>
            <a:pPr marL="457200" lvl="0" indent="-330200" algn="l" rtl="0">
              <a:lnSpc>
                <a:spcPct val="150000"/>
              </a:lnSpc>
              <a:spcBef>
                <a:spcPts val="0"/>
              </a:spcBef>
              <a:spcAft>
                <a:spcPts val="0"/>
              </a:spcAft>
              <a:buSzPts val="1600"/>
              <a:buAutoNum type="arabicPeriod"/>
            </a:pPr>
            <a:r>
              <a:rPr lang="en" sz="1600"/>
              <a:t>Acquire / preprocess / explore dataset</a:t>
            </a:r>
            <a:endParaRPr sz="1600"/>
          </a:p>
          <a:p>
            <a:pPr marL="457200" lvl="0" indent="-330200" algn="l" rtl="0">
              <a:lnSpc>
                <a:spcPct val="150000"/>
              </a:lnSpc>
              <a:spcBef>
                <a:spcPts val="0"/>
              </a:spcBef>
              <a:spcAft>
                <a:spcPts val="0"/>
              </a:spcAft>
              <a:buSzPts val="1600"/>
              <a:buAutoNum type="arabicPeriod"/>
            </a:pPr>
            <a:r>
              <a:rPr lang="en" sz="1600"/>
              <a:t>Design model</a:t>
            </a:r>
            <a:endParaRPr sz="1600"/>
          </a:p>
          <a:p>
            <a:pPr marL="457200" lvl="0" indent="-330200" algn="l" rtl="0">
              <a:lnSpc>
                <a:spcPct val="150000"/>
              </a:lnSpc>
              <a:spcBef>
                <a:spcPts val="0"/>
              </a:spcBef>
              <a:spcAft>
                <a:spcPts val="0"/>
              </a:spcAft>
              <a:buSzPts val="1600"/>
              <a:buAutoNum type="arabicPeriod"/>
            </a:pPr>
            <a:r>
              <a:rPr lang="en" sz="1600"/>
              <a:t>Train and evaluate model</a:t>
            </a:r>
            <a:endParaRPr sz="1600"/>
          </a:p>
          <a:p>
            <a:pPr marL="457200" lvl="0" indent="-330200" algn="l" rtl="0">
              <a:lnSpc>
                <a:spcPct val="150000"/>
              </a:lnSpc>
              <a:spcBef>
                <a:spcPts val="0"/>
              </a:spcBef>
              <a:spcAft>
                <a:spcPts val="0"/>
              </a:spcAft>
              <a:buSzPts val="1600"/>
              <a:buAutoNum type="arabicPeriod"/>
            </a:pPr>
            <a:r>
              <a:rPr lang="en" sz="1600" b="1"/>
              <a:t>Version 1 of your capstone</a:t>
            </a:r>
            <a:endParaRPr sz="1600" b="1"/>
          </a:p>
          <a:p>
            <a:pPr marL="457200" lvl="0" indent="-330200" algn="l" rtl="0">
              <a:lnSpc>
                <a:spcPct val="150000"/>
              </a:lnSpc>
              <a:spcBef>
                <a:spcPts val="0"/>
              </a:spcBef>
              <a:spcAft>
                <a:spcPts val="0"/>
              </a:spcAft>
              <a:buSzPts val="1600"/>
              <a:buAutoNum type="arabicPeriod"/>
            </a:pPr>
            <a:r>
              <a:rPr lang="en" sz="1600"/>
              <a:t>Perform experiments (if any)</a:t>
            </a:r>
            <a:endParaRPr sz="1600"/>
          </a:p>
          <a:p>
            <a:pPr marL="457200" lvl="0" indent="-330200" algn="l" rtl="0">
              <a:lnSpc>
                <a:spcPct val="150000"/>
              </a:lnSpc>
              <a:spcBef>
                <a:spcPts val="0"/>
              </a:spcBef>
              <a:spcAft>
                <a:spcPts val="0"/>
              </a:spcAft>
              <a:buSzPts val="1600"/>
              <a:buAutoNum type="arabicPeriod"/>
            </a:pPr>
            <a:r>
              <a:rPr lang="en" sz="1600"/>
              <a:t>Deploy model (or make figures)</a:t>
            </a:r>
            <a:endParaRPr sz="1600"/>
          </a:p>
          <a:p>
            <a:pPr marL="457200" lvl="0" indent="-330200" algn="l" rtl="0">
              <a:lnSpc>
                <a:spcPct val="150000"/>
              </a:lnSpc>
              <a:spcBef>
                <a:spcPts val="0"/>
              </a:spcBef>
              <a:spcAft>
                <a:spcPts val="0"/>
              </a:spcAft>
              <a:buSzPts val="1600"/>
              <a:buAutoNum type="arabicPeriod"/>
            </a:pPr>
            <a:r>
              <a:rPr lang="en" sz="1600"/>
              <a:t>Finish presentation</a:t>
            </a:r>
            <a:endParaRPr sz="1600"/>
          </a:p>
        </p:txBody>
      </p:sp>
      <p:sp>
        <p:nvSpPr>
          <p:cNvPr id="171" name="Google Shape;171;p32"/>
          <p:cNvSpPr txBox="1">
            <a:spLocks noGrp="1"/>
          </p:cNvSpPr>
          <p:nvPr>
            <p:ph type="body" idx="1"/>
          </p:nvPr>
        </p:nvSpPr>
        <p:spPr>
          <a:xfrm>
            <a:off x="4950800" y="2885450"/>
            <a:ext cx="1984800" cy="1638600"/>
          </a:xfrm>
          <a:prstGeom prst="rect">
            <a:avLst/>
          </a:prstGeom>
          <a:ln w="9525" cap="flat" cmpd="sng">
            <a:solidFill>
              <a:srgbClr val="666666"/>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400" i="1"/>
              <a:t>Each item must be:</a:t>
            </a:r>
            <a:endParaRPr sz="1400" i="1"/>
          </a:p>
          <a:p>
            <a:pPr marL="457200" lvl="0" indent="-317500" algn="l" rtl="0">
              <a:lnSpc>
                <a:spcPct val="150000"/>
              </a:lnSpc>
              <a:spcBef>
                <a:spcPts val="1200"/>
              </a:spcBef>
              <a:spcAft>
                <a:spcPts val="0"/>
              </a:spcAft>
              <a:buSzPts val="1400"/>
              <a:buAutoNum type="alphaLcParenR"/>
            </a:pPr>
            <a:r>
              <a:rPr lang="en" sz="1400" i="1"/>
              <a:t>Dated</a:t>
            </a:r>
            <a:endParaRPr sz="1400" i="1"/>
          </a:p>
          <a:p>
            <a:pPr marL="457200" lvl="0" indent="-317500" algn="l" rtl="0">
              <a:lnSpc>
                <a:spcPct val="150000"/>
              </a:lnSpc>
              <a:spcBef>
                <a:spcPts val="0"/>
              </a:spcBef>
              <a:spcAft>
                <a:spcPts val="0"/>
              </a:spcAft>
              <a:buSzPts val="1400"/>
              <a:buAutoNum type="alphaLcParenR"/>
            </a:pPr>
            <a:r>
              <a:rPr lang="en" sz="1400" i="1"/>
              <a:t>Specific</a:t>
            </a:r>
            <a:endParaRPr sz="14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p:nvPr/>
        </p:nvSpPr>
        <p:spPr>
          <a:xfrm>
            <a:off x="567525" y="218750"/>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Why use git?</a:t>
            </a:r>
            <a:endParaRPr sz="4000" b="1">
              <a:solidFill>
                <a:srgbClr val="404040"/>
              </a:solidFill>
              <a:latin typeface="Proxima Nova"/>
              <a:ea typeface="Proxima Nova"/>
              <a:cs typeface="Proxima Nova"/>
              <a:sym typeface="Proxima Nova"/>
            </a:endParaRPr>
          </a:p>
        </p:txBody>
      </p:sp>
      <p:pic>
        <p:nvPicPr>
          <p:cNvPr id="177" name="Google Shape;177;p33"/>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78" name="Google Shape;178;p33"/>
          <p:cNvSpPr txBox="1">
            <a:spLocks noGrp="1"/>
          </p:cNvSpPr>
          <p:nvPr>
            <p:ph type="body" idx="1"/>
          </p:nvPr>
        </p:nvSpPr>
        <p:spPr>
          <a:xfrm>
            <a:off x="332700" y="1025600"/>
            <a:ext cx="4507800" cy="36588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1200"/>
              </a:spcBef>
              <a:spcAft>
                <a:spcPts val="0"/>
              </a:spcAft>
              <a:buSzPts val="1600"/>
              <a:buChar char="-"/>
            </a:pPr>
            <a:r>
              <a:rPr lang="en" sz="1600" b="1"/>
              <a:t>Public</a:t>
            </a:r>
            <a:r>
              <a:rPr lang="en" sz="1600"/>
              <a:t>: Employers can see all the projects you’ve worked on</a:t>
            </a:r>
            <a:endParaRPr sz="1600"/>
          </a:p>
          <a:p>
            <a:pPr marL="457200" lvl="0" indent="-330200" algn="l" rtl="0">
              <a:lnSpc>
                <a:spcPct val="150000"/>
              </a:lnSpc>
              <a:spcBef>
                <a:spcPts val="0"/>
              </a:spcBef>
              <a:spcAft>
                <a:spcPts val="0"/>
              </a:spcAft>
              <a:buSzPts val="1600"/>
              <a:buChar char="-"/>
            </a:pPr>
            <a:r>
              <a:rPr lang="en" sz="1600" b="1"/>
              <a:t>Versioned</a:t>
            </a:r>
            <a:r>
              <a:rPr lang="en" sz="1600"/>
              <a:t>: you will have a history and can roll back to old commits</a:t>
            </a:r>
            <a:endParaRPr sz="1600"/>
          </a:p>
          <a:p>
            <a:pPr marL="457200" lvl="0" indent="-330200" algn="l" rtl="0">
              <a:lnSpc>
                <a:spcPct val="150000"/>
              </a:lnSpc>
              <a:spcBef>
                <a:spcPts val="0"/>
              </a:spcBef>
              <a:spcAft>
                <a:spcPts val="0"/>
              </a:spcAft>
              <a:buSzPts val="1600"/>
              <a:buChar char="-"/>
            </a:pPr>
            <a:r>
              <a:rPr lang="en" sz="1600" b="1"/>
              <a:t>Server deployment</a:t>
            </a:r>
            <a:r>
              <a:rPr lang="en" sz="1600"/>
              <a:t>: Just git pull to any new machine</a:t>
            </a:r>
            <a:endParaRPr sz="1600"/>
          </a:p>
          <a:p>
            <a:pPr marL="457200" lvl="0" indent="-330200" algn="l" rtl="0">
              <a:lnSpc>
                <a:spcPct val="150000"/>
              </a:lnSpc>
              <a:spcBef>
                <a:spcPts val="0"/>
              </a:spcBef>
              <a:spcAft>
                <a:spcPts val="0"/>
              </a:spcAft>
              <a:buSzPts val="1600"/>
              <a:buChar char="-"/>
            </a:pPr>
            <a:r>
              <a:rPr lang="en" sz="1600" b="1"/>
              <a:t>Teamwork</a:t>
            </a:r>
            <a:r>
              <a:rPr lang="en" sz="1600"/>
              <a:t>: Everyone can work on their own copy and working versions to a master copy</a:t>
            </a:r>
            <a:endParaRPr sz="1600"/>
          </a:p>
        </p:txBody>
      </p:sp>
      <p:pic>
        <p:nvPicPr>
          <p:cNvPr id="179" name="Google Shape;179;p33"/>
          <p:cNvPicPr preferRelativeResize="0"/>
          <p:nvPr/>
        </p:nvPicPr>
        <p:blipFill>
          <a:blip r:embed="rId4">
            <a:alphaModFix/>
          </a:blip>
          <a:stretch>
            <a:fillRect/>
          </a:stretch>
        </p:blipFill>
        <p:spPr>
          <a:xfrm>
            <a:off x="4778850" y="218750"/>
            <a:ext cx="4219200" cy="285180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2110</Words>
  <Application>Microsoft Office PowerPoint</Application>
  <PresentationFormat>On-screen Show (16:9)</PresentationFormat>
  <Paragraphs>174</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Proxima Nova</vt:lpstr>
      <vt:lpstr>Helvetica Neue</vt:lpstr>
      <vt:lpstr>Arial</vt:lpstr>
      <vt:lpstr>Roboto Mono</vt:lpstr>
      <vt:lpstr>Simple Light</vt:lpstr>
      <vt:lpstr>Simple Light</vt:lpstr>
      <vt:lpstr>Final Project  Kickoff</vt:lpstr>
      <vt:lpstr>AGENDA</vt:lpstr>
      <vt:lpstr>Logistics</vt:lpstr>
      <vt:lpstr>PowerPoint Presentation</vt:lpstr>
      <vt:lpstr>Development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Q&amp;A  Advice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Kickoff</dc:title>
  <cp:lastModifiedBy>Alyssa Anson-Cartwright</cp:lastModifiedBy>
  <cp:revision>1</cp:revision>
  <dcterms:modified xsi:type="dcterms:W3CDTF">2024-09-18T23:05:07Z</dcterms:modified>
</cp:coreProperties>
</file>