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59" r:id="rId5"/>
    <p:sldId id="262" r:id="rId6"/>
    <p:sldId id="260" r:id="rId7"/>
    <p:sldId id="263" r:id="rId8"/>
    <p:sldId id="276" r:id="rId9"/>
    <p:sldId id="278" r:id="rId10"/>
    <p:sldId id="270" r:id="rId11"/>
    <p:sldId id="280" r:id="rId12"/>
    <p:sldId id="281" r:id="rId13"/>
    <p:sldId id="272" r:id="rId14"/>
    <p:sldId id="268" r:id="rId15"/>
    <p:sldId id="269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CE81-B24D-46D4-86F4-1119E720D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F0F0F-2134-408C-A6BB-278D9B1E6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54A97-A78E-4AE7-861E-F33938DD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211-A9BC-473D-8F71-1757A2C619E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89193-D470-4BA9-8BA9-70E90328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3B7C9-D306-414B-B5EA-9A066E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7248-49EF-46FE-B90B-A0B452D9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2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6494-7C20-4FAE-B834-5EC94E3F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AF47B-6BBA-4389-A3CD-7493AEAAA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E9862-86B4-44B6-A6BB-994DAE1E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211-A9BC-473D-8F71-1757A2C619E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1929A-07B0-4322-8026-EF83AE2E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AF4AE-2F91-4E13-956E-03F5EF7B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7248-49EF-46FE-B90B-A0B452D9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6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45280-401E-48D9-94C8-54CA19AB7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B762B-34E3-4504-B30A-733A5F2D6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23758-E673-4E53-9506-E8D16EB0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211-A9BC-473D-8F71-1757A2C619E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FA42-D445-4058-A28C-91CC1B95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5C01F-3BE8-4363-B3FF-673198DE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7248-49EF-46FE-B90B-A0B452D9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9ED5-88C0-4623-B166-F15059DD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C1886-FEDC-4179-9211-4DE2A67B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D02ED-493C-4843-BA1B-DAD3BE6C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211-A9BC-473D-8F71-1757A2C619E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AB38-F670-4940-8DBF-B3F0484E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63A2E-E953-4064-98A6-0627E543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7248-49EF-46FE-B90B-A0B452D9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8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FA43-0AA8-4C96-A7DA-E3FA0CFC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343B8-5854-4D6D-84FC-F769ACC9E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E67EB-21D2-45E8-A8FB-A7CA4AF7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211-A9BC-473D-8F71-1757A2C619E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EC4A-6BA6-49EB-941B-BB65F68B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9842-C699-4B66-A09B-9B32918B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7248-49EF-46FE-B90B-A0B452D9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5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20DC-57FB-4650-90C0-97B66A2C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65BDB-BC51-46F4-BDF7-BD844F7AA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C2F5B-48DF-44EF-9196-87E710CB1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EEAFB-B460-421D-9858-CB780F83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211-A9BC-473D-8F71-1757A2C619E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A14B2-93DC-4367-8B39-8E0264D3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C38B1-E2DA-43A0-A531-26C7BC59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7248-49EF-46FE-B90B-A0B452D9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4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B543-AF65-4D0F-B2DE-3BB82234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3632D-0412-4981-AD92-95B11AAC1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CA814-932B-46BE-9A2F-EE0C7B6D3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9042D-ACAB-4014-B597-1CBD981FC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AC079-0259-45AF-AE97-0CC913221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7C977-FF98-4070-A4EA-3DC7E826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211-A9BC-473D-8F71-1757A2C619E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3844D-7E4B-49ED-9266-CD93973C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69B4D-A6EB-4881-AACF-2B4773B8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7248-49EF-46FE-B90B-A0B452D9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D1A5-CB4E-43E0-9624-3FABCCBD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86F5A-FA03-4FDD-8462-ECDF3022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211-A9BC-473D-8F71-1757A2C619E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49BFB-5412-4022-9DC4-7CD8A628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E8018-6836-425A-BFDF-EDDF4C8B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7248-49EF-46FE-B90B-A0B452D9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4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5E9AE-915D-4D2D-A48F-F60E0652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211-A9BC-473D-8F71-1757A2C619E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747C4-A4E3-41F5-825F-4E4EDC94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A7E1F-53DE-4C16-ADFA-FCDDE7FF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7248-49EF-46FE-B90B-A0B452D9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6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69B3-9D30-48DC-A5E3-4405A2B5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1B2DE-FB09-4C14-BBB9-00C8DF740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B93E1-F02B-4D07-985D-E286AF91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5E976-37CF-411B-877A-E0D55B90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211-A9BC-473D-8F71-1757A2C619E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53289-2419-44AD-8ACF-10C7A28F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ED508-007A-4ADE-BDEB-06261782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7248-49EF-46FE-B90B-A0B452D9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7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0B90-3C52-4BF9-99EB-34CAD90B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3262D-34AC-4F30-B5D4-FEFB2B4BC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AEADE-AD6F-4DB7-B9BF-503DA83D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3D327-EA4F-4EFA-BB91-8B876C36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211-A9BC-473D-8F71-1757A2C619E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FF39C-EEE7-4F08-A51A-7B1A9257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E6BA7-B462-4F08-BA22-2CE2D102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7248-49EF-46FE-B90B-A0B452D9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AC25A-940C-4DBB-AC32-B0D83719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FBCA1-E024-4F25-AF67-FD1D782F6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5A49F-3526-4AFA-B1D7-A7E24FDE4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D211-A9BC-473D-8F71-1757A2C619E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4BD22-FCFB-4E48-B0B6-5CD325EC6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6673D-0BB3-4A7C-971C-951661C30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27248-49EF-46FE-B90B-A0B452D9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7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0676-8115-4D46-AE34-B203C6579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ED5C-8844-4D0A-80E7-83AC49562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84348-1862-4138-82D0-EAD7FE689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FEAF6-E9F3-48C6-B936-FEECE34C2775}"/>
              </a:ext>
            </a:extLst>
          </p:cNvPr>
          <p:cNvSpPr txBox="1"/>
          <p:nvPr/>
        </p:nvSpPr>
        <p:spPr>
          <a:xfrm>
            <a:off x="1461246" y="647513"/>
            <a:ext cx="65890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r>
              <a:rPr 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Housing Price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08EB8-69D3-49B2-8A16-D499B7E5974D}"/>
              </a:ext>
            </a:extLst>
          </p:cNvPr>
          <p:cNvSpPr txBox="1"/>
          <p:nvPr/>
        </p:nvSpPr>
        <p:spPr>
          <a:xfrm>
            <a:off x="1819833" y="2638239"/>
            <a:ext cx="310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By: Happy Three Friends Group</a:t>
            </a:r>
          </a:p>
        </p:txBody>
      </p:sp>
    </p:spTree>
    <p:extLst>
      <p:ext uri="{BB962C8B-B14F-4D97-AF65-F5344CB8AC3E}">
        <p14:creationId xmlns:p14="http://schemas.microsoft.com/office/powerpoint/2010/main" val="12695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D6272CB8-6540-4E88-A69C-F6EA5F6C6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11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11BB2FF-24BE-12FB-7873-F46EACD1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5" y="236031"/>
            <a:ext cx="10711545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Outliers Management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0116C6-0662-72EA-0E79-C80305C0895B}"/>
              </a:ext>
            </a:extLst>
          </p:cNvPr>
          <p:cNvSpPr/>
          <p:nvPr/>
        </p:nvSpPr>
        <p:spPr>
          <a:xfrm>
            <a:off x="2009219" y="4022871"/>
            <a:ext cx="1556955" cy="24264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A7E829-C8CE-F7C5-87E8-7DD883A47955}"/>
              </a:ext>
            </a:extLst>
          </p:cNvPr>
          <p:cNvSpPr/>
          <p:nvPr/>
        </p:nvSpPr>
        <p:spPr>
          <a:xfrm>
            <a:off x="4174804" y="1937533"/>
            <a:ext cx="1506499" cy="45375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4D40BA-5F67-1B9D-36A9-653BDB1079FD}"/>
              </a:ext>
            </a:extLst>
          </p:cNvPr>
          <p:cNvSpPr/>
          <p:nvPr/>
        </p:nvSpPr>
        <p:spPr>
          <a:xfrm>
            <a:off x="4978305" y="3954098"/>
            <a:ext cx="2461363" cy="440764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FB622C-483D-3CBA-974D-8A0500054CF3}"/>
              </a:ext>
            </a:extLst>
          </p:cNvPr>
          <p:cNvSpPr/>
          <p:nvPr/>
        </p:nvSpPr>
        <p:spPr>
          <a:xfrm>
            <a:off x="7199184" y="1934485"/>
            <a:ext cx="1506499" cy="45375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9F7A5B-2628-93DA-D0F3-73E2E26FBC71}"/>
              </a:ext>
            </a:extLst>
          </p:cNvPr>
          <p:cNvSpPr/>
          <p:nvPr/>
        </p:nvSpPr>
        <p:spPr>
          <a:xfrm>
            <a:off x="7949274" y="3960359"/>
            <a:ext cx="2461363" cy="440764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63DF4D-6DB3-BBD9-AAA9-F27D0D21145F}"/>
              </a:ext>
            </a:extLst>
          </p:cNvPr>
          <p:cNvSpPr/>
          <p:nvPr/>
        </p:nvSpPr>
        <p:spPr>
          <a:xfrm>
            <a:off x="10002191" y="1962311"/>
            <a:ext cx="1506499" cy="45375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21881E-7DBC-EC25-689A-E51E805A5C26}"/>
              </a:ext>
            </a:extLst>
          </p:cNvPr>
          <p:cNvSpPr/>
          <p:nvPr/>
        </p:nvSpPr>
        <p:spPr>
          <a:xfrm>
            <a:off x="1221981" y="2401197"/>
            <a:ext cx="1731104" cy="62050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845D73E-B241-5E26-6A69-B6C0347BD2D7}"/>
              </a:ext>
            </a:extLst>
          </p:cNvPr>
          <p:cNvSpPr/>
          <p:nvPr/>
        </p:nvSpPr>
        <p:spPr>
          <a:xfrm>
            <a:off x="2004262" y="4345178"/>
            <a:ext cx="1731104" cy="62050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CB4BC-6D82-BC1E-2184-0E209CAEF034}"/>
              </a:ext>
            </a:extLst>
          </p:cNvPr>
          <p:cNvSpPr txBox="1"/>
          <p:nvPr/>
        </p:nvSpPr>
        <p:spPr>
          <a:xfrm>
            <a:off x="2715491" y="6188364"/>
            <a:ext cx="7379854" cy="490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CD71CA-E11C-3E77-C7D6-1E39C46C4EB7}"/>
              </a:ext>
            </a:extLst>
          </p:cNvPr>
          <p:cNvSpPr txBox="1"/>
          <p:nvPr/>
        </p:nvSpPr>
        <p:spPr>
          <a:xfrm>
            <a:off x="1497807" y="5708576"/>
            <a:ext cx="9394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Outlier Elimination by distance</a:t>
            </a:r>
            <a:r>
              <a:rPr lang="en-US" sz="2400" dirty="0"/>
              <a:t> to improve model performance</a:t>
            </a:r>
            <a:endParaRPr lang="th-TH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1A6AE-22A2-4BA5-855A-CD238DA43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11" y="1346126"/>
            <a:ext cx="97917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1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D6272CB8-6540-4E88-A69C-F6EA5F6C6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11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B5CBE9C6-A923-AC4B-58B4-ACDC6C01527C}"/>
              </a:ext>
            </a:extLst>
          </p:cNvPr>
          <p:cNvSpPr/>
          <p:nvPr/>
        </p:nvSpPr>
        <p:spPr>
          <a:xfrm>
            <a:off x="897340" y="2422159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83D52187-1CCF-8A45-B6BC-B384A823C8B0}"/>
              </a:ext>
            </a:extLst>
          </p:cNvPr>
          <p:cNvSpPr/>
          <p:nvPr/>
        </p:nvSpPr>
        <p:spPr>
          <a:xfrm>
            <a:off x="676944" y="3713609"/>
            <a:ext cx="10215948" cy="0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905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  <a:tailEnd type="triangle" w="lg" len="lg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B3807DCC-2B95-3598-BCEC-F770B3225976}"/>
              </a:ext>
            </a:extLst>
          </p:cNvPr>
          <p:cNvSpPr/>
          <p:nvPr/>
        </p:nvSpPr>
        <p:spPr>
          <a:xfrm rot="8100000">
            <a:off x="741496" y="2042872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3D30C4-3AB4-5F7F-0BC5-C25C1D175B8F}"/>
              </a:ext>
            </a:extLst>
          </p:cNvPr>
          <p:cNvSpPr/>
          <p:nvPr/>
        </p:nvSpPr>
        <p:spPr>
          <a:xfrm>
            <a:off x="776122" y="2077497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E79D19-7DDB-A410-FFCF-C2D6A26F01B1}"/>
              </a:ext>
            </a:extLst>
          </p:cNvPr>
          <p:cNvGrpSpPr/>
          <p:nvPr/>
        </p:nvGrpSpPr>
        <p:grpSpPr>
          <a:xfrm>
            <a:off x="1216914" y="1965359"/>
            <a:ext cx="2130377" cy="466712"/>
            <a:chOff x="121110" y="436300"/>
            <a:chExt cx="2130377" cy="4667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D8F1AF-4F6E-A4ED-D3E1-B25C55AE340A}"/>
                </a:ext>
              </a:extLst>
            </p:cNvPr>
            <p:cNvSpPr/>
            <p:nvPr/>
          </p:nvSpPr>
          <p:spPr>
            <a:xfrm>
              <a:off x="744988" y="436300"/>
              <a:ext cx="1506499" cy="4537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59AA69-7A71-AEF5-EB7A-BE25962AAA04}"/>
                </a:ext>
              </a:extLst>
            </p:cNvPr>
            <p:cNvSpPr txBox="1"/>
            <p:nvPr/>
          </p:nvSpPr>
          <p:spPr>
            <a:xfrm>
              <a:off x="121110" y="449260"/>
              <a:ext cx="1506499" cy="453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77"/>
                  <a:ea typeface="+mn-ea"/>
                  <a:cs typeface="+mn-cs"/>
                </a:rPr>
                <a:t>IMPORT</a:t>
              </a:r>
            </a:p>
          </p:txBody>
        </p:sp>
      </p:grp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63AC4C7F-6807-A2C1-824D-A93AB2D5C154}"/>
              </a:ext>
            </a:extLst>
          </p:cNvPr>
          <p:cNvSpPr/>
          <p:nvPr/>
        </p:nvSpPr>
        <p:spPr>
          <a:xfrm>
            <a:off x="1648264" y="3713610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2E4C948D-C35E-1863-7627-AC63032011B5}"/>
              </a:ext>
            </a:extLst>
          </p:cNvPr>
          <p:cNvSpPr/>
          <p:nvPr/>
        </p:nvSpPr>
        <p:spPr>
          <a:xfrm rot="18861313">
            <a:off x="1492420" y="5026002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561A79-BBBE-0B9C-A741-8AB2BA9756A0}"/>
              </a:ext>
            </a:extLst>
          </p:cNvPr>
          <p:cNvSpPr/>
          <p:nvPr/>
        </p:nvSpPr>
        <p:spPr>
          <a:xfrm rot="10761313">
            <a:off x="1527046" y="5060627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C4BA16-FABB-E22F-6339-924C82844198}"/>
              </a:ext>
            </a:extLst>
          </p:cNvPr>
          <p:cNvGrpSpPr/>
          <p:nvPr/>
        </p:nvGrpSpPr>
        <p:grpSpPr>
          <a:xfrm>
            <a:off x="2009219" y="4022871"/>
            <a:ext cx="1556955" cy="242648"/>
            <a:chOff x="1583675" y="2920755"/>
            <a:chExt cx="1556955" cy="2426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0116C6-0662-72EA-0E79-C80305C0895B}"/>
                </a:ext>
              </a:extLst>
            </p:cNvPr>
            <p:cNvSpPr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80CB8B-4C87-DDA4-2620-DAD46371D3E2}"/>
                </a:ext>
              </a:extLst>
            </p:cNvPr>
            <p:cNvSpPr txBox="1"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77"/>
                  <a:ea typeface="+mn-ea"/>
                  <a:cs typeface="+mn-cs"/>
                </a:rPr>
                <a:t>CLEASING</a:t>
              </a:r>
            </a:p>
          </p:txBody>
        </p:sp>
      </p:grp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4EE42D4D-AC2A-558B-9619-01B8E9BB7D40}"/>
              </a:ext>
            </a:extLst>
          </p:cNvPr>
          <p:cNvSpPr/>
          <p:nvPr/>
        </p:nvSpPr>
        <p:spPr>
          <a:xfrm>
            <a:off x="3231352" y="2394333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94924906-EBB7-09FD-BDB5-F8F528A75B47}"/>
              </a:ext>
            </a:extLst>
          </p:cNvPr>
          <p:cNvSpPr/>
          <p:nvPr/>
        </p:nvSpPr>
        <p:spPr>
          <a:xfrm rot="8100000">
            <a:off x="3075508" y="2015046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0CA3EB-6291-6698-BF56-26F4CD6A4778}"/>
              </a:ext>
            </a:extLst>
          </p:cNvPr>
          <p:cNvSpPr/>
          <p:nvPr/>
        </p:nvSpPr>
        <p:spPr>
          <a:xfrm>
            <a:off x="3110134" y="2049671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AC6C77-599C-C77D-79B9-269D8A3A66C7}"/>
              </a:ext>
            </a:extLst>
          </p:cNvPr>
          <p:cNvGrpSpPr/>
          <p:nvPr/>
        </p:nvGrpSpPr>
        <p:grpSpPr>
          <a:xfrm>
            <a:off x="3550926" y="1937533"/>
            <a:ext cx="2130377" cy="466712"/>
            <a:chOff x="121110" y="436300"/>
            <a:chExt cx="2130377" cy="4667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A7E829-C8CE-F7C5-87E8-7DD883A47955}"/>
                </a:ext>
              </a:extLst>
            </p:cNvPr>
            <p:cNvSpPr/>
            <p:nvPr/>
          </p:nvSpPr>
          <p:spPr>
            <a:xfrm>
              <a:off x="744988" y="436300"/>
              <a:ext cx="1506499" cy="4537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C7C1A5-CB8F-1EA6-1BCE-06BB6E9B0EB8}"/>
                </a:ext>
              </a:extLst>
            </p:cNvPr>
            <p:cNvSpPr txBox="1"/>
            <p:nvPr/>
          </p:nvSpPr>
          <p:spPr>
            <a:xfrm>
              <a:off x="121110" y="449260"/>
              <a:ext cx="1760376" cy="453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77"/>
                  <a:ea typeface="+mn-ea"/>
                  <a:cs typeface="+mn-cs"/>
                </a:rPr>
                <a:t>OUTLIER MANAGEMENT</a:t>
              </a:r>
            </a:p>
          </p:txBody>
        </p:sp>
      </p:grp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65A9DDD1-2309-42AC-5655-EB1B802AB040}"/>
              </a:ext>
            </a:extLst>
          </p:cNvPr>
          <p:cNvSpPr/>
          <p:nvPr/>
        </p:nvSpPr>
        <p:spPr>
          <a:xfrm>
            <a:off x="4660441" y="3728915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F07A7682-A9C9-022F-21E8-1D862A900DCF}"/>
              </a:ext>
            </a:extLst>
          </p:cNvPr>
          <p:cNvSpPr/>
          <p:nvPr/>
        </p:nvSpPr>
        <p:spPr>
          <a:xfrm rot="18861313">
            <a:off x="4504597" y="5041307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260849-882C-015D-2505-6743B46002EA}"/>
              </a:ext>
            </a:extLst>
          </p:cNvPr>
          <p:cNvSpPr/>
          <p:nvPr/>
        </p:nvSpPr>
        <p:spPr>
          <a:xfrm rot="10761313">
            <a:off x="4539223" y="5075932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85B952-8F57-7B12-17F2-6F60184D5905}"/>
              </a:ext>
            </a:extLst>
          </p:cNvPr>
          <p:cNvGrpSpPr/>
          <p:nvPr/>
        </p:nvGrpSpPr>
        <p:grpSpPr>
          <a:xfrm>
            <a:off x="4978305" y="3954098"/>
            <a:ext cx="2584547" cy="453285"/>
            <a:chOff x="1583675" y="2920755"/>
            <a:chExt cx="1634876" cy="24954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4D40BA-5F67-1B9D-36A9-653BDB1079FD}"/>
                </a:ext>
              </a:extLst>
            </p:cNvPr>
            <p:cNvSpPr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72BACD-0C45-B416-5D0A-81362BFA0FB4}"/>
                </a:ext>
              </a:extLst>
            </p:cNvPr>
            <p:cNvSpPr txBox="1"/>
            <p:nvPr/>
          </p:nvSpPr>
          <p:spPr>
            <a:xfrm>
              <a:off x="1684429" y="2927648"/>
              <a:ext cx="1534122" cy="242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rgbClr val="FF0000"/>
                  </a:solidFill>
                  <a:latin typeface="Tw Cen MT" panose="020B0602020104020603" pitchFamily="34" charset="77"/>
                  <a:ea typeface="+mn-ea"/>
                  <a:cs typeface="+mn-cs"/>
                </a:rPr>
                <a:t>LOG TRANSFORMATION</a:t>
              </a:r>
            </a:p>
          </p:txBody>
        </p:sp>
      </p:grpSp>
      <p:sp>
        <p:nvSpPr>
          <p:cNvPr id="42" name="Straight Connector 41">
            <a:extLst>
              <a:ext uri="{FF2B5EF4-FFF2-40B4-BE49-F238E27FC236}">
                <a16:creationId xmlns:a16="http://schemas.microsoft.com/office/drawing/2014/main" id="{746E0EC6-43EE-F0C1-EE79-53A45742B9AD}"/>
              </a:ext>
            </a:extLst>
          </p:cNvPr>
          <p:cNvSpPr/>
          <p:nvPr/>
        </p:nvSpPr>
        <p:spPr>
          <a:xfrm>
            <a:off x="6255732" y="2391285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457D5BB9-6814-4590-FA58-8B8522ECC817}"/>
              </a:ext>
            </a:extLst>
          </p:cNvPr>
          <p:cNvSpPr/>
          <p:nvPr/>
        </p:nvSpPr>
        <p:spPr>
          <a:xfrm rot="8100000">
            <a:off x="6099888" y="2011998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3D1CF8-FDE1-2637-A9F1-29D94214E902}"/>
              </a:ext>
            </a:extLst>
          </p:cNvPr>
          <p:cNvSpPr/>
          <p:nvPr/>
        </p:nvSpPr>
        <p:spPr>
          <a:xfrm>
            <a:off x="6134514" y="2046623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078797C-C3ED-E92C-B42B-A5145FEB8CCF}"/>
              </a:ext>
            </a:extLst>
          </p:cNvPr>
          <p:cNvGrpSpPr/>
          <p:nvPr/>
        </p:nvGrpSpPr>
        <p:grpSpPr>
          <a:xfrm>
            <a:off x="6575306" y="1934485"/>
            <a:ext cx="2130377" cy="466712"/>
            <a:chOff x="121110" y="436300"/>
            <a:chExt cx="2130377" cy="46671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FB622C-483D-3CBA-974D-8A0500054CF3}"/>
                </a:ext>
              </a:extLst>
            </p:cNvPr>
            <p:cNvSpPr/>
            <p:nvPr/>
          </p:nvSpPr>
          <p:spPr>
            <a:xfrm>
              <a:off x="744988" y="436300"/>
              <a:ext cx="1506499" cy="4537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7A6B409-DDB7-A035-4AC2-BAD137E9C2FF}"/>
                </a:ext>
              </a:extLst>
            </p:cNvPr>
            <p:cNvSpPr txBox="1"/>
            <p:nvPr/>
          </p:nvSpPr>
          <p:spPr>
            <a:xfrm>
              <a:off x="121110" y="449260"/>
              <a:ext cx="1760376" cy="453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77"/>
                  <a:ea typeface="+mn-ea"/>
                  <a:cs typeface="+mn-cs"/>
                </a:rPr>
                <a:t>ENCODING</a:t>
              </a:r>
            </a:p>
          </p:txBody>
        </p:sp>
      </p:grpSp>
      <p:sp>
        <p:nvSpPr>
          <p:cNvPr id="48" name="Straight Connector 47">
            <a:extLst>
              <a:ext uri="{FF2B5EF4-FFF2-40B4-BE49-F238E27FC236}">
                <a16:creationId xmlns:a16="http://schemas.microsoft.com/office/drawing/2014/main" id="{654B91D2-A611-68E1-4843-AF7D17ABB938}"/>
              </a:ext>
            </a:extLst>
          </p:cNvPr>
          <p:cNvSpPr/>
          <p:nvPr/>
        </p:nvSpPr>
        <p:spPr>
          <a:xfrm>
            <a:off x="7770426" y="3728231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Teardrop 48">
            <a:extLst>
              <a:ext uri="{FF2B5EF4-FFF2-40B4-BE49-F238E27FC236}">
                <a16:creationId xmlns:a16="http://schemas.microsoft.com/office/drawing/2014/main" id="{83FA5385-F119-1F7B-8D3E-FE84E0923BE9}"/>
              </a:ext>
            </a:extLst>
          </p:cNvPr>
          <p:cNvSpPr/>
          <p:nvPr/>
        </p:nvSpPr>
        <p:spPr>
          <a:xfrm rot="18861313">
            <a:off x="7614582" y="5040623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05789D-2AB8-6D16-CE72-D26A35DFC78C}"/>
              </a:ext>
            </a:extLst>
          </p:cNvPr>
          <p:cNvSpPr/>
          <p:nvPr/>
        </p:nvSpPr>
        <p:spPr>
          <a:xfrm rot="10761313">
            <a:off x="7649208" y="5075248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EFE0A0-6FA4-7630-E3AA-248A83002E8F}"/>
              </a:ext>
            </a:extLst>
          </p:cNvPr>
          <p:cNvGrpSpPr/>
          <p:nvPr/>
        </p:nvGrpSpPr>
        <p:grpSpPr>
          <a:xfrm>
            <a:off x="7949274" y="3960359"/>
            <a:ext cx="2461363" cy="440764"/>
            <a:chOff x="1583675" y="2920755"/>
            <a:chExt cx="1556955" cy="24264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9F7A5B-2628-93DA-D0F3-73E2E26FBC71}"/>
                </a:ext>
              </a:extLst>
            </p:cNvPr>
            <p:cNvSpPr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6E0084-F73E-D6DF-B6EB-8DBA765A7173}"/>
                </a:ext>
              </a:extLst>
            </p:cNvPr>
            <p:cNvSpPr txBox="1"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77"/>
                  <a:ea typeface="+mn-ea"/>
                  <a:cs typeface="+mn-cs"/>
                </a:rPr>
                <a:t>STANDARDIZATION</a:t>
              </a:r>
            </a:p>
          </p:txBody>
        </p:sp>
      </p:grpSp>
      <p:sp>
        <p:nvSpPr>
          <p:cNvPr id="54" name="Straight Connector 53">
            <a:extLst>
              <a:ext uri="{FF2B5EF4-FFF2-40B4-BE49-F238E27FC236}">
                <a16:creationId xmlns:a16="http://schemas.microsoft.com/office/drawing/2014/main" id="{D50A3A29-08DA-D1F8-A59A-1D60E9C7085D}"/>
              </a:ext>
            </a:extLst>
          </p:cNvPr>
          <p:cNvSpPr/>
          <p:nvPr/>
        </p:nvSpPr>
        <p:spPr>
          <a:xfrm>
            <a:off x="9058739" y="2419111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Teardrop 54">
            <a:extLst>
              <a:ext uri="{FF2B5EF4-FFF2-40B4-BE49-F238E27FC236}">
                <a16:creationId xmlns:a16="http://schemas.microsoft.com/office/drawing/2014/main" id="{A74A6D83-7F39-D161-B193-49AA9D8ADCF8}"/>
              </a:ext>
            </a:extLst>
          </p:cNvPr>
          <p:cNvSpPr/>
          <p:nvPr/>
        </p:nvSpPr>
        <p:spPr>
          <a:xfrm rot="8100000">
            <a:off x="8902895" y="2039824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9178FDE-F402-8B8C-7A77-B1A5E6C070DA}"/>
              </a:ext>
            </a:extLst>
          </p:cNvPr>
          <p:cNvSpPr/>
          <p:nvPr/>
        </p:nvSpPr>
        <p:spPr>
          <a:xfrm>
            <a:off x="8937521" y="2074449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8EF4404-6ED0-63AD-C17A-042DDD587AF6}"/>
              </a:ext>
            </a:extLst>
          </p:cNvPr>
          <p:cNvGrpSpPr/>
          <p:nvPr/>
        </p:nvGrpSpPr>
        <p:grpSpPr>
          <a:xfrm>
            <a:off x="9378313" y="1962311"/>
            <a:ext cx="2130377" cy="466712"/>
            <a:chOff x="121110" y="436300"/>
            <a:chExt cx="2130377" cy="46671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E63DF4D-6DB3-BBD9-AAA9-F27D0D21145F}"/>
                </a:ext>
              </a:extLst>
            </p:cNvPr>
            <p:cNvSpPr/>
            <p:nvPr/>
          </p:nvSpPr>
          <p:spPr>
            <a:xfrm>
              <a:off x="744988" y="436300"/>
              <a:ext cx="1506499" cy="4537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73266BA-E87F-B150-8DD2-E611B655C6F5}"/>
                </a:ext>
              </a:extLst>
            </p:cNvPr>
            <p:cNvSpPr txBox="1"/>
            <p:nvPr/>
          </p:nvSpPr>
          <p:spPr>
            <a:xfrm>
              <a:off x="121110" y="449260"/>
              <a:ext cx="1760376" cy="453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77"/>
                  <a:ea typeface="+mn-ea"/>
                  <a:cs typeface="+mn-cs"/>
                </a:rPr>
                <a:t>MODEL TRAINING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EE6189D-5277-72A5-28F7-6CE4FE39C6CB}"/>
              </a:ext>
            </a:extLst>
          </p:cNvPr>
          <p:cNvGrpSpPr/>
          <p:nvPr/>
        </p:nvGrpSpPr>
        <p:grpSpPr>
          <a:xfrm>
            <a:off x="1221981" y="2401197"/>
            <a:ext cx="1731104" cy="620507"/>
            <a:chOff x="691486" y="890053"/>
            <a:chExt cx="1731104" cy="129145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521881E-7DBC-EC25-689A-E51E805A5C26}"/>
                </a:ext>
              </a:extLst>
            </p:cNvPr>
            <p:cNvSpPr/>
            <p:nvPr/>
          </p:nvSpPr>
          <p:spPr>
            <a:xfrm>
              <a:off x="691486" y="890053"/>
              <a:ext cx="1731104" cy="12914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242EC5-1A83-273E-7C3E-5915063B062E}"/>
                </a:ext>
              </a:extLst>
            </p:cNvPr>
            <p:cNvSpPr txBox="1"/>
            <p:nvPr/>
          </p:nvSpPr>
          <p:spPr>
            <a:xfrm>
              <a:off x="691486" y="890053"/>
              <a:ext cx="1731104" cy="1291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6200" rIns="76200" bIns="11430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spc="120" baseline="0" dirty="0">
                  <a:solidFill>
                    <a:schemeClr val="bg1">
                      <a:lumMod val="85000"/>
                    </a:schemeClr>
                  </a:solidFill>
                </a:rPr>
                <a:t>Load “AMES Housing Price” Data.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19AD563-E067-D7B3-09E2-259A7141ED3E}"/>
              </a:ext>
            </a:extLst>
          </p:cNvPr>
          <p:cNvGrpSpPr/>
          <p:nvPr/>
        </p:nvGrpSpPr>
        <p:grpSpPr>
          <a:xfrm>
            <a:off x="2004262" y="4282576"/>
            <a:ext cx="2195476" cy="683109"/>
            <a:chOff x="691486" y="759761"/>
            <a:chExt cx="2195476" cy="142174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845D73E-B241-5E26-6A69-B6C0347BD2D7}"/>
                </a:ext>
              </a:extLst>
            </p:cNvPr>
            <p:cNvSpPr/>
            <p:nvPr/>
          </p:nvSpPr>
          <p:spPr>
            <a:xfrm>
              <a:off x="691486" y="890053"/>
              <a:ext cx="1731104" cy="12914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6005708-7B9C-42AF-774E-48892F8A7535}"/>
                </a:ext>
              </a:extLst>
            </p:cNvPr>
            <p:cNvSpPr txBox="1"/>
            <p:nvPr/>
          </p:nvSpPr>
          <p:spPr>
            <a:xfrm>
              <a:off x="742328" y="759761"/>
              <a:ext cx="2144634" cy="1291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6200" rIns="76200" bIns="11430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spc="120" dirty="0">
                  <a:solidFill>
                    <a:schemeClr val="bg1">
                      <a:lumMod val="85000"/>
                    </a:schemeClr>
                  </a:solidFill>
                </a:rPr>
                <a:t>Mange missing value by following Strategy – “Drop Large Columns, Fill NA and Imputation”</a:t>
              </a:r>
              <a:endParaRPr lang="en-US" sz="1400" b="1" kern="1200" spc="120" baseline="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E2B156C-C328-3512-4B3A-85F0D7F6C5B3}"/>
              </a:ext>
            </a:extLst>
          </p:cNvPr>
          <p:cNvSpPr txBox="1"/>
          <p:nvPr/>
        </p:nvSpPr>
        <p:spPr>
          <a:xfrm>
            <a:off x="3546307" y="2401197"/>
            <a:ext cx="1731104" cy="6205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spc="120" dirty="0">
                <a:solidFill>
                  <a:schemeClr val="bg1">
                    <a:lumMod val="85000"/>
                  </a:schemeClr>
                </a:solidFill>
              </a:rPr>
              <a:t>Drop the outlier in the </a:t>
            </a:r>
            <a:r>
              <a:rPr lang="en-US" sz="1400" b="1" i="1" spc="120" dirty="0">
                <a:solidFill>
                  <a:schemeClr val="bg1">
                    <a:lumMod val="85000"/>
                  </a:schemeClr>
                </a:solidFill>
              </a:rPr>
              <a:t>“Sale Price-correlated Feature”</a:t>
            </a:r>
            <a:r>
              <a:rPr lang="en-US" sz="1400" b="1" spc="12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sz="1400" b="1" kern="1200" spc="120" baseline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437EBE-5B1E-E504-F555-D9F510F4CB66}"/>
              </a:ext>
            </a:extLst>
          </p:cNvPr>
          <p:cNvSpPr txBox="1"/>
          <p:nvPr/>
        </p:nvSpPr>
        <p:spPr>
          <a:xfrm>
            <a:off x="5155454" y="4431817"/>
            <a:ext cx="2020533" cy="6205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spc="120" dirty="0"/>
              <a:t>Apply Log Transformation to </a:t>
            </a:r>
            <a:r>
              <a:rPr lang="en-US" b="1" i="1" spc="120" dirty="0">
                <a:solidFill>
                  <a:srgbClr val="0070C0"/>
                </a:solidFill>
              </a:rPr>
              <a:t>“Sale Price”</a:t>
            </a:r>
            <a:r>
              <a:rPr lang="en-US" b="1" i="1" spc="12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spc="120" dirty="0">
                <a:solidFill>
                  <a:schemeClr val="tx1"/>
                </a:solidFill>
              </a:rPr>
              <a:t>to reduce skewness.</a:t>
            </a:r>
            <a:endParaRPr lang="en-US" b="1" i="1" kern="1200" spc="120" baseline="0" dirty="0">
              <a:solidFill>
                <a:schemeClr val="tx1"/>
              </a:solidFill>
            </a:endParaRPr>
          </a:p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b="1" i="1" kern="1200" spc="120" baseline="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F985BB-2275-85AF-0DD8-D80ACF3BAFE4}"/>
              </a:ext>
            </a:extLst>
          </p:cNvPr>
          <p:cNvSpPr txBox="1"/>
          <p:nvPr/>
        </p:nvSpPr>
        <p:spPr>
          <a:xfrm>
            <a:off x="6601609" y="2268784"/>
            <a:ext cx="1731104" cy="6205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spc="120" dirty="0">
                <a:solidFill>
                  <a:schemeClr val="bg1">
                    <a:lumMod val="85000"/>
                  </a:schemeClr>
                </a:solidFill>
              </a:rPr>
              <a:t>Apply </a:t>
            </a:r>
            <a:r>
              <a:rPr lang="en-US" sz="1200" b="1" i="1" spc="120" dirty="0">
                <a:solidFill>
                  <a:schemeClr val="bg1">
                    <a:lumMod val="85000"/>
                  </a:schemeClr>
                </a:solidFill>
              </a:rPr>
              <a:t>“ONE HOT ENCODING” </a:t>
            </a:r>
            <a:r>
              <a:rPr lang="en-US" sz="1200" b="1" spc="120" dirty="0">
                <a:solidFill>
                  <a:schemeClr val="bg1">
                    <a:lumMod val="85000"/>
                  </a:schemeClr>
                </a:solidFill>
              </a:rPr>
              <a:t>in categorical-like feature.</a:t>
            </a:r>
            <a:endParaRPr lang="en-US" sz="1200" b="1" i="1" kern="1200" spc="120" baseline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078CC8-7FE9-4B68-99E8-E04EA7204189}"/>
              </a:ext>
            </a:extLst>
          </p:cNvPr>
          <p:cNvSpPr txBox="1"/>
          <p:nvPr/>
        </p:nvSpPr>
        <p:spPr>
          <a:xfrm>
            <a:off x="8071969" y="4337618"/>
            <a:ext cx="2036920" cy="8277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spc="120" dirty="0">
                <a:solidFill>
                  <a:schemeClr val="bg1">
                    <a:lumMod val="85000"/>
                  </a:schemeClr>
                </a:solidFill>
              </a:rPr>
              <a:t>Scale the feature into Standard Scale to reduce </a:t>
            </a:r>
            <a:r>
              <a:rPr lang="en-US" sz="1400" b="1" i="1" spc="120" dirty="0">
                <a:solidFill>
                  <a:schemeClr val="bg1">
                    <a:lumMod val="85000"/>
                  </a:schemeClr>
                </a:solidFill>
              </a:rPr>
              <a:t>imbalance span</a:t>
            </a:r>
            <a:r>
              <a:rPr lang="en-US" sz="1400" b="1" spc="120" dirty="0">
                <a:solidFill>
                  <a:schemeClr val="bg1">
                    <a:lumMod val="85000"/>
                  </a:schemeClr>
                </a:solidFill>
              </a:rPr>
              <a:t> between features.</a:t>
            </a:r>
            <a:endParaRPr lang="en-US" sz="1400" b="1" i="1" kern="1200" spc="120" baseline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A325B3-16B8-F6E1-1A95-7A2D379A3F44}"/>
              </a:ext>
            </a:extLst>
          </p:cNvPr>
          <p:cNvSpPr txBox="1"/>
          <p:nvPr/>
        </p:nvSpPr>
        <p:spPr>
          <a:xfrm>
            <a:off x="9378313" y="2530076"/>
            <a:ext cx="2036920" cy="8277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spc="120" dirty="0">
                <a:solidFill>
                  <a:schemeClr val="bg1">
                    <a:lumMod val="85000"/>
                  </a:schemeClr>
                </a:solidFill>
              </a:rPr>
              <a:t>Apply the “ Ridge Regularizer” to reduce the overfit of traditional Linear Regression.</a:t>
            </a:r>
            <a:endParaRPr lang="en-US" sz="1400" b="1" i="1" kern="1200" spc="120" baseline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4461C-14BD-51EC-9B6B-AC4ABEAE8AB8}"/>
              </a:ext>
            </a:extLst>
          </p:cNvPr>
          <p:cNvSpPr txBox="1">
            <a:spLocks/>
          </p:cNvSpPr>
          <p:nvPr/>
        </p:nvSpPr>
        <p:spPr>
          <a:xfrm>
            <a:off x="181347" y="-50716"/>
            <a:ext cx="10711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Log Transformation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2DF420E-A4B1-45DC-AEC7-C870EA7F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75" y="919202"/>
            <a:ext cx="6171196" cy="2509798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5DF6D66-ABB1-4D07-A6F0-7A23545EBE6D}"/>
              </a:ext>
            </a:extLst>
          </p:cNvPr>
          <p:cNvSpPr txBox="1"/>
          <p:nvPr/>
        </p:nvSpPr>
        <p:spPr>
          <a:xfrm>
            <a:off x="6955609" y="2808145"/>
            <a:ext cx="48793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Log Transformation 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to rescale the Sale Price into normalized scale and equalize Sale Price variance.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  <a:endParaRPr lang="th-TH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82258-0439-4B44-99D1-CA23C9B34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6" y="3444891"/>
            <a:ext cx="6158485" cy="272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6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D6272CB8-6540-4E88-A69C-F6EA5F6C6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11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B5CBE9C6-A923-AC4B-58B4-ACDC6C01527C}"/>
              </a:ext>
            </a:extLst>
          </p:cNvPr>
          <p:cNvSpPr/>
          <p:nvPr/>
        </p:nvSpPr>
        <p:spPr>
          <a:xfrm>
            <a:off x="897340" y="2422159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83D52187-1CCF-8A45-B6BC-B384A823C8B0}"/>
              </a:ext>
            </a:extLst>
          </p:cNvPr>
          <p:cNvSpPr/>
          <p:nvPr/>
        </p:nvSpPr>
        <p:spPr>
          <a:xfrm>
            <a:off x="676944" y="3713609"/>
            <a:ext cx="10215948" cy="0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905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  <a:tailEnd type="triangle" w="lg" len="lg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B3807DCC-2B95-3598-BCEC-F770B3225976}"/>
              </a:ext>
            </a:extLst>
          </p:cNvPr>
          <p:cNvSpPr/>
          <p:nvPr/>
        </p:nvSpPr>
        <p:spPr>
          <a:xfrm rot="8100000">
            <a:off x="741496" y="2042872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3D30C4-3AB4-5F7F-0BC5-C25C1D175B8F}"/>
              </a:ext>
            </a:extLst>
          </p:cNvPr>
          <p:cNvSpPr/>
          <p:nvPr/>
        </p:nvSpPr>
        <p:spPr>
          <a:xfrm>
            <a:off x="776122" y="2077497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E79D19-7DDB-A410-FFCF-C2D6A26F01B1}"/>
              </a:ext>
            </a:extLst>
          </p:cNvPr>
          <p:cNvGrpSpPr/>
          <p:nvPr/>
        </p:nvGrpSpPr>
        <p:grpSpPr>
          <a:xfrm>
            <a:off x="1216914" y="1965359"/>
            <a:ext cx="2130377" cy="466712"/>
            <a:chOff x="121110" y="436300"/>
            <a:chExt cx="2130377" cy="4667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D8F1AF-4F6E-A4ED-D3E1-B25C55AE340A}"/>
                </a:ext>
              </a:extLst>
            </p:cNvPr>
            <p:cNvSpPr/>
            <p:nvPr/>
          </p:nvSpPr>
          <p:spPr>
            <a:xfrm>
              <a:off x="744988" y="436300"/>
              <a:ext cx="1506499" cy="4537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59AA69-7A71-AEF5-EB7A-BE25962AAA04}"/>
                </a:ext>
              </a:extLst>
            </p:cNvPr>
            <p:cNvSpPr txBox="1"/>
            <p:nvPr/>
          </p:nvSpPr>
          <p:spPr>
            <a:xfrm>
              <a:off x="121110" y="449260"/>
              <a:ext cx="1506499" cy="453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77"/>
                  <a:ea typeface="+mn-ea"/>
                  <a:cs typeface="+mn-cs"/>
                </a:rPr>
                <a:t>IMPORT</a:t>
              </a: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F11BB2FF-24BE-12FB-7873-F46EACD1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5" y="236031"/>
            <a:ext cx="10711545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Selected features: All numeric columns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63AC4C7F-6807-A2C1-824D-A93AB2D5C154}"/>
              </a:ext>
            </a:extLst>
          </p:cNvPr>
          <p:cNvSpPr/>
          <p:nvPr/>
        </p:nvSpPr>
        <p:spPr>
          <a:xfrm>
            <a:off x="1648264" y="3713610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2E4C948D-C35E-1863-7627-AC63032011B5}"/>
              </a:ext>
            </a:extLst>
          </p:cNvPr>
          <p:cNvSpPr/>
          <p:nvPr/>
        </p:nvSpPr>
        <p:spPr>
          <a:xfrm rot="18861313">
            <a:off x="1492420" y="5026002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561A79-BBBE-0B9C-A741-8AB2BA9756A0}"/>
              </a:ext>
            </a:extLst>
          </p:cNvPr>
          <p:cNvSpPr/>
          <p:nvPr/>
        </p:nvSpPr>
        <p:spPr>
          <a:xfrm rot="10761313">
            <a:off x="1527046" y="5060627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C4BA16-FABB-E22F-6339-924C82844198}"/>
              </a:ext>
            </a:extLst>
          </p:cNvPr>
          <p:cNvGrpSpPr/>
          <p:nvPr/>
        </p:nvGrpSpPr>
        <p:grpSpPr>
          <a:xfrm>
            <a:off x="2009219" y="4022871"/>
            <a:ext cx="1556955" cy="242648"/>
            <a:chOff x="1583675" y="2920755"/>
            <a:chExt cx="1556955" cy="2426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0116C6-0662-72EA-0E79-C80305C0895B}"/>
                </a:ext>
              </a:extLst>
            </p:cNvPr>
            <p:cNvSpPr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80CB8B-4C87-DDA4-2620-DAD46371D3E2}"/>
                </a:ext>
              </a:extLst>
            </p:cNvPr>
            <p:cNvSpPr txBox="1"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77"/>
                  <a:ea typeface="+mn-ea"/>
                  <a:cs typeface="+mn-cs"/>
                </a:rPr>
                <a:t>CLEASING</a:t>
              </a:r>
            </a:p>
          </p:txBody>
        </p:sp>
      </p:grp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4EE42D4D-AC2A-558B-9619-01B8E9BB7D40}"/>
              </a:ext>
            </a:extLst>
          </p:cNvPr>
          <p:cNvSpPr/>
          <p:nvPr/>
        </p:nvSpPr>
        <p:spPr>
          <a:xfrm>
            <a:off x="3231352" y="2394333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94924906-EBB7-09FD-BDB5-F8F528A75B47}"/>
              </a:ext>
            </a:extLst>
          </p:cNvPr>
          <p:cNvSpPr/>
          <p:nvPr/>
        </p:nvSpPr>
        <p:spPr>
          <a:xfrm rot="8100000">
            <a:off x="3075508" y="2015046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0CA3EB-6291-6698-BF56-26F4CD6A4778}"/>
              </a:ext>
            </a:extLst>
          </p:cNvPr>
          <p:cNvSpPr/>
          <p:nvPr/>
        </p:nvSpPr>
        <p:spPr>
          <a:xfrm>
            <a:off x="3110134" y="2049671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AC6C77-599C-C77D-79B9-269D8A3A66C7}"/>
              </a:ext>
            </a:extLst>
          </p:cNvPr>
          <p:cNvGrpSpPr/>
          <p:nvPr/>
        </p:nvGrpSpPr>
        <p:grpSpPr>
          <a:xfrm>
            <a:off x="3550926" y="1937533"/>
            <a:ext cx="2130377" cy="466712"/>
            <a:chOff x="121110" y="436300"/>
            <a:chExt cx="2130377" cy="4667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A7E829-C8CE-F7C5-87E8-7DD883A47955}"/>
                </a:ext>
              </a:extLst>
            </p:cNvPr>
            <p:cNvSpPr/>
            <p:nvPr/>
          </p:nvSpPr>
          <p:spPr>
            <a:xfrm>
              <a:off x="744988" y="436300"/>
              <a:ext cx="1506499" cy="4537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C7C1A5-CB8F-1EA6-1BCE-06BB6E9B0EB8}"/>
                </a:ext>
              </a:extLst>
            </p:cNvPr>
            <p:cNvSpPr txBox="1"/>
            <p:nvPr/>
          </p:nvSpPr>
          <p:spPr>
            <a:xfrm>
              <a:off x="121110" y="449260"/>
              <a:ext cx="1760376" cy="453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77"/>
                  <a:ea typeface="+mn-ea"/>
                  <a:cs typeface="+mn-cs"/>
                </a:rPr>
                <a:t>OUTLIER MANAGEMENT</a:t>
              </a:r>
            </a:p>
          </p:txBody>
        </p:sp>
      </p:grp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65A9DDD1-2309-42AC-5655-EB1B802AB040}"/>
              </a:ext>
            </a:extLst>
          </p:cNvPr>
          <p:cNvSpPr/>
          <p:nvPr/>
        </p:nvSpPr>
        <p:spPr>
          <a:xfrm>
            <a:off x="4660441" y="3728915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F07A7682-A9C9-022F-21E8-1D862A900DCF}"/>
              </a:ext>
            </a:extLst>
          </p:cNvPr>
          <p:cNvSpPr/>
          <p:nvPr/>
        </p:nvSpPr>
        <p:spPr>
          <a:xfrm rot="18861313">
            <a:off x="4504597" y="5041307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260849-882C-015D-2505-6743B46002EA}"/>
              </a:ext>
            </a:extLst>
          </p:cNvPr>
          <p:cNvSpPr/>
          <p:nvPr/>
        </p:nvSpPr>
        <p:spPr>
          <a:xfrm rot="10761313">
            <a:off x="4539223" y="5075932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85B952-8F57-7B12-17F2-6F60184D5905}"/>
              </a:ext>
            </a:extLst>
          </p:cNvPr>
          <p:cNvGrpSpPr/>
          <p:nvPr/>
        </p:nvGrpSpPr>
        <p:grpSpPr>
          <a:xfrm>
            <a:off x="4978305" y="3954098"/>
            <a:ext cx="2584547" cy="453285"/>
            <a:chOff x="1583675" y="2920755"/>
            <a:chExt cx="1634876" cy="24954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4D40BA-5F67-1B9D-36A9-653BDB1079FD}"/>
                </a:ext>
              </a:extLst>
            </p:cNvPr>
            <p:cNvSpPr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72BACD-0C45-B416-5D0A-81362BFA0FB4}"/>
                </a:ext>
              </a:extLst>
            </p:cNvPr>
            <p:cNvSpPr txBox="1"/>
            <p:nvPr/>
          </p:nvSpPr>
          <p:spPr>
            <a:xfrm>
              <a:off x="1684429" y="2927648"/>
              <a:ext cx="1534122" cy="242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77"/>
                  <a:ea typeface="+mn-ea"/>
                  <a:cs typeface="+mn-cs"/>
                </a:rPr>
                <a:t>LOG TRANSFORMATION</a:t>
              </a:r>
            </a:p>
          </p:txBody>
        </p:sp>
      </p:grpSp>
      <p:sp>
        <p:nvSpPr>
          <p:cNvPr id="42" name="Straight Connector 41">
            <a:extLst>
              <a:ext uri="{FF2B5EF4-FFF2-40B4-BE49-F238E27FC236}">
                <a16:creationId xmlns:a16="http://schemas.microsoft.com/office/drawing/2014/main" id="{746E0EC6-43EE-F0C1-EE79-53A45742B9AD}"/>
              </a:ext>
            </a:extLst>
          </p:cNvPr>
          <p:cNvSpPr/>
          <p:nvPr/>
        </p:nvSpPr>
        <p:spPr>
          <a:xfrm>
            <a:off x="6255732" y="2391285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457D5BB9-6814-4590-FA58-8B8522ECC817}"/>
              </a:ext>
            </a:extLst>
          </p:cNvPr>
          <p:cNvSpPr/>
          <p:nvPr/>
        </p:nvSpPr>
        <p:spPr>
          <a:xfrm rot="8100000">
            <a:off x="6099888" y="2011998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3D1CF8-FDE1-2637-A9F1-29D94214E902}"/>
              </a:ext>
            </a:extLst>
          </p:cNvPr>
          <p:cNvSpPr/>
          <p:nvPr/>
        </p:nvSpPr>
        <p:spPr>
          <a:xfrm>
            <a:off x="6134514" y="2046623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078797C-C3ED-E92C-B42B-A5145FEB8CCF}"/>
              </a:ext>
            </a:extLst>
          </p:cNvPr>
          <p:cNvGrpSpPr/>
          <p:nvPr/>
        </p:nvGrpSpPr>
        <p:grpSpPr>
          <a:xfrm>
            <a:off x="6575306" y="1934485"/>
            <a:ext cx="2130377" cy="466712"/>
            <a:chOff x="121110" y="436300"/>
            <a:chExt cx="2130377" cy="46671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FB622C-483D-3CBA-974D-8A0500054CF3}"/>
                </a:ext>
              </a:extLst>
            </p:cNvPr>
            <p:cNvSpPr/>
            <p:nvPr/>
          </p:nvSpPr>
          <p:spPr>
            <a:xfrm>
              <a:off x="744988" y="436300"/>
              <a:ext cx="1506499" cy="4537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7A6B409-DDB7-A035-4AC2-BAD137E9C2FF}"/>
                </a:ext>
              </a:extLst>
            </p:cNvPr>
            <p:cNvSpPr txBox="1"/>
            <p:nvPr/>
          </p:nvSpPr>
          <p:spPr>
            <a:xfrm>
              <a:off x="121110" y="449260"/>
              <a:ext cx="1760376" cy="453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77"/>
                  <a:ea typeface="+mn-ea"/>
                  <a:cs typeface="+mn-cs"/>
                </a:rPr>
                <a:t>ENCODING</a:t>
              </a:r>
            </a:p>
          </p:txBody>
        </p:sp>
      </p:grpSp>
      <p:sp>
        <p:nvSpPr>
          <p:cNvPr id="48" name="Straight Connector 47">
            <a:extLst>
              <a:ext uri="{FF2B5EF4-FFF2-40B4-BE49-F238E27FC236}">
                <a16:creationId xmlns:a16="http://schemas.microsoft.com/office/drawing/2014/main" id="{654B91D2-A611-68E1-4843-AF7D17ABB938}"/>
              </a:ext>
            </a:extLst>
          </p:cNvPr>
          <p:cNvSpPr/>
          <p:nvPr/>
        </p:nvSpPr>
        <p:spPr>
          <a:xfrm>
            <a:off x="7770426" y="3728231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Teardrop 48">
            <a:extLst>
              <a:ext uri="{FF2B5EF4-FFF2-40B4-BE49-F238E27FC236}">
                <a16:creationId xmlns:a16="http://schemas.microsoft.com/office/drawing/2014/main" id="{83FA5385-F119-1F7B-8D3E-FE84E0923BE9}"/>
              </a:ext>
            </a:extLst>
          </p:cNvPr>
          <p:cNvSpPr/>
          <p:nvPr/>
        </p:nvSpPr>
        <p:spPr>
          <a:xfrm rot="18861313">
            <a:off x="7614582" y="5040623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05789D-2AB8-6D16-CE72-D26A35DFC78C}"/>
              </a:ext>
            </a:extLst>
          </p:cNvPr>
          <p:cNvSpPr/>
          <p:nvPr/>
        </p:nvSpPr>
        <p:spPr>
          <a:xfrm rot="10761313">
            <a:off x="7649208" y="5075248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EFE0A0-6FA4-7630-E3AA-248A83002E8F}"/>
              </a:ext>
            </a:extLst>
          </p:cNvPr>
          <p:cNvGrpSpPr/>
          <p:nvPr/>
        </p:nvGrpSpPr>
        <p:grpSpPr>
          <a:xfrm>
            <a:off x="7949274" y="3960359"/>
            <a:ext cx="2461363" cy="440764"/>
            <a:chOff x="1583675" y="2920755"/>
            <a:chExt cx="1556955" cy="24264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9F7A5B-2628-93DA-D0F3-73E2E26FBC71}"/>
                </a:ext>
              </a:extLst>
            </p:cNvPr>
            <p:cNvSpPr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6E0084-F73E-D6DF-B6EB-8DBA765A7173}"/>
                </a:ext>
              </a:extLst>
            </p:cNvPr>
            <p:cNvSpPr txBox="1"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rgbClr val="FF0000"/>
                  </a:solidFill>
                  <a:latin typeface="Tw Cen MT" panose="020B0602020104020603" pitchFamily="34" charset="77"/>
                  <a:ea typeface="+mn-ea"/>
                  <a:cs typeface="+mn-cs"/>
                </a:rPr>
                <a:t>STANDARDIZATION</a:t>
              </a:r>
            </a:p>
          </p:txBody>
        </p:sp>
      </p:grpSp>
      <p:sp>
        <p:nvSpPr>
          <p:cNvPr id="54" name="Straight Connector 53">
            <a:extLst>
              <a:ext uri="{FF2B5EF4-FFF2-40B4-BE49-F238E27FC236}">
                <a16:creationId xmlns:a16="http://schemas.microsoft.com/office/drawing/2014/main" id="{D50A3A29-08DA-D1F8-A59A-1D60E9C7085D}"/>
              </a:ext>
            </a:extLst>
          </p:cNvPr>
          <p:cNvSpPr/>
          <p:nvPr/>
        </p:nvSpPr>
        <p:spPr>
          <a:xfrm>
            <a:off x="9058739" y="2419111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Teardrop 54">
            <a:extLst>
              <a:ext uri="{FF2B5EF4-FFF2-40B4-BE49-F238E27FC236}">
                <a16:creationId xmlns:a16="http://schemas.microsoft.com/office/drawing/2014/main" id="{A74A6D83-7F39-D161-B193-49AA9D8ADCF8}"/>
              </a:ext>
            </a:extLst>
          </p:cNvPr>
          <p:cNvSpPr/>
          <p:nvPr/>
        </p:nvSpPr>
        <p:spPr>
          <a:xfrm rot="8100000">
            <a:off x="8902895" y="2039824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9178FDE-F402-8B8C-7A77-B1A5E6C070DA}"/>
              </a:ext>
            </a:extLst>
          </p:cNvPr>
          <p:cNvSpPr/>
          <p:nvPr/>
        </p:nvSpPr>
        <p:spPr>
          <a:xfrm>
            <a:off x="8937521" y="2074449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8EF4404-6ED0-63AD-C17A-042DDD587AF6}"/>
              </a:ext>
            </a:extLst>
          </p:cNvPr>
          <p:cNvGrpSpPr/>
          <p:nvPr/>
        </p:nvGrpSpPr>
        <p:grpSpPr>
          <a:xfrm>
            <a:off x="9332414" y="1470424"/>
            <a:ext cx="2130377" cy="466712"/>
            <a:chOff x="121110" y="436300"/>
            <a:chExt cx="2130377" cy="46671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E63DF4D-6DB3-BBD9-AAA9-F27D0D21145F}"/>
                </a:ext>
              </a:extLst>
            </p:cNvPr>
            <p:cNvSpPr/>
            <p:nvPr/>
          </p:nvSpPr>
          <p:spPr>
            <a:xfrm>
              <a:off x="744988" y="436300"/>
              <a:ext cx="1506499" cy="4537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73266BA-E87F-B150-8DD2-E611B655C6F5}"/>
                </a:ext>
              </a:extLst>
            </p:cNvPr>
            <p:cNvSpPr txBox="1"/>
            <p:nvPr/>
          </p:nvSpPr>
          <p:spPr>
            <a:xfrm>
              <a:off x="121110" y="449260"/>
              <a:ext cx="1760376" cy="453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rgbClr val="FF0000"/>
                  </a:solidFill>
                  <a:latin typeface="Tw Cen MT" panose="020B0602020104020603" pitchFamily="34" charset="77"/>
                  <a:ea typeface="+mn-ea"/>
                  <a:cs typeface="+mn-cs"/>
                </a:rPr>
                <a:t>MODEL TRAINING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EE6189D-5277-72A5-28F7-6CE4FE39C6CB}"/>
              </a:ext>
            </a:extLst>
          </p:cNvPr>
          <p:cNvGrpSpPr/>
          <p:nvPr/>
        </p:nvGrpSpPr>
        <p:grpSpPr>
          <a:xfrm>
            <a:off x="1221981" y="2401197"/>
            <a:ext cx="1731104" cy="620507"/>
            <a:chOff x="691486" y="890053"/>
            <a:chExt cx="1731104" cy="129145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521881E-7DBC-EC25-689A-E51E805A5C26}"/>
                </a:ext>
              </a:extLst>
            </p:cNvPr>
            <p:cNvSpPr/>
            <p:nvPr/>
          </p:nvSpPr>
          <p:spPr>
            <a:xfrm>
              <a:off x="691486" y="890053"/>
              <a:ext cx="1731104" cy="12914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242EC5-1A83-273E-7C3E-5915063B062E}"/>
                </a:ext>
              </a:extLst>
            </p:cNvPr>
            <p:cNvSpPr txBox="1"/>
            <p:nvPr/>
          </p:nvSpPr>
          <p:spPr>
            <a:xfrm>
              <a:off x="691486" y="890053"/>
              <a:ext cx="1731104" cy="1291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6200" rIns="76200" bIns="11430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spc="120" baseline="0" dirty="0">
                  <a:solidFill>
                    <a:schemeClr val="bg1">
                      <a:lumMod val="85000"/>
                    </a:schemeClr>
                  </a:solidFill>
                </a:rPr>
                <a:t>Load “AMES Housing Price” Data.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19AD563-E067-D7B3-09E2-259A7141ED3E}"/>
              </a:ext>
            </a:extLst>
          </p:cNvPr>
          <p:cNvGrpSpPr/>
          <p:nvPr/>
        </p:nvGrpSpPr>
        <p:grpSpPr>
          <a:xfrm>
            <a:off x="2004262" y="4282576"/>
            <a:ext cx="2195476" cy="683109"/>
            <a:chOff x="691486" y="759761"/>
            <a:chExt cx="2195476" cy="142174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845D73E-B241-5E26-6A69-B6C0347BD2D7}"/>
                </a:ext>
              </a:extLst>
            </p:cNvPr>
            <p:cNvSpPr/>
            <p:nvPr/>
          </p:nvSpPr>
          <p:spPr>
            <a:xfrm>
              <a:off x="691486" y="890053"/>
              <a:ext cx="1731104" cy="12914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6005708-7B9C-42AF-774E-48892F8A7535}"/>
                </a:ext>
              </a:extLst>
            </p:cNvPr>
            <p:cNvSpPr txBox="1"/>
            <p:nvPr/>
          </p:nvSpPr>
          <p:spPr>
            <a:xfrm>
              <a:off x="742328" y="759761"/>
              <a:ext cx="2144634" cy="1291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6200" rIns="76200" bIns="11430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spc="120" dirty="0">
                  <a:solidFill>
                    <a:schemeClr val="bg1">
                      <a:lumMod val="85000"/>
                    </a:schemeClr>
                  </a:solidFill>
                </a:rPr>
                <a:t>Mange missing value by following Strategy – “Drop Large Columns, Fill NA and Imputation”</a:t>
              </a:r>
              <a:endParaRPr lang="en-US" sz="1400" b="1" kern="1200" spc="120" baseline="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E2B156C-C328-3512-4B3A-85F0D7F6C5B3}"/>
              </a:ext>
            </a:extLst>
          </p:cNvPr>
          <p:cNvSpPr txBox="1"/>
          <p:nvPr/>
        </p:nvSpPr>
        <p:spPr>
          <a:xfrm>
            <a:off x="3546307" y="2401197"/>
            <a:ext cx="1731104" cy="6205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spc="120" dirty="0">
                <a:solidFill>
                  <a:schemeClr val="bg1">
                    <a:lumMod val="85000"/>
                  </a:schemeClr>
                </a:solidFill>
              </a:rPr>
              <a:t>Drop the outlier in the </a:t>
            </a:r>
            <a:r>
              <a:rPr lang="en-US" sz="1400" b="1" i="1" spc="120" dirty="0">
                <a:solidFill>
                  <a:schemeClr val="bg1">
                    <a:lumMod val="85000"/>
                  </a:schemeClr>
                </a:solidFill>
              </a:rPr>
              <a:t>“Sale Price-correlated Feature”</a:t>
            </a:r>
            <a:r>
              <a:rPr lang="en-US" sz="1400" b="1" spc="12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sz="1400" b="1" kern="1200" spc="120" baseline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437EBE-5B1E-E504-F555-D9F510F4CB66}"/>
              </a:ext>
            </a:extLst>
          </p:cNvPr>
          <p:cNvSpPr txBox="1"/>
          <p:nvPr/>
        </p:nvSpPr>
        <p:spPr>
          <a:xfrm>
            <a:off x="5155455" y="4431817"/>
            <a:ext cx="1731104" cy="6205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spc="120" dirty="0">
                <a:solidFill>
                  <a:schemeClr val="bg1">
                    <a:lumMod val="85000"/>
                  </a:schemeClr>
                </a:solidFill>
              </a:rPr>
              <a:t>Apply Log Transformation in </a:t>
            </a:r>
            <a:r>
              <a:rPr lang="en-US" sz="1400" b="1" i="1" spc="120" dirty="0">
                <a:solidFill>
                  <a:schemeClr val="bg1">
                    <a:lumMod val="85000"/>
                  </a:schemeClr>
                </a:solidFill>
              </a:rPr>
              <a:t>“Sale Price” </a:t>
            </a:r>
            <a:r>
              <a:rPr lang="en-US" sz="1400" b="1" spc="120" dirty="0">
                <a:solidFill>
                  <a:schemeClr val="bg1">
                    <a:lumMod val="85000"/>
                  </a:schemeClr>
                </a:solidFill>
              </a:rPr>
              <a:t>to reduce skewness.</a:t>
            </a:r>
            <a:endParaRPr lang="en-US" sz="1400" b="1" i="1" kern="1200" spc="120" baseline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F985BB-2275-85AF-0DD8-D80ACF3BAFE4}"/>
              </a:ext>
            </a:extLst>
          </p:cNvPr>
          <p:cNvSpPr txBox="1"/>
          <p:nvPr/>
        </p:nvSpPr>
        <p:spPr>
          <a:xfrm>
            <a:off x="6601609" y="2268784"/>
            <a:ext cx="1731104" cy="6205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spc="120" dirty="0">
                <a:solidFill>
                  <a:schemeClr val="bg1">
                    <a:lumMod val="85000"/>
                  </a:schemeClr>
                </a:solidFill>
              </a:rPr>
              <a:t>Apply </a:t>
            </a:r>
            <a:r>
              <a:rPr lang="en-US" sz="1200" b="1" i="1" spc="120" dirty="0">
                <a:solidFill>
                  <a:schemeClr val="bg1">
                    <a:lumMod val="85000"/>
                  </a:schemeClr>
                </a:solidFill>
              </a:rPr>
              <a:t>“ONE HOT ENCODING” </a:t>
            </a:r>
            <a:r>
              <a:rPr lang="en-US" sz="1200" b="1" spc="120" dirty="0">
                <a:solidFill>
                  <a:schemeClr val="bg1">
                    <a:lumMod val="85000"/>
                  </a:schemeClr>
                </a:solidFill>
              </a:rPr>
              <a:t>in categorical-like feature.</a:t>
            </a:r>
            <a:endParaRPr lang="en-US" sz="1200" b="1" i="1" kern="1200" spc="120" baseline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078CC8-7FE9-4B68-99E8-E04EA7204189}"/>
              </a:ext>
            </a:extLst>
          </p:cNvPr>
          <p:cNvSpPr txBox="1"/>
          <p:nvPr/>
        </p:nvSpPr>
        <p:spPr>
          <a:xfrm>
            <a:off x="8071968" y="4337618"/>
            <a:ext cx="2251387" cy="8277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spc="120" dirty="0"/>
              <a:t>Scales the feature using Standard Scale to reduce </a:t>
            </a:r>
            <a:r>
              <a:rPr lang="en-US" b="1" spc="120" dirty="0">
                <a:solidFill>
                  <a:schemeClr val="accent1"/>
                </a:solidFill>
              </a:rPr>
              <a:t>differences in magnitude </a:t>
            </a:r>
            <a:r>
              <a:rPr lang="en-US" b="1" spc="120" dirty="0"/>
              <a:t>between features.</a:t>
            </a:r>
            <a:endParaRPr lang="en-US" b="1" i="1" kern="1200" spc="120" baseline="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A325B3-16B8-F6E1-1A95-7A2D379A3F44}"/>
              </a:ext>
            </a:extLst>
          </p:cNvPr>
          <p:cNvSpPr txBox="1"/>
          <p:nvPr/>
        </p:nvSpPr>
        <p:spPr>
          <a:xfrm>
            <a:off x="9381754" y="1994016"/>
            <a:ext cx="2036920" cy="8277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spc="120" dirty="0"/>
              <a:t>Apply the </a:t>
            </a:r>
            <a:r>
              <a:rPr lang="en-US" b="1" spc="120" dirty="0">
                <a:solidFill>
                  <a:srgbClr val="0070C0"/>
                </a:solidFill>
              </a:rPr>
              <a:t>“Ridge </a:t>
            </a:r>
            <a:r>
              <a:rPr lang="en-US" b="1" spc="120" dirty="0" err="1">
                <a:solidFill>
                  <a:srgbClr val="0070C0"/>
                </a:solidFill>
              </a:rPr>
              <a:t>Regularizer</a:t>
            </a:r>
            <a:r>
              <a:rPr lang="en-US" b="1" spc="120" dirty="0">
                <a:solidFill>
                  <a:srgbClr val="0070C0"/>
                </a:solidFill>
              </a:rPr>
              <a:t>” </a:t>
            </a:r>
            <a:r>
              <a:rPr lang="en-US" b="1" spc="120" dirty="0"/>
              <a:t>to reduce model complexity and prevent overfitting.</a:t>
            </a:r>
            <a:endParaRPr lang="en-US" b="1" i="1" kern="1200" spc="120" baseline="0" dirty="0">
              <a:solidFill>
                <a:schemeClr val="tx1"/>
              </a:solidFill>
            </a:endParaRPr>
          </a:p>
        </p:txBody>
      </p:sp>
      <p:pic>
        <p:nvPicPr>
          <p:cNvPr id="2" name="Picture 8" descr="New Style">
            <a:extLst>
              <a:ext uri="{FF2B5EF4-FFF2-40B4-BE49-F238E27FC236}">
                <a16:creationId xmlns:a16="http://schemas.microsoft.com/office/drawing/2014/main" id="{B0597BC1-80E2-D276-2486-092DE5737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36" y="4743382"/>
            <a:ext cx="1315198" cy="187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AD98AF9-37EE-4290-9843-C6E350318D86}"/>
              </a:ext>
            </a:extLst>
          </p:cNvPr>
          <p:cNvSpPr txBox="1"/>
          <p:nvPr/>
        </p:nvSpPr>
        <p:spPr>
          <a:xfrm>
            <a:off x="2293699" y="1726451"/>
            <a:ext cx="4055095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/>
              <a:t>Correlation-based</a:t>
            </a:r>
          </a:p>
          <a:p>
            <a:r>
              <a:rPr lang="en-US" sz="3200" b="1" dirty="0"/>
              <a:t>Feature selection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BE2B9-C8AE-4961-B701-03233B82CC54}"/>
              </a:ext>
            </a:extLst>
          </p:cNvPr>
          <p:cNvSpPr txBox="1"/>
          <p:nvPr/>
        </p:nvSpPr>
        <p:spPr>
          <a:xfrm>
            <a:off x="2295348" y="2941723"/>
            <a:ext cx="4079227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/>
              <a:t>Dummy Numerical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BBDA54-F60E-412B-91FD-1CC84654B5E5}"/>
              </a:ext>
            </a:extLst>
          </p:cNvPr>
          <p:cNvSpPr txBox="1"/>
          <p:nvPr/>
        </p:nvSpPr>
        <p:spPr>
          <a:xfrm>
            <a:off x="2272165" y="3685761"/>
            <a:ext cx="454846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/>
              <a:t>Outlier Management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62FF08-5734-4087-87CB-EAFB229167A7}"/>
              </a:ext>
            </a:extLst>
          </p:cNvPr>
          <p:cNvSpPr txBox="1"/>
          <p:nvPr/>
        </p:nvSpPr>
        <p:spPr>
          <a:xfrm>
            <a:off x="2249113" y="4404124"/>
            <a:ext cx="454846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/>
              <a:t>Log Transformation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65AB0E-3A12-42A7-86C4-73EDCB6DF6E0}"/>
              </a:ext>
            </a:extLst>
          </p:cNvPr>
          <p:cNvSpPr txBox="1"/>
          <p:nvPr/>
        </p:nvSpPr>
        <p:spPr>
          <a:xfrm>
            <a:off x="2256403" y="5170603"/>
            <a:ext cx="4490334" cy="584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/>
              <a:t>Ridge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54272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D6272CB8-6540-4E88-A69C-F6EA5F6C6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11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83D52187-1CCF-8A45-B6BC-B384A823C8B0}"/>
              </a:ext>
            </a:extLst>
          </p:cNvPr>
          <p:cNvSpPr/>
          <p:nvPr/>
        </p:nvSpPr>
        <p:spPr>
          <a:xfrm>
            <a:off x="7990806" y="3710561"/>
            <a:ext cx="2902085" cy="3048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905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  <a:tailEnd type="triangle" w="lg" len="lg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11BB2FF-24BE-12FB-7873-F46EACD1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5" y="236031"/>
            <a:ext cx="10711545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Model Training and Evaluation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0116C6-0662-72EA-0E79-C80305C0895B}"/>
              </a:ext>
            </a:extLst>
          </p:cNvPr>
          <p:cNvSpPr/>
          <p:nvPr/>
        </p:nvSpPr>
        <p:spPr>
          <a:xfrm>
            <a:off x="2009219" y="4022871"/>
            <a:ext cx="1556955" cy="24264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A7E829-C8CE-F7C5-87E8-7DD883A47955}"/>
              </a:ext>
            </a:extLst>
          </p:cNvPr>
          <p:cNvSpPr/>
          <p:nvPr/>
        </p:nvSpPr>
        <p:spPr>
          <a:xfrm>
            <a:off x="4174804" y="1937533"/>
            <a:ext cx="1506499" cy="45375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4D40BA-5F67-1B9D-36A9-653BDB1079FD}"/>
              </a:ext>
            </a:extLst>
          </p:cNvPr>
          <p:cNvSpPr/>
          <p:nvPr/>
        </p:nvSpPr>
        <p:spPr>
          <a:xfrm>
            <a:off x="4978305" y="3954098"/>
            <a:ext cx="2461363" cy="440764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FB622C-483D-3CBA-974D-8A0500054CF3}"/>
              </a:ext>
            </a:extLst>
          </p:cNvPr>
          <p:cNvSpPr/>
          <p:nvPr/>
        </p:nvSpPr>
        <p:spPr>
          <a:xfrm>
            <a:off x="7199184" y="1934485"/>
            <a:ext cx="1506499" cy="45375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Straight Connector 47">
            <a:extLst>
              <a:ext uri="{FF2B5EF4-FFF2-40B4-BE49-F238E27FC236}">
                <a16:creationId xmlns:a16="http://schemas.microsoft.com/office/drawing/2014/main" id="{654B91D2-A611-68E1-4843-AF7D17ABB938}"/>
              </a:ext>
            </a:extLst>
          </p:cNvPr>
          <p:cNvSpPr/>
          <p:nvPr/>
        </p:nvSpPr>
        <p:spPr>
          <a:xfrm flipH="1">
            <a:off x="7770426" y="4149441"/>
            <a:ext cx="10058" cy="87024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Teardrop 48">
            <a:extLst>
              <a:ext uri="{FF2B5EF4-FFF2-40B4-BE49-F238E27FC236}">
                <a16:creationId xmlns:a16="http://schemas.microsoft.com/office/drawing/2014/main" id="{83FA5385-F119-1F7B-8D3E-FE84E0923BE9}"/>
              </a:ext>
            </a:extLst>
          </p:cNvPr>
          <p:cNvSpPr/>
          <p:nvPr/>
        </p:nvSpPr>
        <p:spPr>
          <a:xfrm rot="18861313">
            <a:off x="7614582" y="5040623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05789D-2AB8-6D16-CE72-D26A35DFC78C}"/>
              </a:ext>
            </a:extLst>
          </p:cNvPr>
          <p:cNvSpPr/>
          <p:nvPr/>
        </p:nvSpPr>
        <p:spPr>
          <a:xfrm rot="10761313">
            <a:off x="7649208" y="5075248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EFE0A0-6FA4-7630-E3AA-248A83002E8F}"/>
              </a:ext>
            </a:extLst>
          </p:cNvPr>
          <p:cNvGrpSpPr/>
          <p:nvPr/>
        </p:nvGrpSpPr>
        <p:grpSpPr>
          <a:xfrm>
            <a:off x="7949274" y="3960359"/>
            <a:ext cx="2461363" cy="440764"/>
            <a:chOff x="1583675" y="2920755"/>
            <a:chExt cx="1556955" cy="24264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9F7A5B-2628-93DA-D0F3-73E2E26FBC71}"/>
                </a:ext>
              </a:extLst>
            </p:cNvPr>
            <p:cNvSpPr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6E0084-F73E-D6DF-B6EB-8DBA765A7173}"/>
                </a:ext>
              </a:extLst>
            </p:cNvPr>
            <p:cNvSpPr txBox="1"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rgbClr val="FF0000"/>
                  </a:solidFill>
                  <a:latin typeface="Tw Cen MT" panose="020B0602020104020603" pitchFamily="34" charset="77"/>
                  <a:ea typeface="+mn-ea"/>
                  <a:cs typeface="+mn-cs"/>
                </a:rPr>
                <a:t>STANDARDIZATION</a:t>
              </a:r>
            </a:p>
          </p:txBody>
        </p:sp>
      </p:grpSp>
      <p:sp>
        <p:nvSpPr>
          <p:cNvPr id="54" name="Straight Connector 53">
            <a:extLst>
              <a:ext uri="{FF2B5EF4-FFF2-40B4-BE49-F238E27FC236}">
                <a16:creationId xmlns:a16="http://schemas.microsoft.com/office/drawing/2014/main" id="{D50A3A29-08DA-D1F8-A59A-1D60E9C7085D}"/>
              </a:ext>
            </a:extLst>
          </p:cNvPr>
          <p:cNvSpPr/>
          <p:nvPr/>
        </p:nvSpPr>
        <p:spPr>
          <a:xfrm>
            <a:off x="9058739" y="2419111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Teardrop 54">
            <a:extLst>
              <a:ext uri="{FF2B5EF4-FFF2-40B4-BE49-F238E27FC236}">
                <a16:creationId xmlns:a16="http://schemas.microsoft.com/office/drawing/2014/main" id="{A74A6D83-7F39-D161-B193-49AA9D8ADCF8}"/>
              </a:ext>
            </a:extLst>
          </p:cNvPr>
          <p:cNvSpPr/>
          <p:nvPr/>
        </p:nvSpPr>
        <p:spPr>
          <a:xfrm rot="8100000">
            <a:off x="8902895" y="2039824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9178FDE-F402-8B8C-7A77-B1A5E6C070DA}"/>
              </a:ext>
            </a:extLst>
          </p:cNvPr>
          <p:cNvSpPr/>
          <p:nvPr/>
        </p:nvSpPr>
        <p:spPr>
          <a:xfrm>
            <a:off x="8937521" y="2074449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8EF4404-6ED0-63AD-C17A-042DDD587AF6}"/>
              </a:ext>
            </a:extLst>
          </p:cNvPr>
          <p:cNvGrpSpPr/>
          <p:nvPr/>
        </p:nvGrpSpPr>
        <p:grpSpPr>
          <a:xfrm>
            <a:off x="9378313" y="1962311"/>
            <a:ext cx="2130377" cy="466712"/>
            <a:chOff x="121110" y="436300"/>
            <a:chExt cx="2130377" cy="46671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E63DF4D-6DB3-BBD9-AAA9-F27D0D21145F}"/>
                </a:ext>
              </a:extLst>
            </p:cNvPr>
            <p:cNvSpPr/>
            <p:nvPr/>
          </p:nvSpPr>
          <p:spPr>
            <a:xfrm>
              <a:off x="744988" y="436300"/>
              <a:ext cx="1506499" cy="4537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73266BA-E87F-B150-8DD2-E611B655C6F5}"/>
                </a:ext>
              </a:extLst>
            </p:cNvPr>
            <p:cNvSpPr txBox="1"/>
            <p:nvPr/>
          </p:nvSpPr>
          <p:spPr>
            <a:xfrm>
              <a:off x="121110" y="449260"/>
              <a:ext cx="1760376" cy="453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rgbClr val="FF0000"/>
                  </a:solidFill>
                  <a:latin typeface="Tw Cen MT" panose="020B0602020104020603" pitchFamily="34" charset="77"/>
                  <a:ea typeface="+mn-ea"/>
                  <a:cs typeface="+mn-cs"/>
                </a:rPr>
                <a:t>MODEL TRAINING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521881E-7DBC-EC25-689A-E51E805A5C26}"/>
              </a:ext>
            </a:extLst>
          </p:cNvPr>
          <p:cNvSpPr/>
          <p:nvPr/>
        </p:nvSpPr>
        <p:spPr>
          <a:xfrm>
            <a:off x="1221981" y="2401197"/>
            <a:ext cx="1731104" cy="62050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845D73E-B241-5E26-6A69-B6C0347BD2D7}"/>
              </a:ext>
            </a:extLst>
          </p:cNvPr>
          <p:cNvSpPr/>
          <p:nvPr/>
        </p:nvSpPr>
        <p:spPr>
          <a:xfrm>
            <a:off x="2004262" y="4345178"/>
            <a:ext cx="1731104" cy="62050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078CC8-7FE9-4B68-99E8-E04EA7204189}"/>
              </a:ext>
            </a:extLst>
          </p:cNvPr>
          <p:cNvSpPr txBox="1"/>
          <p:nvPr/>
        </p:nvSpPr>
        <p:spPr>
          <a:xfrm>
            <a:off x="8071969" y="4337618"/>
            <a:ext cx="2036920" cy="8277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spc="120" dirty="0"/>
              <a:t>Scale the feature into Standard Scale to reduce </a:t>
            </a:r>
            <a:r>
              <a:rPr lang="en-US" sz="1400" b="1" i="1" spc="120" dirty="0">
                <a:solidFill>
                  <a:srgbClr val="0070C0"/>
                </a:solidFill>
              </a:rPr>
              <a:t>imbalance span</a:t>
            </a:r>
            <a:r>
              <a:rPr lang="en-US" sz="1400" b="1" spc="120" dirty="0">
                <a:solidFill>
                  <a:srgbClr val="0070C0"/>
                </a:solidFill>
              </a:rPr>
              <a:t> </a:t>
            </a:r>
            <a:r>
              <a:rPr lang="en-US" sz="1400" b="1" spc="120" dirty="0"/>
              <a:t>between features.</a:t>
            </a:r>
            <a:endParaRPr lang="en-US" sz="1400" b="1" i="1" kern="1200" spc="120" baseline="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A325B3-16B8-F6E1-1A95-7A2D379A3F44}"/>
              </a:ext>
            </a:extLst>
          </p:cNvPr>
          <p:cNvSpPr txBox="1"/>
          <p:nvPr/>
        </p:nvSpPr>
        <p:spPr>
          <a:xfrm>
            <a:off x="9378313" y="2530076"/>
            <a:ext cx="2036920" cy="8277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spc="120" dirty="0"/>
              <a:t>Apply the </a:t>
            </a:r>
            <a:r>
              <a:rPr lang="en-US" sz="1400" b="1" spc="120" dirty="0">
                <a:solidFill>
                  <a:srgbClr val="0070C0"/>
                </a:solidFill>
              </a:rPr>
              <a:t>“ Ridge Regularizer” </a:t>
            </a:r>
            <a:r>
              <a:rPr lang="en-US" sz="1400" b="1" spc="120" dirty="0"/>
              <a:t>to reduce the overfit of traditional Linear Regression.</a:t>
            </a:r>
            <a:endParaRPr lang="en-US" sz="1400" b="1" i="1" kern="1200" spc="120" baseline="0" dirty="0">
              <a:solidFill>
                <a:schemeClr val="tx1"/>
              </a:solidFill>
            </a:endParaRPr>
          </a:p>
        </p:txBody>
      </p:sp>
      <p:sp>
        <p:nvSpPr>
          <p:cNvPr id="72" name="Parallelogram 71">
            <a:extLst>
              <a:ext uri="{FF2B5EF4-FFF2-40B4-BE49-F238E27FC236}">
                <a16:creationId xmlns:a16="http://schemas.microsoft.com/office/drawing/2014/main" id="{8829A0F7-E1BC-4F21-B79C-02A7E3F6DB4F}"/>
              </a:ext>
            </a:extLst>
          </p:cNvPr>
          <p:cNvSpPr/>
          <p:nvPr/>
        </p:nvSpPr>
        <p:spPr>
          <a:xfrm>
            <a:off x="7135526" y="1906665"/>
            <a:ext cx="4754161" cy="3607791"/>
          </a:xfrm>
          <a:prstGeom prst="parallelogram">
            <a:avLst>
              <a:gd name="adj" fmla="val 4661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8" descr="New Style">
            <a:extLst>
              <a:ext uri="{FF2B5EF4-FFF2-40B4-BE49-F238E27FC236}">
                <a16:creationId xmlns:a16="http://schemas.microsoft.com/office/drawing/2014/main" id="{1C8D5956-718F-4560-98F8-1769D4B21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36" y="4743382"/>
            <a:ext cx="1315198" cy="187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FFBA6F-9891-8017-D112-4C37A0287EA7}"/>
              </a:ext>
            </a:extLst>
          </p:cNvPr>
          <p:cNvSpPr txBox="1"/>
          <p:nvPr/>
        </p:nvSpPr>
        <p:spPr>
          <a:xfrm>
            <a:off x="493372" y="1650578"/>
            <a:ext cx="4681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BEST MODEL </a:t>
            </a:r>
          </a:p>
          <a:p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D3158-602C-4761-D333-E52CECEF4F57}"/>
              </a:ext>
            </a:extLst>
          </p:cNvPr>
          <p:cNvSpPr txBox="1"/>
          <p:nvPr/>
        </p:nvSpPr>
        <p:spPr>
          <a:xfrm>
            <a:off x="524493" y="4191254"/>
            <a:ext cx="6176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better </a:t>
            </a:r>
            <a:r>
              <a:rPr lang="en-US" sz="3200" b="1" i="1" dirty="0">
                <a:solidFill>
                  <a:srgbClr val="0070C0"/>
                </a:solidFill>
              </a:rPr>
              <a:t>optimize the penalization </a:t>
            </a:r>
            <a:r>
              <a:rPr lang="en-US" sz="3200" dirty="0"/>
              <a:t>for lower range (log scale).</a:t>
            </a:r>
            <a:endParaRPr lang="th-TH" dirty="0"/>
          </a:p>
        </p:txBody>
      </p:sp>
      <p:pic>
        <p:nvPicPr>
          <p:cNvPr id="1026" name="Picture 2" descr="The Ridge EU">
            <a:extLst>
              <a:ext uri="{FF2B5EF4-FFF2-40B4-BE49-F238E27FC236}">
                <a16:creationId xmlns:a16="http://schemas.microsoft.com/office/drawing/2014/main" id="{FDD13B95-6C38-470B-1347-147897FCE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73" b="89809" l="10000" r="96833">
                        <a14:foregroundMark x1="23583" y1="34713" x2="23583" y2="34713"/>
                        <a14:foregroundMark x1="39750" y1="43790" x2="39750" y2="43790"/>
                        <a14:foregroundMark x1="93250" y1="67834" x2="93250" y2="67834"/>
                        <a14:foregroundMark x1="96583" y1="34395" x2="96583" y2="34395"/>
                        <a14:foregroundMark x1="96833" y1="34236" x2="96833" y2="342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8" t="19299" b="25019"/>
          <a:stretch/>
        </p:blipFill>
        <p:spPr bwMode="auto">
          <a:xfrm>
            <a:off x="466345" y="2501058"/>
            <a:ext cx="2585798" cy="84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6AF796-92BD-8BD6-1C5A-F36439476F83}"/>
              </a:ext>
            </a:extLst>
          </p:cNvPr>
          <p:cNvSpPr txBox="1"/>
          <p:nvPr/>
        </p:nvSpPr>
        <p:spPr>
          <a:xfrm>
            <a:off x="472020" y="3190087"/>
            <a:ext cx="4681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Bierstadt" panose="020B0004020202020204" pitchFamily="34" charset="0"/>
              </a:rPr>
              <a:t>REGULARIZATION</a:t>
            </a:r>
            <a:endParaRPr lang="en-US" sz="3200" b="1" dirty="0">
              <a:solidFill>
                <a:srgbClr val="FFC000"/>
              </a:solidFill>
              <a:latin typeface="Bierstadt" panose="020B00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530BA4-2182-C342-CDD1-A5908AA21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4" t="18152" r="11240" b="17678"/>
          <a:stretch/>
        </p:blipFill>
        <p:spPr bwMode="auto">
          <a:xfrm>
            <a:off x="3108807" y="2621102"/>
            <a:ext cx="914590" cy="6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8BB0E9-D129-4EF9-B7A8-EDB2715BD300}"/>
              </a:ext>
            </a:extLst>
          </p:cNvPr>
          <p:cNvSpPr txBox="1"/>
          <p:nvPr/>
        </p:nvSpPr>
        <p:spPr>
          <a:xfrm>
            <a:off x="4687664" y="1687902"/>
            <a:ext cx="3481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RMSE = 20,956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B970A2-D95E-4FCE-9A2E-91909364BA3F}"/>
                  </a:ext>
                </a:extLst>
              </p:cNvPr>
              <p:cNvSpPr txBox="1"/>
              <p:nvPr/>
            </p:nvSpPr>
            <p:spPr>
              <a:xfrm>
                <a:off x="4707193" y="2365111"/>
                <a:ext cx="348198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/>
                  <a:t> = 0.919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B970A2-D95E-4FCE-9A2E-91909364B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193" y="2365111"/>
                <a:ext cx="3481985" cy="707886"/>
              </a:xfrm>
              <a:prstGeom prst="rect">
                <a:avLst/>
              </a:prstGeom>
              <a:blipFill>
                <a:blip r:embed="rId7"/>
                <a:stretch>
                  <a:fillRect t="-14655" b="-37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1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ED09D727-EC29-3AEA-7814-707241F64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" y="0"/>
            <a:ext cx="121811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1F6FDE-EEAD-933C-0854-70F208A0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51" y="-84239"/>
            <a:ext cx="10711545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entury Gothic (Headings)"/>
              </a:rPr>
              <a:t>SUMMARY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entury Gothic (Headings)"/>
            </a:endParaRPr>
          </a:p>
        </p:txBody>
      </p:sp>
      <p:pic>
        <p:nvPicPr>
          <p:cNvPr id="3074" name="Picture 2" descr="ทำความรู้จัก ROI คืออะไร วัดผลตอบแทนจากการลงทุนได้อย่างไรบ้าง">
            <a:extLst>
              <a:ext uri="{FF2B5EF4-FFF2-40B4-BE49-F238E27FC236}">
                <a16:creationId xmlns:a16="http://schemas.microsoft.com/office/drawing/2014/main" id="{435AB75D-EAA4-0B47-492E-D86EFBB3E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46" y="1561595"/>
            <a:ext cx="2470634" cy="147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669FF4-01EC-4971-34F0-61AB1E0AF2ED}"/>
              </a:ext>
            </a:extLst>
          </p:cNvPr>
          <p:cNvSpPr txBox="1">
            <a:spLocks/>
          </p:cNvSpPr>
          <p:nvPr/>
        </p:nvSpPr>
        <p:spPr>
          <a:xfrm>
            <a:off x="8148343" y="3278187"/>
            <a:ext cx="3940285" cy="21946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/>
              <a:t>Housing Price feature could be </a:t>
            </a:r>
            <a:r>
              <a:rPr lang="en-US" sz="2800" i="1" dirty="0"/>
              <a:t>optimized between </a:t>
            </a:r>
            <a:r>
              <a:rPr lang="en-US" sz="2800" b="1" i="1" dirty="0">
                <a:solidFill>
                  <a:srgbClr val="0070C0"/>
                </a:solidFill>
              </a:rPr>
              <a:t>model performance and cost of Data Storage</a:t>
            </a:r>
            <a:r>
              <a:rPr lang="en-US" sz="28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3076" name="Picture 4" descr="Personalized Properties | Management and Leasing Services | Property  Management">
            <a:extLst>
              <a:ext uri="{FF2B5EF4-FFF2-40B4-BE49-F238E27FC236}">
                <a16:creationId xmlns:a16="http://schemas.microsoft.com/office/drawing/2014/main" id="{6D4356E8-5E05-64FE-5396-7F8898088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97" y="1847842"/>
            <a:ext cx="3078805" cy="9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D40051-CA98-1DBC-F8B5-B270BF849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6745" y="1675488"/>
            <a:ext cx="3013918" cy="1246357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0AF474D-19D8-9D61-DCA7-997363EA7A03}"/>
              </a:ext>
            </a:extLst>
          </p:cNvPr>
          <p:cNvSpPr txBox="1">
            <a:spLocks/>
          </p:cNvSpPr>
          <p:nvPr/>
        </p:nvSpPr>
        <p:spPr>
          <a:xfrm>
            <a:off x="4125856" y="3356010"/>
            <a:ext cx="3940285" cy="21946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/>
              <a:t>Price Prediction could </a:t>
            </a:r>
            <a:r>
              <a:rPr lang="en-US" sz="3200" b="1" i="1" dirty="0">
                <a:solidFill>
                  <a:srgbClr val="0070C0"/>
                </a:solidFill>
              </a:rPr>
              <a:t>personalize </a:t>
            </a:r>
            <a:r>
              <a:rPr lang="en-US" sz="3200" dirty="0"/>
              <a:t>the customer demand.</a:t>
            </a:r>
            <a:endParaRPr lang="en-US" sz="2800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7F003A2-8A83-C791-233A-7E7CEA2CF161}"/>
              </a:ext>
            </a:extLst>
          </p:cNvPr>
          <p:cNvSpPr txBox="1">
            <a:spLocks/>
          </p:cNvSpPr>
          <p:nvPr/>
        </p:nvSpPr>
        <p:spPr>
          <a:xfrm>
            <a:off x="185571" y="3429000"/>
            <a:ext cx="3940285" cy="21946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/>
              <a:t>Better Performance improve ROI for 28%.</a:t>
            </a:r>
          </a:p>
        </p:txBody>
      </p:sp>
      <p:pic>
        <p:nvPicPr>
          <p:cNvPr id="3" name="Picture 14" descr="New Style">
            <a:extLst>
              <a:ext uri="{FF2B5EF4-FFF2-40B4-BE49-F238E27FC236}">
                <a16:creationId xmlns:a16="http://schemas.microsoft.com/office/drawing/2014/main" id="{BD345309-79C6-7619-7515-C99F1C42D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5564" y="4203671"/>
            <a:ext cx="1578060" cy="243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1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F876113E-2FBC-657E-6464-C37A74380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11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30,938 Upward trend Images, Stock Photos &amp; Vectors | Shutterstock">
            <a:extLst>
              <a:ext uri="{FF2B5EF4-FFF2-40B4-BE49-F238E27FC236}">
                <a16:creationId xmlns:a16="http://schemas.microsoft.com/office/drawing/2014/main" id="{B447CA1E-AB28-A6DD-013F-8BA497413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3914">
            <a:off x="937402" y="1674047"/>
            <a:ext cx="2797521" cy="188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1F6FDE-EEAD-933C-0854-70F208A0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5" y="236031"/>
            <a:ext cx="10711545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entury Gothic (Headings)"/>
              </a:rPr>
              <a:t>RECOMMENDATION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entury Gothic (Headings)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9A122F-E1A1-60C0-F816-76C9E3EDBB1A}"/>
              </a:ext>
            </a:extLst>
          </p:cNvPr>
          <p:cNvSpPr txBox="1">
            <a:spLocks/>
          </p:cNvSpPr>
          <p:nvPr/>
        </p:nvSpPr>
        <p:spPr>
          <a:xfrm>
            <a:off x="366020" y="3685244"/>
            <a:ext cx="4125298" cy="21946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200" dirty="0"/>
              <a:t>To explore </a:t>
            </a:r>
            <a:r>
              <a:rPr lang="en-US" sz="3200" b="1" dirty="0">
                <a:solidFill>
                  <a:srgbClr val="0070C0"/>
                </a:solidFill>
              </a:rPr>
              <a:t>More  predictively powerful</a:t>
            </a:r>
            <a:r>
              <a:rPr lang="en-US" sz="3200" dirty="0"/>
              <a:t> algorithms.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95BECB9-4D67-439B-6F65-D4C5DD079BA6}"/>
              </a:ext>
            </a:extLst>
          </p:cNvPr>
          <p:cNvSpPr txBox="1">
            <a:spLocks/>
          </p:cNvSpPr>
          <p:nvPr/>
        </p:nvSpPr>
        <p:spPr>
          <a:xfrm>
            <a:off x="4117272" y="3676279"/>
            <a:ext cx="3657600" cy="1070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200" dirty="0"/>
              <a:t>To </a:t>
            </a:r>
            <a:r>
              <a:rPr lang="en-US" sz="3200" b="1" dirty="0">
                <a:solidFill>
                  <a:srgbClr val="0070C0"/>
                </a:solidFill>
              </a:rPr>
              <a:t>Customize</a:t>
            </a:r>
            <a:r>
              <a:rPr lang="en-US" sz="3200" dirty="0"/>
              <a:t> key features based on individual city.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669FF4-01EC-4971-34F0-61AB1E0AF2ED}"/>
              </a:ext>
            </a:extLst>
          </p:cNvPr>
          <p:cNvSpPr txBox="1">
            <a:spLocks/>
          </p:cNvSpPr>
          <p:nvPr/>
        </p:nvSpPr>
        <p:spPr>
          <a:xfrm>
            <a:off x="7885695" y="3676279"/>
            <a:ext cx="3940285" cy="21946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/>
              <a:t>To </a:t>
            </a:r>
            <a:r>
              <a:rPr lang="en-US" sz="2800" b="1" dirty="0">
                <a:solidFill>
                  <a:schemeClr val="accent1"/>
                </a:solidFill>
              </a:rPr>
              <a:t>Expand new opportunities </a:t>
            </a:r>
            <a:r>
              <a:rPr lang="en-US" sz="2800" dirty="0"/>
              <a:t>in other cities in the U.S. and the world.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C3C9A20-1F3E-0490-2B46-756BEE96DB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1" t="5600"/>
          <a:stretch/>
        </p:blipFill>
        <p:spPr>
          <a:xfrm>
            <a:off x="1026769" y="2041061"/>
            <a:ext cx="2653465" cy="472560"/>
          </a:xfrm>
          <a:prstGeom prst="rect">
            <a:avLst/>
          </a:prstGeom>
        </p:spPr>
      </p:pic>
      <p:pic>
        <p:nvPicPr>
          <p:cNvPr id="2052" name="Picture 4" descr="Business Investment Development Venture Market Expansion Stock Photo,  Picture And Royalty Free Image. Image 76929216.">
            <a:extLst>
              <a:ext uri="{FF2B5EF4-FFF2-40B4-BE49-F238E27FC236}">
                <a16:creationId xmlns:a16="http://schemas.microsoft.com/office/drawing/2014/main" id="{9CE9D045-07BE-34F3-8888-1A9E9C348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691" y="1611222"/>
            <a:ext cx="2780105" cy="181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8A64E8-6AF4-FF19-424C-616317461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5" t="35202" r="21739" b="36385"/>
          <a:stretch/>
        </p:blipFill>
        <p:spPr bwMode="auto">
          <a:xfrm>
            <a:off x="4749387" y="1971360"/>
            <a:ext cx="2118341" cy="5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E8C7404-7EC0-80E6-7820-DE21B9C3D7AE}"/>
              </a:ext>
            </a:extLst>
          </p:cNvPr>
          <p:cNvSpPr txBox="1">
            <a:spLocks/>
          </p:cNvSpPr>
          <p:nvPr/>
        </p:nvSpPr>
        <p:spPr>
          <a:xfrm>
            <a:off x="4689292" y="2513621"/>
            <a:ext cx="3557298" cy="53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0000"/>
                </a:solidFill>
                <a:latin typeface="Century Gothic (Headings)"/>
              </a:rPr>
              <a:t>FEATURE CUSTOMIZATION</a:t>
            </a:r>
            <a:endParaRPr lang="ru-RU" sz="3600" dirty="0">
              <a:solidFill>
                <a:schemeClr val="bg1">
                  <a:lumMod val="75000"/>
                </a:schemeClr>
              </a:solidFill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18996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2208-D3DD-476D-852F-F66297EF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3257-A8FF-484E-B692-041230C54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0213B9-BC46-400E-BE31-3F37031AE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323" y="0"/>
            <a:ext cx="122903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926F22-AC8E-49F6-A56E-B19BF5FA81E3}"/>
              </a:ext>
            </a:extLst>
          </p:cNvPr>
          <p:cNvSpPr txBox="1"/>
          <p:nvPr/>
        </p:nvSpPr>
        <p:spPr>
          <a:xfrm>
            <a:off x="3370729" y="1293675"/>
            <a:ext cx="6042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Thank you</a:t>
            </a:r>
          </a:p>
          <a:p>
            <a:pPr algn="ctr"/>
            <a:r>
              <a:rPr lang="en-US" sz="5400" b="1" dirty="0"/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95753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F0C9-E27F-B211-8B81-506CFB67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FA8E-4721-0DA3-9413-17CCA451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Bases/Background 2 | Happy Tree Friends Fanon Wiki | Fandom">
            <a:extLst>
              <a:ext uri="{FF2B5EF4-FFF2-40B4-BE49-F238E27FC236}">
                <a16:creationId xmlns:a16="http://schemas.microsoft.com/office/drawing/2014/main" id="{D1EB7228-05E5-4A31-1232-656978F0D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29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EA75C4C-48BE-D0FC-0A3B-03169CAEB6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u="sng">
                <a:latin typeface="+mn-lt"/>
              </a:rPr>
              <a:t>Who are we?</a:t>
            </a:r>
            <a:endParaRPr lang="en-US" sz="7200" b="1" u="sng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6D27F-DA51-3806-4845-91211452D8FD}"/>
              </a:ext>
            </a:extLst>
          </p:cNvPr>
          <p:cNvSpPr txBox="1"/>
          <p:nvPr/>
        </p:nvSpPr>
        <p:spPr>
          <a:xfrm>
            <a:off x="1909356" y="6179918"/>
            <a:ext cx="1640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TONZAI</a:t>
            </a:r>
          </a:p>
        </p:txBody>
      </p:sp>
      <p:pic>
        <p:nvPicPr>
          <p:cNvPr id="7" name="Picture 6" descr="New Style">
            <a:extLst>
              <a:ext uri="{FF2B5EF4-FFF2-40B4-BE49-F238E27FC236}">
                <a16:creationId xmlns:a16="http://schemas.microsoft.com/office/drawing/2014/main" id="{9C8B8EA2-EF8F-1E16-4FBD-57C57299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3126784"/>
            <a:ext cx="33337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A746F6-A9D0-7224-C4F6-053C17C66F5A}"/>
              </a:ext>
            </a:extLst>
          </p:cNvPr>
          <p:cNvSpPr txBox="1"/>
          <p:nvPr/>
        </p:nvSpPr>
        <p:spPr>
          <a:xfrm>
            <a:off x="9171372" y="5842093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MINK</a:t>
            </a:r>
          </a:p>
        </p:txBody>
      </p:sp>
      <p:pic>
        <p:nvPicPr>
          <p:cNvPr id="9" name="Picture 8" descr="New Style">
            <a:extLst>
              <a:ext uri="{FF2B5EF4-FFF2-40B4-BE49-F238E27FC236}">
                <a16:creationId xmlns:a16="http://schemas.microsoft.com/office/drawing/2014/main" id="{50E58CA0-A969-8A42-84D8-A17B220B9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58" y="2423736"/>
            <a:ext cx="213119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DB4A86-0BAA-3589-35F0-BD8E30559E69}"/>
              </a:ext>
            </a:extLst>
          </p:cNvPr>
          <p:cNvSpPr txBox="1"/>
          <p:nvPr/>
        </p:nvSpPr>
        <p:spPr>
          <a:xfrm>
            <a:off x="5498416" y="5360703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KANT</a:t>
            </a:r>
          </a:p>
        </p:txBody>
      </p:sp>
      <p:pic>
        <p:nvPicPr>
          <p:cNvPr id="11" name="Picture 14" descr="New Style">
            <a:extLst>
              <a:ext uri="{FF2B5EF4-FFF2-40B4-BE49-F238E27FC236}">
                <a16:creationId xmlns:a16="http://schemas.microsoft.com/office/drawing/2014/main" id="{60A1C53E-69F9-3AD1-587C-B6044BE7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2062" y="2065460"/>
            <a:ext cx="2651371" cy="409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22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2ECCF26-C436-4DF7-AC07-709A6F425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211887" cy="743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2042F-CAB8-4344-A712-AFE14F5E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Happy Three Friends Property Agency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7F4F-F3B4-43E1-9CE0-FAFB56BA6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We are seeking new opportunity in Ames, Iowa</a:t>
            </a:r>
          </a:p>
          <a:p>
            <a:pPr marL="0" indent="0">
              <a:buNone/>
            </a:pPr>
            <a:r>
              <a:rPr lang="en-US" sz="3600" dirty="0"/>
              <a:t>   (aka Happy Trees Town)</a:t>
            </a:r>
            <a:endParaRPr lang="en-US" sz="3200" dirty="0"/>
          </a:p>
          <a:p>
            <a:r>
              <a:rPr lang="en-US" sz="3600" dirty="0"/>
              <a:t>Studying dataset for property investment to match client’s need</a:t>
            </a:r>
          </a:p>
          <a:p>
            <a:pPr lvl="1"/>
            <a:r>
              <a:rPr lang="en-US" sz="3200" dirty="0"/>
              <a:t>Low price-sale</a:t>
            </a:r>
          </a:p>
          <a:p>
            <a:pPr lvl="1"/>
            <a:r>
              <a:rPr lang="en-US" sz="3200" dirty="0"/>
              <a:t>Average price-sale</a:t>
            </a:r>
          </a:p>
          <a:p>
            <a:pPr lvl="1"/>
            <a:r>
              <a:rPr lang="en-US" sz="3200" dirty="0"/>
              <a:t>High price-sale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3749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471604A-3E4C-49A6-8EED-FBF2834F9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E3FEB-5C4E-463A-8A24-60F39647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9216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A5656-0B28-446D-8949-6BA9EA486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2865"/>
            <a:ext cx="8201628" cy="4351338"/>
          </a:xfrm>
        </p:spPr>
        <p:txBody>
          <a:bodyPr/>
          <a:lstStyle/>
          <a:p>
            <a:r>
              <a:rPr lang="en-US" dirty="0"/>
              <a:t>Invent model to evaluate proper price of the property</a:t>
            </a:r>
          </a:p>
          <a:p>
            <a:pPr marL="0" indent="0">
              <a:buNone/>
            </a:pPr>
            <a:r>
              <a:rPr lang="en-US" dirty="0"/>
              <a:t>according to appointed features </a:t>
            </a:r>
          </a:p>
          <a:p>
            <a:r>
              <a:rPr lang="en-US" dirty="0"/>
              <a:t>Matching property features and clients </a:t>
            </a:r>
          </a:p>
          <a:p>
            <a:r>
              <a:rPr lang="en-US" dirty="0"/>
              <a:t>RMSE score is used as key indicator in this project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6" descr="New Style">
            <a:extLst>
              <a:ext uri="{FF2B5EF4-FFF2-40B4-BE49-F238E27FC236}">
                <a16:creationId xmlns:a16="http://schemas.microsoft.com/office/drawing/2014/main" id="{81FEE56D-2D6F-4610-8735-B60609DB4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199" y="3631686"/>
            <a:ext cx="3068285" cy="279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33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C8C37F-7AA4-42D0-AFFA-C5C3C11CF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AE8291-61B1-47E1-A03D-28136AD0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31" y="1825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Our Model Journey</a:t>
            </a:r>
          </a:p>
        </p:txBody>
      </p:sp>
      <p:pic>
        <p:nvPicPr>
          <p:cNvPr id="5" name="Picture 4" descr="Chart, line chart">
            <a:extLst>
              <a:ext uri="{FF2B5EF4-FFF2-40B4-BE49-F238E27FC236}">
                <a16:creationId xmlns:a16="http://schemas.microsoft.com/office/drawing/2014/main" id="{00E64680-4843-EAEF-5FCC-B9723CC1E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66" y="1085809"/>
            <a:ext cx="9512181" cy="5065235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3AC34F-1972-CD51-9049-B749E20579FB}"/>
              </a:ext>
            </a:extLst>
          </p:cNvPr>
          <p:cNvSpPr txBox="1"/>
          <p:nvPr/>
        </p:nvSpPr>
        <p:spPr>
          <a:xfrm>
            <a:off x="3705446" y="1197280"/>
            <a:ext cx="193550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Correlation-based</a:t>
            </a:r>
          </a:p>
          <a:p>
            <a:r>
              <a:rPr lang="en-US" b="1" dirty="0"/>
              <a:t>Features selection</a:t>
            </a:r>
          </a:p>
          <a:p>
            <a:r>
              <a:rPr lang="en-US" b="1" i="1" dirty="0"/>
              <a:t>RMSE : 30,814</a:t>
            </a:r>
            <a:endParaRPr lang="th-TH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9D903-8A0D-EC15-F117-E485648BE1A9}"/>
              </a:ext>
            </a:extLst>
          </p:cNvPr>
          <p:cNvSpPr txBox="1"/>
          <p:nvPr/>
        </p:nvSpPr>
        <p:spPr>
          <a:xfrm>
            <a:off x="1662733" y="2702654"/>
            <a:ext cx="1583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LASSO CV</a:t>
            </a:r>
          </a:p>
          <a:p>
            <a:r>
              <a:rPr lang="en-US" b="1" i="1" dirty="0"/>
              <a:t>RMSE 28,347</a:t>
            </a:r>
            <a:endParaRPr lang="th-TH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A9C1A4-1510-262A-282D-4EA8ADA6F00C}"/>
              </a:ext>
            </a:extLst>
          </p:cNvPr>
          <p:cNvSpPr txBox="1"/>
          <p:nvPr/>
        </p:nvSpPr>
        <p:spPr>
          <a:xfrm>
            <a:off x="1825908" y="3913017"/>
            <a:ext cx="238311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Dummy Numerical</a:t>
            </a:r>
          </a:p>
          <a:p>
            <a:r>
              <a:rPr lang="en-US" b="1" i="1" dirty="0"/>
              <a:t>RMSE : 25,315</a:t>
            </a:r>
            <a:endParaRPr lang="th-TH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055879-21D6-B210-BA01-8257D80B0F0C}"/>
              </a:ext>
            </a:extLst>
          </p:cNvPr>
          <p:cNvSpPr txBox="1"/>
          <p:nvPr/>
        </p:nvSpPr>
        <p:spPr>
          <a:xfrm>
            <a:off x="3941022" y="4898968"/>
            <a:ext cx="27654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Outlier Management</a:t>
            </a:r>
          </a:p>
          <a:p>
            <a:r>
              <a:rPr lang="en-US" b="1" i="1" dirty="0"/>
              <a:t>RMSE : 23,759</a:t>
            </a:r>
            <a:endParaRPr lang="th-TH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39DAD-27DA-1047-9532-85F7658F2814}"/>
              </a:ext>
            </a:extLst>
          </p:cNvPr>
          <p:cNvSpPr txBox="1"/>
          <p:nvPr/>
        </p:nvSpPr>
        <p:spPr>
          <a:xfrm>
            <a:off x="6997292" y="2772794"/>
            <a:ext cx="220412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Log Transformation</a:t>
            </a:r>
          </a:p>
          <a:p>
            <a:r>
              <a:rPr lang="en-US" b="1" i="1" dirty="0"/>
              <a:t>RMSE : 21,817</a:t>
            </a:r>
            <a:endParaRPr lang="th-TH" b="1" i="1" dirty="0"/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60702A30-C8A2-E8F6-1876-942576AF44D4}"/>
              </a:ext>
            </a:extLst>
          </p:cNvPr>
          <p:cNvSpPr/>
          <p:nvPr/>
        </p:nvSpPr>
        <p:spPr>
          <a:xfrm>
            <a:off x="7792259" y="4130588"/>
            <a:ext cx="11005" cy="54744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7B0AB9B1-E66E-4320-70C5-2A3D8056941B}"/>
              </a:ext>
            </a:extLst>
          </p:cNvPr>
          <p:cNvSpPr/>
          <p:nvPr/>
        </p:nvSpPr>
        <p:spPr>
          <a:xfrm>
            <a:off x="7811206" y="4892369"/>
            <a:ext cx="8977" cy="61894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08E165A7-2A41-301E-B5F5-00C56E05249D}"/>
              </a:ext>
            </a:extLst>
          </p:cNvPr>
          <p:cNvSpPr/>
          <p:nvPr/>
        </p:nvSpPr>
        <p:spPr>
          <a:xfrm>
            <a:off x="9153920" y="4903003"/>
            <a:ext cx="8977" cy="61894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8BFED4-6E25-B728-2F8F-E61C99FF253E}"/>
              </a:ext>
            </a:extLst>
          </p:cNvPr>
          <p:cNvSpPr txBox="1"/>
          <p:nvPr/>
        </p:nvSpPr>
        <p:spPr>
          <a:xfrm>
            <a:off x="9497469" y="3551458"/>
            <a:ext cx="2344463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Ridge Regularization</a:t>
            </a:r>
          </a:p>
          <a:p>
            <a:r>
              <a:rPr lang="en-US" b="1" i="1" dirty="0"/>
              <a:t>RMSE : 20,711</a:t>
            </a:r>
            <a:endParaRPr lang="th-TH" b="1" i="1" dirty="0"/>
          </a:p>
        </p:txBody>
      </p:sp>
      <p:pic>
        <p:nvPicPr>
          <p:cNvPr id="23" name="Picture 6" descr="New Style">
            <a:extLst>
              <a:ext uri="{FF2B5EF4-FFF2-40B4-BE49-F238E27FC236}">
                <a16:creationId xmlns:a16="http://schemas.microsoft.com/office/drawing/2014/main" id="{50977EE3-BF00-48A5-8E7E-04ABF188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7920" flipH="1">
            <a:off x="75229" y="4745277"/>
            <a:ext cx="2017852" cy="186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7FE5E8-6834-480D-9E20-83AE5905E9C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275715" y="1522129"/>
            <a:ext cx="1429731" cy="13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9E2E65-7A4C-4246-B343-1992CB018FBD}"/>
              </a:ext>
            </a:extLst>
          </p:cNvPr>
          <p:cNvCxnSpPr>
            <a:cxnSpLocks/>
          </p:cNvCxnSpPr>
          <p:nvPr/>
        </p:nvCxnSpPr>
        <p:spPr>
          <a:xfrm flipH="1">
            <a:off x="2990580" y="2468242"/>
            <a:ext cx="428288" cy="33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FC33FC-D70F-449D-AF0B-148205652668}"/>
              </a:ext>
            </a:extLst>
          </p:cNvPr>
          <p:cNvCxnSpPr>
            <a:cxnSpLocks/>
          </p:cNvCxnSpPr>
          <p:nvPr/>
        </p:nvCxnSpPr>
        <p:spPr>
          <a:xfrm flipH="1">
            <a:off x="3674077" y="3597890"/>
            <a:ext cx="571483" cy="23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FC3FC9-9172-41F0-82BF-4007C15BCCCD}"/>
              </a:ext>
            </a:extLst>
          </p:cNvPr>
          <p:cNvCxnSpPr>
            <a:cxnSpLocks/>
          </p:cNvCxnSpPr>
          <p:nvPr/>
        </p:nvCxnSpPr>
        <p:spPr>
          <a:xfrm flipH="1">
            <a:off x="6107287" y="4190739"/>
            <a:ext cx="740692" cy="52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9932FFA-3642-45D7-AC66-374F32F07563}"/>
              </a:ext>
            </a:extLst>
          </p:cNvPr>
          <p:cNvCxnSpPr>
            <a:cxnSpLocks/>
          </p:cNvCxnSpPr>
          <p:nvPr/>
        </p:nvCxnSpPr>
        <p:spPr>
          <a:xfrm flipH="1" flipV="1">
            <a:off x="7963445" y="3500685"/>
            <a:ext cx="723355" cy="117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0466E5-EF8C-499A-90FA-502352C9B8BD}"/>
              </a:ext>
            </a:extLst>
          </p:cNvPr>
          <p:cNvCxnSpPr>
            <a:cxnSpLocks/>
          </p:cNvCxnSpPr>
          <p:nvPr/>
        </p:nvCxnSpPr>
        <p:spPr>
          <a:xfrm flipV="1">
            <a:off x="10201096" y="4236182"/>
            <a:ext cx="295538" cy="96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53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47985E0-1120-41A5-927C-042E34EB9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1883" cy="743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4F5EED-95EF-4DD2-A44F-B56A65E4C8BF}"/>
              </a:ext>
            </a:extLst>
          </p:cNvPr>
          <p:cNvSpPr txBox="1"/>
          <p:nvPr/>
        </p:nvSpPr>
        <p:spPr>
          <a:xfrm>
            <a:off x="1127717" y="1886673"/>
            <a:ext cx="99365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PROCESS IN THIS PROJECT</a:t>
            </a:r>
          </a:p>
          <a:p>
            <a:endParaRPr lang="en-US" sz="7200" dirty="0"/>
          </a:p>
          <a:p>
            <a:endParaRPr lang="en-US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AF317-409E-4F5C-B9D6-AF68D8CBF7FD}"/>
              </a:ext>
            </a:extLst>
          </p:cNvPr>
          <p:cNvSpPr txBox="1"/>
          <p:nvPr/>
        </p:nvSpPr>
        <p:spPr>
          <a:xfrm>
            <a:off x="878304" y="3071613"/>
            <a:ext cx="10435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by our pure genuine </a:t>
            </a:r>
            <a:r>
              <a:rPr lang="en-US" sz="2800" dirty="0" err="1"/>
              <a:t>geniusness</a:t>
            </a:r>
            <a:r>
              <a:rPr lang="en-US" sz="2800" dirty="0"/>
              <a:t> of our triple brains could’ve ever done</a:t>
            </a:r>
          </a:p>
        </p:txBody>
      </p:sp>
    </p:spTree>
    <p:extLst>
      <p:ext uri="{BB962C8B-B14F-4D97-AF65-F5344CB8AC3E}">
        <p14:creationId xmlns:p14="http://schemas.microsoft.com/office/powerpoint/2010/main" val="322649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D6272CB8-6540-4E88-A69C-F6EA5F6C6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30"/>
            <a:ext cx="121811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B5CBE9C6-A923-AC4B-58B4-ACDC6C01527C}"/>
              </a:ext>
            </a:extLst>
          </p:cNvPr>
          <p:cNvSpPr/>
          <p:nvPr/>
        </p:nvSpPr>
        <p:spPr>
          <a:xfrm>
            <a:off x="897340" y="2422159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83D52187-1CCF-8A45-B6BC-B384A823C8B0}"/>
              </a:ext>
            </a:extLst>
          </p:cNvPr>
          <p:cNvSpPr/>
          <p:nvPr/>
        </p:nvSpPr>
        <p:spPr>
          <a:xfrm>
            <a:off x="676944" y="3713609"/>
            <a:ext cx="10215948" cy="0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905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  <a:tailEnd type="triangle" w="lg" len="lg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B3807DCC-2B95-3598-BCEC-F770B3225976}"/>
              </a:ext>
            </a:extLst>
          </p:cNvPr>
          <p:cNvSpPr/>
          <p:nvPr/>
        </p:nvSpPr>
        <p:spPr>
          <a:xfrm rot="8100000">
            <a:off x="741496" y="2042872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3D30C4-3AB4-5F7F-0BC5-C25C1D175B8F}"/>
              </a:ext>
            </a:extLst>
          </p:cNvPr>
          <p:cNvSpPr/>
          <p:nvPr/>
        </p:nvSpPr>
        <p:spPr>
          <a:xfrm>
            <a:off x="776122" y="2077497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E79D19-7DDB-A410-FFCF-C2D6A26F01B1}"/>
              </a:ext>
            </a:extLst>
          </p:cNvPr>
          <p:cNvGrpSpPr/>
          <p:nvPr/>
        </p:nvGrpSpPr>
        <p:grpSpPr>
          <a:xfrm>
            <a:off x="1216914" y="1965359"/>
            <a:ext cx="2130377" cy="466712"/>
            <a:chOff x="121110" y="436300"/>
            <a:chExt cx="2130377" cy="4667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D8F1AF-4F6E-A4ED-D3E1-B25C55AE340A}"/>
                </a:ext>
              </a:extLst>
            </p:cNvPr>
            <p:cNvSpPr/>
            <p:nvPr/>
          </p:nvSpPr>
          <p:spPr>
            <a:xfrm>
              <a:off x="744988" y="436300"/>
              <a:ext cx="1506499" cy="4537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59AA69-7A71-AEF5-EB7A-BE25962AAA04}"/>
                </a:ext>
              </a:extLst>
            </p:cNvPr>
            <p:cNvSpPr txBox="1"/>
            <p:nvPr/>
          </p:nvSpPr>
          <p:spPr>
            <a:xfrm>
              <a:off x="121110" y="449260"/>
              <a:ext cx="1506499" cy="453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rgbClr val="FF0000"/>
                  </a:solidFill>
                  <a:latin typeface="Tw Cen MT" panose="020B0602020104020603" pitchFamily="34" charset="77"/>
                  <a:ea typeface="+mn-ea"/>
                  <a:cs typeface="+mn-cs"/>
                </a:rPr>
                <a:t>IMPORT</a:t>
              </a: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F11BB2FF-24BE-12FB-7873-F46EACD1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5" y="236031"/>
            <a:ext cx="10711545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PIPELINE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63AC4C7F-6807-A2C1-824D-A93AB2D5C154}"/>
              </a:ext>
            </a:extLst>
          </p:cNvPr>
          <p:cNvSpPr/>
          <p:nvPr/>
        </p:nvSpPr>
        <p:spPr>
          <a:xfrm>
            <a:off x="1648264" y="3713610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2E4C948D-C35E-1863-7627-AC63032011B5}"/>
              </a:ext>
            </a:extLst>
          </p:cNvPr>
          <p:cNvSpPr/>
          <p:nvPr/>
        </p:nvSpPr>
        <p:spPr>
          <a:xfrm rot="18861313">
            <a:off x="1492420" y="5026002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561A79-BBBE-0B9C-A741-8AB2BA9756A0}"/>
              </a:ext>
            </a:extLst>
          </p:cNvPr>
          <p:cNvSpPr/>
          <p:nvPr/>
        </p:nvSpPr>
        <p:spPr>
          <a:xfrm rot="10761313">
            <a:off x="1527046" y="5060627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C4BA16-FABB-E22F-6339-924C82844198}"/>
              </a:ext>
            </a:extLst>
          </p:cNvPr>
          <p:cNvGrpSpPr/>
          <p:nvPr/>
        </p:nvGrpSpPr>
        <p:grpSpPr>
          <a:xfrm>
            <a:off x="2009219" y="4022871"/>
            <a:ext cx="1556955" cy="242648"/>
            <a:chOff x="1583675" y="2920755"/>
            <a:chExt cx="1556955" cy="2426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0116C6-0662-72EA-0E79-C80305C0895B}"/>
                </a:ext>
              </a:extLst>
            </p:cNvPr>
            <p:cNvSpPr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80CB8B-4C87-DDA4-2620-DAD46371D3E2}"/>
                </a:ext>
              </a:extLst>
            </p:cNvPr>
            <p:cNvSpPr txBox="1"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rgbClr val="FF0000"/>
                  </a:solidFill>
                  <a:latin typeface="Tw Cen MT" panose="020B0602020104020603" pitchFamily="34" charset="77"/>
                  <a:ea typeface="+mn-ea"/>
                  <a:cs typeface="+mn-cs"/>
                </a:rPr>
                <a:t>CLEANING</a:t>
              </a:r>
            </a:p>
          </p:txBody>
        </p:sp>
      </p:grp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4EE42D4D-AC2A-558B-9619-01B8E9BB7D40}"/>
              </a:ext>
            </a:extLst>
          </p:cNvPr>
          <p:cNvSpPr/>
          <p:nvPr/>
        </p:nvSpPr>
        <p:spPr>
          <a:xfrm>
            <a:off x="3231352" y="2394333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94924906-EBB7-09FD-BDB5-F8F528A75B47}"/>
              </a:ext>
            </a:extLst>
          </p:cNvPr>
          <p:cNvSpPr/>
          <p:nvPr/>
        </p:nvSpPr>
        <p:spPr>
          <a:xfrm rot="8100000">
            <a:off x="3075508" y="2015046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0CA3EB-6291-6698-BF56-26F4CD6A4778}"/>
              </a:ext>
            </a:extLst>
          </p:cNvPr>
          <p:cNvSpPr/>
          <p:nvPr/>
        </p:nvSpPr>
        <p:spPr>
          <a:xfrm>
            <a:off x="3110134" y="2049671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AC6C77-599C-C77D-79B9-269D8A3A66C7}"/>
              </a:ext>
            </a:extLst>
          </p:cNvPr>
          <p:cNvGrpSpPr/>
          <p:nvPr/>
        </p:nvGrpSpPr>
        <p:grpSpPr>
          <a:xfrm>
            <a:off x="3550926" y="1937533"/>
            <a:ext cx="2130377" cy="466712"/>
            <a:chOff x="121110" y="436300"/>
            <a:chExt cx="2130377" cy="4667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A7E829-C8CE-F7C5-87E8-7DD883A47955}"/>
                </a:ext>
              </a:extLst>
            </p:cNvPr>
            <p:cNvSpPr/>
            <p:nvPr/>
          </p:nvSpPr>
          <p:spPr>
            <a:xfrm>
              <a:off x="744988" y="436300"/>
              <a:ext cx="1506499" cy="4537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C7C1A5-CB8F-1EA6-1BCE-06BB6E9B0EB8}"/>
                </a:ext>
              </a:extLst>
            </p:cNvPr>
            <p:cNvSpPr txBox="1"/>
            <p:nvPr/>
          </p:nvSpPr>
          <p:spPr>
            <a:xfrm>
              <a:off x="121110" y="449260"/>
              <a:ext cx="1760376" cy="453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rgbClr val="FF0000"/>
                  </a:solidFill>
                  <a:latin typeface="Tw Cen MT" panose="020B0602020104020603" pitchFamily="34" charset="77"/>
                  <a:ea typeface="+mn-ea"/>
                  <a:cs typeface="+mn-cs"/>
                </a:rPr>
                <a:t>OUTLIER MANAGEMENT</a:t>
              </a:r>
            </a:p>
          </p:txBody>
        </p:sp>
      </p:grp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65A9DDD1-2309-42AC-5655-EB1B802AB040}"/>
              </a:ext>
            </a:extLst>
          </p:cNvPr>
          <p:cNvSpPr/>
          <p:nvPr/>
        </p:nvSpPr>
        <p:spPr>
          <a:xfrm>
            <a:off x="4660441" y="3728915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F07A7682-A9C9-022F-21E8-1D862A900DCF}"/>
              </a:ext>
            </a:extLst>
          </p:cNvPr>
          <p:cNvSpPr/>
          <p:nvPr/>
        </p:nvSpPr>
        <p:spPr>
          <a:xfrm rot="18861313">
            <a:off x="4504597" y="5041307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260849-882C-015D-2505-6743B46002EA}"/>
              </a:ext>
            </a:extLst>
          </p:cNvPr>
          <p:cNvSpPr/>
          <p:nvPr/>
        </p:nvSpPr>
        <p:spPr>
          <a:xfrm rot="10761313">
            <a:off x="4539223" y="5075932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85B952-8F57-7B12-17F2-6F60184D5905}"/>
              </a:ext>
            </a:extLst>
          </p:cNvPr>
          <p:cNvGrpSpPr/>
          <p:nvPr/>
        </p:nvGrpSpPr>
        <p:grpSpPr>
          <a:xfrm>
            <a:off x="4978305" y="3954098"/>
            <a:ext cx="2584547" cy="453285"/>
            <a:chOff x="1583675" y="2920755"/>
            <a:chExt cx="1634876" cy="24954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4D40BA-5F67-1B9D-36A9-653BDB1079FD}"/>
                </a:ext>
              </a:extLst>
            </p:cNvPr>
            <p:cNvSpPr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72BACD-0C45-B416-5D0A-81362BFA0FB4}"/>
                </a:ext>
              </a:extLst>
            </p:cNvPr>
            <p:cNvSpPr txBox="1"/>
            <p:nvPr/>
          </p:nvSpPr>
          <p:spPr>
            <a:xfrm>
              <a:off x="1684429" y="2927648"/>
              <a:ext cx="1534122" cy="242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rgbClr val="FF0000"/>
                  </a:solidFill>
                  <a:latin typeface="Tw Cen MT" panose="020B0602020104020603" pitchFamily="34" charset="77"/>
                  <a:ea typeface="+mn-ea"/>
                  <a:cs typeface="+mn-cs"/>
                </a:rPr>
                <a:t>LOG TRANSFORMATION</a:t>
              </a:r>
            </a:p>
          </p:txBody>
        </p:sp>
      </p:grpSp>
      <p:sp>
        <p:nvSpPr>
          <p:cNvPr id="42" name="Straight Connector 41">
            <a:extLst>
              <a:ext uri="{FF2B5EF4-FFF2-40B4-BE49-F238E27FC236}">
                <a16:creationId xmlns:a16="http://schemas.microsoft.com/office/drawing/2014/main" id="{746E0EC6-43EE-F0C1-EE79-53A45742B9AD}"/>
              </a:ext>
            </a:extLst>
          </p:cNvPr>
          <p:cNvSpPr/>
          <p:nvPr/>
        </p:nvSpPr>
        <p:spPr>
          <a:xfrm>
            <a:off x="6255732" y="2391285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457D5BB9-6814-4590-FA58-8B8522ECC817}"/>
              </a:ext>
            </a:extLst>
          </p:cNvPr>
          <p:cNvSpPr/>
          <p:nvPr/>
        </p:nvSpPr>
        <p:spPr>
          <a:xfrm rot="8100000">
            <a:off x="6099888" y="2011998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3D1CF8-FDE1-2637-A9F1-29D94214E902}"/>
              </a:ext>
            </a:extLst>
          </p:cNvPr>
          <p:cNvSpPr/>
          <p:nvPr/>
        </p:nvSpPr>
        <p:spPr>
          <a:xfrm>
            <a:off x="6134514" y="2046623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078797C-C3ED-E92C-B42B-A5145FEB8CCF}"/>
              </a:ext>
            </a:extLst>
          </p:cNvPr>
          <p:cNvGrpSpPr/>
          <p:nvPr/>
        </p:nvGrpSpPr>
        <p:grpSpPr>
          <a:xfrm>
            <a:off x="6575306" y="1934485"/>
            <a:ext cx="2130377" cy="466712"/>
            <a:chOff x="121110" y="436300"/>
            <a:chExt cx="2130377" cy="46671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FB622C-483D-3CBA-974D-8A0500054CF3}"/>
                </a:ext>
              </a:extLst>
            </p:cNvPr>
            <p:cNvSpPr/>
            <p:nvPr/>
          </p:nvSpPr>
          <p:spPr>
            <a:xfrm>
              <a:off x="744988" y="436300"/>
              <a:ext cx="1506499" cy="4537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7A6B409-DDB7-A035-4AC2-BAD137E9C2FF}"/>
                </a:ext>
              </a:extLst>
            </p:cNvPr>
            <p:cNvSpPr txBox="1"/>
            <p:nvPr/>
          </p:nvSpPr>
          <p:spPr>
            <a:xfrm>
              <a:off x="121110" y="449260"/>
              <a:ext cx="1760376" cy="453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rgbClr val="FF0000"/>
                  </a:solidFill>
                  <a:latin typeface="Tw Cen MT" panose="020B0602020104020603" pitchFamily="34" charset="77"/>
                  <a:ea typeface="+mn-ea"/>
                  <a:cs typeface="+mn-cs"/>
                </a:rPr>
                <a:t>ENCODING</a:t>
              </a:r>
            </a:p>
          </p:txBody>
        </p:sp>
      </p:grpSp>
      <p:sp>
        <p:nvSpPr>
          <p:cNvPr id="48" name="Straight Connector 47">
            <a:extLst>
              <a:ext uri="{FF2B5EF4-FFF2-40B4-BE49-F238E27FC236}">
                <a16:creationId xmlns:a16="http://schemas.microsoft.com/office/drawing/2014/main" id="{654B91D2-A611-68E1-4843-AF7D17ABB938}"/>
              </a:ext>
            </a:extLst>
          </p:cNvPr>
          <p:cNvSpPr/>
          <p:nvPr/>
        </p:nvSpPr>
        <p:spPr>
          <a:xfrm>
            <a:off x="7770426" y="3728231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Teardrop 48">
            <a:extLst>
              <a:ext uri="{FF2B5EF4-FFF2-40B4-BE49-F238E27FC236}">
                <a16:creationId xmlns:a16="http://schemas.microsoft.com/office/drawing/2014/main" id="{83FA5385-F119-1F7B-8D3E-FE84E0923BE9}"/>
              </a:ext>
            </a:extLst>
          </p:cNvPr>
          <p:cNvSpPr/>
          <p:nvPr/>
        </p:nvSpPr>
        <p:spPr>
          <a:xfrm rot="18861313">
            <a:off x="7614582" y="5040623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05789D-2AB8-6D16-CE72-D26A35DFC78C}"/>
              </a:ext>
            </a:extLst>
          </p:cNvPr>
          <p:cNvSpPr/>
          <p:nvPr/>
        </p:nvSpPr>
        <p:spPr>
          <a:xfrm rot="10761313">
            <a:off x="7649208" y="5075248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EFE0A0-6FA4-7630-E3AA-248A83002E8F}"/>
              </a:ext>
            </a:extLst>
          </p:cNvPr>
          <p:cNvGrpSpPr/>
          <p:nvPr/>
        </p:nvGrpSpPr>
        <p:grpSpPr>
          <a:xfrm>
            <a:off x="7949274" y="3960359"/>
            <a:ext cx="2461363" cy="440764"/>
            <a:chOff x="1583675" y="2920755"/>
            <a:chExt cx="1556955" cy="24264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9F7A5B-2628-93DA-D0F3-73E2E26FBC71}"/>
                </a:ext>
              </a:extLst>
            </p:cNvPr>
            <p:cNvSpPr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6E0084-F73E-D6DF-B6EB-8DBA765A7173}"/>
                </a:ext>
              </a:extLst>
            </p:cNvPr>
            <p:cNvSpPr txBox="1"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rgbClr val="FF0000"/>
                  </a:solidFill>
                  <a:latin typeface="Tw Cen MT" panose="020B0602020104020603" pitchFamily="34" charset="77"/>
                  <a:ea typeface="+mn-ea"/>
                  <a:cs typeface="+mn-cs"/>
                </a:rPr>
                <a:t>STANDARDIZATION</a:t>
              </a:r>
            </a:p>
          </p:txBody>
        </p:sp>
      </p:grpSp>
      <p:sp>
        <p:nvSpPr>
          <p:cNvPr id="54" name="Straight Connector 53">
            <a:extLst>
              <a:ext uri="{FF2B5EF4-FFF2-40B4-BE49-F238E27FC236}">
                <a16:creationId xmlns:a16="http://schemas.microsoft.com/office/drawing/2014/main" id="{D50A3A29-08DA-D1F8-A59A-1D60E9C7085D}"/>
              </a:ext>
            </a:extLst>
          </p:cNvPr>
          <p:cNvSpPr/>
          <p:nvPr/>
        </p:nvSpPr>
        <p:spPr>
          <a:xfrm>
            <a:off x="9058739" y="2419111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Teardrop 54">
            <a:extLst>
              <a:ext uri="{FF2B5EF4-FFF2-40B4-BE49-F238E27FC236}">
                <a16:creationId xmlns:a16="http://schemas.microsoft.com/office/drawing/2014/main" id="{A74A6D83-7F39-D161-B193-49AA9D8ADCF8}"/>
              </a:ext>
            </a:extLst>
          </p:cNvPr>
          <p:cNvSpPr/>
          <p:nvPr/>
        </p:nvSpPr>
        <p:spPr>
          <a:xfrm rot="8100000">
            <a:off x="8902895" y="2039824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9178FDE-F402-8B8C-7A77-B1A5E6C070DA}"/>
              </a:ext>
            </a:extLst>
          </p:cNvPr>
          <p:cNvSpPr/>
          <p:nvPr/>
        </p:nvSpPr>
        <p:spPr>
          <a:xfrm>
            <a:off x="8937521" y="2074449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8EF4404-6ED0-63AD-C17A-042DDD587AF6}"/>
              </a:ext>
            </a:extLst>
          </p:cNvPr>
          <p:cNvGrpSpPr/>
          <p:nvPr/>
        </p:nvGrpSpPr>
        <p:grpSpPr>
          <a:xfrm>
            <a:off x="9378313" y="1962311"/>
            <a:ext cx="2130377" cy="466712"/>
            <a:chOff x="121110" y="436300"/>
            <a:chExt cx="2130377" cy="46671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E63DF4D-6DB3-BBD9-AAA9-F27D0D21145F}"/>
                </a:ext>
              </a:extLst>
            </p:cNvPr>
            <p:cNvSpPr/>
            <p:nvPr/>
          </p:nvSpPr>
          <p:spPr>
            <a:xfrm>
              <a:off x="744988" y="436300"/>
              <a:ext cx="1506499" cy="4537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73266BA-E87F-B150-8DD2-E611B655C6F5}"/>
                </a:ext>
              </a:extLst>
            </p:cNvPr>
            <p:cNvSpPr txBox="1"/>
            <p:nvPr/>
          </p:nvSpPr>
          <p:spPr>
            <a:xfrm>
              <a:off x="121110" y="449260"/>
              <a:ext cx="1760376" cy="453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rgbClr val="FF0000"/>
                  </a:solidFill>
                  <a:latin typeface="Tw Cen MT" panose="020B0602020104020603" pitchFamily="34" charset="77"/>
                  <a:ea typeface="+mn-ea"/>
                  <a:cs typeface="+mn-cs"/>
                </a:rPr>
                <a:t>MODEL TRAINING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EE6189D-5277-72A5-28F7-6CE4FE39C6CB}"/>
              </a:ext>
            </a:extLst>
          </p:cNvPr>
          <p:cNvGrpSpPr/>
          <p:nvPr/>
        </p:nvGrpSpPr>
        <p:grpSpPr>
          <a:xfrm>
            <a:off x="1221981" y="2401197"/>
            <a:ext cx="1731104" cy="620507"/>
            <a:chOff x="691486" y="890053"/>
            <a:chExt cx="1731104" cy="129145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521881E-7DBC-EC25-689A-E51E805A5C26}"/>
                </a:ext>
              </a:extLst>
            </p:cNvPr>
            <p:cNvSpPr/>
            <p:nvPr/>
          </p:nvSpPr>
          <p:spPr>
            <a:xfrm>
              <a:off x="691486" y="890053"/>
              <a:ext cx="1731104" cy="12914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242EC5-1A83-273E-7C3E-5915063B062E}"/>
                </a:ext>
              </a:extLst>
            </p:cNvPr>
            <p:cNvSpPr txBox="1"/>
            <p:nvPr/>
          </p:nvSpPr>
          <p:spPr>
            <a:xfrm>
              <a:off x="691486" y="890053"/>
              <a:ext cx="1731104" cy="1291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6200" rIns="76200" bIns="11430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spc="120" baseline="0" dirty="0">
                  <a:solidFill>
                    <a:schemeClr val="tx1"/>
                  </a:solidFill>
                </a:rPr>
                <a:t>Load “AMES Housing Price” Data.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19AD563-E067-D7B3-09E2-259A7141ED3E}"/>
              </a:ext>
            </a:extLst>
          </p:cNvPr>
          <p:cNvGrpSpPr/>
          <p:nvPr/>
        </p:nvGrpSpPr>
        <p:grpSpPr>
          <a:xfrm>
            <a:off x="2004262" y="4282576"/>
            <a:ext cx="2195476" cy="683109"/>
            <a:chOff x="691486" y="759761"/>
            <a:chExt cx="2195476" cy="142174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845D73E-B241-5E26-6A69-B6C0347BD2D7}"/>
                </a:ext>
              </a:extLst>
            </p:cNvPr>
            <p:cNvSpPr/>
            <p:nvPr/>
          </p:nvSpPr>
          <p:spPr>
            <a:xfrm>
              <a:off x="691486" y="890053"/>
              <a:ext cx="1731104" cy="12914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6005708-7B9C-42AF-774E-48892F8A7535}"/>
                </a:ext>
              </a:extLst>
            </p:cNvPr>
            <p:cNvSpPr txBox="1"/>
            <p:nvPr/>
          </p:nvSpPr>
          <p:spPr>
            <a:xfrm>
              <a:off x="742328" y="759761"/>
              <a:ext cx="2144634" cy="1291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6200" rIns="76200" bIns="11430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spc="120" dirty="0">
                  <a:solidFill>
                    <a:schemeClr val="tx1"/>
                  </a:solidFill>
                </a:rPr>
                <a:t>Mange missing value by following Strategy – </a:t>
              </a:r>
              <a:r>
                <a:rPr lang="en-US" sz="1600" b="1" spc="120" dirty="0">
                  <a:solidFill>
                    <a:schemeClr val="accent1"/>
                  </a:solidFill>
                </a:rPr>
                <a:t>“Drop Large Columns, Mean/Mode Imputation”</a:t>
              </a:r>
              <a:endParaRPr lang="en-US" sz="1600" b="1" kern="1200" spc="120" baseline="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E2B156C-C328-3512-4B3A-85F0D7F6C5B3}"/>
              </a:ext>
            </a:extLst>
          </p:cNvPr>
          <p:cNvSpPr txBox="1"/>
          <p:nvPr/>
        </p:nvSpPr>
        <p:spPr>
          <a:xfrm>
            <a:off x="3546307" y="2401197"/>
            <a:ext cx="1731104" cy="6205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spc="120" dirty="0"/>
              <a:t>Drop the outlier in the </a:t>
            </a:r>
            <a:r>
              <a:rPr lang="en-US" sz="1600" b="1" i="1" spc="120" dirty="0">
                <a:solidFill>
                  <a:srgbClr val="0070C0"/>
                </a:solidFill>
              </a:rPr>
              <a:t>“Sale Price-correlated Feature”</a:t>
            </a:r>
            <a:r>
              <a:rPr lang="en-US" sz="1600" b="1" spc="120" dirty="0">
                <a:solidFill>
                  <a:srgbClr val="0070C0"/>
                </a:solidFill>
              </a:rPr>
              <a:t> </a:t>
            </a:r>
            <a:endParaRPr lang="en-US" sz="1600" b="1" kern="1200" spc="120" baseline="0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437EBE-5B1E-E504-F555-D9F510F4CB66}"/>
              </a:ext>
            </a:extLst>
          </p:cNvPr>
          <p:cNvSpPr txBox="1"/>
          <p:nvPr/>
        </p:nvSpPr>
        <p:spPr>
          <a:xfrm>
            <a:off x="5155455" y="4431817"/>
            <a:ext cx="1731104" cy="6205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spc="120" dirty="0"/>
              <a:t>Apply Log Transformation to </a:t>
            </a:r>
            <a:r>
              <a:rPr lang="en-US" sz="1600" b="1" i="1" spc="120" dirty="0">
                <a:solidFill>
                  <a:srgbClr val="0070C0"/>
                </a:solidFill>
              </a:rPr>
              <a:t>“Sale Price”</a:t>
            </a:r>
            <a:r>
              <a:rPr lang="en-US" sz="1600" b="1" i="1" spc="12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b="1" spc="120" dirty="0">
                <a:solidFill>
                  <a:schemeClr val="tx1"/>
                </a:solidFill>
              </a:rPr>
              <a:t>to reduce skewness.</a:t>
            </a:r>
            <a:endParaRPr lang="en-US" sz="1600" b="1" i="1" kern="1200" spc="120" baseline="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F985BB-2275-85AF-0DD8-D80ACF3BAFE4}"/>
              </a:ext>
            </a:extLst>
          </p:cNvPr>
          <p:cNvSpPr txBox="1"/>
          <p:nvPr/>
        </p:nvSpPr>
        <p:spPr>
          <a:xfrm>
            <a:off x="6601609" y="2268784"/>
            <a:ext cx="1731104" cy="6205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spc="120" dirty="0"/>
              <a:t>Apply </a:t>
            </a:r>
            <a:r>
              <a:rPr lang="en-US" sz="1600" b="1" i="1" spc="120" dirty="0">
                <a:solidFill>
                  <a:srgbClr val="0070C0"/>
                </a:solidFill>
              </a:rPr>
              <a:t>“ONE HOT ENCODING” </a:t>
            </a:r>
            <a:r>
              <a:rPr lang="en-US" sz="1600" b="1" spc="120" dirty="0">
                <a:solidFill>
                  <a:schemeClr val="tx1"/>
                </a:solidFill>
              </a:rPr>
              <a:t>to</a:t>
            </a:r>
            <a:r>
              <a:rPr lang="en-US" sz="1600" b="1" spc="12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b="1" spc="120" dirty="0">
                <a:solidFill>
                  <a:schemeClr val="tx1"/>
                </a:solidFill>
              </a:rPr>
              <a:t>categorical-like feature.</a:t>
            </a:r>
            <a:endParaRPr lang="en-US" sz="1600" b="1" i="1" kern="1200" spc="120" baseline="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078CC8-7FE9-4B68-99E8-E04EA7204189}"/>
              </a:ext>
            </a:extLst>
          </p:cNvPr>
          <p:cNvSpPr txBox="1"/>
          <p:nvPr/>
        </p:nvSpPr>
        <p:spPr>
          <a:xfrm>
            <a:off x="8071969" y="4337618"/>
            <a:ext cx="2036920" cy="8277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spc="120" dirty="0"/>
              <a:t>Scales the feature using Standard Scale to reduce </a:t>
            </a:r>
            <a:r>
              <a:rPr lang="en-US" sz="1600" b="1" spc="120" dirty="0">
                <a:solidFill>
                  <a:schemeClr val="accent1"/>
                </a:solidFill>
              </a:rPr>
              <a:t>differences in magnitude </a:t>
            </a:r>
            <a:r>
              <a:rPr lang="en-US" sz="1600" b="1" spc="120" dirty="0"/>
              <a:t>between features.</a:t>
            </a:r>
            <a:endParaRPr lang="en-US" sz="1600" b="1" i="1" kern="1200" spc="120" baseline="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A325B3-16B8-F6E1-1A95-7A2D379A3F44}"/>
              </a:ext>
            </a:extLst>
          </p:cNvPr>
          <p:cNvSpPr txBox="1"/>
          <p:nvPr/>
        </p:nvSpPr>
        <p:spPr>
          <a:xfrm>
            <a:off x="9355831" y="2450451"/>
            <a:ext cx="2036920" cy="8277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spc="120" dirty="0"/>
              <a:t>Apply the </a:t>
            </a:r>
            <a:r>
              <a:rPr lang="en-US" sz="1600" b="1" spc="120" dirty="0">
                <a:solidFill>
                  <a:srgbClr val="0070C0"/>
                </a:solidFill>
              </a:rPr>
              <a:t>“Ridge Regularizer” </a:t>
            </a:r>
            <a:r>
              <a:rPr lang="en-US" sz="1600" b="1" spc="120" dirty="0"/>
              <a:t>to reduce model complexity and prevent overfitting.</a:t>
            </a:r>
            <a:endParaRPr lang="en-US" sz="1600" b="1" i="1" kern="1200" spc="120" baseline="0" dirty="0">
              <a:solidFill>
                <a:schemeClr val="tx1"/>
              </a:solidFill>
            </a:endParaRPr>
          </a:p>
        </p:txBody>
      </p:sp>
      <p:pic>
        <p:nvPicPr>
          <p:cNvPr id="72" name="Picture 14" descr="New Style">
            <a:extLst>
              <a:ext uri="{FF2B5EF4-FFF2-40B4-BE49-F238E27FC236}">
                <a16:creationId xmlns:a16="http://schemas.microsoft.com/office/drawing/2014/main" id="{7A322568-CBE3-434B-97DD-9D491E283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6747" y="4537927"/>
            <a:ext cx="1193435" cy="184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0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D6272CB8-6540-4E88-A69C-F6EA5F6C6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11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B5CBE9C6-A923-AC4B-58B4-ACDC6C01527C}"/>
              </a:ext>
            </a:extLst>
          </p:cNvPr>
          <p:cNvSpPr/>
          <p:nvPr/>
        </p:nvSpPr>
        <p:spPr>
          <a:xfrm>
            <a:off x="897340" y="2422159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83D52187-1CCF-8A45-B6BC-B384A823C8B0}"/>
              </a:ext>
            </a:extLst>
          </p:cNvPr>
          <p:cNvSpPr/>
          <p:nvPr/>
        </p:nvSpPr>
        <p:spPr>
          <a:xfrm>
            <a:off x="676944" y="3713609"/>
            <a:ext cx="10215948" cy="0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905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  <a:tailEnd type="triangle" w="lg" len="lg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B3807DCC-2B95-3598-BCEC-F770B3225976}"/>
              </a:ext>
            </a:extLst>
          </p:cNvPr>
          <p:cNvSpPr/>
          <p:nvPr/>
        </p:nvSpPr>
        <p:spPr>
          <a:xfrm rot="8100000">
            <a:off x="741496" y="2042872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3D30C4-3AB4-5F7F-0BC5-C25C1D175B8F}"/>
              </a:ext>
            </a:extLst>
          </p:cNvPr>
          <p:cNvSpPr/>
          <p:nvPr/>
        </p:nvSpPr>
        <p:spPr>
          <a:xfrm>
            <a:off x="776122" y="2077497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E79D19-7DDB-A410-FFCF-C2D6A26F01B1}"/>
              </a:ext>
            </a:extLst>
          </p:cNvPr>
          <p:cNvGrpSpPr/>
          <p:nvPr/>
        </p:nvGrpSpPr>
        <p:grpSpPr>
          <a:xfrm>
            <a:off x="1216914" y="1965359"/>
            <a:ext cx="2130377" cy="466712"/>
            <a:chOff x="121110" y="436300"/>
            <a:chExt cx="2130377" cy="4667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D8F1AF-4F6E-A4ED-D3E1-B25C55AE340A}"/>
                </a:ext>
              </a:extLst>
            </p:cNvPr>
            <p:cNvSpPr/>
            <p:nvPr/>
          </p:nvSpPr>
          <p:spPr>
            <a:xfrm>
              <a:off x="744988" y="436300"/>
              <a:ext cx="1506499" cy="4537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59AA69-7A71-AEF5-EB7A-BE25962AAA04}"/>
                </a:ext>
              </a:extLst>
            </p:cNvPr>
            <p:cNvSpPr txBox="1"/>
            <p:nvPr/>
          </p:nvSpPr>
          <p:spPr>
            <a:xfrm>
              <a:off x="121110" y="449260"/>
              <a:ext cx="1506499" cy="453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rgbClr val="FF0000"/>
                  </a:solidFill>
                  <a:latin typeface="Tw Cen MT" panose="020B0602020104020603" pitchFamily="34" charset="77"/>
                  <a:ea typeface="+mn-ea"/>
                  <a:cs typeface="+mn-cs"/>
                </a:rPr>
                <a:t>IMPORT</a:t>
              </a:r>
            </a:p>
          </p:txBody>
        </p:sp>
      </p:grp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63AC4C7F-6807-A2C1-824D-A93AB2D5C154}"/>
              </a:ext>
            </a:extLst>
          </p:cNvPr>
          <p:cNvSpPr/>
          <p:nvPr/>
        </p:nvSpPr>
        <p:spPr>
          <a:xfrm>
            <a:off x="1648264" y="3713610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2E4C948D-C35E-1863-7627-AC63032011B5}"/>
              </a:ext>
            </a:extLst>
          </p:cNvPr>
          <p:cNvSpPr/>
          <p:nvPr/>
        </p:nvSpPr>
        <p:spPr>
          <a:xfrm rot="18861313">
            <a:off x="1492420" y="5026002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561A79-BBBE-0B9C-A741-8AB2BA9756A0}"/>
              </a:ext>
            </a:extLst>
          </p:cNvPr>
          <p:cNvSpPr/>
          <p:nvPr/>
        </p:nvSpPr>
        <p:spPr>
          <a:xfrm rot="10761313">
            <a:off x="1527046" y="5060627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C4BA16-FABB-E22F-6339-924C82844198}"/>
              </a:ext>
            </a:extLst>
          </p:cNvPr>
          <p:cNvGrpSpPr/>
          <p:nvPr/>
        </p:nvGrpSpPr>
        <p:grpSpPr>
          <a:xfrm>
            <a:off x="2009219" y="4022871"/>
            <a:ext cx="1556955" cy="242648"/>
            <a:chOff x="1583675" y="2920755"/>
            <a:chExt cx="1556955" cy="2426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0116C6-0662-72EA-0E79-C80305C0895B}"/>
                </a:ext>
              </a:extLst>
            </p:cNvPr>
            <p:cNvSpPr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80CB8B-4C87-DDA4-2620-DAD46371D3E2}"/>
                </a:ext>
              </a:extLst>
            </p:cNvPr>
            <p:cNvSpPr txBox="1"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rgbClr val="FF0000"/>
                  </a:solidFill>
                  <a:latin typeface="Tw Cen MT" panose="020B0602020104020603" pitchFamily="34" charset="77"/>
                  <a:ea typeface="+mn-ea"/>
                  <a:cs typeface="+mn-cs"/>
                </a:rPr>
                <a:t>CLEANING</a:t>
              </a:r>
            </a:p>
          </p:txBody>
        </p:sp>
      </p:grp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4EE42D4D-AC2A-558B-9619-01B8E9BB7D40}"/>
              </a:ext>
            </a:extLst>
          </p:cNvPr>
          <p:cNvSpPr/>
          <p:nvPr/>
        </p:nvSpPr>
        <p:spPr>
          <a:xfrm>
            <a:off x="3231352" y="2394333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94924906-EBB7-09FD-BDB5-F8F528A75B47}"/>
              </a:ext>
            </a:extLst>
          </p:cNvPr>
          <p:cNvSpPr/>
          <p:nvPr/>
        </p:nvSpPr>
        <p:spPr>
          <a:xfrm rot="8100000">
            <a:off x="3075508" y="2015046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0CA3EB-6291-6698-BF56-26F4CD6A4778}"/>
              </a:ext>
            </a:extLst>
          </p:cNvPr>
          <p:cNvSpPr/>
          <p:nvPr/>
        </p:nvSpPr>
        <p:spPr>
          <a:xfrm>
            <a:off x="3110134" y="2049671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AC6C77-599C-C77D-79B9-269D8A3A66C7}"/>
              </a:ext>
            </a:extLst>
          </p:cNvPr>
          <p:cNvGrpSpPr/>
          <p:nvPr/>
        </p:nvGrpSpPr>
        <p:grpSpPr>
          <a:xfrm>
            <a:off x="3550926" y="1937533"/>
            <a:ext cx="2130377" cy="466712"/>
            <a:chOff x="121110" y="436300"/>
            <a:chExt cx="2130377" cy="4667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A7E829-C8CE-F7C5-87E8-7DD883A47955}"/>
                </a:ext>
              </a:extLst>
            </p:cNvPr>
            <p:cNvSpPr/>
            <p:nvPr/>
          </p:nvSpPr>
          <p:spPr>
            <a:xfrm>
              <a:off x="744988" y="436300"/>
              <a:ext cx="1506499" cy="4537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C7C1A5-CB8F-1EA6-1BCE-06BB6E9B0EB8}"/>
                </a:ext>
              </a:extLst>
            </p:cNvPr>
            <p:cNvSpPr txBox="1"/>
            <p:nvPr/>
          </p:nvSpPr>
          <p:spPr>
            <a:xfrm>
              <a:off x="121110" y="449260"/>
              <a:ext cx="1760376" cy="453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77"/>
                  <a:ea typeface="+mn-ea"/>
                  <a:cs typeface="+mn-cs"/>
                </a:rPr>
                <a:t>OUTLIER MANAGEMENT</a:t>
              </a:r>
            </a:p>
          </p:txBody>
        </p:sp>
      </p:grp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65A9DDD1-2309-42AC-5655-EB1B802AB040}"/>
              </a:ext>
            </a:extLst>
          </p:cNvPr>
          <p:cNvSpPr/>
          <p:nvPr/>
        </p:nvSpPr>
        <p:spPr>
          <a:xfrm>
            <a:off x="4660441" y="3728915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F07A7682-A9C9-022F-21E8-1D862A900DCF}"/>
              </a:ext>
            </a:extLst>
          </p:cNvPr>
          <p:cNvSpPr/>
          <p:nvPr/>
        </p:nvSpPr>
        <p:spPr>
          <a:xfrm rot="18861313">
            <a:off x="4504597" y="5041307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260849-882C-015D-2505-6743B46002EA}"/>
              </a:ext>
            </a:extLst>
          </p:cNvPr>
          <p:cNvSpPr/>
          <p:nvPr/>
        </p:nvSpPr>
        <p:spPr>
          <a:xfrm rot="10761313">
            <a:off x="4539223" y="5075932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85B952-8F57-7B12-17F2-6F60184D5905}"/>
              </a:ext>
            </a:extLst>
          </p:cNvPr>
          <p:cNvGrpSpPr/>
          <p:nvPr/>
        </p:nvGrpSpPr>
        <p:grpSpPr>
          <a:xfrm>
            <a:off x="4978305" y="3954098"/>
            <a:ext cx="2584547" cy="453285"/>
            <a:chOff x="1583675" y="2920755"/>
            <a:chExt cx="1634876" cy="24954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4D40BA-5F67-1B9D-36A9-653BDB1079FD}"/>
                </a:ext>
              </a:extLst>
            </p:cNvPr>
            <p:cNvSpPr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72BACD-0C45-B416-5D0A-81362BFA0FB4}"/>
                </a:ext>
              </a:extLst>
            </p:cNvPr>
            <p:cNvSpPr txBox="1"/>
            <p:nvPr/>
          </p:nvSpPr>
          <p:spPr>
            <a:xfrm>
              <a:off x="1684429" y="2927648"/>
              <a:ext cx="1534122" cy="242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77"/>
                  <a:ea typeface="+mn-ea"/>
                  <a:cs typeface="+mn-cs"/>
                </a:rPr>
                <a:t>LOG TRANSFORMATION</a:t>
              </a:r>
            </a:p>
          </p:txBody>
        </p:sp>
      </p:grpSp>
      <p:sp>
        <p:nvSpPr>
          <p:cNvPr id="42" name="Straight Connector 41">
            <a:extLst>
              <a:ext uri="{FF2B5EF4-FFF2-40B4-BE49-F238E27FC236}">
                <a16:creationId xmlns:a16="http://schemas.microsoft.com/office/drawing/2014/main" id="{746E0EC6-43EE-F0C1-EE79-53A45742B9AD}"/>
              </a:ext>
            </a:extLst>
          </p:cNvPr>
          <p:cNvSpPr/>
          <p:nvPr/>
        </p:nvSpPr>
        <p:spPr>
          <a:xfrm>
            <a:off x="6255732" y="2391285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457D5BB9-6814-4590-FA58-8B8522ECC817}"/>
              </a:ext>
            </a:extLst>
          </p:cNvPr>
          <p:cNvSpPr/>
          <p:nvPr/>
        </p:nvSpPr>
        <p:spPr>
          <a:xfrm rot="8100000">
            <a:off x="6099888" y="2011998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3D1CF8-FDE1-2637-A9F1-29D94214E902}"/>
              </a:ext>
            </a:extLst>
          </p:cNvPr>
          <p:cNvSpPr/>
          <p:nvPr/>
        </p:nvSpPr>
        <p:spPr>
          <a:xfrm>
            <a:off x="6134514" y="2046623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078797C-C3ED-E92C-B42B-A5145FEB8CCF}"/>
              </a:ext>
            </a:extLst>
          </p:cNvPr>
          <p:cNvGrpSpPr/>
          <p:nvPr/>
        </p:nvGrpSpPr>
        <p:grpSpPr>
          <a:xfrm>
            <a:off x="6575306" y="1934485"/>
            <a:ext cx="2130377" cy="466712"/>
            <a:chOff x="121110" y="436300"/>
            <a:chExt cx="2130377" cy="46671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FB622C-483D-3CBA-974D-8A0500054CF3}"/>
                </a:ext>
              </a:extLst>
            </p:cNvPr>
            <p:cNvSpPr/>
            <p:nvPr/>
          </p:nvSpPr>
          <p:spPr>
            <a:xfrm>
              <a:off x="744988" y="436300"/>
              <a:ext cx="1506499" cy="4537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7A6B409-DDB7-A035-4AC2-BAD137E9C2FF}"/>
                </a:ext>
              </a:extLst>
            </p:cNvPr>
            <p:cNvSpPr txBox="1"/>
            <p:nvPr/>
          </p:nvSpPr>
          <p:spPr>
            <a:xfrm>
              <a:off x="121110" y="449260"/>
              <a:ext cx="1760376" cy="453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77"/>
                  <a:ea typeface="+mn-ea"/>
                  <a:cs typeface="+mn-cs"/>
                </a:rPr>
                <a:t>ENCODING</a:t>
              </a:r>
            </a:p>
          </p:txBody>
        </p:sp>
      </p:grpSp>
      <p:sp>
        <p:nvSpPr>
          <p:cNvPr id="48" name="Straight Connector 47">
            <a:extLst>
              <a:ext uri="{FF2B5EF4-FFF2-40B4-BE49-F238E27FC236}">
                <a16:creationId xmlns:a16="http://schemas.microsoft.com/office/drawing/2014/main" id="{654B91D2-A611-68E1-4843-AF7D17ABB938}"/>
              </a:ext>
            </a:extLst>
          </p:cNvPr>
          <p:cNvSpPr/>
          <p:nvPr/>
        </p:nvSpPr>
        <p:spPr>
          <a:xfrm>
            <a:off x="7770426" y="3728231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Teardrop 48">
            <a:extLst>
              <a:ext uri="{FF2B5EF4-FFF2-40B4-BE49-F238E27FC236}">
                <a16:creationId xmlns:a16="http://schemas.microsoft.com/office/drawing/2014/main" id="{83FA5385-F119-1F7B-8D3E-FE84E0923BE9}"/>
              </a:ext>
            </a:extLst>
          </p:cNvPr>
          <p:cNvSpPr/>
          <p:nvPr/>
        </p:nvSpPr>
        <p:spPr>
          <a:xfrm rot="18861313">
            <a:off x="7614582" y="5040623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05789D-2AB8-6D16-CE72-D26A35DFC78C}"/>
              </a:ext>
            </a:extLst>
          </p:cNvPr>
          <p:cNvSpPr/>
          <p:nvPr/>
        </p:nvSpPr>
        <p:spPr>
          <a:xfrm rot="10761313">
            <a:off x="7649208" y="5075248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EFE0A0-6FA4-7630-E3AA-248A83002E8F}"/>
              </a:ext>
            </a:extLst>
          </p:cNvPr>
          <p:cNvGrpSpPr/>
          <p:nvPr/>
        </p:nvGrpSpPr>
        <p:grpSpPr>
          <a:xfrm>
            <a:off x="7949274" y="3960359"/>
            <a:ext cx="2461363" cy="440764"/>
            <a:chOff x="1583675" y="2920755"/>
            <a:chExt cx="1556955" cy="24264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9F7A5B-2628-93DA-D0F3-73E2E26FBC71}"/>
                </a:ext>
              </a:extLst>
            </p:cNvPr>
            <p:cNvSpPr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6E0084-F73E-D6DF-B6EB-8DBA765A7173}"/>
                </a:ext>
              </a:extLst>
            </p:cNvPr>
            <p:cNvSpPr txBox="1"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77"/>
                  <a:ea typeface="+mn-ea"/>
                  <a:cs typeface="+mn-cs"/>
                </a:rPr>
                <a:t>STANDARDIZATION</a:t>
              </a:r>
            </a:p>
          </p:txBody>
        </p:sp>
      </p:grpSp>
      <p:sp>
        <p:nvSpPr>
          <p:cNvPr id="54" name="Straight Connector 53">
            <a:extLst>
              <a:ext uri="{FF2B5EF4-FFF2-40B4-BE49-F238E27FC236}">
                <a16:creationId xmlns:a16="http://schemas.microsoft.com/office/drawing/2014/main" id="{D50A3A29-08DA-D1F8-A59A-1D60E9C7085D}"/>
              </a:ext>
            </a:extLst>
          </p:cNvPr>
          <p:cNvSpPr/>
          <p:nvPr/>
        </p:nvSpPr>
        <p:spPr>
          <a:xfrm>
            <a:off x="9058739" y="2419111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Teardrop 54">
            <a:extLst>
              <a:ext uri="{FF2B5EF4-FFF2-40B4-BE49-F238E27FC236}">
                <a16:creationId xmlns:a16="http://schemas.microsoft.com/office/drawing/2014/main" id="{A74A6D83-7F39-D161-B193-49AA9D8ADCF8}"/>
              </a:ext>
            </a:extLst>
          </p:cNvPr>
          <p:cNvSpPr/>
          <p:nvPr/>
        </p:nvSpPr>
        <p:spPr>
          <a:xfrm rot="8100000">
            <a:off x="8902895" y="2039824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9178FDE-F402-8B8C-7A77-B1A5E6C070DA}"/>
              </a:ext>
            </a:extLst>
          </p:cNvPr>
          <p:cNvSpPr/>
          <p:nvPr/>
        </p:nvSpPr>
        <p:spPr>
          <a:xfrm>
            <a:off x="8937521" y="2074449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8EF4404-6ED0-63AD-C17A-042DDD587AF6}"/>
              </a:ext>
            </a:extLst>
          </p:cNvPr>
          <p:cNvGrpSpPr/>
          <p:nvPr/>
        </p:nvGrpSpPr>
        <p:grpSpPr>
          <a:xfrm>
            <a:off x="9378313" y="1962311"/>
            <a:ext cx="2130377" cy="466712"/>
            <a:chOff x="121110" y="436300"/>
            <a:chExt cx="2130377" cy="46671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E63DF4D-6DB3-BBD9-AAA9-F27D0D21145F}"/>
                </a:ext>
              </a:extLst>
            </p:cNvPr>
            <p:cNvSpPr/>
            <p:nvPr/>
          </p:nvSpPr>
          <p:spPr>
            <a:xfrm>
              <a:off x="744988" y="436300"/>
              <a:ext cx="1506499" cy="4537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73266BA-E87F-B150-8DD2-E611B655C6F5}"/>
                </a:ext>
              </a:extLst>
            </p:cNvPr>
            <p:cNvSpPr txBox="1"/>
            <p:nvPr/>
          </p:nvSpPr>
          <p:spPr>
            <a:xfrm>
              <a:off x="121110" y="449260"/>
              <a:ext cx="1760376" cy="453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77"/>
                  <a:ea typeface="+mn-ea"/>
                  <a:cs typeface="+mn-cs"/>
                </a:rPr>
                <a:t>MODEL TRAINING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EE6189D-5277-72A5-28F7-6CE4FE39C6CB}"/>
              </a:ext>
            </a:extLst>
          </p:cNvPr>
          <p:cNvGrpSpPr/>
          <p:nvPr/>
        </p:nvGrpSpPr>
        <p:grpSpPr>
          <a:xfrm>
            <a:off x="1221981" y="2401197"/>
            <a:ext cx="1731104" cy="620507"/>
            <a:chOff x="691486" y="890053"/>
            <a:chExt cx="1731104" cy="129145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521881E-7DBC-EC25-689A-E51E805A5C26}"/>
                </a:ext>
              </a:extLst>
            </p:cNvPr>
            <p:cNvSpPr/>
            <p:nvPr/>
          </p:nvSpPr>
          <p:spPr>
            <a:xfrm>
              <a:off x="691486" y="890053"/>
              <a:ext cx="1731104" cy="12914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242EC5-1A83-273E-7C3E-5915063B062E}"/>
                </a:ext>
              </a:extLst>
            </p:cNvPr>
            <p:cNvSpPr txBox="1"/>
            <p:nvPr/>
          </p:nvSpPr>
          <p:spPr>
            <a:xfrm>
              <a:off x="691486" y="890053"/>
              <a:ext cx="1731104" cy="1291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6200" rIns="76200" bIns="11430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spc="120" baseline="0" dirty="0">
                  <a:solidFill>
                    <a:schemeClr val="tx1"/>
                  </a:solidFill>
                </a:rPr>
                <a:t>Load “AMES Housing Price” Data.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19AD563-E067-D7B3-09E2-259A7141ED3E}"/>
              </a:ext>
            </a:extLst>
          </p:cNvPr>
          <p:cNvGrpSpPr/>
          <p:nvPr/>
        </p:nvGrpSpPr>
        <p:grpSpPr>
          <a:xfrm>
            <a:off x="2004262" y="4282576"/>
            <a:ext cx="2195476" cy="683109"/>
            <a:chOff x="691486" y="759761"/>
            <a:chExt cx="2195476" cy="142174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845D73E-B241-5E26-6A69-B6C0347BD2D7}"/>
                </a:ext>
              </a:extLst>
            </p:cNvPr>
            <p:cNvSpPr/>
            <p:nvPr/>
          </p:nvSpPr>
          <p:spPr>
            <a:xfrm>
              <a:off x="691486" y="890053"/>
              <a:ext cx="1731104" cy="12914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6005708-7B9C-42AF-774E-48892F8A7535}"/>
                </a:ext>
              </a:extLst>
            </p:cNvPr>
            <p:cNvSpPr txBox="1"/>
            <p:nvPr/>
          </p:nvSpPr>
          <p:spPr>
            <a:xfrm>
              <a:off x="742328" y="759761"/>
              <a:ext cx="2144634" cy="1291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6200" rIns="76200" bIns="11430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spc="120" dirty="0">
                  <a:solidFill>
                    <a:schemeClr val="tx1"/>
                  </a:solidFill>
                </a:rPr>
                <a:t>Mange missing value by following Strategy – </a:t>
              </a:r>
              <a:r>
                <a:rPr lang="en-US" b="1" spc="120" dirty="0">
                  <a:solidFill>
                    <a:schemeClr val="accent1"/>
                  </a:solidFill>
                </a:rPr>
                <a:t>“Drop Large Columns, Mean/Mode Imputation”</a:t>
              </a:r>
              <a:endParaRPr lang="en-US" b="1" kern="1200" spc="120" baseline="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E2B156C-C328-3512-4B3A-85F0D7F6C5B3}"/>
              </a:ext>
            </a:extLst>
          </p:cNvPr>
          <p:cNvSpPr txBox="1"/>
          <p:nvPr/>
        </p:nvSpPr>
        <p:spPr>
          <a:xfrm>
            <a:off x="3546307" y="2401197"/>
            <a:ext cx="1731104" cy="6205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spc="120" dirty="0">
                <a:solidFill>
                  <a:schemeClr val="bg1">
                    <a:lumMod val="85000"/>
                  </a:schemeClr>
                </a:solidFill>
              </a:rPr>
              <a:t>Drop the outlier in the </a:t>
            </a:r>
            <a:r>
              <a:rPr lang="en-US" sz="1400" b="1" i="1" spc="120" dirty="0">
                <a:solidFill>
                  <a:schemeClr val="bg1">
                    <a:lumMod val="85000"/>
                  </a:schemeClr>
                </a:solidFill>
              </a:rPr>
              <a:t>“Sale Price-correlated Feature”</a:t>
            </a:r>
            <a:r>
              <a:rPr lang="en-US" sz="1400" b="1" spc="12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sz="1400" b="1" kern="1200" spc="120" baseline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437EBE-5B1E-E504-F555-D9F510F4CB66}"/>
              </a:ext>
            </a:extLst>
          </p:cNvPr>
          <p:cNvSpPr txBox="1"/>
          <p:nvPr/>
        </p:nvSpPr>
        <p:spPr>
          <a:xfrm>
            <a:off x="5155455" y="4431817"/>
            <a:ext cx="1731104" cy="6205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spc="120" dirty="0">
                <a:solidFill>
                  <a:schemeClr val="bg1">
                    <a:lumMod val="85000"/>
                  </a:schemeClr>
                </a:solidFill>
              </a:rPr>
              <a:t>Apply Log Transformation in </a:t>
            </a:r>
            <a:r>
              <a:rPr lang="en-US" sz="1400" b="1" i="1" spc="120" dirty="0">
                <a:solidFill>
                  <a:schemeClr val="bg1">
                    <a:lumMod val="85000"/>
                  </a:schemeClr>
                </a:solidFill>
              </a:rPr>
              <a:t>“Sale Price” </a:t>
            </a:r>
            <a:r>
              <a:rPr lang="en-US" sz="1400" b="1" spc="120" dirty="0">
                <a:solidFill>
                  <a:schemeClr val="bg1">
                    <a:lumMod val="85000"/>
                  </a:schemeClr>
                </a:solidFill>
              </a:rPr>
              <a:t>to reduce skewness.</a:t>
            </a:r>
            <a:endParaRPr lang="en-US" sz="1400" b="1" i="1" kern="1200" spc="120" baseline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F985BB-2275-85AF-0DD8-D80ACF3BAFE4}"/>
              </a:ext>
            </a:extLst>
          </p:cNvPr>
          <p:cNvSpPr txBox="1"/>
          <p:nvPr/>
        </p:nvSpPr>
        <p:spPr>
          <a:xfrm>
            <a:off x="6601609" y="2268784"/>
            <a:ext cx="1731104" cy="6205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spc="120" dirty="0">
                <a:solidFill>
                  <a:schemeClr val="bg1">
                    <a:lumMod val="85000"/>
                  </a:schemeClr>
                </a:solidFill>
              </a:rPr>
              <a:t>Apply </a:t>
            </a:r>
            <a:r>
              <a:rPr lang="en-US" sz="1200" b="1" i="1" spc="120" dirty="0">
                <a:solidFill>
                  <a:schemeClr val="bg1">
                    <a:lumMod val="85000"/>
                  </a:schemeClr>
                </a:solidFill>
              </a:rPr>
              <a:t>“ONE HOT ENCODING” </a:t>
            </a:r>
            <a:r>
              <a:rPr lang="en-US" sz="1200" b="1" spc="120" dirty="0">
                <a:solidFill>
                  <a:schemeClr val="bg1">
                    <a:lumMod val="85000"/>
                  </a:schemeClr>
                </a:solidFill>
              </a:rPr>
              <a:t>in categorical-like feature.</a:t>
            </a:r>
            <a:endParaRPr lang="en-US" sz="1200" b="1" i="1" kern="1200" spc="120" baseline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078CC8-7FE9-4B68-99E8-E04EA7204189}"/>
              </a:ext>
            </a:extLst>
          </p:cNvPr>
          <p:cNvSpPr txBox="1"/>
          <p:nvPr/>
        </p:nvSpPr>
        <p:spPr>
          <a:xfrm>
            <a:off x="8071969" y="4337618"/>
            <a:ext cx="2036920" cy="8277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spc="120" dirty="0">
                <a:solidFill>
                  <a:schemeClr val="bg1">
                    <a:lumMod val="85000"/>
                  </a:schemeClr>
                </a:solidFill>
              </a:rPr>
              <a:t>Scale the feature into Standard Scale to reduce </a:t>
            </a:r>
            <a:r>
              <a:rPr lang="en-US" sz="1400" b="1" i="1" spc="120" dirty="0">
                <a:solidFill>
                  <a:schemeClr val="bg1">
                    <a:lumMod val="85000"/>
                  </a:schemeClr>
                </a:solidFill>
              </a:rPr>
              <a:t>imbalance span</a:t>
            </a:r>
            <a:r>
              <a:rPr lang="en-US" sz="1400" b="1" spc="120" dirty="0">
                <a:solidFill>
                  <a:schemeClr val="bg1">
                    <a:lumMod val="85000"/>
                  </a:schemeClr>
                </a:solidFill>
              </a:rPr>
              <a:t> between features.</a:t>
            </a:r>
            <a:endParaRPr lang="en-US" sz="1400" b="1" i="1" kern="1200" spc="120" baseline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A325B3-16B8-F6E1-1A95-7A2D379A3F44}"/>
              </a:ext>
            </a:extLst>
          </p:cNvPr>
          <p:cNvSpPr txBox="1"/>
          <p:nvPr/>
        </p:nvSpPr>
        <p:spPr>
          <a:xfrm>
            <a:off x="9378313" y="2530076"/>
            <a:ext cx="2036920" cy="8277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spc="120" dirty="0">
                <a:solidFill>
                  <a:schemeClr val="bg1">
                    <a:lumMod val="85000"/>
                  </a:schemeClr>
                </a:solidFill>
              </a:rPr>
              <a:t>Apply the “ Ridge Regularizer” to reduce the overfit of traditional Linear Regression.</a:t>
            </a:r>
            <a:endParaRPr lang="en-US" sz="1400" b="1" i="1" kern="1200" spc="120" baseline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B4154-7F86-E3CE-8BE2-569285FA37A1}"/>
              </a:ext>
            </a:extLst>
          </p:cNvPr>
          <p:cNvSpPr txBox="1">
            <a:spLocks/>
          </p:cNvSpPr>
          <p:nvPr/>
        </p:nvSpPr>
        <p:spPr>
          <a:xfrm>
            <a:off x="429145" y="52379"/>
            <a:ext cx="10711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 data and EDA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085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D6272CB8-6540-4E88-A69C-F6EA5F6C6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11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B5CBE9C6-A923-AC4B-58B4-ACDC6C01527C}"/>
              </a:ext>
            </a:extLst>
          </p:cNvPr>
          <p:cNvSpPr/>
          <p:nvPr/>
        </p:nvSpPr>
        <p:spPr>
          <a:xfrm>
            <a:off x="897340" y="2422159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83D52187-1CCF-8A45-B6BC-B384A823C8B0}"/>
              </a:ext>
            </a:extLst>
          </p:cNvPr>
          <p:cNvSpPr/>
          <p:nvPr/>
        </p:nvSpPr>
        <p:spPr>
          <a:xfrm>
            <a:off x="676944" y="3713609"/>
            <a:ext cx="10215948" cy="0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905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  <a:tailEnd type="triangle" w="lg" len="lg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B3807DCC-2B95-3598-BCEC-F770B3225976}"/>
              </a:ext>
            </a:extLst>
          </p:cNvPr>
          <p:cNvSpPr/>
          <p:nvPr/>
        </p:nvSpPr>
        <p:spPr>
          <a:xfrm rot="8100000">
            <a:off x="741496" y="2042872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3D30C4-3AB4-5F7F-0BC5-C25C1D175B8F}"/>
              </a:ext>
            </a:extLst>
          </p:cNvPr>
          <p:cNvSpPr/>
          <p:nvPr/>
        </p:nvSpPr>
        <p:spPr>
          <a:xfrm>
            <a:off x="776122" y="2077497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E79D19-7DDB-A410-FFCF-C2D6A26F01B1}"/>
              </a:ext>
            </a:extLst>
          </p:cNvPr>
          <p:cNvGrpSpPr/>
          <p:nvPr/>
        </p:nvGrpSpPr>
        <p:grpSpPr>
          <a:xfrm>
            <a:off x="1216914" y="1965359"/>
            <a:ext cx="2130377" cy="466712"/>
            <a:chOff x="121110" y="436300"/>
            <a:chExt cx="2130377" cy="4667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D8F1AF-4F6E-A4ED-D3E1-B25C55AE340A}"/>
                </a:ext>
              </a:extLst>
            </p:cNvPr>
            <p:cNvSpPr/>
            <p:nvPr/>
          </p:nvSpPr>
          <p:spPr>
            <a:xfrm>
              <a:off x="744988" y="436300"/>
              <a:ext cx="1506499" cy="4537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59AA69-7A71-AEF5-EB7A-BE25962AAA04}"/>
                </a:ext>
              </a:extLst>
            </p:cNvPr>
            <p:cNvSpPr txBox="1"/>
            <p:nvPr/>
          </p:nvSpPr>
          <p:spPr>
            <a:xfrm>
              <a:off x="121110" y="449260"/>
              <a:ext cx="1506499" cy="453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77"/>
                  <a:ea typeface="+mn-ea"/>
                  <a:cs typeface="+mn-cs"/>
                </a:rPr>
                <a:t>IMPORT</a:t>
              </a:r>
            </a:p>
          </p:txBody>
        </p:sp>
      </p:grp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63AC4C7F-6807-A2C1-824D-A93AB2D5C154}"/>
              </a:ext>
            </a:extLst>
          </p:cNvPr>
          <p:cNvSpPr/>
          <p:nvPr/>
        </p:nvSpPr>
        <p:spPr>
          <a:xfrm>
            <a:off x="1648264" y="3713610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2E4C948D-C35E-1863-7627-AC63032011B5}"/>
              </a:ext>
            </a:extLst>
          </p:cNvPr>
          <p:cNvSpPr/>
          <p:nvPr/>
        </p:nvSpPr>
        <p:spPr>
          <a:xfrm rot="18861313">
            <a:off x="1492420" y="5026002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561A79-BBBE-0B9C-A741-8AB2BA9756A0}"/>
              </a:ext>
            </a:extLst>
          </p:cNvPr>
          <p:cNvSpPr/>
          <p:nvPr/>
        </p:nvSpPr>
        <p:spPr>
          <a:xfrm rot="10761313">
            <a:off x="1527046" y="5060627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C4BA16-FABB-E22F-6339-924C82844198}"/>
              </a:ext>
            </a:extLst>
          </p:cNvPr>
          <p:cNvGrpSpPr/>
          <p:nvPr/>
        </p:nvGrpSpPr>
        <p:grpSpPr>
          <a:xfrm>
            <a:off x="2009219" y="4022871"/>
            <a:ext cx="1556955" cy="242648"/>
            <a:chOff x="1583675" y="2920755"/>
            <a:chExt cx="1556955" cy="2426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0116C6-0662-72EA-0E79-C80305C0895B}"/>
                </a:ext>
              </a:extLst>
            </p:cNvPr>
            <p:cNvSpPr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80CB8B-4C87-DDA4-2620-DAD46371D3E2}"/>
                </a:ext>
              </a:extLst>
            </p:cNvPr>
            <p:cNvSpPr txBox="1"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77"/>
                  <a:ea typeface="+mn-ea"/>
                  <a:cs typeface="+mn-cs"/>
                </a:rPr>
                <a:t>CLEASING</a:t>
              </a:r>
            </a:p>
          </p:txBody>
        </p:sp>
      </p:grp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4EE42D4D-AC2A-558B-9619-01B8E9BB7D40}"/>
              </a:ext>
            </a:extLst>
          </p:cNvPr>
          <p:cNvSpPr/>
          <p:nvPr/>
        </p:nvSpPr>
        <p:spPr>
          <a:xfrm>
            <a:off x="3231352" y="2394333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94924906-EBB7-09FD-BDB5-F8F528A75B47}"/>
              </a:ext>
            </a:extLst>
          </p:cNvPr>
          <p:cNvSpPr/>
          <p:nvPr/>
        </p:nvSpPr>
        <p:spPr>
          <a:xfrm rot="8100000">
            <a:off x="3075508" y="2015046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0CA3EB-6291-6698-BF56-26F4CD6A4778}"/>
              </a:ext>
            </a:extLst>
          </p:cNvPr>
          <p:cNvSpPr/>
          <p:nvPr/>
        </p:nvSpPr>
        <p:spPr>
          <a:xfrm>
            <a:off x="3110134" y="2049671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AC6C77-599C-C77D-79B9-269D8A3A66C7}"/>
              </a:ext>
            </a:extLst>
          </p:cNvPr>
          <p:cNvGrpSpPr/>
          <p:nvPr/>
        </p:nvGrpSpPr>
        <p:grpSpPr>
          <a:xfrm>
            <a:off x="3550926" y="1937533"/>
            <a:ext cx="2130377" cy="466712"/>
            <a:chOff x="121110" y="436300"/>
            <a:chExt cx="2130377" cy="4667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A7E829-C8CE-F7C5-87E8-7DD883A47955}"/>
                </a:ext>
              </a:extLst>
            </p:cNvPr>
            <p:cNvSpPr/>
            <p:nvPr/>
          </p:nvSpPr>
          <p:spPr>
            <a:xfrm>
              <a:off x="744988" y="436300"/>
              <a:ext cx="1506499" cy="4537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C7C1A5-CB8F-1EA6-1BCE-06BB6E9B0EB8}"/>
                </a:ext>
              </a:extLst>
            </p:cNvPr>
            <p:cNvSpPr txBox="1"/>
            <p:nvPr/>
          </p:nvSpPr>
          <p:spPr>
            <a:xfrm>
              <a:off x="121110" y="449260"/>
              <a:ext cx="1760376" cy="453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rgbClr val="FF0000"/>
                  </a:solidFill>
                  <a:latin typeface="Tw Cen MT" panose="020B0602020104020603" pitchFamily="34" charset="77"/>
                  <a:ea typeface="+mn-ea"/>
                  <a:cs typeface="+mn-cs"/>
                </a:rPr>
                <a:t>OUTLIER MANAGEMENT</a:t>
              </a:r>
            </a:p>
          </p:txBody>
        </p:sp>
      </p:grp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65A9DDD1-2309-42AC-5655-EB1B802AB040}"/>
              </a:ext>
            </a:extLst>
          </p:cNvPr>
          <p:cNvSpPr/>
          <p:nvPr/>
        </p:nvSpPr>
        <p:spPr>
          <a:xfrm>
            <a:off x="4660441" y="3728915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F07A7682-A9C9-022F-21E8-1D862A900DCF}"/>
              </a:ext>
            </a:extLst>
          </p:cNvPr>
          <p:cNvSpPr/>
          <p:nvPr/>
        </p:nvSpPr>
        <p:spPr>
          <a:xfrm rot="18861313">
            <a:off x="4504597" y="5041307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260849-882C-015D-2505-6743B46002EA}"/>
              </a:ext>
            </a:extLst>
          </p:cNvPr>
          <p:cNvSpPr/>
          <p:nvPr/>
        </p:nvSpPr>
        <p:spPr>
          <a:xfrm rot="10761313">
            <a:off x="4539223" y="5075932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85B952-8F57-7B12-17F2-6F60184D5905}"/>
              </a:ext>
            </a:extLst>
          </p:cNvPr>
          <p:cNvGrpSpPr/>
          <p:nvPr/>
        </p:nvGrpSpPr>
        <p:grpSpPr>
          <a:xfrm>
            <a:off x="4978305" y="3954098"/>
            <a:ext cx="2584547" cy="453285"/>
            <a:chOff x="1583675" y="2920755"/>
            <a:chExt cx="1634876" cy="24954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4D40BA-5F67-1B9D-36A9-653BDB1079FD}"/>
                </a:ext>
              </a:extLst>
            </p:cNvPr>
            <p:cNvSpPr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72BACD-0C45-B416-5D0A-81362BFA0FB4}"/>
                </a:ext>
              </a:extLst>
            </p:cNvPr>
            <p:cNvSpPr txBox="1"/>
            <p:nvPr/>
          </p:nvSpPr>
          <p:spPr>
            <a:xfrm>
              <a:off x="1684429" y="2927648"/>
              <a:ext cx="1534122" cy="242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77"/>
                  <a:ea typeface="+mn-ea"/>
                  <a:cs typeface="+mn-cs"/>
                </a:rPr>
                <a:t>LOG TRANSFORMATION</a:t>
              </a:r>
            </a:p>
          </p:txBody>
        </p:sp>
      </p:grpSp>
      <p:sp>
        <p:nvSpPr>
          <p:cNvPr id="42" name="Straight Connector 41">
            <a:extLst>
              <a:ext uri="{FF2B5EF4-FFF2-40B4-BE49-F238E27FC236}">
                <a16:creationId xmlns:a16="http://schemas.microsoft.com/office/drawing/2014/main" id="{746E0EC6-43EE-F0C1-EE79-53A45742B9AD}"/>
              </a:ext>
            </a:extLst>
          </p:cNvPr>
          <p:cNvSpPr/>
          <p:nvPr/>
        </p:nvSpPr>
        <p:spPr>
          <a:xfrm>
            <a:off x="6255732" y="2391285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457D5BB9-6814-4590-FA58-8B8522ECC817}"/>
              </a:ext>
            </a:extLst>
          </p:cNvPr>
          <p:cNvSpPr/>
          <p:nvPr/>
        </p:nvSpPr>
        <p:spPr>
          <a:xfrm rot="8100000">
            <a:off x="6099888" y="2011998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3D1CF8-FDE1-2637-A9F1-29D94214E902}"/>
              </a:ext>
            </a:extLst>
          </p:cNvPr>
          <p:cNvSpPr/>
          <p:nvPr/>
        </p:nvSpPr>
        <p:spPr>
          <a:xfrm>
            <a:off x="6134514" y="2046623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078797C-C3ED-E92C-B42B-A5145FEB8CCF}"/>
              </a:ext>
            </a:extLst>
          </p:cNvPr>
          <p:cNvGrpSpPr/>
          <p:nvPr/>
        </p:nvGrpSpPr>
        <p:grpSpPr>
          <a:xfrm>
            <a:off x="6575306" y="1934485"/>
            <a:ext cx="2130377" cy="466712"/>
            <a:chOff x="121110" y="436300"/>
            <a:chExt cx="2130377" cy="46671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FB622C-483D-3CBA-974D-8A0500054CF3}"/>
                </a:ext>
              </a:extLst>
            </p:cNvPr>
            <p:cNvSpPr/>
            <p:nvPr/>
          </p:nvSpPr>
          <p:spPr>
            <a:xfrm>
              <a:off x="744988" y="436300"/>
              <a:ext cx="1506499" cy="4537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7A6B409-DDB7-A035-4AC2-BAD137E9C2FF}"/>
                </a:ext>
              </a:extLst>
            </p:cNvPr>
            <p:cNvSpPr txBox="1"/>
            <p:nvPr/>
          </p:nvSpPr>
          <p:spPr>
            <a:xfrm>
              <a:off x="121110" y="449260"/>
              <a:ext cx="1760376" cy="453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77"/>
                  <a:ea typeface="+mn-ea"/>
                  <a:cs typeface="+mn-cs"/>
                </a:rPr>
                <a:t>ENCODING</a:t>
              </a:r>
            </a:p>
          </p:txBody>
        </p:sp>
      </p:grpSp>
      <p:sp>
        <p:nvSpPr>
          <p:cNvPr id="48" name="Straight Connector 47">
            <a:extLst>
              <a:ext uri="{FF2B5EF4-FFF2-40B4-BE49-F238E27FC236}">
                <a16:creationId xmlns:a16="http://schemas.microsoft.com/office/drawing/2014/main" id="{654B91D2-A611-68E1-4843-AF7D17ABB938}"/>
              </a:ext>
            </a:extLst>
          </p:cNvPr>
          <p:cNvSpPr/>
          <p:nvPr/>
        </p:nvSpPr>
        <p:spPr>
          <a:xfrm>
            <a:off x="7770426" y="3728231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Teardrop 48">
            <a:extLst>
              <a:ext uri="{FF2B5EF4-FFF2-40B4-BE49-F238E27FC236}">
                <a16:creationId xmlns:a16="http://schemas.microsoft.com/office/drawing/2014/main" id="{83FA5385-F119-1F7B-8D3E-FE84E0923BE9}"/>
              </a:ext>
            </a:extLst>
          </p:cNvPr>
          <p:cNvSpPr/>
          <p:nvPr/>
        </p:nvSpPr>
        <p:spPr>
          <a:xfrm rot="18861313">
            <a:off x="7614582" y="5040623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05789D-2AB8-6D16-CE72-D26A35DFC78C}"/>
              </a:ext>
            </a:extLst>
          </p:cNvPr>
          <p:cNvSpPr/>
          <p:nvPr/>
        </p:nvSpPr>
        <p:spPr>
          <a:xfrm rot="10761313">
            <a:off x="7649208" y="5075248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EFE0A0-6FA4-7630-E3AA-248A83002E8F}"/>
              </a:ext>
            </a:extLst>
          </p:cNvPr>
          <p:cNvGrpSpPr/>
          <p:nvPr/>
        </p:nvGrpSpPr>
        <p:grpSpPr>
          <a:xfrm>
            <a:off x="7949274" y="3960359"/>
            <a:ext cx="2461363" cy="440764"/>
            <a:chOff x="1583675" y="2920755"/>
            <a:chExt cx="1556955" cy="24264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9F7A5B-2628-93DA-D0F3-73E2E26FBC71}"/>
                </a:ext>
              </a:extLst>
            </p:cNvPr>
            <p:cNvSpPr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6E0084-F73E-D6DF-B6EB-8DBA765A7173}"/>
                </a:ext>
              </a:extLst>
            </p:cNvPr>
            <p:cNvSpPr txBox="1"/>
            <p:nvPr/>
          </p:nvSpPr>
          <p:spPr>
            <a:xfrm>
              <a:off x="1583675" y="2920755"/>
              <a:ext cx="1556955" cy="242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77"/>
                  <a:ea typeface="+mn-ea"/>
                  <a:cs typeface="+mn-cs"/>
                </a:rPr>
                <a:t>STANDARDIZATION</a:t>
              </a:r>
            </a:p>
          </p:txBody>
        </p:sp>
      </p:grpSp>
      <p:sp>
        <p:nvSpPr>
          <p:cNvPr id="54" name="Straight Connector 53">
            <a:extLst>
              <a:ext uri="{FF2B5EF4-FFF2-40B4-BE49-F238E27FC236}">
                <a16:creationId xmlns:a16="http://schemas.microsoft.com/office/drawing/2014/main" id="{D50A3A29-08DA-D1F8-A59A-1D60E9C7085D}"/>
              </a:ext>
            </a:extLst>
          </p:cNvPr>
          <p:cNvSpPr/>
          <p:nvPr/>
        </p:nvSpPr>
        <p:spPr>
          <a:xfrm>
            <a:off x="9058739" y="2419111"/>
            <a:ext cx="0" cy="1291450"/>
          </a:xfrm>
          <a:prstGeom prst="line">
            <a:avLst/>
          </a:prstGeom>
          <a:noFill/>
          <a:ln w="12700" cap="flat" cmpd="sng" algn="ctr">
            <a:solidFill>
              <a:srgbClr val="FD1B17">
                <a:hueOff val="0"/>
                <a:satOff val="0"/>
                <a:lumOff val="0"/>
                <a:alphaOff val="0"/>
              </a:srgb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Teardrop 54">
            <a:extLst>
              <a:ext uri="{FF2B5EF4-FFF2-40B4-BE49-F238E27FC236}">
                <a16:creationId xmlns:a16="http://schemas.microsoft.com/office/drawing/2014/main" id="{A74A6D83-7F39-D161-B193-49AA9D8ADCF8}"/>
              </a:ext>
            </a:extLst>
          </p:cNvPr>
          <p:cNvSpPr/>
          <p:nvPr/>
        </p:nvSpPr>
        <p:spPr>
          <a:xfrm rot="8100000">
            <a:off x="8902895" y="2039824"/>
            <a:ext cx="311686" cy="311686"/>
          </a:xfrm>
          <a:prstGeom prst="teardrop">
            <a:avLst>
              <a:gd name="adj" fmla="val 115000"/>
            </a:avLst>
          </a:prstGeom>
          <a:gradFill rotWithShape="0">
            <a:gsLst>
              <a:gs pos="0">
                <a:srgbClr val="B51200"/>
              </a:gs>
              <a:gs pos="100000">
                <a:srgbClr val="FD1B17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9178FDE-F402-8B8C-7A77-B1A5E6C070DA}"/>
              </a:ext>
            </a:extLst>
          </p:cNvPr>
          <p:cNvSpPr/>
          <p:nvPr/>
        </p:nvSpPr>
        <p:spPr>
          <a:xfrm>
            <a:off x="8937521" y="2074449"/>
            <a:ext cx="242435" cy="242435"/>
          </a:xfrm>
          <a:prstGeom prst="ellipse">
            <a:avLst/>
          </a:prstGeom>
          <a:solidFill>
            <a:srgbClr val="FFFFFF">
              <a:hueOff val="0"/>
              <a:satOff val="0"/>
              <a:lumOff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8EF4404-6ED0-63AD-C17A-042DDD587AF6}"/>
              </a:ext>
            </a:extLst>
          </p:cNvPr>
          <p:cNvGrpSpPr/>
          <p:nvPr/>
        </p:nvGrpSpPr>
        <p:grpSpPr>
          <a:xfrm>
            <a:off x="9378313" y="1962311"/>
            <a:ext cx="2130377" cy="466712"/>
            <a:chOff x="121110" y="436300"/>
            <a:chExt cx="2130377" cy="46671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E63DF4D-6DB3-BBD9-AAA9-F27D0D21145F}"/>
                </a:ext>
              </a:extLst>
            </p:cNvPr>
            <p:cNvSpPr/>
            <p:nvPr/>
          </p:nvSpPr>
          <p:spPr>
            <a:xfrm>
              <a:off x="744988" y="436300"/>
              <a:ext cx="1506499" cy="4537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73266BA-E87F-B150-8DD2-E611B655C6F5}"/>
                </a:ext>
              </a:extLst>
            </p:cNvPr>
            <p:cNvSpPr txBox="1"/>
            <p:nvPr/>
          </p:nvSpPr>
          <p:spPr>
            <a:xfrm>
              <a:off x="121110" y="449260"/>
              <a:ext cx="1760376" cy="4537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0" kern="1200" spc="140" baseline="0" dirty="0">
                  <a:solidFill>
                    <a:schemeClr val="bg1">
                      <a:lumMod val="85000"/>
                    </a:schemeClr>
                  </a:solidFill>
                  <a:latin typeface="Tw Cen MT" panose="020B0602020104020603" pitchFamily="34" charset="77"/>
                  <a:ea typeface="+mn-ea"/>
                  <a:cs typeface="+mn-cs"/>
                </a:rPr>
                <a:t>MODEL TRAINING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EE6189D-5277-72A5-28F7-6CE4FE39C6CB}"/>
              </a:ext>
            </a:extLst>
          </p:cNvPr>
          <p:cNvGrpSpPr/>
          <p:nvPr/>
        </p:nvGrpSpPr>
        <p:grpSpPr>
          <a:xfrm>
            <a:off x="1221981" y="2401197"/>
            <a:ext cx="1731104" cy="620507"/>
            <a:chOff x="691486" y="890053"/>
            <a:chExt cx="1731104" cy="129145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521881E-7DBC-EC25-689A-E51E805A5C26}"/>
                </a:ext>
              </a:extLst>
            </p:cNvPr>
            <p:cNvSpPr/>
            <p:nvPr/>
          </p:nvSpPr>
          <p:spPr>
            <a:xfrm>
              <a:off x="691486" y="890053"/>
              <a:ext cx="1731104" cy="12914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242EC5-1A83-273E-7C3E-5915063B062E}"/>
                </a:ext>
              </a:extLst>
            </p:cNvPr>
            <p:cNvSpPr txBox="1"/>
            <p:nvPr/>
          </p:nvSpPr>
          <p:spPr>
            <a:xfrm>
              <a:off x="691486" y="890053"/>
              <a:ext cx="1731104" cy="1291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6200" rIns="76200" bIns="11430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spc="120" baseline="0" dirty="0">
                  <a:solidFill>
                    <a:schemeClr val="bg1">
                      <a:lumMod val="85000"/>
                    </a:schemeClr>
                  </a:solidFill>
                </a:rPr>
                <a:t>Load “AMES Housing Price” Data.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19AD563-E067-D7B3-09E2-259A7141ED3E}"/>
              </a:ext>
            </a:extLst>
          </p:cNvPr>
          <p:cNvGrpSpPr/>
          <p:nvPr/>
        </p:nvGrpSpPr>
        <p:grpSpPr>
          <a:xfrm>
            <a:off x="2004262" y="4282576"/>
            <a:ext cx="2195476" cy="683109"/>
            <a:chOff x="691486" y="759761"/>
            <a:chExt cx="2195476" cy="142174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845D73E-B241-5E26-6A69-B6C0347BD2D7}"/>
                </a:ext>
              </a:extLst>
            </p:cNvPr>
            <p:cNvSpPr/>
            <p:nvPr/>
          </p:nvSpPr>
          <p:spPr>
            <a:xfrm>
              <a:off x="691486" y="890053"/>
              <a:ext cx="1731104" cy="12914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6005708-7B9C-42AF-774E-48892F8A7535}"/>
                </a:ext>
              </a:extLst>
            </p:cNvPr>
            <p:cNvSpPr txBox="1"/>
            <p:nvPr/>
          </p:nvSpPr>
          <p:spPr>
            <a:xfrm>
              <a:off x="742328" y="759761"/>
              <a:ext cx="2144634" cy="1291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6200" rIns="76200" bIns="11430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spc="120" dirty="0">
                  <a:solidFill>
                    <a:schemeClr val="bg1">
                      <a:lumMod val="85000"/>
                    </a:schemeClr>
                  </a:solidFill>
                </a:rPr>
                <a:t>Mange missing value by following Strategy – “Drop Large Columns, Fill NA and Imputation”</a:t>
              </a:r>
              <a:endParaRPr lang="en-US" sz="1400" b="1" kern="1200" spc="120" baseline="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E2B156C-C328-3512-4B3A-85F0D7F6C5B3}"/>
              </a:ext>
            </a:extLst>
          </p:cNvPr>
          <p:cNvSpPr txBox="1"/>
          <p:nvPr/>
        </p:nvSpPr>
        <p:spPr>
          <a:xfrm>
            <a:off x="3546307" y="2401197"/>
            <a:ext cx="1731104" cy="6205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spc="120" dirty="0"/>
              <a:t>Drop the outlier in the </a:t>
            </a:r>
            <a:r>
              <a:rPr lang="en-US" b="1" i="1" spc="120" dirty="0">
                <a:solidFill>
                  <a:srgbClr val="0070C0"/>
                </a:solidFill>
              </a:rPr>
              <a:t>“Sale Price-correlated Feature”</a:t>
            </a:r>
            <a:r>
              <a:rPr lang="en-US" b="1" spc="120" dirty="0">
                <a:solidFill>
                  <a:srgbClr val="0070C0"/>
                </a:solidFill>
              </a:rPr>
              <a:t> </a:t>
            </a:r>
            <a:endParaRPr lang="en-US" b="1" kern="1200" spc="120" baseline="0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437EBE-5B1E-E504-F555-D9F510F4CB66}"/>
              </a:ext>
            </a:extLst>
          </p:cNvPr>
          <p:cNvSpPr txBox="1"/>
          <p:nvPr/>
        </p:nvSpPr>
        <p:spPr>
          <a:xfrm>
            <a:off x="5155455" y="4431817"/>
            <a:ext cx="1731104" cy="6205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spc="120" dirty="0">
                <a:solidFill>
                  <a:schemeClr val="bg1">
                    <a:lumMod val="85000"/>
                  </a:schemeClr>
                </a:solidFill>
              </a:rPr>
              <a:t>Apply Log Transformation in </a:t>
            </a:r>
            <a:r>
              <a:rPr lang="en-US" sz="1400" b="1" i="1" spc="120" dirty="0">
                <a:solidFill>
                  <a:schemeClr val="bg1">
                    <a:lumMod val="85000"/>
                  </a:schemeClr>
                </a:solidFill>
              </a:rPr>
              <a:t>“Sale Price” </a:t>
            </a:r>
            <a:r>
              <a:rPr lang="en-US" sz="1400" b="1" spc="120" dirty="0">
                <a:solidFill>
                  <a:schemeClr val="bg1">
                    <a:lumMod val="85000"/>
                  </a:schemeClr>
                </a:solidFill>
              </a:rPr>
              <a:t>to reduce skewness.</a:t>
            </a:r>
            <a:endParaRPr lang="en-US" sz="1400" b="1" i="1" kern="1200" spc="120" baseline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F985BB-2275-85AF-0DD8-D80ACF3BAFE4}"/>
              </a:ext>
            </a:extLst>
          </p:cNvPr>
          <p:cNvSpPr txBox="1"/>
          <p:nvPr/>
        </p:nvSpPr>
        <p:spPr>
          <a:xfrm>
            <a:off x="6601609" y="2268784"/>
            <a:ext cx="1731104" cy="6205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spc="120" dirty="0">
                <a:solidFill>
                  <a:schemeClr val="bg1">
                    <a:lumMod val="85000"/>
                  </a:schemeClr>
                </a:solidFill>
              </a:rPr>
              <a:t>Apply </a:t>
            </a:r>
            <a:r>
              <a:rPr lang="en-US" sz="1200" b="1" i="1" spc="120" dirty="0">
                <a:solidFill>
                  <a:schemeClr val="bg1">
                    <a:lumMod val="85000"/>
                  </a:schemeClr>
                </a:solidFill>
              </a:rPr>
              <a:t>“ONE HOT ENCODING” </a:t>
            </a:r>
            <a:r>
              <a:rPr lang="en-US" sz="1200" b="1" spc="120" dirty="0">
                <a:solidFill>
                  <a:schemeClr val="bg1">
                    <a:lumMod val="85000"/>
                  </a:schemeClr>
                </a:solidFill>
              </a:rPr>
              <a:t>in categorical-like feature.</a:t>
            </a:r>
            <a:endParaRPr lang="en-US" sz="1200" b="1" i="1" kern="1200" spc="120" baseline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078CC8-7FE9-4B68-99E8-E04EA7204189}"/>
              </a:ext>
            </a:extLst>
          </p:cNvPr>
          <p:cNvSpPr txBox="1"/>
          <p:nvPr/>
        </p:nvSpPr>
        <p:spPr>
          <a:xfrm>
            <a:off x="8071969" y="4337618"/>
            <a:ext cx="2036920" cy="8277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spc="120" dirty="0">
                <a:solidFill>
                  <a:schemeClr val="bg1">
                    <a:lumMod val="85000"/>
                  </a:schemeClr>
                </a:solidFill>
              </a:rPr>
              <a:t>Scale the feature into Standard Scale to reduce </a:t>
            </a:r>
            <a:r>
              <a:rPr lang="en-US" sz="1400" b="1" i="1" spc="120" dirty="0">
                <a:solidFill>
                  <a:schemeClr val="bg1">
                    <a:lumMod val="85000"/>
                  </a:schemeClr>
                </a:solidFill>
              </a:rPr>
              <a:t>imbalance span</a:t>
            </a:r>
            <a:r>
              <a:rPr lang="en-US" sz="1400" b="1" spc="120" dirty="0">
                <a:solidFill>
                  <a:schemeClr val="bg1">
                    <a:lumMod val="85000"/>
                  </a:schemeClr>
                </a:solidFill>
              </a:rPr>
              <a:t> between features.</a:t>
            </a:r>
            <a:endParaRPr lang="en-US" sz="1400" b="1" i="1" kern="1200" spc="120" baseline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A325B3-16B8-F6E1-1A95-7A2D379A3F44}"/>
              </a:ext>
            </a:extLst>
          </p:cNvPr>
          <p:cNvSpPr txBox="1"/>
          <p:nvPr/>
        </p:nvSpPr>
        <p:spPr>
          <a:xfrm>
            <a:off x="9378313" y="2530076"/>
            <a:ext cx="2036920" cy="8277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6200" rIns="76200" bIns="1143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spc="120" dirty="0">
                <a:solidFill>
                  <a:schemeClr val="bg1">
                    <a:lumMod val="85000"/>
                  </a:schemeClr>
                </a:solidFill>
              </a:rPr>
              <a:t>Apply the “ Ridge Regularizer” to reduce the overfit of traditional Linear Regression.</a:t>
            </a:r>
            <a:endParaRPr lang="en-US" sz="1400" b="1" i="1" kern="1200" spc="120" baseline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Picture 8" descr="New Style">
            <a:extLst>
              <a:ext uri="{FF2B5EF4-FFF2-40B4-BE49-F238E27FC236}">
                <a16:creationId xmlns:a16="http://schemas.microsoft.com/office/drawing/2014/main" id="{1E6BBF9C-C507-45CD-B5EF-7F0CE516E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36" y="4743382"/>
            <a:ext cx="1315198" cy="187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9C3FFB1-F1CA-477A-D923-8C707D47C3CB}"/>
              </a:ext>
            </a:extLst>
          </p:cNvPr>
          <p:cNvSpPr txBox="1">
            <a:spLocks/>
          </p:cNvSpPr>
          <p:nvPr/>
        </p:nvSpPr>
        <p:spPr>
          <a:xfrm>
            <a:off x="181347" y="-159786"/>
            <a:ext cx="10711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Outliers Management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55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791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Bierstadt</vt:lpstr>
      <vt:lpstr>Calibri</vt:lpstr>
      <vt:lpstr>Calibri Light</vt:lpstr>
      <vt:lpstr>Cambria Math</vt:lpstr>
      <vt:lpstr>Century Gothic (Headings)</vt:lpstr>
      <vt:lpstr>Tw Cen MT</vt:lpstr>
      <vt:lpstr>Office Theme</vt:lpstr>
      <vt:lpstr>PowerPoint Presentation</vt:lpstr>
      <vt:lpstr>PowerPoint Presentation</vt:lpstr>
      <vt:lpstr>Happy Three Friends Property Agency</vt:lpstr>
      <vt:lpstr>Problem Statement</vt:lpstr>
      <vt:lpstr>Our Model Journey</vt:lpstr>
      <vt:lpstr>PowerPoint Presentation</vt:lpstr>
      <vt:lpstr>DATA PIPELINE</vt:lpstr>
      <vt:lpstr>PowerPoint Presentation</vt:lpstr>
      <vt:lpstr>PowerPoint Presentation</vt:lpstr>
      <vt:lpstr>Outliers Management</vt:lpstr>
      <vt:lpstr>PowerPoint Presentation</vt:lpstr>
      <vt:lpstr>Selected features: All numeric columns</vt:lpstr>
      <vt:lpstr>Model Training and Evaluation</vt:lpstr>
      <vt:lpstr>SUMMARY</vt:lpstr>
      <vt:lpstr>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minkbbk1993@gmail.com</dc:creator>
  <cp:lastModifiedBy>kant charoensedtasin</cp:lastModifiedBy>
  <cp:revision>126</cp:revision>
  <dcterms:created xsi:type="dcterms:W3CDTF">2022-09-19T11:05:44Z</dcterms:created>
  <dcterms:modified xsi:type="dcterms:W3CDTF">2022-10-11T15:17:31Z</dcterms:modified>
</cp:coreProperties>
</file>