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9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921F5-3DC6-45D1-A70D-CDEF8224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FFFFFF"/>
                </a:solidFill>
              </a:rPr>
              <a:t>DATA CURATION &amp; MODELING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95531-7AA6-40A6-89AE-E1C14D68E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5048" r="11548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0A7C3-F190-4763-9B86-87CB74F49B77}"/>
              </a:ext>
            </a:extLst>
          </p:cNvPr>
          <p:cNvSpPr txBox="1"/>
          <p:nvPr/>
        </p:nvSpPr>
        <p:spPr>
          <a:xfrm>
            <a:off x="4429125" y="5695950"/>
            <a:ext cx="279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Naresh Pendyala</a:t>
            </a:r>
          </a:p>
        </p:txBody>
      </p:sp>
    </p:spTree>
    <p:extLst>
      <p:ext uri="{BB962C8B-B14F-4D97-AF65-F5344CB8AC3E}">
        <p14:creationId xmlns:p14="http://schemas.microsoft.com/office/powerpoint/2010/main" val="269935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6505-8096-4555-8BC5-BD1A6B35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ML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6A31C1-8A89-4EF4-8A3D-8941B06B9D4C}"/>
              </a:ext>
            </a:extLst>
          </p:cNvPr>
          <p:cNvSpPr/>
          <p:nvPr/>
        </p:nvSpPr>
        <p:spPr>
          <a:xfrm>
            <a:off x="1307592" y="286207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BQ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828847-F921-4127-830B-A26CD6629CB8}"/>
              </a:ext>
            </a:extLst>
          </p:cNvPr>
          <p:cNvSpPr/>
          <p:nvPr/>
        </p:nvSpPr>
        <p:spPr>
          <a:xfrm>
            <a:off x="4760976" y="286207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AEC759-17AC-451E-B574-6F5607E7F8F1}"/>
              </a:ext>
            </a:extLst>
          </p:cNvPr>
          <p:cNvSpPr/>
          <p:nvPr/>
        </p:nvSpPr>
        <p:spPr>
          <a:xfrm>
            <a:off x="8214360" y="286207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10FF23-4A41-451D-B834-72FA4E74FD9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502152" y="3319272"/>
            <a:ext cx="125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1E76CC-9A55-4B41-878F-0834C4A9558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55536" y="3319272"/>
            <a:ext cx="125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0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0B3-1C49-472C-A6E4-1D05E3B0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ETL &amp; ML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33F2-C248-45CE-92C6-FBCC927A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3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B821-EEE8-4422-A073-CD1A9B9F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6599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5704-7AD8-4A7F-9D77-699EC84E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6F05-B6B9-4248-BFD2-92B8B81F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Data Source</a:t>
            </a:r>
          </a:p>
          <a:p>
            <a:r>
              <a:rPr lang="en-IN" dirty="0"/>
              <a:t>Profiling Insights</a:t>
            </a:r>
          </a:p>
          <a:p>
            <a:r>
              <a:rPr lang="en-IN" dirty="0"/>
              <a:t>Technical Details</a:t>
            </a:r>
          </a:p>
          <a:p>
            <a:r>
              <a:rPr lang="en-IN" dirty="0"/>
              <a:t>ETL Workflow</a:t>
            </a:r>
          </a:p>
          <a:p>
            <a:r>
              <a:rPr lang="en-IN" dirty="0"/>
              <a:t>Logical Data Map</a:t>
            </a:r>
          </a:p>
          <a:p>
            <a:r>
              <a:rPr lang="en-IN" dirty="0"/>
              <a:t>Star Schema</a:t>
            </a:r>
          </a:p>
          <a:p>
            <a:r>
              <a:rPr lang="en-IN" dirty="0"/>
              <a:t>ML Workflow</a:t>
            </a:r>
          </a:p>
          <a:p>
            <a:r>
              <a:rPr lang="en-IN" dirty="0"/>
              <a:t>ETL &amp; ML Demo</a:t>
            </a:r>
          </a:p>
          <a:p>
            <a:r>
              <a:rPr lang="en-IN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2632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E34E-1CBD-48BC-B720-1163F70A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1F36-CEF3-4E37-BFD1-B4279CB9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predict which country will win 2022 FIFA World Cup</a:t>
            </a:r>
          </a:p>
        </p:txBody>
      </p:sp>
    </p:spTree>
    <p:extLst>
      <p:ext uri="{BB962C8B-B14F-4D97-AF65-F5344CB8AC3E}">
        <p14:creationId xmlns:p14="http://schemas.microsoft.com/office/powerpoint/2010/main" val="1712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9A79-2EE0-4335-A196-E00BE034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82E-94D8-411D-B1F7-6C2D5D28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International football results from 1872 to 2020</a:t>
            </a:r>
          </a:p>
        </p:txBody>
      </p:sp>
    </p:spTree>
    <p:extLst>
      <p:ext uri="{BB962C8B-B14F-4D97-AF65-F5344CB8AC3E}">
        <p14:creationId xmlns:p14="http://schemas.microsoft.com/office/powerpoint/2010/main" val="28101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7CAA-756E-418D-AA36-70F8FB66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Profiling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19C0C-C7B9-4EC2-9563-21F48503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28" y="1938337"/>
            <a:ext cx="5950269" cy="3448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D9667-CECC-41D2-8538-1BD4DFA0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923" y="2358750"/>
            <a:ext cx="446784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DD27-0AAC-4D47-8E6F-5E7E7C08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9F56-DFA4-404A-B395-CDA34307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Hadoop cluster is at the core to my project</a:t>
            </a:r>
          </a:p>
          <a:p>
            <a:r>
              <a:rPr lang="en-IN" dirty="0"/>
              <a:t>Spark SQL – To apply filtering</a:t>
            </a:r>
          </a:p>
          <a:p>
            <a:r>
              <a:rPr lang="en-IN" dirty="0"/>
              <a:t>PySpark – Spark job’s (Transformation, Cleaning, Filtering, and storing)</a:t>
            </a:r>
          </a:p>
          <a:p>
            <a:r>
              <a:rPr lang="en-IN" dirty="0"/>
              <a:t>GCS – For staging the data</a:t>
            </a:r>
          </a:p>
          <a:p>
            <a:r>
              <a:rPr lang="en-IN" dirty="0"/>
              <a:t>BigQuery – Data Warehouse</a:t>
            </a:r>
          </a:p>
          <a:p>
            <a:r>
              <a:rPr lang="en-IN" dirty="0"/>
              <a:t>Apache Airflow – Orchestrator</a:t>
            </a:r>
          </a:p>
        </p:txBody>
      </p:sp>
    </p:spTree>
    <p:extLst>
      <p:ext uri="{BB962C8B-B14F-4D97-AF65-F5344CB8AC3E}">
        <p14:creationId xmlns:p14="http://schemas.microsoft.com/office/powerpoint/2010/main" val="254975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D9BC-2472-47C8-B5AF-3966215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9289"/>
          </a:xfrm>
        </p:spPr>
        <p:txBody>
          <a:bodyPr/>
          <a:lstStyle/>
          <a:p>
            <a:r>
              <a:rPr lang="en-IN" dirty="0">
                <a:latin typeface="+mn-lt"/>
              </a:rPr>
              <a:t>ETL Workflow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77663F-A4E8-4D75-AD86-FCBB10C2946F}"/>
              </a:ext>
            </a:extLst>
          </p:cNvPr>
          <p:cNvSpPr/>
          <p:nvPr/>
        </p:nvSpPr>
        <p:spPr>
          <a:xfrm>
            <a:off x="1091953" y="2568731"/>
            <a:ext cx="1180729" cy="1182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 Cluster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A50EC-EBEC-478F-9142-262984359258}"/>
              </a:ext>
            </a:extLst>
          </p:cNvPr>
          <p:cNvSpPr/>
          <p:nvPr/>
        </p:nvSpPr>
        <p:spPr>
          <a:xfrm>
            <a:off x="3339482" y="2568731"/>
            <a:ext cx="1180729" cy="1182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Spark Job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971A2-400A-4F81-9838-787D777AC1B2}"/>
              </a:ext>
            </a:extLst>
          </p:cNvPr>
          <p:cNvSpPr/>
          <p:nvPr/>
        </p:nvSpPr>
        <p:spPr>
          <a:xfrm>
            <a:off x="5587013" y="2568731"/>
            <a:ext cx="1180729" cy="11829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Copy to DW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158440-C08D-440C-B111-8982B572F03E}"/>
              </a:ext>
            </a:extLst>
          </p:cNvPr>
          <p:cNvSpPr/>
          <p:nvPr/>
        </p:nvSpPr>
        <p:spPr>
          <a:xfrm>
            <a:off x="7671790" y="2568731"/>
            <a:ext cx="1180729" cy="118295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 Cluster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7B70ED-6F37-4C01-902B-FD79D38BB29B}"/>
              </a:ext>
            </a:extLst>
          </p:cNvPr>
          <p:cNvSpPr/>
          <p:nvPr/>
        </p:nvSpPr>
        <p:spPr>
          <a:xfrm>
            <a:off x="9756567" y="2568731"/>
            <a:ext cx="1180729" cy="11829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 GCS Data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A80A5-0612-43F9-9730-B4AEC6ADD64A}"/>
              </a:ext>
            </a:extLst>
          </p:cNvPr>
          <p:cNvSpPr/>
          <p:nvPr/>
        </p:nvSpPr>
        <p:spPr>
          <a:xfrm>
            <a:off x="3339482" y="4313812"/>
            <a:ext cx="1180729" cy="1182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Acquisition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201BC6-AEA3-43E5-A63D-0188A5FD608F}"/>
              </a:ext>
            </a:extLst>
          </p:cNvPr>
          <p:cNvSpPr/>
          <p:nvPr/>
        </p:nvSpPr>
        <p:spPr>
          <a:xfrm>
            <a:off x="5587013" y="4313812"/>
            <a:ext cx="1180729" cy="1182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Curation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38F6C3-7CAF-4E5D-A0A3-8975DB6C1955}"/>
              </a:ext>
            </a:extLst>
          </p:cNvPr>
          <p:cNvSpPr/>
          <p:nvPr/>
        </p:nvSpPr>
        <p:spPr>
          <a:xfrm>
            <a:off x="7834544" y="4313812"/>
            <a:ext cx="1180729" cy="1182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Storage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1F1299E-7DD5-4BD7-A2EB-0C15FD3DF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38" y="1495885"/>
            <a:ext cx="674099" cy="67409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8D91BE-05B4-4C68-A51A-6B72963D40B9}"/>
              </a:ext>
            </a:extLst>
          </p:cNvPr>
          <p:cNvCxnSpPr>
            <a:cxnSpLocks/>
          </p:cNvCxnSpPr>
          <p:nvPr/>
        </p:nvCxnSpPr>
        <p:spPr>
          <a:xfrm>
            <a:off x="1602720" y="1970843"/>
            <a:ext cx="0" cy="59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074666-1FAD-40A9-BE3E-182B4E7766B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272682" y="31602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28CF58-BC61-4128-8115-5F1A3DC99CF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520211" y="3160206"/>
            <a:ext cx="106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9B2A51-3B11-4AF7-8386-BE1236F66F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767742" y="3160206"/>
            <a:ext cx="90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DA8B47-679C-403D-9A2B-5A6BA78209E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8852519" y="3160206"/>
            <a:ext cx="90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7F0AE8-DABF-4579-B086-3EB6471A778D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3929847" y="3751681"/>
            <a:ext cx="0" cy="5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2C7B23-433D-4111-90FB-0E0BE2E53255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20211" y="4905287"/>
            <a:ext cx="106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05F5A-6775-4831-8185-F40C840CFE51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6767742" y="4905287"/>
            <a:ext cx="106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10FC97ED-2DD9-4B4A-889C-83225C143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682" y="1378789"/>
            <a:ext cx="791195" cy="791195"/>
          </a:xfrm>
          <a:prstGeom prst="rect">
            <a:avLst/>
          </a:prstGeom>
          <a:ln>
            <a:noFill/>
          </a:ln>
        </p:spPr>
      </p:pic>
      <p:pic>
        <p:nvPicPr>
          <p:cNvPr id="54" name="Picture 53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5C40F19A-0D55-4A72-93F2-70622F58A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38" y="5726105"/>
            <a:ext cx="1023331" cy="53265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EB6D72CE-846C-459E-8C4E-EB1C4C569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31" y="5582207"/>
            <a:ext cx="739181" cy="70961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7DB84C-C8A5-4BF9-BB0C-E2731F71EEA0}"/>
              </a:ext>
            </a:extLst>
          </p:cNvPr>
          <p:cNvCxnSpPr>
            <a:cxnSpLocks/>
          </p:cNvCxnSpPr>
          <p:nvPr/>
        </p:nvCxnSpPr>
        <p:spPr>
          <a:xfrm flipH="1" flipV="1">
            <a:off x="621437" y="1699765"/>
            <a:ext cx="8934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ADCFD6-B267-4663-9D97-92101B714896}"/>
              </a:ext>
            </a:extLst>
          </p:cNvPr>
          <p:cNvCxnSpPr>
            <a:cxnSpLocks/>
          </p:cNvCxnSpPr>
          <p:nvPr/>
        </p:nvCxnSpPr>
        <p:spPr>
          <a:xfrm>
            <a:off x="621437" y="1699765"/>
            <a:ext cx="0" cy="455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DA4699-6451-48B8-AB94-753704ABC6D0}"/>
              </a:ext>
            </a:extLst>
          </p:cNvPr>
          <p:cNvCxnSpPr>
            <a:cxnSpLocks/>
          </p:cNvCxnSpPr>
          <p:nvPr/>
        </p:nvCxnSpPr>
        <p:spPr>
          <a:xfrm>
            <a:off x="621437" y="6258757"/>
            <a:ext cx="10949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91054E-9BBB-44DA-8AAF-0EAB7968A249}"/>
              </a:ext>
            </a:extLst>
          </p:cNvPr>
          <p:cNvCxnSpPr>
            <a:cxnSpLocks/>
          </p:cNvCxnSpPr>
          <p:nvPr/>
        </p:nvCxnSpPr>
        <p:spPr>
          <a:xfrm flipV="1">
            <a:off x="11570563" y="1774386"/>
            <a:ext cx="0" cy="448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F5525B-28AB-4FC4-9140-E25DA4FDE27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055837" y="1713533"/>
            <a:ext cx="8137845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FA7957-C72F-4025-A349-AACFD9ED37B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0984877" y="1774386"/>
            <a:ext cx="5856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418EF43E-6C99-4285-A75B-19D2442B1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02" y="1380007"/>
            <a:ext cx="639516" cy="6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16F663A-17C5-4F9E-8D51-466BAAC1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151"/>
            <a:ext cx="10515600" cy="532659"/>
          </a:xfrm>
        </p:spPr>
        <p:txBody>
          <a:bodyPr>
            <a:normAutofit fontScale="90000"/>
          </a:bodyPr>
          <a:lstStyle/>
          <a:p>
            <a:r>
              <a:rPr lang="en-IN" dirty="0"/>
              <a:t>Logical Data Map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C0C037-3C1D-461D-A7E9-8384FDE2C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70375"/>
              </p:ext>
            </p:extLst>
          </p:nvPr>
        </p:nvGraphicFramePr>
        <p:xfrm>
          <a:off x="496163" y="1029810"/>
          <a:ext cx="38006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629">
                  <a:extLst>
                    <a:ext uri="{9D8B030D-6E8A-4147-A177-3AD203B41FA5}">
                      <a16:colId xmlns:a16="http://schemas.microsoft.com/office/drawing/2014/main" val="422735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445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4BCA2C-1A6A-4D82-A743-839E7AC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4666"/>
              </p:ext>
            </p:extLst>
          </p:nvPr>
        </p:nvGraphicFramePr>
        <p:xfrm>
          <a:off x="4296793" y="1029810"/>
          <a:ext cx="3800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630">
                  <a:extLst>
                    <a:ext uri="{9D8B030D-6E8A-4147-A177-3AD203B41FA5}">
                      <a16:colId xmlns:a16="http://schemas.microsoft.com/office/drawing/2014/main" val="422735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44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CC7B74-8A8E-43DC-B0CA-547FF6F90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64442"/>
              </p:ext>
            </p:extLst>
          </p:nvPr>
        </p:nvGraphicFramePr>
        <p:xfrm>
          <a:off x="8097424" y="1029810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422735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4457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5444CF-8B95-4021-AFBB-8FC39ED5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2224"/>
              </p:ext>
            </p:extLst>
          </p:nvPr>
        </p:nvGraphicFramePr>
        <p:xfrm>
          <a:off x="496162" y="1377049"/>
          <a:ext cx="38006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Table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503861-4501-47D4-ACAD-91358A25B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32274"/>
              </p:ext>
            </p:extLst>
          </p:nvPr>
        </p:nvGraphicFramePr>
        <p:xfrm>
          <a:off x="496162" y="1818132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58B3424-03EF-40EE-9D60-A532D347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34033"/>
              </p:ext>
            </p:extLst>
          </p:nvPr>
        </p:nvGraphicFramePr>
        <p:xfrm>
          <a:off x="496162" y="2171450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D2C0C4-166A-4BC6-A084-97D3B464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40261"/>
              </p:ext>
            </p:extLst>
          </p:nvPr>
        </p:nvGraphicFramePr>
        <p:xfrm>
          <a:off x="496162" y="2509664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1458295-B197-425D-AD30-C8DFD1B9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02440"/>
              </p:ext>
            </p:extLst>
          </p:nvPr>
        </p:nvGraphicFramePr>
        <p:xfrm>
          <a:off x="496162" y="2844615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home_team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A12B7D-177C-445D-8046-919799B05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31716"/>
              </p:ext>
            </p:extLst>
          </p:nvPr>
        </p:nvGraphicFramePr>
        <p:xfrm>
          <a:off x="496162" y="3256045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away_team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8C770B-77F2-4683-9E7C-D8C8C3EF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49254"/>
              </p:ext>
            </p:extLst>
          </p:nvPr>
        </p:nvGraphicFramePr>
        <p:xfrm>
          <a:off x="496162" y="3661307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2F926FC-BF06-46C6-81C7-38F032BBA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84527"/>
              </p:ext>
            </p:extLst>
          </p:nvPr>
        </p:nvGraphicFramePr>
        <p:xfrm>
          <a:off x="496162" y="4069274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A315585-DBBB-4F11-8ADD-9EE46D519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94364"/>
              </p:ext>
            </p:extLst>
          </p:nvPr>
        </p:nvGraphicFramePr>
        <p:xfrm>
          <a:off x="496162" y="4421597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1B8493B-1A0E-45AA-A4D5-2A44C9970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11414"/>
              </p:ext>
            </p:extLst>
          </p:nvPr>
        </p:nvGraphicFramePr>
        <p:xfrm>
          <a:off x="496162" y="4763675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611AFE9-D383-4B36-88F4-17F35175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76934"/>
              </p:ext>
            </p:extLst>
          </p:nvPr>
        </p:nvGraphicFramePr>
        <p:xfrm>
          <a:off x="496162" y="5102245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8910BEA-0C1C-4BCD-8974-7EB5779D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00885"/>
              </p:ext>
            </p:extLst>
          </p:nvPr>
        </p:nvGraphicFramePr>
        <p:xfrm>
          <a:off x="496162" y="5445398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EA4EF89-AE67-4DC4-A859-5CC381824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71737"/>
              </p:ext>
            </p:extLst>
          </p:nvPr>
        </p:nvGraphicFramePr>
        <p:xfrm>
          <a:off x="496162" y="5805422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home_score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BA833D7-F032-4A05-BEBC-CA9F602CC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93853"/>
              </p:ext>
            </p:extLst>
          </p:nvPr>
        </p:nvGraphicFramePr>
        <p:xfrm>
          <a:off x="496162" y="6193789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away_score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22B3C7D6-C7BF-445B-A30A-77171F241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55406"/>
              </p:ext>
            </p:extLst>
          </p:nvPr>
        </p:nvGraphicFramePr>
        <p:xfrm>
          <a:off x="4296790" y="1385243"/>
          <a:ext cx="38006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C10C2A3-9FE4-43EA-94C7-0E83C091E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8324"/>
              </p:ext>
            </p:extLst>
          </p:nvPr>
        </p:nvGraphicFramePr>
        <p:xfrm>
          <a:off x="4296790" y="1817614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14D8632-96D3-46A5-A9E0-43F6A1CDA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51696"/>
              </p:ext>
            </p:extLst>
          </p:nvPr>
        </p:nvGraphicFramePr>
        <p:xfrm>
          <a:off x="4296790" y="2166583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home_team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7EE9669-698D-4252-8D53-47187EFB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65239"/>
              </p:ext>
            </p:extLst>
          </p:nvPr>
        </p:nvGraphicFramePr>
        <p:xfrm>
          <a:off x="4296790" y="2559568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away_team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141A261-769D-4FB1-87C7-9C9DA587C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35713"/>
              </p:ext>
            </p:extLst>
          </p:nvPr>
        </p:nvGraphicFramePr>
        <p:xfrm>
          <a:off x="4296790" y="2975822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home_score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489F55AC-B85C-4841-93DB-4A79AE6C1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97665"/>
              </p:ext>
            </p:extLst>
          </p:nvPr>
        </p:nvGraphicFramePr>
        <p:xfrm>
          <a:off x="4296790" y="3381940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away_score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DAE772A-4C51-4C25-A2BD-B8135EE5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29401"/>
              </p:ext>
            </p:extLst>
          </p:nvPr>
        </p:nvGraphicFramePr>
        <p:xfrm>
          <a:off x="4296790" y="3783139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tournamnet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6CFD627-858A-4FBD-90A6-3F30C9D2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25036"/>
              </p:ext>
            </p:extLst>
          </p:nvPr>
        </p:nvGraphicFramePr>
        <p:xfrm>
          <a:off x="4296790" y="4174981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1100AF0-18DA-4A0B-A9E4-EFF0B0AB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50204"/>
              </p:ext>
            </p:extLst>
          </p:nvPr>
        </p:nvGraphicFramePr>
        <p:xfrm>
          <a:off x="4296790" y="4522922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AEF0431-C8A2-4993-828F-190DCE56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04489"/>
              </p:ext>
            </p:extLst>
          </p:nvPr>
        </p:nvGraphicFramePr>
        <p:xfrm>
          <a:off x="4296790" y="4876925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29CE50BA-41AA-4B64-B21A-FFD4204DB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30106"/>
              </p:ext>
            </p:extLst>
          </p:nvPr>
        </p:nvGraphicFramePr>
        <p:xfrm>
          <a:off x="8097417" y="1376660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Primary Key date_id, game_id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61" name="Table 57">
            <a:extLst>
              <a:ext uri="{FF2B5EF4-FFF2-40B4-BE49-F238E27FC236}">
                <a16:creationId xmlns:a16="http://schemas.microsoft.com/office/drawing/2014/main" id="{979D9B16-D7F8-4C4E-8420-DE4B759AE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84922"/>
              </p:ext>
            </p:extLst>
          </p:nvPr>
        </p:nvGraphicFramePr>
        <p:xfrm>
          <a:off x="8097417" y="3941547"/>
          <a:ext cx="359841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select * from results where tournament == ‘FIFA World Cup’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63" name="Table 57">
            <a:extLst>
              <a:ext uri="{FF2B5EF4-FFF2-40B4-BE49-F238E27FC236}">
                <a16:creationId xmlns:a16="http://schemas.microsoft.com/office/drawing/2014/main" id="{E478A534-9C07-43A8-9067-9E4E067D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67308"/>
              </p:ext>
            </p:extLst>
          </p:nvPr>
        </p:nvGraphicFramePr>
        <p:xfrm>
          <a:off x="8097417" y="1723510"/>
          <a:ext cx="3598414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Applied schema on every field</a:t>
                      </a:r>
                    </a:p>
                    <a:p>
                      <a:pPr algn="ctr"/>
                      <a:r>
                        <a:rPr lang="en-IN" sz="1100" dirty="0" err="1"/>
                        <a:t>StructType</a:t>
                      </a:r>
                      <a:r>
                        <a:rPr lang="en-IN" sz="1100" dirty="0"/>
                        <a:t>(</a:t>
                      </a:r>
                    </a:p>
                    <a:p>
                      <a:pPr algn="ctr"/>
                      <a:r>
                        <a:rPr lang="en-IN" sz="1100" dirty="0"/>
                        <a:t>    [</a:t>
                      </a:r>
                    </a:p>
                    <a:p>
                      <a:pPr algn="ctr"/>
                      <a:r>
                        <a:rPr lang="en-IN" sz="1100" dirty="0"/>
                        <a:t>        </a:t>
                      </a:r>
                      <a:r>
                        <a:rPr lang="en-IN" sz="1100" dirty="0" err="1"/>
                        <a:t>StructField</a:t>
                      </a:r>
                      <a:r>
                        <a:rPr lang="en-IN" sz="1100" dirty="0"/>
                        <a:t>("date", </a:t>
                      </a:r>
                      <a:r>
                        <a:rPr lang="en-IN" sz="1100" dirty="0" err="1"/>
                        <a:t>StringType</a:t>
                      </a:r>
                      <a:r>
                        <a:rPr lang="en-IN" sz="1100" dirty="0"/>
                        <a:t>(), True),</a:t>
                      </a:r>
                    </a:p>
                    <a:p>
                      <a:pPr algn="ctr"/>
                      <a:r>
                        <a:rPr lang="en-IN" sz="1100" dirty="0"/>
                        <a:t>…])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67" name="Table 57">
            <a:extLst>
              <a:ext uri="{FF2B5EF4-FFF2-40B4-BE49-F238E27FC236}">
                <a16:creationId xmlns:a16="http://schemas.microsoft.com/office/drawing/2014/main" id="{D234391A-96DE-4B21-8333-0B75F432D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62085"/>
              </p:ext>
            </p:extLst>
          </p:nvPr>
        </p:nvGraphicFramePr>
        <p:xfrm>
          <a:off x="8097417" y="2621677"/>
          <a:ext cx="3598414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def </a:t>
                      </a:r>
                      <a:r>
                        <a:rPr lang="en-IN" sz="1100" dirty="0" err="1"/>
                        <a:t>to_date</a:t>
                      </a:r>
                      <a:r>
                        <a:rPr lang="en-IN" sz="1100" dirty="0"/>
                        <a:t>_(col, formats=("MM/dd/</a:t>
                      </a:r>
                      <a:r>
                        <a:rPr lang="en-IN" sz="1100" dirty="0" err="1"/>
                        <a:t>yyyy</a:t>
                      </a:r>
                      <a:r>
                        <a:rPr lang="en-IN" sz="1100" dirty="0"/>
                        <a:t>", "</a:t>
                      </a:r>
                      <a:r>
                        <a:rPr lang="en-IN" sz="1100" dirty="0" err="1"/>
                        <a:t>yyyy</a:t>
                      </a:r>
                      <a:r>
                        <a:rPr lang="en-IN" sz="1100" dirty="0"/>
                        <a:t>-MM-dd", "dd-MM-</a:t>
                      </a:r>
                      <a:r>
                        <a:rPr lang="en-IN" sz="1100" dirty="0" err="1"/>
                        <a:t>yyyy</a:t>
                      </a:r>
                      <a:r>
                        <a:rPr lang="en-IN" sz="1100" dirty="0"/>
                        <a:t>", "dd/MM/</a:t>
                      </a:r>
                      <a:r>
                        <a:rPr lang="en-IN" sz="1100" dirty="0" err="1"/>
                        <a:t>yyyy</a:t>
                      </a:r>
                      <a:r>
                        <a:rPr lang="en-IN" sz="1100" dirty="0"/>
                        <a:t>")):</a:t>
                      </a:r>
                    </a:p>
                    <a:p>
                      <a:pPr algn="ctr"/>
                      <a:r>
                        <a:rPr lang="en-IN" sz="1100" dirty="0"/>
                        <a:t>    # Spark 2.2 or later syntax, for &lt; 2.2 use </a:t>
                      </a:r>
                      <a:r>
                        <a:rPr lang="en-IN" sz="1100" dirty="0" err="1"/>
                        <a:t>unix_timestamp</a:t>
                      </a:r>
                      <a:r>
                        <a:rPr lang="en-IN" sz="1100" dirty="0"/>
                        <a:t> and cast</a:t>
                      </a:r>
                    </a:p>
                    <a:p>
                      <a:pPr algn="ctr"/>
                      <a:r>
                        <a:rPr lang="en-IN" sz="1100" dirty="0"/>
                        <a:t>    return coalesce(*[</a:t>
                      </a:r>
                      <a:r>
                        <a:rPr lang="en-IN" sz="1100" dirty="0" err="1"/>
                        <a:t>to_date</a:t>
                      </a:r>
                      <a:r>
                        <a:rPr lang="en-IN" sz="1100" dirty="0"/>
                        <a:t>(col, f) for f in formats])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69" name="Table 57">
            <a:extLst>
              <a:ext uri="{FF2B5EF4-FFF2-40B4-BE49-F238E27FC236}">
                <a16:creationId xmlns:a16="http://schemas.microsoft.com/office/drawing/2014/main" id="{88178DE0-D594-49C8-9FB7-D8C9FBC6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31391"/>
              </p:ext>
            </p:extLst>
          </p:nvPr>
        </p:nvGraphicFramePr>
        <p:xfrm>
          <a:off x="8097417" y="3518238"/>
          <a:ext cx="359841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raw_data.withColumn</a:t>
                      </a:r>
                      <a:r>
                        <a:rPr lang="en-IN" sz="1100" dirty="0"/>
                        <a:t>("date_id", </a:t>
                      </a:r>
                      <a:r>
                        <a:rPr lang="en-IN" sz="1100" dirty="0" err="1"/>
                        <a:t>monotonically_increasing_id</a:t>
                      </a:r>
                      <a:r>
                        <a:rPr lang="en-IN" sz="1100" dirty="0"/>
                        <a:t>()+1)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1" name="Table 57">
            <a:extLst>
              <a:ext uri="{FF2B5EF4-FFF2-40B4-BE49-F238E27FC236}">
                <a16:creationId xmlns:a16="http://schemas.microsoft.com/office/drawing/2014/main" id="{F3C1C0A5-4B2F-410F-89F3-75C5461E0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37881"/>
              </p:ext>
            </p:extLst>
          </p:nvPr>
        </p:nvGraphicFramePr>
        <p:xfrm>
          <a:off x="8097417" y="4337502"/>
          <a:ext cx="359841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Select case when ISNUMERIC(</a:t>
                      </a:r>
                      <a:r>
                        <a:rPr lang="en-IN" sz="1100" dirty="0" err="1"/>
                        <a:t>ColumnName</a:t>
                      </a:r>
                      <a:r>
                        <a:rPr lang="en-IN" sz="1100" dirty="0"/>
                        <a:t>)=1 then </a:t>
                      </a:r>
                      <a:r>
                        <a:rPr lang="en-IN" sz="1100" dirty="0" err="1"/>
                        <a:t>ColumnName</a:t>
                      </a:r>
                      <a:r>
                        <a:rPr lang="en-IN" sz="1100" dirty="0"/>
                        <a:t> else -1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3" name="Table 57">
            <a:extLst>
              <a:ext uri="{FF2B5EF4-FFF2-40B4-BE49-F238E27FC236}">
                <a16:creationId xmlns:a16="http://schemas.microsoft.com/office/drawing/2014/main" id="{12910563-C52A-4793-A48F-F02C18A2D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73106"/>
              </p:ext>
            </p:extLst>
          </p:nvPr>
        </p:nvGraphicFramePr>
        <p:xfrm>
          <a:off x="8097417" y="4741323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initcap</a:t>
                      </a:r>
                      <a:r>
                        <a:rPr lang="en-IN" sz="1100" dirty="0"/>
                        <a:t>(home_team)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5" name="Table 57">
            <a:extLst>
              <a:ext uri="{FF2B5EF4-FFF2-40B4-BE49-F238E27FC236}">
                <a16:creationId xmlns:a16="http://schemas.microsoft.com/office/drawing/2014/main" id="{B13EAF9A-EEB2-48D6-9003-37A5036F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47837"/>
              </p:ext>
            </p:extLst>
          </p:nvPr>
        </p:nvGraphicFramePr>
        <p:xfrm>
          <a:off x="8097417" y="5089264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initcap</a:t>
                      </a:r>
                      <a:r>
                        <a:rPr lang="en-IN" sz="1100" dirty="0"/>
                        <a:t>(away_team)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7" name="Table 57">
            <a:extLst>
              <a:ext uri="{FF2B5EF4-FFF2-40B4-BE49-F238E27FC236}">
                <a16:creationId xmlns:a16="http://schemas.microsoft.com/office/drawing/2014/main" id="{BD0AC5A1-83BB-4021-B487-393CBBDD6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05677"/>
              </p:ext>
            </p:extLst>
          </p:nvPr>
        </p:nvGraphicFramePr>
        <p:xfrm>
          <a:off x="8097417" y="5445398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initcap</a:t>
                      </a:r>
                      <a:r>
                        <a:rPr lang="en-IN" sz="1100" dirty="0"/>
                        <a:t>(city)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9" name="Table 57">
            <a:extLst>
              <a:ext uri="{FF2B5EF4-FFF2-40B4-BE49-F238E27FC236}">
                <a16:creationId xmlns:a16="http://schemas.microsoft.com/office/drawing/2014/main" id="{ED80284B-16E1-4ED6-961E-E074D4B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27055"/>
              </p:ext>
            </p:extLst>
          </p:nvPr>
        </p:nvGraphicFramePr>
        <p:xfrm>
          <a:off x="8097417" y="5778633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initcap</a:t>
                      </a:r>
                      <a:r>
                        <a:rPr lang="en-IN" sz="1100" dirty="0"/>
                        <a:t>(country)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81" name="Table 57">
            <a:extLst>
              <a:ext uri="{FF2B5EF4-FFF2-40B4-BE49-F238E27FC236}">
                <a16:creationId xmlns:a16="http://schemas.microsoft.com/office/drawing/2014/main" id="{1C875AC8-FB17-46D9-8653-E53D335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7458"/>
              </p:ext>
            </p:extLst>
          </p:nvPr>
        </p:nvGraphicFramePr>
        <p:xfrm>
          <a:off x="8097417" y="6134767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FIFA.withColumn</a:t>
                      </a:r>
                      <a:r>
                        <a:rPr lang="en-IN" sz="1100" dirty="0"/>
                        <a:t>("date", </a:t>
                      </a:r>
                      <a:r>
                        <a:rPr lang="en-IN" sz="1100" dirty="0" err="1"/>
                        <a:t>to_date</a:t>
                      </a:r>
                      <a:r>
                        <a:rPr lang="en-IN" sz="1100" dirty="0"/>
                        <a:t>_("date"))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83" name="Table 57">
            <a:extLst>
              <a:ext uri="{FF2B5EF4-FFF2-40B4-BE49-F238E27FC236}">
                <a16:creationId xmlns:a16="http://schemas.microsoft.com/office/drawing/2014/main" id="{1176F2E9-19B6-4A8F-A80D-F9C36717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4"/>
              </p:ext>
            </p:extLst>
          </p:nvPr>
        </p:nvGraphicFramePr>
        <p:xfrm>
          <a:off x="8097417" y="6486446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date_dim</a:t>
                      </a:r>
                      <a:r>
                        <a:rPr lang="en-IN" sz="1100" dirty="0"/>
                        <a:t> = </a:t>
                      </a:r>
                      <a:r>
                        <a:rPr lang="en-IN" sz="1100" dirty="0" err="1"/>
                        <a:t>results.select</a:t>
                      </a:r>
                      <a:r>
                        <a:rPr lang="en-IN" sz="1100" dirty="0"/>
                        <a:t>('date_id', 'date')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85" name="Table 57">
            <a:extLst>
              <a:ext uri="{FF2B5EF4-FFF2-40B4-BE49-F238E27FC236}">
                <a16:creationId xmlns:a16="http://schemas.microsoft.com/office/drawing/2014/main" id="{E9097143-9EBF-4C21-AD71-3952C9B70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76526"/>
              </p:ext>
            </p:extLst>
          </p:nvPr>
        </p:nvGraphicFramePr>
        <p:xfrm>
          <a:off x="8097417" y="6804148"/>
          <a:ext cx="359841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team_loc_dim</a:t>
                      </a:r>
                      <a:r>
                        <a:rPr lang="en-IN" sz="1100" dirty="0"/>
                        <a:t> = </a:t>
                      </a:r>
                      <a:r>
                        <a:rPr lang="en-IN" sz="1100" dirty="0" err="1"/>
                        <a:t>results.select</a:t>
                      </a:r>
                      <a:r>
                        <a:rPr lang="en-IN" sz="1100" dirty="0"/>
                        <a:t>('game_id', 'home_team', 'away_team', 'tournament', 'city', 'country', 'neutral')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87" name="Table 57">
            <a:extLst>
              <a:ext uri="{FF2B5EF4-FFF2-40B4-BE49-F238E27FC236}">
                <a16:creationId xmlns:a16="http://schemas.microsoft.com/office/drawing/2014/main" id="{668CA596-A1A1-441D-8112-8A114733B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47287"/>
              </p:ext>
            </p:extLst>
          </p:nvPr>
        </p:nvGraphicFramePr>
        <p:xfrm>
          <a:off x="8097417" y="7321769"/>
          <a:ext cx="359841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fifa_fact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I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results.select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("date_id", "game_id", "home_score", "away_score")</a:t>
                      </a:r>
                    </a:p>
                    <a:p>
                      <a:endParaRPr lang="en-IN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87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2DB9-C89A-441A-B5C3-1CFF4895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Schema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B47EBD-7A02-426F-87F8-5FDC5E6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07359"/>
              </p:ext>
            </p:extLst>
          </p:nvPr>
        </p:nvGraphicFramePr>
        <p:xfrm>
          <a:off x="4053643" y="2006600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Football Facts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8153145-AA95-4ACC-9207-F6FD832D5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15137"/>
              </p:ext>
            </p:extLst>
          </p:nvPr>
        </p:nvGraphicFramePr>
        <p:xfrm>
          <a:off x="4053643" y="2359684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date_id (FK)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69DA585-D727-40CE-A599-F278AF0FF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12598"/>
              </p:ext>
            </p:extLst>
          </p:nvPr>
        </p:nvGraphicFramePr>
        <p:xfrm>
          <a:off x="4053643" y="2712768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game_id (FK)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E6219A9-4B6E-4DB4-8261-7E906605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24254"/>
              </p:ext>
            </p:extLst>
          </p:nvPr>
        </p:nvGraphicFramePr>
        <p:xfrm>
          <a:off x="4053643" y="3058160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home_score(fact)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730627E-F579-4ED1-9049-0DBC2C02C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0563"/>
              </p:ext>
            </p:extLst>
          </p:nvPr>
        </p:nvGraphicFramePr>
        <p:xfrm>
          <a:off x="4053643" y="3400766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Away_score (fact)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0E2F756-5090-481B-903F-9709EFB60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67152"/>
              </p:ext>
            </p:extLst>
          </p:nvPr>
        </p:nvGraphicFramePr>
        <p:xfrm>
          <a:off x="568170" y="2888372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999533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 Dimension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5690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4E68B32-EA50-4F0F-AD04-60BD4FB5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53928"/>
              </p:ext>
            </p:extLst>
          </p:nvPr>
        </p:nvGraphicFramePr>
        <p:xfrm>
          <a:off x="568170" y="3197294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date_id (PK)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4E5F3016-423C-4135-B318-317D10536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38701"/>
              </p:ext>
            </p:extLst>
          </p:nvPr>
        </p:nvGraphicFramePr>
        <p:xfrm>
          <a:off x="568170" y="3524590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date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80CFB15B-8E0D-485E-BD81-20F13ABB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63368"/>
              </p:ext>
            </p:extLst>
          </p:nvPr>
        </p:nvGraphicFramePr>
        <p:xfrm>
          <a:off x="9314154" y="2826454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999533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Game Dimension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56903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7531A2A-DBEE-44E7-938A-1B1CCA14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56094"/>
              </p:ext>
            </p:extLst>
          </p:nvPr>
        </p:nvGraphicFramePr>
        <p:xfrm>
          <a:off x="9311443" y="3153750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game_id (PK)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AA769F07-84ED-4BAD-B9D7-C24E001E7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8441"/>
              </p:ext>
            </p:extLst>
          </p:nvPr>
        </p:nvGraphicFramePr>
        <p:xfrm>
          <a:off x="9311443" y="3501614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home_team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DE333817-96C1-4FBF-B9AE-7985D6E0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48125"/>
              </p:ext>
            </p:extLst>
          </p:nvPr>
        </p:nvGraphicFramePr>
        <p:xfrm>
          <a:off x="9311443" y="3861157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away_team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6836D7D8-B231-4B2C-87A9-5B99E626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3496"/>
              </p:ext>
            </p:extLst>
          </p:nvPr>
        </p:nvGraphicFramePr>
        <p:xfrm>
          <a:off x="9311443" y="4197724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city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06B75825-39A4-4399-BBD0-1326C1802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48544"/>
              </p:ext>
            </p:extLst>
          </p:nvPr>
        </p:nvGraphicFramePr>
        <p:xfrm>
          <a:off x="9311443" y="4551496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92E665CA-E758-4DEA-9B6F-A11D3569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84684"/>
              </p:ext>
            </p:extLst>
          </p:nvPr>
        </p:nvGraphicFramePr>
        <p:xfrm>
          <a:off x="9311443" y="4891170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neutral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6B303F-7FF2-40FE-A28B-5AE2316176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96466" y="2545104"/>
            <a:ext cx="1257177" cy="88389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BAE2A4-7DE3-4481-8C22-CE5DE9EDDD8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138357" y="2888372"/>
            <a:ext cx="1173086" cy="4507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58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202939"/>
      </a:dk2>
      <a:lt2>
        <a:srgbClr val="E3E2E8"/>
      </a:lt2>
      <a:accent1>
        <a:srgbClr val="94A84E"/>
      </a:accent1>
      <a:accent2>
        <a:srgbClr val="B8A03A"/>
      </a:accent2>
      <a:accent3>
        <a:srgbClr val="EA884A"/>
      </a:accent3>
      <a:accent4>
        <a:srgbClr val="EB4E52"/>
      </a:accent4>
      <a:accent5>
        <a:srgbClr val="EE6EA7"/>
      </a:accent5>
      <a:accent6>
        <a:srgbClr val="EB4ED5"/>
      </a:accent6>
      <a:hlink>
        <a:srgbClr val="7969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574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Sabon Next LT</vt:lpstr>
      <vt:lpstr>Wingdings</vt:lpstr>
      <vt:lpstr>LuminousVTI</vt:lpstr>
      <vt:lpstr>DATA CURATION &amp; MODELING</vt:lpstr>
      <vt:lpstr>Content</vt:lpstr>
      <vt:lpstr>Problem Statement</vt:lpstr>
      <vt:lpstr>Data Source</vt:lpstr>
      <vt:lpstr>Profiling Insights</vt:lpstr>
      <vt:lpstr>Technical Details</vt:lpstr>
      <vt:lpstr>ETL Workflow</vt:lpstr>
      <vt:lpstr>Logical Data Map</vt:lpstr>
      <vt:lpstr>Star Schema</vt:lpstr>
      <vt:lpstr>ML Workflow</vt:lpstr>
      <vt:lpstr>ETL &amp; ML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CURATION &amp; MODELING</dc:title>
  <dc:creator>Naresh kumar</dc:creator>
  <cp:lastModifiedBy>Naresh kumar</cp:lastModifiedBy>
  <cp:revision>85</cp:revision>
  <dcterms:created xsi:type="dcterms:W3CDTF">2020-11-09T16:03:25Z</dcterms:created>
  <dcterms:modified xsi:type="dcterms:W3CDTF">2020-11-10T17:45:36Z</dcterms:modified>
</cp:coreProperties>
</file>