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Exposing Just a Function Is Not Enough</a:t>
            </a:r>
          </a:p>
          <a:p>
            <a:pPr lvl="0">
              <a:spcBef>
                <a:spcPts val="0"/>
              </a:spcBef>
              <a:buNone/>
            </a:pPr>
            <a:r>
              <a:t/>
            </a:r>
            <a:endParaRPr/>
          </a:p>
          <a:p>
            <a:pPr lvl="0">
              <a:spcBef>
                <a:spcPts val="0"/>
              </a:spcBef>
              <a:buNone/>
            </a:pPr>
            <a:r>
              <a:rPr lang="en-GB"/>
              <a:t>In real-world applications the metadata of the request is of particular importance.</a:t>
            </a:r>
          </a:p>
          <a:p>
            <a:pPr lvl="0">
              <a:spcBef>
                <a:spcPts val="0"/>
              </a:spcBef>
              <a:buNone/>
            </a:pPr>
            <a:r>
              <a:t/>
            </a:r>
            <a:endParaRPr/>
          </a:p>
          <a:p>
            <a:pPr lvl="0">
              <a:spcBef>
                <a:spcPts val="0"/>
              </a:spcBef>
              <a:buNone/>
            </a:pPr>
            <a:r>
              <a:rPr lang="en-GB"/>
              <a:t>The response might vary, for example, according to the capabilities of the client. If the User-Agent is so, or the Accept header is such. These won't be automatically present in your payloads, so you'll have to manually supply them in each function call.</a:t>
            </a:r>
          </a:p>
          <a:p>
            <a:pPr lvl="0">
              <a:spcBef>
                <a:spcPts val="0"/>
              </a:spcBef>
              <a:buNone/>
            </a:pPr>
            <a:r>
              <a:rPr lang="en-GB"/>
              <a:t>The other missing feature is the response code. Instead of returning 404 when something is not found, 403 when the permissions are not met or 500 when something goes wrong, you'll end up creating a new ad-hoc codec for errors that only your own system understands.</a:t>
            </a:r>
          </a:p>
          <a:p>
            <a:pPr lvl="0">
              <a:spcBef>
                <a:spcPts val="0"/>
              </a:spcBef>
              <a:buNone/>
            </a:pPr>
            <a:r>
              <a:rPr lang="en-GB"/>
              <a:t>It Leads to Lock-In</a:t>
            </a:r>
          </a:p>
          <a:p>
            <a:pPr lvl="0">
              <a:spcBef>
                <a:spcPts val="0"/>
              </a:spcBef>
              <a:buNone/>
            </a:pPr>
            <a:r>
              <a:t/>
            </a:r>
            <a:endParaRPr/>
          </a:p>
          <a:p>
            <a:pPr lvl="0">
              <a:spcBef>
                <a:spcPts val="0"/>
              </a:spcBef>
              <a:buNone/>
            </a:pPr>
            <a:r>
              <a:rPr lang="en-GB"/>
              <a:t>The way most cloud providers address the problems described above is by introducing a context object that has access to information from the environment.</a:t>
            </a:r>
          </a:p>
          <a:p>
            <a:pPr lvl="0">
              <a:spcBef>
                <a:spcPts val="0"/>
              </a:spcBef>
              <a:buNone/>
            </a:pPr>
            <a:r>
              <a:t/>
            </a:r>
            <a:endParaRPr/>
          </a:p>
          <a:p>
            <a:pPr lvl="0">
              <a:spcBef>
                <a:spcPts val="0"/>
              </a:spcBef>
              <a:buNone/>
            </a:pPr>
            <a:r>
              <a:rPr lang="en-GB"/>
              <a:t>The problem is that this context object varies ever so slightly from provider to provider. Were this to be standarized, it would look like HTTP.</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Un usuario pide un asset con un nuevo tamaño de un Bucket de S3 a través de un endpoint de su sitio web estático. El bucket tiene una regla de ruteo configurada para redirigir a una API que realiza el resize a cualquier request de un objeto que no puede ser encontrado.</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Como el asset de dicho nuevo tamaño no existe en el bucket, la request es temporalmente redirigida al método </a:t>
            </a:r>
            <a:r>
              <a:rPr b="1" lang="en-GB" sz="1050">
                <a:solidFill>
                  <a:srgbClr val="333333"/>
                </a:solidFill>
              </a:rPr>
              <a:t>resize</a:t>
            </a:r>
            <a:r>
              <a:rPr lang="en-GB" sz="1050">
                <a:solidFill>
                  <a:srgbClr val="333333"/>
                </a:solidFill>
              </a:rPr>
              <a:t> de la API.</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El browser del usuario sigue el redirect y hace un request de la operación de resize vía API Gateway.</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El método de API Gateway se configura para lanzar un trigger a la función Lambda para responder al request.</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La función Lambda descarga la imágen original del bucket de S3, hace un resize y vuelve a subir la imágen resizeada al bucket con el nombre y lugar especificado en el request original.</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Cuando la función Lambda se completa, API Gateway redirige al usuario al archivo guardado en S3. </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El browser del usuario hace un request del archivo que ahora sí se encuentra disponible en su nuevo tamaño en el Bucket de S3.</a:t>
            </a:r>
          </a:p>
          <a:p>
            <a:pPr indent="-295275" lvl="0" marL="749300" rtl="0">
              <a:lnSpc>
                <a:spcPct val="115000"/>
              </a:lnSpc>
              <a:spcBef>
                <a:spcPts val="0"/>
              </a:spcBef>
              <a:spcAft>
                <a:spcPts val="1100"/>
              </a:spcAft>
              <a:buClr>
                <a:srgbClr val="333333"/>
              </a:buClr>
              <a:buSzPct val="95454"/>
              <a:buAutoNum type="arabicPeriod"/>
            </a:pPr>
            <a:r>
              <a:rPr lang="en-GB" sz="1050">
                <a:solidFill>
                  <a:srgbClr val="333333"/>
                </a:solidFill>
              </a:rPr>
              <a:t>The user’s browser requests the now-available resized image from the S3 bucket. Otros requests de cualquier usuario a este recurso va a ser servido directamente por S3 sin pasar por la operación de </a:t>
            </a:r>
            <a:r>
              <a:rPr b="1" lang="en-GB" sz="1050">
                <a:solidFill>
                  <a:srgbClr val="333333"/>
                </a:solidFill>
              </a:rPr>
              <a:t>resize</a:t>
            </a:r>
            <a:r>
              <a:rPr lang="en-GB" sz="1050">
                <a:solidFill>
                  <a:srgbClr val="333333"/>
                </a:solidFill>
              </a:rPr>
              <a:t>. Si la imágen con el nuevo tamaño es eliminada en el futuro, el proceso se repite desde el paso 1. Es decir, la imágen con el nuevo tamaño se recrea y es reemplazada en el Bucket de S3.</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zeit.co/docs/deployment-types/static" TargetMode="External"/><Relationship Id="rId4" Type="http://schemas.openxmlformats.org/officeDocument/2006/relationships/hyperlink" Target="https://zeit.co/docs/deployment-types/docker" TargetMode="External"/><Relationship Id="rId5" Type="http://schemas.openxmlformats.org/officeDocument/2006/relationships/hyperlink" Target="https://zeit.co/docs/deployment-types/no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zeit.co/now" TargetMode="External"/><Relationship Id="rId4" Type="http://schemas.openxmlformats.org/officeDocument/2006/relationships/hyperlink" Target="https://tpe-redes-eljbxdnetn.now.sh/" TargetMode="External"/><Relationship Id="rId5" Type="http://schemas.openxmlformats.org/officeDocument/2006/relationships/hyperlink" Target="https://now-static-website-ormmuhwwvk.now.sh" TargetMode="External"/><Relationship Id="rId6" Type="http://schemas.openxmlformats.org/officeDocument/2006/relationships/hyperlink" Target="https://github.com/zeit/now-cli" TargetMode="External"/><Relationship Id="rId7" Type="http://schemas.openxmlformats.org/officeDocument/2006/relationships/hyperlink" Target="https://zeit.co/docs#featur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localhost:8080" TargetMode="External"/><Relationship Id="rId4" Type="http://schemas.openxmlformats.org/officeDocument/2006/relationships/hyperlink" Target="http://lucasapps.tk:808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Serverless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GB"/>
              <a:t>Use case: Image resizing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GB"/>
              <a:t>Now</a:t>
            </a:r>
          </a:p>
        </p:txBody>
      </p:sp>
      <p:sp>
        <p:nvSpPr>
          <p:cNvPr id="110" name="Shape 110"/>
          <p:cNvSpPr txBox="1"/>
          <p:nvPr>
            <p:ph idx="1" type="body"/>
          </p:nvPr>
        </p:nvSpPr>
        <p:spPr>
          <a:xfrm>
            <a:off x="311700" y="1017725"/>
            <a:ext cx="8520600" cy="3740100"/>
          </a:xfrm>
          <a:prstGeom prst="rect">
            <a:avLst/>
          </a:prstGeom>
        </p:spPr>
        <p:txBody>
          <a:bodyPr anchorCtr="0" anchor="t" bIns="91425" lIns="91425" rIns="91425" tIns="91425">
            <a:noAutofit/>
          </a:bodyPr>
          <a:lstStyle/>
          <a:p>
            <a:pPr indent="-228600" lvl="0" marL="457200" rtl="0">
              <a:spcBef>
                <a:spcPts val="0"/>
              </a:spcBef>
            </a:pPr>
            <a:r>
              <a:rPr lang="en-GB"/>
              <a:t>Fácil:</a:t>
            </a:r>
          </a:p>
          <a:p>
            <a:pPr indent="-228600" lvl="1" marL="914400" rtl="0">
              <a:spcBef>
                <a:spcPts val="0"/>
              </a:spcBef>
            </a:pPr>
            <a:r>
              <a:rPr lang="en-GB"/>
              <a:t>No necesitas instalar varias aplicaciones para correrlo.</a:t>
            </a:r>
          </a:p>
          <a:p>
            <a:pPr indent="-228600" lvl="1" marL="914400" rtl="0">
              <a:spcBef>
                <a:spcPts val="0"/>
              </a:spcBef>
            </a:pPr>
            <a:r>
              <a:rPr lang="en-GB"/>
              <a:t>No necesitas instalar git ni SVN </a:t>
            </a:r>
          </a:p>
          <a:p>
            <a:pPr indent="-228600" lvl="1" marL="914400" rtl="0">
              <a:spcBef>
                <a:spcPts val="0"/>
              </a:spcBef>
            </a:pPr>
            <a:r>
              <a:rPr lang="en-GB"/>
              <a:t>No te tenes que guardar tokens ni nada por el estilo.</a:t>
            </a:r>
          </a:p>
          <a:p>
            <a:pPr indent="-228600" lvl="1" marL="914400" rtl="0">
              <a:spcBef>
                <a:spcPts val="0"/>
              </a:spcBef>
            </a:pPr>
            <a:r>
              <a:rPr lang="en-GB"/>
              <a:t>No te tenes que registrar en ningún cloud service provider.</a:t>
            </a:r>
          </a:p>
          <a:p>
            <a:pPr indent="-228600" lvl="0" marL="457200" rtl="0">
              <a:spcBef>
                <a:spcPts val="0"/>
              </a:spcBef>
            </a:pPr>
            <a:r>
              <a:rPr lang="en-GB"/>
              <a:t>Ilimitado</a:t>
            </a:r>
          </a:p>
          <a:p>
            <a:pPr indent="-228600" lvl="1" marL="914400" rtl="0">
              <a:spcBef>
                <a:spcPts val="0"/>
              </a:spcBef>
            </a:pPr>
            <a:r>
              <a:rPr lang="en-GB"/>
              <a:t>Cada vez que ejecutas now, se te da una nueva URL que representa el estado actual de tu aplicación.</a:t>
            </a:r>
          </a:p>
          <a:p>
            <a:pPr indent="-228600" lvl="1" marL="914400" rtl="0">
              <a:spcBef>
                <a:spcPts val="0"/>
              </a:spcBef>
            </a:pPr>
            <a:r>
              <a:rPr lang="en-GB"/>
              <a:t>No tenes que borrar los anteriores.</a:t>
            </a:r>
          </a:p>
          <a:p>
            <a:pPr indent="-228600" lvl="1" marL="914400" rtl="0">
              <a:spcBef>
                <a:spcPts val="0"/>
              </a:spcBef>
            </a:pPr>
            <a:r>
              <a:rPr lang="en-GB"/>
              <a:t>No tenes que setear proyectos ni aplicaciones.</a:t>
            </a:r>
          </a:p>
          <a:p>
            <a:pPr indent="-228600" lvl="1" marL="914400" rtl="0">
              <a:spcBef>
                <a:spcPts val="0"/>
              </a:spcBef>
            </a:pPr>
            <a:r>
              <a:rPr lang="en-GB"/>
              <a:t>Las URLs duran para siempre</a:t>
            </a:r>
          </a:p>
          <a:p>
            <a:pPr indent="-228600" lvl="0" marL="457200" rtl="0">
              <a:spcBef>
                <a:spcPts val="0"/>
              </a:spcBef>
            </a:pPr>
            <a:r>
              <a:rPr lang="en-GB"/>
              <a:t>En tiempo real</a:t>
            </a:r>
          </a:p>
          <a:p>
            <a:pPr indent="-228600" lvl="0" marL="457200" rtl="0">
              <a:spcBef>
                <a:spcPts val="0"/>
              </a:spcBef>
            </a:pPr>
            <a:r>
              <a:rPr lang="en-GB"/>
              <a:t>Todo el tráfico se sirve por HTTP/2.</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GB"/>
              <a:t>Tipos de </a:t>
            </a:r>
            <a:r>
              <a:rPr i="1" lang="en-GB"/>
              <a:t>deployments</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lang="en-GB" sz="2400"/>
              <a:t>Static projects, </a:t>
            </a:r>
            <a:r>
              <a:rPr lang="en-GB" sz="2400" u="sng">
                <a:solidFill>
                  <a:schemeClr val="hlink"/>
                </a:solidFill>
                <a:hlinkClick r:id="rId3"/>
              </a:rPr>
              <a:t>link</a:t>
            </a:r>
          </a:p>
          <a:p>
            <a:pPr indent="-381000" lvl="0" marL="457200" rtl="0">
              <a:spcBef>
                <a:spcPts val="0"/>
              </a:spcBef>
              <a:buSzPct val="100000"/>
            </a:pPr>
            <a:r>
              <a:rPr lang="en-GB" sz="2400"/>
              <a:t>Docker projects, </a:t>
            </a:r>
            <a:r>
              <a:rPr lang="en-GB" sz="2400" u="sng">
                <a:solidFill>
                  <a:schemeClr val="hlink"/>
                </a:solidFill>
                <a:hlinkClick r:id="rId4"/>
              </a:rPr>
              <a:t>link</a:t>
            </a:r>
          </a:p>
          <a:p>
            <a:pPr indent="-381000" lvl="0" marL="457200" rtl="0">
              <a:spcBef>
                <a:spcPts val="0"/>
              </a:spcBef>
              <a:buSzPct val="100000"/>
            </a:pPr>
            <a:r>
              <a:rPr lang="en-GB" sz="2400"/>
              <a:t>Node.js projects, </a:t>
            </a:r>
            <a:r>
              <a:rPr lang="en-GB" sz="2400" u="sng">
                <a:solidFill>
                  <a:schemeClr val="hlink"/>
                </a:solidFill>
                <a:hlinkClick r:id="rId5"/>
              </a:rPr>
              <a:t>link</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GB"/>
              <a:t>¿Qué sucede con la escalabilidad?</a:t>
            </a: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spcBef>
                <a:spcPts val="0"/>
              </a:spcBef>
              <a:buSzPct val="100000"/>
            </a:pPr>
            <a:r>
              <a:rPr b="1" lang="en-GB" sz="1400"/>
              <a:t>Dinámico:</a:t>
            </a:r>
            <a:r>
              <a:rPr lang="en-GB" sz="1400"/>
              <a:t> no se reservan recursos de más ni de menos. No hace falta configurar nada.</a:t>
            </a:r>
          </a:p>
          <a:p>
            <a:pPr indent="-317500" lvl="0" marL="457200" rtl="0">
              <a:spcBef>
                <a:spcPts val="0"/>
              </a:spcBef>
              <a:buSzPct val="100000"/>
            </a:pPr>
            <a:r>
              <a:rPr b="1" lang="en-GB" sz="1400"/>
              <a:t>Multi-cloud:</a:t>
            </a:r>
            <a:r>
              <a:rPr lang="en-GB" sz="1400"/>
              <a:t> no depende de un </a:t>
            </a:r>
            <a:r>
              <a:rPr lang="en-GB" sz="1400"/>
              <a:t>proveedor</a:t>
            </a:r>
            <a:r>
              <a:rPr lang="en-GB" sz="1400"/>
              <a:t> específico, sino que se abstrae de ellos.</a:t>
            </a:r>
          </a:p>
          <a:p>
            <a:pPr indent="-317500" lvl="0" marL="457200" rtl="0">
              <a:spcBef>
                <a:spcPts val="0"/>
              </a:spcBef>
              <a:buSzPct val="100000"/>
            </a:pPr>
            <a:r>
              <a:rPr b="1" lang="en-GB" sz="1400"/>
              <a:t>Todo se sirve por HTTP/2.</a:t>
            </a:r>
            <a:r>
              <a:rPr lang="en-GB" sz="1400"/>
              <a:t> Cada request es </a:t>
            </a:r>
            <a:r>
              <a:rPr lang="en-GB" sz="1400"/>
              <a:t>como</a:t>
            </a:r>
            <a:r>
              <a:rPr lang="en-GB" sz="1400"/>
              <a:t> si fuera una micro funcion desde un punto de vista de eficiencia y de ancho de banda.</a:t>
            </a:r>
          </a:p>
          <a:p>
            <a:pPr indent="-228600" lvl="1" marL="914400" rtl="0">
              <a:spcBef>
                <a:spcPts val="0"/>
              </a:spcBef>
            </a:pPr>
            <a:r>
              <a:rPr lang="en-GB" u="sng"/>
              <a:t>Multiplexing.</a:t>
            </a:r>
            <a:r>
              <a:rPr lang="en-GB"/>
              <a:t> HTTP/2 mejora la latencia y el uso de ancho de banda al reutilizar la misma conexión TCP para todas las comunicaciones. great latency characteristics and bandwidth use by re-utilizing the same TCP connection for all communications. Esto otorga una gran ventaja sobre todo para usuarios mobile.</a:t>
            </a:r>
          </a:p>
          <a:p>
            <a:pPr indent="-228600" lvl="1" marL="914400" rtl="0">
              <a:spcBef>
                <a:spcPts val="0"/>
              </a:spcBef>
            </a:pPr>
            <a:r>
              <a:rPr lang="en-GB" u="sng"/>
              <a:t>Header compression.</a:t>
            </a:r>
            <a:r>
              <a:rPr lang="en-GB"/>
              <a:t> Los headers que son siempre los mismos durante la vida de una conexión se mandan una sola vez.</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124350" y="484025"/>
            <a:ext cx="8895300" cy="975900"/>
          </a:xfrm>
          <a:prstGeom prst="rect">
            <a:avLst/>
          </a:prstGeom>
        </p:spPr>
        <p:txBody>
          <a:bodyPr anchorCtr="0" anchor="t" bIns="91425" lIns="91425" rIns="91425" tIns="91425">
            <a:noAutofit/>
          </a:bodyPr>
          <a:lstStyle/>
          <a:p>
            <a:pPr lvl="0" rtl="0" algn="ctr">
              <a:spcBef>
                <a:spcPts val="0"/>
              </a:spcBef>
              <a:buNone/>
            </a:pPr>
            <a:r>
              <a:rPr lang="en-GB" u="sng">
                <a:solidFill>
                  <a:schemeClr val="hlink"/>
                </a:solidFill>
                <a:hlinkClick r:id="rId3"/>
              </a:rPr>
              <a:t>zeit.co/now</a:t>
            </a:r>
            <a:r>
              <a:rPr lang="en-GB"/>
              <a:t> </a:t>
            </a:r>
          </a:p>
          <a:p>
            <a:pPr lvl="0" rtl="0" algn="ctr">
              <a:spcBef>
                <a:spcPts val="0"/>
              </a:spcBef>
              <a:buNone/>
            </a:pPr>
            <a:r>
              <a:rPr lang="en-GB"/>
              <a:t>realtime global deployments</a:t>
            </a:r>
          </a:p>
        </p:txBody>
      </p:sp>
      <p:sp>
        <p:nvSpPr>
          <p:cNvPr id="128" name="Shape 128"/>
          <p:cNvSpPr txBox="1"/>
          <p:nvPr>
            <p:ph idx="1" type="body"/>
          </p:nvPr>
        </p:nvSpPr>
        <p:spPr>
          <a:xfrm>
            <a:off x="311700" y="1459925"/>
            <a:ext cx="8520600" cy="3108900"/>
          </a:xfrm>
          <a:prstGeom prst="rect">
            <a:avLst/>
          </a:prstGeom>
        </p:spPr>
        <p:txBody>
          <a:bodyPr anchorCtr="0" anchor="t" bIns="91425" lIns="91425" rIns="91425" tIns="91425">
            <a:noAutofit/>
          </a:bodyPr>
          <a:lstStyle/>
          <a:p>
            <a:pPr indent="-228600" lvl="0" marL="457200" rtl="0">
              <a:spcBef>
                <a:spcPts val="0"/>
              </a:spcBef>
            </a:pPr>
            <a:r>
              <a:rPr lang="en-GB"/>
              <a:t>Nuestros static websites: </a:t>
            </a:r>
          </a:p>
          <a:p>
            <a:pPr indent="-228600" lvl="1" marL="914400" rtl="0">
              <a:spcBef>
                <a:spcPts val="0"/>
              </a:spcBef>
            </a:pPr>
            <a:r>
              <a:rPr lang="en-GB" u="sng">
                <a:solidFill>
                  <a:schemeClr val="hlink"/>
                </a:solidFill>
                <a:hlinkClick r:id="rId4"/>
              </a:rPr>
              <a:t>https://tpe-redes-eljbxdnetn.now.sh/</a:t>
            </a:r>
          </a:p>
          <a:p>
            <a:pPr indent="-228600" lvl="1" marL="914400" rtl="0">
              <a:spcBef>
                <a:spcPts val="0"/>
              </a:spcBef>
            </a:pPr>
            <a:r>
              <a:rPr lang="en-GB" u="sng">
                <a:solidFill>
                  <a:schemeClr val="hlink"/>
                </a:solidFill>
                <a:hlinkClick r:id="rId5"/>
              </a:rPr>
              <a:t>https://now-static-website-ormmuhwwvk.now.sh</a:t>
            </a:r>
          </a:p>
          <a:p>
            <a:pPr indent="-228600" lvl="0" marL="457200" rtl="0">
              <a:spcBef>
                <a:spcPts val="0"/>
              </a:spcBef>
            </a:pPr>
            <a:r>
              <a:rPr lang="en-GB"/>
              <a:t>GitHub repository: </a:t>
            </a:r>
            <a:r>
              <a:rPr lang="en-GB" u="sng">
                <a:solidFill>
                  <a:schemeClr val="hlink"/>
                </a:solidFill>
                <a:hlinkClick r:id="rId6"/>
              </a:rPr>
              <a:t>https://github.com/zeit/now-cli</a:t>
            </a:r>
          </a:p>
          <a:p>
            <a:pPr indent="-228600" lvl="0" marL="457200" rtl="0">
              <a:spcBef>
                <a:spcPts val="0"/>
              </a:spcBef>
            </a:pPr>
            <a:r>
              <a:rPr lang="en-GB"/>
              <a:t>`npm install -g now` </a:t>
            </a:r>
          </a:p>
          <a:p>
            <a:pPr indent="-228600" lvl="0" marL="457200" rtl="0">
              <a:spcBef>
                <a:spcPts val="0"/>
              </a:spcBef>
            </a:pPr>
            <a:r>
              <a:rPr lang="en-GB"/>
              <a:t>Para más información sobre </a:t>
            </a:r>
            <a:r>
              <a:rPr i="1" lang="en-GB"/>
              <a:t>features</a:t>
            </a:r>
            <a:r>
              <a:rPr lang="en-GB"/>
              <a:t>: </a:t>
            </a:r>
            <a:r>
              <a:rPr lang="en-GB" u="sng">
                <a:solidFill>
                  <a:schemeClr val="hlink"/>
                </a:solidFill>
                <a:hlinkClick r:id="rId7"/>
              </a:rPr>
              <a:t>https://zeit.co/docs#features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105900"/>
            <a:ext cx="8520600" cy="572700"/>
          </a:xfrm>
          <a:prstGeom prst="rect">
            <a:avLst/>
          </a:prstGeom>
        </p:spPr>
        <p:txBody>
          <a:bodyPr anchorCtr="0" anchor="t" bIns="91425" lIns="91425" rIns="91425" tIns="91425">
            <a:noAutofit/>
          </a:bodyPr>
          <a:lstStyle/>
          <a:p>
            <a:pPr lvl="0" algn="ctr">
              <a:spcBef>
                <a:spcPts val="0"/>
              </a:spcBef>
              <a:buNone/>
            </a:pPr>
            <a:r>
              <a:rPr lang="en-GB"/>
              <a:t>Ejemplos de uso de now</a:t>
            </a:r>
          </a:p>
        </p:txBody>
      </p:sp>
      <p:pic>
        <p:nvPicPr>
          <p:cNvPr id="134" name="Shape 134"/>
          <p:cNvPicPr preferRelativeResize="0"/>
          <p:nvPr/>
        </p:nvPicPr>
        <p:blipFill>
          <a:blip r:embed="rId3">
            <a:alphaModFix/>
          </a:blip>
          <a:stretch>
            <a:fillRect/>
          </a:stretch>
        </p:blipFill>
        <p:spPr>
          <a:xfrm>
            <a:off x="1768862" y="678599"/>
            <a:ext cx="5606275" cy="4201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62425"/>
            <a:ext cx="8520600" cy="572700"/>
          </a:xfrm>
          <a:prstGeom prst="rect">
            <a:avLst/>
          </a:prstGeom>
        </p:spPr>
        <p:txBody>
          <a:bodyPr anchorCtr="0" anchor="t" bIns="91425" lIns="91425" rIns="91425" tIns="91425">
            <a:noAutofit/>
          </a:bodyPr>
          <a:lstStyle/>
          <a:p>
            <a:pPr lvl="0" algn="ctr">
              <a:spcBef>
                <a:spcPts val="0"/>
              </a:spcBef>
              <a:buNone/>
            </a:pPr>
            <a:r>
              <a:rPr lang="en-GB"/>
              <a:t>Algunos comandos incluidos en now</a:t>
            </a:r>
          </a:p>
        </p:txBody>
      </p:sp>
      <p:pic>
        <p:nvPicPr>
          <p:cNvPr id="140" name="Shape 140"/>
          <p:cNvPicPr preferRelativeResize="0"/>
          <p:nvPr/>
        </p:nvPicPr>
        <p:blipFill>
          <a:blip r:embed="rId3">
            <a:alphaModFix/>
          </a:blip>
          <a:stretch>
            <a:fillRect/>
          </a:stretch>
        </p:blipFill>
        <p:spPr>
          <a:xfrm>
            <a:off x="1322624" y="735125"/>
            <a:ext cx="6591250" cy="41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pPr>
            <a:r>
              <a:rPr b="1" lang="en-GB" sz="2400"/>
              <a:t>Foco en el código, no en los servidores: </a:t>
            </a:r>
            <a:r>
              <a:rPr lang="en-GB" sz="2400"/>
              <a:t>la esencia de serverless es la ausencia del concepto de servidor durante el desarrollo del software. </a:t>
            </a:r>
          </a:p>
          <a:p>
            <a:pPr indent="-381000" lvl="0" marL="457200" rtl="0">
              <a:spcBef>
                <a:spcPts val="0"/>
              </a:spcBef>
              <a:buSzPct val="100000"/>
            </a:pPr>
            <a:r>
              <a:rPr b="1" lang="en-GB" sz="2400"/>
              <a:t>Pagá por lo que realmente usás:</a:t>
            </a:r>
            <a:r>
              <a:rPr lang="en-GB" sz="2400"/>
              <a:t> El usuario final sólo paga por el tiempo y recursos usados en si.</a:t>
            </a:r>
          </a:p>
          <a:p>
            <a:pPr indent="-381000" lvl="0" marL="457200">
              <a:spcBef>
                <a:spcPts val="0"/>
              </a:spcBef>
              <a:buSzPct val="100000"/>
            </a:pPr>
            <a:r>
              <a:rPr b="1" lang="en-GB" sz="2400"/>
              <a:t>Aplicaciones que dependen de servicios de terceros.</a:t>
            </a:r>
          </a:p>
        </p:txBody>
      </p:sp>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GB"/>
              <a:t>¿Qué es </a:t>
            </a:r>
            <a:r>
              <a:rPr i="1" lang="en-GB"/>
              <a:t>serverless</a:t>
            </a:r>
            <a:r>
              <a:rPr lang="en-GB"/>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68300" lvl="0" marL="457200" rtl="0" algn="just">
              <a:spcBef>
                <a:spcPts val="0"/>
              </a:spcBef>
              <a:buSzPct val="100000"/>
            </a:pPr>
            <a:r>
              <a:rPr b="1" lang="en-GB" sz="2200"/>
              <a:t>Bajo mantenimientos:</a:t>
            </a:r>
            <a:r>
              <a:rPr lang="en-GB" sz="2200"/>
              <a:t> no hay que ocuparse de nada respecto al servidor (actualizaciones de seguridad, que esté levantado, etc.)</a:t>
            </a:r>
          </a:p>
          <a:p>
            <a:pPr indent="-368300" lvl="0" marL="457200" rtl="0" algn="just">
              <a:spcBef>
                <a:spcPts val="0"/>
              </a:spcBef>
              <a:buSzPct val="100000"/>
            </a:pPr>
            <a:r>
              <a:rPr b="1" lang="en-GB" sz="2200"/>
              <a:t>Bajos costos:</a:t>
            </a:r>
            <a:r>
              <a:rPr lang="en-GB" sz="2200"/>
              <a:t> se paga por request. Si la aplicación no se usa, no se cobra.</a:t>
            </a:r>
          </a:p>
          <a:p>
            <a:pPr indent="-368300" lvl="0" marL="457200" rtl="0" algn="just">
              <a:spcBef>
                <a:spcPts val="0"/>
              </a:spcBef>
              <a:buSzPct val="100000"/>
            </a:pPr>
            <a:r>
              <a:rPr b="1" lang="en-GB" sz="2200"/>
              <a:t>Fácil de escalar:</a:t>
            </a:r>
            <a:r>
              <a:rPr lang="en-GB" sz="2200"/>
              <a:t> el proveedor del servicio escala en base a la demanda. </a:t>
            </a:r>
          </a:p>
        </p:txBody>
      </p:sp>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GB"/>
              <a:t>¿Por qué usar serverless</a:t>
            </a:r>
            <a:r>
              <a:rPr lang="en-GB"/>
              <a:t>?</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GB"/>
              <a:t>Ejemplo</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68300" lvl="0" marL="457200" rtl="0" algn="just">
              <a:spcBef>
                <a:spcPts val="0"/>
              </a:spcBef>
              <a:buSzPct val="100000"/>
            </a:pPr>
            <a:r>
              <a:rPr lang="en-GB" sz="2200"/>
              <a:t>Usuarios activos diarios: 1000</a:t>
            </a:r>
          </a:p>
          <a:p>
            <a:pPr indent="-368300" lvl="0" marL="457200" rtl="0" algn="just">
              <a:spcBef>
                <a:spcPts val="0"/>
              </a:spcBef>
              <a:buSzPct val="100000"/>
            </a:pPr>
            <a:r>
              <a:rPr lang="en-GB" sz="2200"/>
              <a:t>Requests por día (por usuario) a la API: 20</a:t>
            </a:r>
          </a:p>
          <a:p>
            <a:pPr indent="-368300" lvl="0" marL="457200" rtl="0" algn="just">
              <a:spcBef>
                <a:spcPts val="0"/>
              </a:spcBef>
              <a:buSzPct val="100000"/>
            </a:pPr>
            <a:r>
              <a:rPr lang="en-GB" sz="2200"/>
              <a:t>Almacenando alrededor de 10 MB en archivos en S3.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290550" y="409750"/>
            <a:ext cx="2157900" cy="1156500"/>
          </a:xfrm>
          <a:prstGeom prst="rect">
            <a:avLst/>
          </a:prstGeom>
        </p:spPr>
        <p:txBody>
          <a:bodyPr anchorCtr="0" anchor="t" bIns="91425" lIns="91425" rIns="91425" tIns="91425">
            <a:noAutofit/>
          </a:bodyPr>
          <a:lstStyle/>
          <a:p>
            <a:pPr lvl="0" algn="ctr">
              <a:spcBef>
                <a:spcPts val="0"/>
              </a:spcBef>
              <a:buNone/>
            </a:pPr>
            <a:r>
              <a:rPr lang="en-GB"/>
              <a:t>Cálculo de </a:t>
            </a:r>
          </a:p>
          <a:p>
            <a:pPr lvl="0" rtl="0" algn="ctr">
              <a:spcBef>
                <a:spcPts val="0"/>
              </a:spcBef>
              <a:buNone/>
            </a:pPr>
            <a:r>
              <a:rPr lang="en-GB"/>
              <a:t>costos</a:t>
            </a:r>
          </a:p>
        </p:txBody>
      </p:sp>
      <p:pic>
        <p:nvPicPr>
          <p:cNvPr id="79" name="Shape 79"/>
          <p:cNvPicPr preferRelativeResize="0"/>
          <p:nvPr/>
        </p:nvPicPr>
        <p:blipFill>
          <a:blip r:embed="rId3">
            <a:alphaModFix/>
          </a:blip>
          <a:stretch>
            <a:fillRect/>
          </a:stretch>
        </p:blipFill>
        <p:spPr>
          <a:xfrm>
            <a:off x="2668703" y="90087"/>
            <a:ext cx="6400324" cy="4963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GB"/>
              <a:t>¿Por qué </a:t>
            </a:r>
            <a:r>
              <a:rPr lang="en-GB" u="sng"/>
              <a:t>no</a:t>
            </a:r>
            <a:r>
              <a:rPr lang="en-GB"/>
              <a:t> usar serverless?</a:t>
            </a:r>
          </a:p>
          <a:p>
            <a:pPr lvl="0" rtl="0">
              <a:spcBef>
                <a:spcPts val="0"/>
              </a:spcBef>
              <a:buNone/>
            </a:pPr>
            <a:r>
              <a:t/>
            </a:r>
            <a:endParaRPr/>
          </a:p>
        </p:txBody>
      </p:sp>
      <p:sp>
        <p:nvSpPr>
          <p:cNvPr id="85" name="Shape 85"/>
          <p:cNvSpPr txBox="1"/>
          <p:nvPr>
            <p:ph idx="1" type="body"/>
          </p:nvPr>
        </p:nvSpPr>
        <p:spPr>
          <a:xfrm>
            <a:off x="311700" y="1152475"/>
            <a:ext cx="8520600" cy="3885000"/>
          </a:xfrm>
          <a:prstGeom prst="rect">
            <a:avLst/>
          </a:prstGeom>
        </p:spPr>
        <p:txBody>
          <a:bodyPr anchorCtr="0" anchor="t" bIns="91425" lIns="91425" rIns="91425" tIns="91425">
            <a:noAutofit/>
          </a:bodyPr>
          <a:lstStyle/>
          <a:p>
            <a:pPr indent="-317500" lvl="0" marL="457200" rtl="0" algn="just">
              <a:spcBef>
                <a:spcPts val="0"/>
              </a:spcBef>
              <a:buSzPct val="100000"/>
            </a:pPr>
            <a:r>
              <a:rPr b="1" lang="en-GB" sz="1400" u="sng"/>
              <a:t>En la práctica, toma un tiempo para un serverless escalable en responder a la primer request de la función.</a:t>
            </a:r>
            <a:r>
              <a:rPr lang="en-GB" sz="1400"/>
              <a:t>  </a:t>
            </a:r>
          </a:p>
          <a:p>
            <a:pPr indent="-317500" lvl="1" marL="914400" rtl="0" algn="just">
              <a:spcBef>
                <a:spcPts val="0"/>
              </a:spcBef>
              <a:buSzPct val="100000"/>
            </a:pPr>
            <a:r>
              <a:rPr lang="en-GB"/>
              <a:t>Problema “</a:t>
            </a:r>
            <a:r>
              <a:rPr lang="en-GB" sz="1400"/>
              <a:t>cold start</a:t>
            </a:r>
            <a:r>
              <a:rPr lang="en-GB"/>
              <a:t>” </a:t>
            </a:r>
          </a:p>
          <a:p>
            <a:pPr indent="-317500" lvl="2" marL="1371600" rtl="0" algn="just">
              <a:spcBef>
                <a:spcPts val="0"/>
              </a:spcBef>
              <a:buSzPct val="100000"/>
            </a:pPr>
            <a:r>
              <a:rPr lang="en-GB"/>
              <a:t>E.g. Lambda y sus contenedores (al comienzo, y luego de un tiempo sin uso)</a:t>
            </a:r>
          </a:p>
          <a:p>
            <a:pPr indent="-317500" lvl="0" marL="457200" rtl="0" algn="just">
              <a:spcBef>
                <a:spcPts val="0"/>
              </a:spcBef>
              <a:buSzPct val="100000"/>
            </a:pPr>
            <a:r>
              <a:rPr b="1" lang="en-GB" sz="1400" u="sng"/>
              <a:t>Algunas implementaciones Faas (como AWS Lambda) no proveen herramientas para testear funciones localmente.</a:t>
            </a:r>
          </a:p>
          <a:p>
            <a:pPr indent="-317500" lvl="0" marL="457200" rtl="0" algn="just">
              <a:spcBef>
                <a:spcPts val="0"/>
              </a:spcBef>
              <a:buSzPct val="100000"/>
            </a:pPr>
            <a:r>
              <a:rPr b="1" lang="en-GB" sz="1400" u="sng"/>
              <a:t>Arquitecturas serverless (y microservice) introducen overhead adicional a las llamadas de funciones.</a:t>
            </a:r>
          </a:p>
          <a:p>
            <a:pPr indent="-317500" lvl="1" marL="914400" rtl="0" algn="just">
              <a:spcBef>
                <a:spcPts val="0"/>
              </a:spcBef>
              <a:buSzPct val="100000"/>
            </a:pPr>
            <a:r>
              <a:rPr lang="en-GB"/>
              <a:t>No hay operaciones “locales”; no se puede asumir que dos funciones que se comunican se encuentran en el mismo servidor.</a:t>
            </a:r>
          </a:p>
          <a:p>
            <a:pPr indent="-317500" lvl="0" marL="457200" rtl="0" algn="just">
              <a:spcBef>
                <a:spcPts val="0"/>
              </a:spcBef>
              <a:buSzPct val="100000"/>
            </a:pPr>
            <a:r>
              <a:rPr b="1" lang="en-GB" sz="1400" u="sng"/>
              <a:t>Vendor lock-in</a:t>
            </a:r>
          </a:p>
          <a:p>
            <a:pPr indent="-317500" lvl="1" marL="914400" rtl="0" algn="just">
              <a:spcBef>
                <a:spcPts val="0"/>
              </a:spcBef>
              <a:buClr>
                <a:srgbClr val="999999"/>
              </a:buClr>
              <a:buSzPct val="100000"/>
            </a:pPr>
            <a:r>
              <a:rPr lang="en-GB">
                <a:solidFill>
                  <a:srgbClr val="999999"/>
                </a:solidFill>
              </a:rPr>
              <a:t>Se depende del proveedor, y no se tiene control total de la aplicación.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Arquitectura AWS </a:t>
            </a:r>
            <a:r>
              <a:rPr lang="en-GB"/>
              <a:t>Lambda</a:t>
            </a:r>
            <a:r>
              <a:rPr lang="en-GB"/>
              <a:t> </a:t>
            </a:r>
            <a:r>
              <a:rPr lang="en-GB"/>
              <a:t>/ S3 / API Gateway</a:t>
            </a:r>
          </a:p>
          <a:p>
            <a:pPr lvl="0" rtl="0">
              <a:spcBef>
                <a:spcPts val="0"/>
              </a:spcBef>
              <a:buNone/>
            </a:pPr>
            <a:r>
              <a:t/>
            </a:r>
            <a:endParaRPr/>
          </a:p>
        </p:txBody>
      </p:sp>
      <p:sp>
        <p:nvSpPr>
          <p:cNvPr id="91" name="Shape 91"/>
          <p:cNvSpPr/>
          <p:nvPr/>
        </p:nvSpPr>
        <p:spPr>
          <a:xfrm>
            <a:off x="1618600" y="1141000"/>
            <a:ext cx="5713200" cy="3735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92" name="Shape 92"/>
          <p:cNvPicPr preferRelativeResize="0"/>
          <p:nvPr/>
        </p:nvPicPr>
        <p:blipFill rotWithShape="1">
          <a:blip r:embed="rId3">
            <a:alphaModFix/>
          </a:blip>
          <a:srcRect b="2021" l="1637" r="2013" t="2613"/>
          <a:stretch/>
        </p:blipFill>
        <p:spPr>
          <a:xfrm>
            <a:off x="1654900" y="1204300"/>
            <a:ext cx="5524799" cy="353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Servidor Local / DigitalOcean</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Aplicación Node.js</a:t>
            </a:r>
          </a:p>
          <a:p>
            <a:pPr indent="-228600" lvl="0" marL="457200" rtl="0">
              <a:spcBef>
                <a:spcPts val="0"/>
              </a:spcBef>
            </a:pPr>
            <a:r>
              <a:rPr lang="en-GB"/>
              <a:t>2 rutas:</a:t>
            </a:r>
          </a:p>
          <a:p>
            <a:pPr indent="-228600" lvl="1" marL="914400" rtl="0">
              <a:spcBef>
                <a:spcPts val="0"/>
              </a:spcBef>
            </a:pPr>
            <a:r>
              <a:rPr lang="en-GB"/>
              <a:t>POST /upload</a:t>
            </a:r>
          </a:p>
          <a:p>
            <a:pPr indent="-228600" lvl="2" marL="1371600" rtl="0">
              <a:spcBef>
                <a:spcPts val="0"/>
              </a:spcBef>
            </a:pPr>
            <a:r>
              <a:rPr lang="en-GB"/>
              <a:t>Para subir imágenes nuevas al filesystem del servidor</a:t>
            </a:r>
          </a:p>
          <a:p>
            <a:pPr indent="-228600" lvl="1" marL="914400" rtl="0">
              <a:spcBef>
                <a:spcPts val="0"/>
              </a:spcBef>
            </a:pPr>
            <a:r>
              <a:rPr lang="en-GB"/>
              <a:t>GET /images/ANCHOxALTO/image.jpg</a:t>
            </a:r>
          </a:p>
          <a:p>
            <a:pPr indent="-228600" lvl="2" marL="1371600" rtl="0">
              <a:spcBef>
                <a:spcPts val="0"/>
              </a:spcBef>
            </a:pPr>
            <a:r>
              <a:rPr lang="en-GB"/>
              <a:t>Para descargar imágenes en el tamaño deseado</a:t>
            </a:r>
          </a:p>
          <a:p>
            <a:pPr indent="-228600" lvl="0" marL="457200" rtl="0">
              <a:spcBef>
                <a:spcPts val="0"/>
              </a:spcBef>
            </a:pPr>
            <a:r>
              <a:rPr lang="en-GB"/>
              <a:t>2 deploys:</a:t>
            </a:r>
          </a:p>
          <a:p>
            <a:pPr indent="-228600" lvl="1" marL="914400" rtl="0">
              <a:spcBef>
                <a:spcPts val="0"/>
              </a:spcBef>
            </a:pPr>
            <a:r>
              <a:rPr lang="en-GB"/>
              <a:t>Servidor local: </a:t>
            </a:r>
            <a:r>
              <a:rPr lang="en-GB" u="sng">
                <a:solidFill>
                  <a:schemeClr val="hlink"/>
                </a:solidFill>
                <a:hlinkClick r:id="rId3"/>
              </a:rPr>
              <a:t>http://localhost:8080</a:t>
            </a:r>
            <a:r>
              <a:rPr lang="en-GB"/>
              <a:t> </a:t>
            </a:r>
          </a:p>
          <a:p>
            <a:pPr indent="-228600" lvl="1" marL="914400" rtl="0">
              <a:spcBef>
                <a:spcPts val="0"/>
              </a:spcBef>
            </a:pPr>
            <a:r>
              <a:rPr lang="en-GB"/>
              <a:t>Droplet en DigitalOcean: </a:t>
            </a:r>
            <a:r>
              <a:rPr lang="en-GB" u="sng">
                <a:solidFill>
                  <a:schemeClr val="hlink"/>
                </a:solidFill>
                <a:hlinkClick r:id="rId4"/>
              </a:rPr>
              <a:t>http://lucasapps.tk:8080</a:t>
            </a:r>
            <a:r>
              <a:rPr lang="en-GB"/>
              <a:t> </a:t>
            </a:r>
          </a:p>
          <a:p>
            <a:pPr indent="-228600" lvl="0" marL="457200" rtl="0">
              <a:spcBef>
                <a:spcPts val="0"/>
              </a:spcBef>
            </a:pPr>
            <a:r>
              <a:rPr lang="en-GB"/>
              <a:t>Se utilizaron las mismas librerías que en el ejemplo de AWS S3 + Lambda, para una mejor comparación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Resultados</a:t>
            </a:r>
          </a:p>
        </p:txBody>
      </p:sp>
      <p:pic>
        <p:nvPicPr>
          <p:cNvPr id="104" name="Shape 104"/>
          <p:cNvPicPr preferRelativeResize="0"/>
          <p:nvPr/>
        </p:nvPicPr>
        <p:blipFill>
          <a:blip r:embed="rId3">
            <a:alphaModFix/>
          </a:blip>
          <a:stretch>
            <a:fillRect/>
          </a:stretch>
        </p:blipFill>
        <p:spPr>
          <a:xfrm>
            <a:off x="2511612" y="1017725"/>
            <a:ext cx="4120782" cy="3820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