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1" r:id="rId3"/>
    <p:sldId id="256" r:id="rId4"/>
    <p:sldId id="262" r:id="rId5"/>
    <p:sldId id="263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7865" autoAdjust="0"/>
  </p:normalViewPr>
  <p:slideViewPr>
    <p:cSldViewPr snapToGrid="0">
      <p:cViewPr varScale="1">
        <p:scale>
          <a:sx n="115" d="100"/>
          <a:sy n="115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05048556887602"/>
          <c:y val="6.7539023965647288E-2"/>
          <c:w val="0.86386073278559916"/>
          <c:h val="0.669698502043421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 STA</c:v>
                </c:pt>
              </c:strCache>
            </c:strRef>
          </c:tx>
          <c:spPr>
            <a:solidFill>
              <a:srgbClr val="3366FF"/>
            </a:solidFill>
            <a:ln>
              <a:noFill/>
            </a:ln>
            <a:effectLst/>
          </c:spPr>
          <c:invertIfNegative val="0"/>
          <c:cat>
            <c:numRef>
              <c:f>Sheet1!$A$2:$A$65</c:f>
              <c:numCache>
                <c:formatCode>General</c:formatCode>
                <c:ptCount val="6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</c:numCache>
            </c:numRef>
          </c:cat>
          <c:val>
            <c:numRef>
              <c:f>Sheet1!$B$2:$B$65</c:f>
              <c:numCache>
                <c:formatCode>General</c:formatCode>
                <c:ptCount val="64"/>
                <c:pt idx="0">
                  <c:v>7.9355000000000002</c:v>
                </c:pt>
                <c:pt idx="1">
                  <c:v>7.8052299999999999</c:v>
                </c:pt>
                <c:pt idx="2">
                  <c:v>7.9957900000000004</c:v>
                </c:pt>
                <c:pt idx="3">
                  <c:v>8.0295400000000008</c:v>
                </c:pt>
                <c:pt idx="4">
                  <c:v>8.0416299999999996</c:v>
                </c:pt>
                <c:pt idx="5">
                  <c:v>7.9596499999999999</c:v>
                </c:pt>
                <c:pt idx="6">
                  <c:v>8.0295400000000008</c:v>
                </c:pt>
                <c:pt idx="7">
                  <c:v>7.9764999999999997</c:v>
                </c:pt>
                <c:pt idx="8">
                  <c:v>8.0174900000000004</c:v>
                </c:pt>
                <c:pt idx="9">
                  <c:v>8.1356599999999997</c:v>
                </c:pt>
                <c:pt idx="10">
                  <c:v>8.0416299999999996</c:v>
                </c:pt>
                <c:pt idx="11">
                  <c:v>7.9065599999999998</c:v>
                </c:pt>
                <c:pt idx="12">
                  <c:v>8.0174900000000004</c:v>
                </c:pt>
                <c:pt idx="13">
                  <c:v>7.9717000000000002</c:v>
                </c:pt>
                <c:pt idx="14">
                  <c:v>7.9837899999999999</c:v>
                </c:pt>
                <c:pt idx="15">
                  <c:v>8.0368300000000001</c:v>
                </c:pt>
                <c:pt idx="16">
                  <c:v>8.0777800000000006</c:v>
                </c:pt>
                <c:pt idx="17">
                  <c:v>8.1959999999999997</c:v>
                </c:pt>
                <c:pt idx="18">
                  <c:v>8.1308600000000002</c:v>
                </c:pt>
                <c:pt idx="19">
                  <c:v>8.1308600000000002</c:v>
                </c:pt>
                <c:pt idx="20">
                  <c:v>8.1431000000000004</c:v>
                </c:pt>
                <c:pt idx="21">
                  <c:v>8.0488300000000006</c:v>
                </c:pt>
                <c:pt idx="22">
                  <c:v>8.0367800000000003</c:v>
                </c:pt>
                <c:pt idx="23">
                  <c:v>8.0367800000000003</c:v>
                </c:pt>
                <c:pt idx="24">
                  <c:v>7.9596499999999999</c:v>
                </c:pt>
                <c:pt idx="25">
                  <c:v>7.9186100000000001</c:v>
                </c:pt>
                <c:pt idx="26">
                  <c:v>8.0898699999999995</c:v>
                </c:pt>
                <c:pt idx="27">
                  <c:v>7.9306599999999996</c:v>
                </c:pt>
                <c:pt idx="28">
                  <c:v>8.0777800000000006</c:v>
                </c:pt>
                <c:pt idx="29">
                  <c:v>8.1308600000000002</c:v>
                </c:pt>
                <c:pt idx="30">
                  <c:v>8.0777800000000006</c:v>
                </c:pt>
                <c:pt idx="31">
                  <c:v>8.0777800000000006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90-40AE-A02C-4D9850A5B7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ax STA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Sheet1!$A$2:$A$65</c:f>
              <c:numCache>
                <c:formatCode>General</c:formatCode>
                <c:ptCount val="6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</c:numCache>
            </c:numRef>
          </c:cat>
          <c:val>
            <c:numRef>
              <c:f>Sheet1!$C$2:$C$65</c:f>
              <c:numCache>
                <c:formatCode>General</c:formatCode>
                <c:ptCount val="64"/>
                <c:pt idx="32">
                  <c:v>8.8882100000000008</c:v>
                </c:pt>
                <c:pt idx="33">
                  <c:v>8.8882100000000008</c:v>
                </c:pt>
                <c:pt idx="34">
                  <c:v>8.8882100000000008</c:v>
                </c:pt>
                <c:pt idx="35">
                  <c:v>8.8882100000000008</c:v>
                </c:pt>
                <c:pt idx="36">
                  <c:v>8.8882100000000008</c:v>
                </c:pt>
                <c:pt idx="37">
                  <c:v>8.8882100000000008</c:v>
                </c:pt>
                <c:pt idx="38">
                  <c:v>8.8882100000000008</c:v>
                </c:pt>
                <c:pt idx="39">
                  <c:v>8.8882100000000008</c:v>
                </c:pt>
                <c:pt idx="40">
                  <c:v>8.8882100000000008</c:v>
                </c:pt>
                <c:pt idx="41">
                  <c:v>8.8882100000000008</c:v>
                </c:pt>
                <c:pt idx="42">
                  <c:v>8.8882100000000008</c:v>
                </c:pt>
                <c:pt idx="43">
                  <c:v>8.8882100000000008</c:v>
                </c:pt>
                <c:pt idx="44">
                  <c:v>8.8882100000000008</c:v>
                </c:pt>
                <c:pt idx="45">
                  <c:v>8.8882100000000008</c:v>
                </c:pt>
                <c:pt idx="46">
                  <c:v>8.8882100000000008</c:v>
                </c:pt>
                <c:pt idx="47">
                  <c:v>8.7917299999999994</c:v>
                </c:pt>
                <c:pt idx="48">
                  <c:v>8.8882100000000008</c:v>
                </c:pt>
                <c:pt idx="49">
                  <c:v>8.8882100000000008</c:v>
                </c:pt>
                <c:pt idx="50">
                  <c:v>8.7917299999999994</c:v>
                </c:pt>
                <c:pt idx="51">
                  <c:v>8.8877299999999995</c:v>
                </c:pt>
                <c:pt idx="52">
                  <c:v>8.7918199999999995</c:v>
                </c:pt>
                <c:pt idx="53">
                  <c:v>8.7917299999999994</c:v>
                </c:pt>
                <c:pt idx="54">
                  <c:v>8.7918199999999995</c:v>
                </c:pt>
                <c:pt idx="55">
                  <c:v>8.80382</c:v>
                </c:pt>
                <c:pt idx="56">
                  <c:v>8.80382</c:v>
                </c:pt>
                <c:pt idx="57">
                  <c:v>8.80382</c:v>
                </c:pt>
                <c:pt idx="58">
                  <c:v>8.8400200000000009</c:v>
                </c:pt>
                <c:pt idx="59">
                  <c:v>8.8400200000000009</c:v>
                </c:pt>
                <c:pt idx="60">
                  <c:v>8.8400200000000009</c:v>
                </c:pt>
                <c:pt idx="61">
                  <c:v>8.8400200000000009</c:v>
                </c:pt>
                <c:pt idx="62">
                  <c:v>8.8400599999999994</c:v>
                </c:pt>
                <c:pt idx="63">
                  <c:v>8.8400200000000009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90-40AE-A02C-4D9850A5B7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71142080"/>
        <c:axId val="57114700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最低吞吐约束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Sheet1!$A$2:$A$65</c:f>
              <c:numCache>
                <c:formatCode>General</c:formatCode>
                <c:ptCount val="6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</c:numCache>
            </c:numRef>
          </c:cat>
          <c:val>
            <c:numRef>
              <c:f>Sheet1!$D$2:$D$65</c:f>
              <c:numCache>
                <c:formatCode>General</c:formatCode>
                <c:ptCount val="64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6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090-40AE-A02C-4D9850A5B7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1142080"/>
        <c:axId val="571147000"/>
      </c:lineChart>
      <c:catAx>
        <c:axId val="57114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1147000"/>
        <c:crosses val="autoZero"/>
        <c:auto val="1"/>
        <c:lblAlgn val="ctr"/>
        <c:lblOffset val="100"/>
        <c:noMultiLvlLbl val="0"/>
      </c:catAx>
      <c:valAx>
        <c:axId val="571147000"/>
        <c:scaling>
          <c:orientation val="minMax"/>
          <c:max val="9"/>
          <c:min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400" b="1" i="0" kern="120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单用户</a:t>
                </a:r>
                <a:r>
                  <a:rPr lang="zh-CN" altLang="zh-CN" sz="1400" b="1" i="0" kern="120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吞吐量 </a:t>
                </a:r>
                <a:r>
                  <a:rPr lang="en-US" altLang="zh-CN" sz="1400" b="1" i="0" kern="120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(</a:t>
                </a:r>
                <a:r>
                  <a:rPr lang="en-US" altLang="zh-CN" sz="1400" b="1" i="0" kern="120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Mbps)</a:t>
                </a:r>
                <a:endParaRPr lang="zh-CN" altLang="zh-CN" sz="12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2.4965377197379714E-2"/>
              <c:y val="8.3146537788793926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1142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.31016033218016142"/>
          <c:y val="0.85332365739155813"/>
          <c:w val="0.37967923403564413"/>
          <c:h val="0.127619732774484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华文细黑" panose="0201060004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A6B7A-3D84-4118-9835-722031ECA44B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5117E-AE94-4802-AD41-A0F2E12F3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832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AA9A5-AE6B-43BE-BF80-8A367EF07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BD0C34-43F9-4490-A482-39B98C6E2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D3A7D4-59A1-4C7B-AC3A-B1BEBB0E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5790-3BA8-46F9-ABF6-8796CC74B585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25A622-FAE5-4F90-B261-CA6F253F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6E483E-7E3A-4128-A063-BFA19A26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6658-A165-4A01-9E5A-96F5A831A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30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A7568-9AD7-438C-A77B-3F83D6DA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E37F86-4DC7-40DD-A45D-48F2D1C55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FFEFFC-FA3F-4362-9A1D-F9B9DD42A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5790-3BA8-46F9-ABF6-8796CC74B585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80A4EB-FCF8-4F84-ACAA-C3830F846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A1DF7C-5FCB-4DE9-872E-F9950AB5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6658-A165-4A01-9E5A-96F5A831A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00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594B97-D256-4FEA-8E98-0684D86EB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F42920-C859-4E1F-AD21-6CC9E6125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22585F-5A75-4C6A-B713-D095F8642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5790-3BA8-46F9-ABF6-8796CC74B585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ED81DA-0F2D-446E-9DF8-CDB1A83F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BDF013-3BD7-4B47-8E2A-BBBB447D7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6658-A165-4A01-9E5A-96F5A831A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69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C550E-B0C0-409A-B766-15EBDC60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054BAF-9F1F-4CCB-8D02-D73F7D707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F3E63-9F61-486A-85B1-B782E8F4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5790-3BA8-46F9-ABF6-8796CC74B585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A1694-3DAC-4C72-8D8D-F2AAE7AA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BD04E1-93DE-4207-8706-570D85B4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6658-A165-4A01-9E5A-96F5A831A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14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FEB19-C888-4351-BD5D-664B3C12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CE2CC8-EDA5-4544-8FEB-58188EE72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9B0C49-8BF2-4E08-99BE-B2A1442D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5790-3BA8-46F9-ABF6-8796CC74B585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454B0-983E-43E3-A845-C2D45B9B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45B4EC-6B16-48EC-8E7E-CEC149A8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6658-A165-4A01-9E5A-96F5A831A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89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72052-806A-4FB1-A779-D24645CCE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0E6C57-F0D0-40AF-80D4-D29AFD59C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F905F1-2B24-4052-A4D4-8520D8E5F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0BCE5C-7DB2-4E32-99BA-A682DFE73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5790-3BA8-46F9-ABF6-8796CC74B585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1C48B2-095E-46F6-A039-23D3B63A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455E75-CA3D-4937-ACCE-1591A8A8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6658-A165-4A01-9E5A-96F5A831A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5B6D4-3C74-4F03-B2CD-C52FF4131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15A118-1DCE-427C-B464-D39AE3FD9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02C000-0AF8-438E-9590-B7779D232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5F5031-4C84-4ACC-AF5A-809B2108B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30C0E1-752D-48A1-A20E-D99F11446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741C41-B083-41D6-8999-28D4BC52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5790-3BA8-46F9-ABF6-8796CC74B585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812703-B333-4AB1-B598-378DFEDD0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68821C-59A4-4458-A9E2-87F7F2B2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6658-A165-4A01-9E5A-96F5A831A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0EAE3-514A-4BF5-8B8F-70C25263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C6E11A-0831-4814-94B5-C5E499AF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5790-3BA8-46F9-ABF6-8796CC74B585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3A6E1C-0609-4B4E-84E0-BA2D668CD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BCDD87-9346-43E8-93A7-972CB1AD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6658-A165-4A01-9E5A-96F5A831A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53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F846EA-4EDD-41D8-A109-370257E1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5790-3BA8-46F9-ABF6-8796CC74B585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FF8EF8-FF43-4F9E-91B4-C46F29951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A41311-4A0A-4E1F-A839-DF2C82A0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6658-A165-4A01-9E5A-96F5A831A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55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5A643-7A16-4322-99EC-1F4477CA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A694A-79FF-470F-8BF6-C2AB0AE48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239AF5-32D4-44A6-9709-B0AE9E2A4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EC35A2-13AA-4184-8BF6-D8F3862C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5790-3BA8-46F9-ABF6-8796CC74B585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22EDD2-AB26-41D2-9F58-9E7A2F0B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9F017F-2B07-4030-90ED-6AEC47E4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6658-A165-4A01-9E5A-96F5A831A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8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4CBF4-14CC-47FF-880E-9EA1D348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7E1568-4CF2-49ED-AEE1-A6A5A0D77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D8546A-2E97-47B7-B587-A487E4EC1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B8620A-0EDE-41EB-9FDE-5DB005F2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5790-3BA8-46F9-ABF6-8796CC74B585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48CFF-15CB-448F-BF7F-2CF89556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8308DD-0B01-4B3B-BBFA-78C4CA29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6658-A165-4A01-9E5A-96F5A831A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1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DC281D-6587-4BBC-8105-E4CD9690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ADD41-0C5D-4906-AFF3-02E4C8048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6D3B3E-C1A2-4747-A6AF-274311A86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B5790-3BA8-46F9-ABF6-8796CC74B585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3185FD-C57E-4860-9BEF-0DE2A881A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EEF8C4-AA8B-4385-9491-FCAAF712A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66658-A165-4A01-9E5A-96F5A831A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09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85BC34-887C-4E21-8117-C78336420027}"/>
              </a:ext>
            </a:extLst>
          </p:cNvPr>
          <p:cNvSpPr txBox="1"/>
          <p:nvPr/>
        </p:nvSpPr>
        <p:spPr>
          <a:xfrm>
            <a:off x="439614" y="332290"/>
            <a:ext cx="346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DQN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模型修改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1029FBF-5CBB-4A3E-943F-16A8BE4F3462}"/>
                  </a:ext>
                </a:extLst>
              </p:cNvPr>
              <p:cNvSpPr txBox="1"/>
              <p:nvPr/>
            </p:nvSpPr>
            <p:spPr>
              <a:xfrm>
                <a:off x="439614" y="877905"/>
                <a:ext cx="11593890" cy="221586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5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0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华为交流意见：针对不同用户调整</a:t>
                </a:r>
                <a:r>
                  <a:rPr lang="en-US" altLang="zh-CN" sz="20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CW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在实际中难以实现</a:t>
                </a:r>
                <a:r>
                  <a:rPr lang="zh-CN" altLang="en-US" sz="20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；仿真中</a:t>
                </a:r>
                <a:r>
                  <a:rPr lang="en-US" altLang="zh-CN" sz="20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STA</a:t>
                </a:r>
                <a:r>
                  <a:rPr lang="zh-CN" altLang="en-US" sz="20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收到</a:t>
                </a:r>
                <a:r>
                  <a:rPr lang="en-US" altLang="zh-CN" sz="20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Beacon</a:t>
                </a:r>
                <a:r>
                  <a:rPr lang="zh-CN" altLang="en-US" sz="20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帧之后会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更新</a:t>
                </a:r>
                <a:r>
                  <a:rPr lang="zh-CN" altLang="en-US" sz="20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所有</a:t>
                </a:r>
                <a:r>
                  <a:rPr lang="en-US" altLang="zh-CN" sz="20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AC</a:t>
                </a:r>
                <a:r>
                  <a:rPr lang="zh-CN" altLang="en-US" sz="20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的</a:t>
                </a:r>
                <a:r>
                  <a:rPr lang="en-US" altLang="zh-CN" sz="20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CWmin</a:t>
                </a:r>
                <a:r>
                  <a:rPr lang="zh-CN" altLang="en-US" sz="20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20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CWmax</a:t>
                </a:r>
                <a:r>
                  <a:rPr lang="zh-CN" altLang="en-US" sz="20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等</a:t>
                </a:r>
                <a:r>
                  <a:rPr lang="en-US" altLang="zh-CN" sz="20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EDCA</a:t>
                </a:r>
                <a:r>
                  <a:rPr lang="zh-CN" altLang="en-US" sz="20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参数，导致</a:t>
                </a:r>
                <a:r>
                  <a:rPr lang="en-US" altLang="zh-CN" sz="20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DQN</a:t>
                </a:r>
                <a:r>
                  <a:rPr lang="zh-CN" altLang="en-US" sz="20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给出的</a:t>
                </a:r>
                <a:r>
                  <a:rPr lang="en-US" altLang="zh-CN" sz="20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CW</a:t>
                </a:r>
                <a:r>
                  <a:rPr lang="zh-CN" altLang="en-US" sz="20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调整动作无效；</a:t>
                </a:r>
                <a:endParaRPr lang="en-US" altLang="zh-CN" sz="2000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调整：帧长度针对不同分组，</a:t>
                </a:r>
                <a:r>
                  <a:rPr lang="en-US" altLang="zh-CN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CW</a:t>
                </a:r>
                <a:r>
                  <a:rPr lang="zh-CN" altLang="en-US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针对不同业务类型（</a:t>
                </a:r>
                <a:r>
                  <a:rPr lang="en-US" altLang="zh-CN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BE</a:t>
                </a:r>
                <a:r>
                  <a:rPr lang="zh-CN" altLang="en-US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VI</a:t>
                </a:r>
                <a:r>
                  <a:rPr lang="zh-CN" altLang="en-US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）：</a:t>
                </a:r>
                <a:endParaRPr lang="en-US" altLang="zh-CN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𝐿𝑒𝑛𝑔𝑡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𝑔𝑟𝑜𝑢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zh-CN" alt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𝐴𝐶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285750" indent="-285750">
                  <a:lnSpc>
                    <a:spcPct val="125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能够同时调整</a:t>
                </a: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AP</a:t>
                </a:r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的</a:t>
                </a: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CW</a:t>
                </a:r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；</a:t>
                </a:r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25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能够一定程度上帮助满足最低约束条件（不需要在奖励中体现）；</a:t>
                </a:r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1029FBF-5CBB-4A3E-943F-16A8BE4F3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14" y="877905"/>
                <a:ext cx="11593890" cy="2215863"/>
              </a:xfrm>
              <a:prstGeom prst="rect">
                <a:avLst/>
              </a:prstGeom>
              <a:blipFill>
                <a:blip r:embed="rId2"/>
                <a:stretch>
                  <a:fillRect l="-420" b="-300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7C6778D-F147-4CA4-B74A-9010AC4C992E}"/>
                  </a:ext>
                </a:extLst>
              </p:cNvPr>
              <p:cNvSpPr txBox="1"/>
              <p:nvPr/>
            </p:nvSpPr>
            <p:spPr>
              <a:xfrm>
                <a:off x="439614" y="3205458"/>
                <a:ext cx="11593890" cy="34695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marL="285750" indent="-285750">
                  <a:lnSpc>
                    <a:spcPct val="125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0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场景二</a:t>
                </a:r>
                <a:r>
                  <a:rPr lang="en-US" altLang="zh-CN" sz="20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STA</a:t>
                </a:r>
                <a:r>
                  <a:rPr lang="zh-CN" altLang="en-US" sz="20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处于静止状态，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SNR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无变化</a:t>
                </a:r>
                <a:r>
                  <a:rPr lang="zh-CN" altLang="en-US" sz="20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，作为状态输入无意义；</a:t>
                </a:r>
                <a:endParaRPr lang="en-US" altLang="zh-CN" sz="2000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调整：状态输入中暂时删除了各分组的</a:t>
                </a:r>
                <a:r>
                  <a:rPr lang="en-US" altLang="zh-CN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SNR</a:t>
                </a:r>
                <a:r>
                  <a:rPr lang="zh-CN" altLang="en-US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，并且将输入的帧聚合度与</a:t>
                </a:r>
                <a:r>
                  <a:rPr lang="en-US" altLang="zh-CN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CW</a:t>
                </a:r>
                <a:r>
                  <a:rPr lang="zh-CN" altLang="en-US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具体值进行了归一化：</a:t>
                </a:r>
                <a:endParaRPr lang="en-US" altLang="zh-CN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zh-CN" altLang="en-US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zh-CN" altLang="en-US" sz="16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16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zh-CN" altLang="en-US" sz="16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𝑔𝑟𝑜𝑢</m:t>
                              </m:r>
                              <m:sSub>
                                <m:sSub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16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  <m:r>
                            <a:rPr lang="zh-CN" altLang="en-US" sz="16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={</m:t>
                          </m:r>
                          <m:r>
                            <a:rPr lang="zh-CN" altLang="en-US" sz="1600" strike="sngStrike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𝑆𝑁</m:t>
                          </m:r>
                          <m:sSubSup>
                            <m:sSubSupPr>
                              <m:ctrlPr>
                                <a:rPr lang="zh-CN" altLang="en-US" sz="1600" i="1" strike="sngStrike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zh-CN" altLang="en-US" sz="1600" strike="sngStrike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1600" strike="sngStrike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zh-CN" altLang="en-US" sz="1600" strike="sngStrike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𝑔𝑟𝑜𝑢</m:t>
                              </m:r>
                              <m:sSub>
                                <m:sSubPr>
                                  <m:ctrlPr>
                                    <a:rPr lang="zh-CN" altLang="en-US" sz="1600" i="1" strike="sngStrike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strike="sngStrike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1600" strike="sngStrike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  <m:r>
                            <a:rPr lang="zh-CN" altLang="en-US" sz="1600" strike="sngStrike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zh-CN" altLang="en-US" sz="16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𝐿𝑜𝑠</m:t>
                          </m:r>
                          <m:sSubSup>
                            <m:sSubSup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zh-CN" altLang="en-US" sz="16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16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zh-CN" altLang="en-US" sz="16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𝑔𝑟𝑜𝑢</m:t>
                              </m:r>
                              <m:sSub>
                                <m:sSub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16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  <m:r>
                            <a:rPr lang="zh-CN" altLang="en-US" sz="160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zh-CN" altLang="en-US" sz="1600" strike="sngStrike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𝐶</m:t>
                          </m:r>
                          <m:sSubSup>
                            <m:sSubSupPr>
                              <m:ctrlPr>
                                <a:rPr lang="zh-CN" altLang="en-US" sz="1600" i="1" strike="sngStrike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zh-CN" altLang="en-US" sz="1600" strike="sngStrike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CN" altLang="en-US" sz="1600" strike="sngStrike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zh-CN" altLang="en-US" sz="1600" strike="sngStrike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𝑔𝑟𝑜𝑢</m:t>
                              </m:r>
                              <m:sSub>
                                <m:sSubPr>
                                  <m:ctrlPr>
                                    <a:rPr lang="zh-CN" altLang="en-US" sz="1600" i="1" strike="sngStrike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strike="sngStrike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1600" strike="sngStrike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  <m:r>
                            <a:rPr lang="zh-CN" altLang="en-US" sz="16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zh-CN" altLang="en-US" sz="16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𝐿𝑒𝑛𝑔𝑡</m:t>
                          </m:r>
                          <m:sSubSup>
                            <m:sSubSup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zh-CN" altLang="en-US" sz="16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sz="16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zh-CN" altLang="en-US" sz="16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𝑔𝑟𝑜𝑢</m:t>
                              </m:r>
                              <m:sSub>
                                <m:sSub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16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𝐶</m:t>
                      </m:r>
                      <m:sSubSup>
                        <m:sSubSupPr>
                          <m:ctrlP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zh-CN" alt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𝐵𝐸</m:t>
                          </m:r>
                        </m:sup>
                      </m:sSubSup>
                      <m:r>
                        <a:rPr lang="en-US" altLang="zh-CN" sz="16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/</m:t>
                      </m:r>
                      <m:r>
                        <a:rPr lang="en-US" altLang="zh-CN" sz="16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16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1023</m:t>
                      </m:r>
                      <m:r>
                        <a:rPr lang="en-US" altLang="zh-CN" sz="16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r>
                        <a:rPr lang="zh-CN" altLang="en-US" sz="16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𝐿𝑒𝑛𝑔𝑡</m:t>
                      </m:r>
                      <m:sSubSup>
                        <m:sSubSupPr>
                          <m:ctrlPr>
                            <a:rPr lang="zh-CN" altLang="en-US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zh-CN" altLang="en-US" sz="16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h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𝑡</m:t>
                          </m:r>
                        </m:sub>
                        <m:sup>
                          <m:r>
                            <a:rPr lang="zh-CN" altLang="en-US" sz="16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𝑔𝑟𝑜𝑢</m:t>
                          </m:r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16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6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r>
                        <a:rPr lang="en-US" altLang="zh-CN" sz="16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/</m:t>
                      </m:r>
                      <m:r>
                        <a:rPr lang="en-US" altLang="zh-CN" sz="16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16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80</m:t>
                      </m:r>
                    </m:oMath>
                  </m:oMathPara>
                </a14:m>
                <a:endParaRPr lang="en-US" altLang="zh-CN" sz="1600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={</m:t>
                          </m:r>
                          <m:sSubSup>
                            <m:sSubSup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𝑔𝑟𝑜𝑢</m:t>
                              </m:r>
                              <m:sSub>
                                <m:sSub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𝑔𝑟𝑜𝑢𝑝</m:t>
                              </m:r>
                              <m:r>
                                <a:rPr lang="zh-CN" altLang="en-US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,...,</m:t>
                          </m:r>
                          <m:sSubSup>
                            <m:sSubSup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𝑔𝑟𝑜𝑢</m:t>
                              </m:r>
                              <m:sSub>
                                <m:sSub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bSup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sSubSup>
                            <m:sSubSup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𝐴𝐶</m:t>
                              </m:r>
                            </m:sup>
                          </m:sSubSup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𝐼𝑑𝑙</m:t>
                          </m:r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25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loss</a:t>
                </a:r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的值大幅减小，但收敛的趋势不明显；</a:t>
                </a:r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7C6778D-F147-4CA4-B74A-9010AC4C9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14" y="3205458"/>
                <a:ext cx="11593890" cy="3469570"/>
              </a:xfrm>
              <a:prstGeom prst="rect">
                <a:avLst/>
              </a:prstGeom>
              <a:blipFill>
                <a:blip r:embed="rId3"/>
                <a:stretch>
                  <a:fillRect l="-42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B35E2EAC-72A6-43B2-B95A-D84FC8D29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245" y="5070782"/>
            <a:ext cx="3330633" cy="15493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B17035D-213D-4C0E-B6DD-9FE9F96A8B3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2" t="8710" r="7745" b="51439"/>
          <a:stretch/>
        </p:blipFill>
        <p:spPr>
          <a:xfrm>
            <a:off x="5037513" y="5197978"/>
            <a:ext cx="3648732" cy="144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5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85BC34-887C-4E21-8117-C78336420027}"/>
              </a:ext>
            </a:extLst>
          </p:cNvPr>
          <p:cNvSpPr txBox="1"/>
          <p:nvPr/>
        </p:nvSpPr>
        <p:spPr>
          <a:xfrm>
            <a:off x="439614" y="332290"/>
            <a:ext cx="346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DQN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模型修改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0BC89E5-8605-4B23-951B-98DFE7AA89F7}"/>
              </a:ext>
            </a:extLst>
          </p:cNvPr>
          <p:cNvSpPr txBox="1"/>
          <p:nvPr/>
        </p:nvSpPr>
        <p:spPr>
          <a:xfrm>
            <a:off x="439614" y="877904"/>
            <a:ext cx="11486915" cy="58178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训练方式：之前的模型训练阶段表现较好，但评估阶段在不加入任何扰动的情况下，无法将参数调至最优：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调整：训练修改为多次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episode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episode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都从最低的初始状态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(CW=15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ac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帧聚合度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帧聚合度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=10)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调整：修改部分超参数设置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6D3719C7-7ED1-4DFC-81A2-A3840BFE6C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0" t="4970" r="2205"/>
          <a:stretch/>
        </p:blipFill>
        <p:spPr>
          <a:xfrm>
            <a:off x="4997734" y="1437978"/>
            <a:ext cx="3224941" cy="2004806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08F2E114-FEF7-4B65-A759-06EFE40EB44D}"/>
              </a:ext>
            </a:extLst>
          </p:cNvPr>
          <p:cNvGrpSpPr/>
          <p:nvPr/>
        </p:nvGrpSpPr>
        <p:grpSpPr>
          <a:xfrm>
            <a:off x="8222675" y="1437978"/>
            <a:ext cx="3224941" cy="1943980"/>
            <a:chOff x="5171768" y="1401204"/>
            <a:chExt cx="3381117" cy="1961088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B1E43B20-A957-429B-BE83-36A6DAF12A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124"/>
            <a:stretch/>
          </p:blipFill>
          <p:spPr>
            <a:xfrm>
              <a:off x="5220971" y="2423723"/>
              <a:ext cx="3331914" cy="938569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693A08F4-E847-4FFE-A214-4EEB90A318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088"/>
            <a:stretch/>
          </p:blipFill>
          <p:spPr>
            <a:xfrm>
              <a:off x="5171768" y="1401204"/>
              <a:ext cx="3381117" cy="938569"/>
            </a:xfrm>
            <a:prstGeom prst="rect">
              <a:avLst/>
            </a:prstGeom>
          </p:spPr>
        </p:pic>
      </p:grp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95D4845B-9F9D-4215-BD86-783B6249E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7865"/>
              </p:ext>
            </p:extLst>
          </p:nvPr>
        </p:nvGraphicFramePr>
        <p:xfrm>
          <a:off x="667875" y="3551060"/>
          <a:ext cx="2515277" cy="1907533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486578">
                  <a:extLst>
                    <a:ext uri="{9D8B030D-6E8A-4147-A177-3AD203B41FA5}">
                      <a16:colId xmlns:a16="http://schemas.microsoft.com/office/drawing/2014/main" val="1531215533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886858710"/>
                    </a:ext>
                  </a:extLst>
                </a:gridCol>
              </a:tblGrid>
              <a:tr h="369398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Time step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100 ms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242879"/>
                  </a:ext>
                </a:extLst>
              </a:tr>
              <a:tr h="377896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episode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796523"/>
                  </a:ext>
                </a:extLst>
              </a:tr>
              <a:tr h="377896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episode</a:t>
                      </a:r>
                      <a:r>
                        <a:rPr lang="zh-CN" altLang="en-US" sz="1600" dirty="0"/>
                        <a:t>时长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200 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646703"/>
                  </a:ext>
                </a:extLst>
              </a:tr>
              <a:tr h="377896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经验池阈值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1000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663582"/>
                  </a:ext>
                </a:extLst>
              </a:tr>
              <a:tr h="404447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经验池容量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1000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399047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7A0DC7DC-D316-4435-A67D-27F3EDB4E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270136"/>
              </p:ext>
            </p:extLst>
          </p:nvPr>
        </p:nvGraphicFramePr>
        <p:xfrm>
          <a:off x="4209988" y="3551060"/>
          <a:ext cx="2515277" cy="1907533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475917">
                  <a:extLst>
                    <a:ext uri="{9D8B030D-6E8A-4147-A177-3AD203B41FA5}">
                      <a16:colId xmlns:a16="http://schemas.microsoft.com/office/drawing/2014/main" val="1531215533"/>
                    </a:ext>
                  </a:extLst>
                </a:gridCol>
                <a:gridCol w="1039360">
                  <a:extLst>
                    <a:ext uri="{9D8B030D-6E8A-4147-A177-3AD203B41FA5}">
                      <a16:colId xmlns:a16="http://schemas.microsoft.com/office/drawing/2014/main" val="886858710"/>
                    </a:ext>
                  </a:extLst>
                </a:gridCol>
              </a:tblGrid>
              <a:tr h="336615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Time step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200 ms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242879"/>
                  </a:ext>
                </a:extLst>
              </a:tr>
              <a:tr h="379401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episode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796523"/>
                  </a:ext>
                </a:extLst>
              </a:tr>
              <a:tr h="379401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episode</a:t>
                      </a:r>
                      <a:r>
                        <a:rPr lang="zh-CN" altLang="en-US" sz="1600" dirty="0"/>
                        <a:t>时长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25 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646703"/>
                  </a:ext>
                </a:extLst>
              </a:tr>
              <a:tr h="406058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经验池阈值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399047"/>
                  </a:ext>
                </a:extLst>
              </a:tr>
              <a:tr h="406058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经验池容量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244485"/>
                  </a:ext>
                </a:extLst>
              </a:tr>
            </a:tbl>
          </a:graphicData>
        </a:graphic>
      </p:graphicFrame>
      <p:sp>
        <p:nvSpPr>
          <p:cNvPr id="16" name="箭头: 右 15">
            <a:extLst>
              <a:ext uri="{FF2B5EF4-FFF2-40B4-BE49-F238E27FC236}">
                <a16:creationId xmlns:a16="http://schemas.microsoft.com/office/drawing/2014/main" id="{B011A943-015B-4D19-AB0E-47E915482758}"/>
              </a:ext>
            </a:extLst>
          </p:cNvPr>
          <p:cNvSpPr/>
          <p:nvPr/>
        </p:nvSpPr>
        <p:spPr>
          <a:xfrm>
            <a:off x="3305312" y="4377337"/>
            <a:ext cx="782515" cy="254977"/>
          </a:xfrm>
          <a:prstGeom prst="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6B91DBD7-F475-4E05-BB01-AE15238E7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185476"/>
              </p:ext>
            </p:extLst>
          </p:nvPr>
        </p:nvGraphicFramePr>
        <p:xfrm>
          <a:off x="667875" y="5566869"/>
          <a:ext cx="6057390" cy="100584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829519">
                  <a:extLst>
                    <a:ext uri="{9D8B030D-6E8A-4147-A177-3AD203B41FA5}">
                      <a16:colId xmlns:a16="http://schemas.microsoft.com/office/drawing/2014/main" val="1531215533"/>
                    </a:ext>
                  </a:extLst>
                </a:gridCol>
                <a:gridCol w="707922">
                  <a:extLst>
                    <a:ext uri="{9D8B030D-6E8A-4147-A177-3AD203B41FA5}">
                      <a16:colId xmlns:a16="http://schemas.microsoft.com/office/drawing/2014/main" val="886858710"/>
                    </a:ext>
                  </a:extLst>
                </a:gridCol>
                <a:gridCol w="1543665">
                  <a:extLst>
                    <a:ext uri="{9D8B030D-6E8A-4147-A177-3AD203B41FA5}">
                      <a16:colId xmlns:a16="http://schemas.microsoft.com/office/drawing/2014/main" val="4272513286"/>
                    </a:ext>
                  </a:extLst>
                </a:gridCol>
                <a:gridCol w="1976284">
                  <a:extLst>
                    <a:ext uri="{9D8B030D-6E8A-4147-A177-3AD203B41FA5}">
                      <a16:colId xmlns:a16="http://schemas.microsoft.com/office/drawing/2014/main" val="3254739541"/>
                    </a:ext>
                  </a:extLst>
                </a:gridCol>
              </a:tblGrid>
              <a:tr h="202106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贪心指数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Mini batch</a:t>
                      </a:r>
                      <a:r>
                        <a:rPr lang="zh-CN" altLang="en-US" sz="1600" dirty="0"/>
                        <a:t>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242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贪心系数最小值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神经网络结构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状态数</a:t>
                      </a:r>
                      <a:r>
                        <a:rPr lang="en-US" altLang="zh-CN" sz="1600" dirty="0"/>
                        <a:t>:20:20:</a:t>
                      </a:r>
                      <a:r>
                        <a:rPr lang="zh-CN" altLang="en-US" sz="1600" dirty="0"/>
                        <a:t>动作数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796523"/>
                  </a:ext>
                </a:extLst>
              </a:tr>
              <a:tr h="208812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目标网络更新步骤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646703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DA0B741F-0ED6-4821-B60B-8FBCA04639C5}"/>
              </a:ext>
            </a:extLst>
          </p:cNvPr>
          <p:cNvSpPr/>
          <p:nvPr/>
        </p:nvSpPr>
        <p:spPr>
          <a:xfrm>
            <a:off x="7181565" y="4111500"/>
            <a:ext cx="4588792" cy="144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每一个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episode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个轨迹；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episode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开始，探索系数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epsilon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不会初始化；即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episode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的增加，模型选择探索的几率越来越低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，最低为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3986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C8576FEA-3013-4BBE-8E0E-F156D785DD58}"/>
              </a:ext>
            </a:extLst>
          </p:cNvPr>
          <p:cNvSpPr/>
          <p:nvPr/>
        </p:nvSpPr>
        <p:spPr>
          <a:xfrm>
            <a:off x="439614" y="831128"/>
            <a:ext cx="4397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模型在训练阶段和评估阶段变现较好：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DC4BA55-4451-4902-AD8E-70670C7CBD28}"/>
              </a:ext>
            </a:extLst>
          </p:cNvPr>
          <p:cNvSpPr txBox="1"/>
          <p:nvPr/>
        </p:nvSpPr>
        <p:spPr>
          <a:xfrm>
            <a:off x="439613" y="332290"/>
            <a:ext cx="7324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DQN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仿真结果（动作不包含“保持”）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A1EF38-6D4E-40C2-B457-2A5AAE80A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6" y="1237633"/>
            <a:ext cx="7324473" cy="351706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B3EBE20-C948-43EF-868F-A9D197220A9E}"/>
              </a:ext>
            </a:extLst>
          </p:cNvPr>
          <p:cNvSpPr/>
          <p:nvPr/>
        </p:nvSpPr>
        <p:spPr>
          <a:xfrm>
            <a:off x="8123049" y="885239"/>
            <a:ext cx="3629337" cy="3869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episode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中，模型参数没有开始更新，且贪心系数较高，因此吞吐波动大，趋势不明显；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episode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开始：模型开始训练，并且探索几率逐渐减小，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吞吐提升速度加快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趋势明显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；吞吐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能够稳定在较高的区间范围内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仍然存在一定的探索机率，因此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和帧聚合度有一定的波动，模型能够及时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纠正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DBEE6E7-17BA-494D-8C13-9FF88BAD56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7" t="4892"/>
          <a:stretch/>
        </p:blipFill>
        <p:spPr>
          <a:xfrm>
            <a:off x="0" y="4920654"/>
            <a:ext cx="3762248" cy="193734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31528B5-8082-4B24-B430-E660BF7095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67" t="6221"/>
          <a:stretch/>
        </p:blipFill>
        <p:spPr>
          <a:xfrm>
            <a:off x="3762248" y="4939514"/>
            <a:ext cx="3762248" cy="1918486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A8F2F3FC-3D94-4E09-B90A-BD031D48A1B6}"/>
              </a:ext>
            </a:extLst>
          </p:cNvPr>
          <p:cNvSpPr/>
          <p:nvPr/>
        </p:nvSpPr>
        <p:spPr>
          <a:xfrm>
            <a:off x="7764086" y="5349023"/>
            <a:ext cx="3881120" cy="1099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评估阶段：模型能够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迅速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将帧长度和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CW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调整至最优值；提升系统总吞吐，并保持稳定；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14D4ADE-EF8B-41AD-A526-2F571A2D196A}"/>
              </a:ext>
            </a:extLst>
          </p:cNvPr>
          <p:cNvSpPr txBox="1"/>
          <p:nvPr/>
        </p:nvSpPr>
        <p:spPr>
          <a:xfrm>
            <a:off x="3762248" y="5065549"/>
            <a:ext cx="432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600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063B79C-E400-4F17-B6F0-C21DFF0F3C9D}"/>
              </a:ext>
            </a:extLst>
          </p:cNvPr>
          <p:cNvSpPr txBox="1"/>
          <p:nvPr/>
        </p:nvSpPr>
        <p:spPr>
          <a:xfrm>
            <a:off x="0" y="4939514"/>
            <a:ext cx="432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80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324BAA8-CE04-4099-8938-257CFAA44508}"/>
              </a:ext>
            </a:extLst>
          </p:cNvPr>
          <p:cNvSpPr txBox="1"/>
          <p:nvPr/>
        </p:nvSpPr>
        <p:spPr>
          <a:xfrm>
            <a:off x="-1" y="5367082"/>
            <a:ext cx="432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60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97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C8576FEA-3013-4BBE-8E0E-F156D785DD58}"/>
              </a:ext>
            </a:extLst>
          </p:cNvPr>
          <p:cNvSpPr/>
          <p:nvPr/>
        </p:nvSpPr>
        <p:spPr>
          <a:xfrm>
            <a:off x="439614" y="831128"/>
            <a:ext cx="4786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模型在评估阶段中，没有对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进行调整：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DC4BA55-4451-4902-AD8E-70670C7CBD28}"/>
              </a:ext>
            </a:extLst>
          </p:cNvPr>
          <p:cNvSpPr txBox="1"/>
          <p:nvPr/>
        </p:nvSpPr>
        <p:spPr>
          <a:xfrm>
            <a:off x="439613" y="332290"/>
            <a:ext cx="7324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DQN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仿真结果（动作不包含“保持”）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59833F6-127E-4C13-B37C-86520843E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3" y="1271284"/>
            <a:ext cx="4324790" cy="225545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AD7A15F-4EA6-4B21-A29D-476DEA871730}"/>
              </a:ext>
            </a:extLst>
          </p:cNvPr>
          <p:cNvSpPr/>
          <p:nvPr/>
        </p:nvSpPr>
        <p:spPr>
          <a:xfrm>
            <a:off x="375967" y="3649401"/>
            <a:ext cx="11117939" cy="3176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上次交流中，华为专家关于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CW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在较小的情况仍然保持较高系统总吞吐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表示疑问；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+mj-ea"/>
              <a:buAutoNum type="circleNumDb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SU-MIMO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传输模式中开启了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RTS/CTS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+mj-ea"/>
              <a:buAutoNum type="circleNumDb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场景二下行大数据包为主，少量上行小包：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+mj-ea"/>
              <a:buAutoNum type="circleNumDbPlain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+mj-ea"/>
              <a:buAutoNum type="circleNumDbPlain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+mj-ea"/>
              <a:buAutoNum type="circleNumDbPlain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+mj-ea"/>
              <a:buAutoNum type="circleNumDbPlain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+mj-ea"/>
              <a:buAutoNum type="circleNumDbPlain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+mj-ea"/>
              <a:buAutoNum type="circleNumDb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场景二开启或关闭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RTS/CTS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的基线仿真中，吞吐量并没有明显的变化；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9D30D0B-9620-4EB0-AF81-B836B21D5234}"/>
              </a:ext>
            </a:extLst>
          </p:cNvPr>
          <p:cNvGrpSpPr/>
          <p:nvPr/>
        </p:nvGrpSpPr>
        <p:grpSpPr>
          <a:xfrm>
            <a:off x="4190234" y="4770309"/>
            <a:ext cx="3811532" cy="1511836"/>
            <a:chOff x="3132345" y="4340675"/>
            <a:chExt cx="3811532" cy="1511836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659E1887-5CC0-4813-9BFD-392EFA1616D5}"/>
                </a:ext>
              </a:extLst>
            </p:cNvPr>
            <p:cNvCxnSpPr/>
            <p:nvPr/>
          </p:nvCxnSpPr>
          <p:spPr>
            <a:xfrm>
              <a:off x="3424846" y="4729942"/>
              <a:ext cx="0" cy="8146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681981D3-8C2F-48B3-B0AB-46E798DC4845}"/>
                </a:ext>
              </a:extLst>
            </p:cNvPr>
            <p:cNvCxnSpPr/>
            <p:nvPr/>
          </p:nvCxnSpPr>
          <p:spPr>
            <a:xfrm flipV="1">
              <a:off x="3945943" y="5170517"/>
              <a:ext cx="0" cy="37407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9DDCCBD-CA4A-4BA1-BD66-24BE742528C0}"/>
                </a:ext>
              </a:extLst>
            </p:cNvPr>
            <p:cNvSpPr txBox="1"/>
            <p:nvPr/>
          </p:nvSpPr>
          <p:spPr>
            <a:xfrm>
              <a:off x="3424846" y="4347557"/>
              <a:ext cx="457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AP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293EDF5-2AF8-4AD7-8EA9-BECF99576D40}"/>
                </a:ext>
              </a:extLst>
            </p:cNvPr>
            <p:cNvSpPr txBox="1"/>
            <p:nvPr/>
          </p:nvSpPr>
          <p:spPr>
            <a:xfrm>
              <a:off x="3132345" y="5537707"/>
              <a:ext cx="5850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STA1</a:t>
              </a:r>
              <a:endParaRPr lang="zh-CN" altLang="en-US" sz="14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2BC6D83-9628-40D8-B6B2-EEA6D8E9ED7B}"/>
                </a:ext>
              </a:extLst>
            </p:cNvPr>
            <p:cNvSpPr txBox="1"/>
            <p:nvPr/>
          </p:nvSpPr>
          <p:spPr>
            <a:xfrm>
              <a:off x="3655819" y="5544589"/>
              <a:ext cx="584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STA1</a:t>
              </a:r>
              <a:endParaRPr lang="zh-CN" altLang="en-US" sz="1400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44E286C-5851-4DDF-A160-25CECBB8ED62}"/>
                </a:ext>
              </a:extLst>
            </p:cNvPr>
            <p:cNvCxnSpPr/>
            <p:nvPr/>
          </p:nvCxnSpPr>
          <p:spPr>
            <a:xfrm>
              <a:off x="4794119" y="4723060"/>
              <a:ext cx="0" cy="8146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4D0465E5-3B13-4738-A051-018A91EDBDDC}"/>
                </a:ext>
              </a:extLst>
            </p:cNvPr>
            <p:cNvCxnSpPr/>
            <p:nvPr/>
          </p:nvCxnSpPr>
          <p:spPr>
            <a:xfrm flipV="1">
              <a:off x="5315216" y="5163635"/>
              <a:ext cx="0" cy="37407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412D7B2-A9D1-41CA-BF6D-599F338ED88A}"/>
                </a:ext>
              </a:extLst>
            </p:cNvPr>
            <p:cNvSpPr txBox="1"/>
            <p:nvPr/>
          </p:nvSpPr>
          <p:spPr>
            <a:xfrm>
              <a:off x="4794119" y="4340675"/>
              <a:ext cx="457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AP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5E40EB3-B90D-4F5E-A5D0-10B623403363}"/>
                </a:ext>
              </a:extLst>
            </p:cNvPr>
            <p:cNvSpPr txBox="1"/>
            <p:nvPr/>
          </p:nvSpPr>
          <p:spPr>
            <a:xfrm>
              <a:off x="4501618" y="5530825"/>
              <a:ext cx="5850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STA1</a:t>
              </a:r>
              <a:endParaRPr lang="zh-CN" altLang="en-US" sz="14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0D6D277-6F94-4CD7-9136-ECE2B5AB3E28}"/>
                </a:ext>
              </a:extLst>
            </p:cNvPr>
            <p:cNvSpPr txBox="1"/>
            <p:nvPr/>
          </p:nvSpPr>
          <p:spPr>
            <a:xfrm>
              <a:off x="5025092" y="5537707"/>
              <a:ext cx="584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STA2</a:t>
              </a:r>
              <a:endParaRPr lang="zh-CN" altLang="en-US" sz="1400" dirty="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4E17182-E648-485C-B6C1-CE7014433B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8020" y="5163635"/>
              <a:ext cx="39329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F3EE607E-5843-4674-A982-B55B33B384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8020" y="4716889"/>
              <a:ext cx="39329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C994150A-98D9-47B7-A055-E0508D59BC12}"/>
                </a:ext>
              </a:extLst>
            </p:cNvPr>
            <p:cNvCxnSpPr/>
            <p:nvPr/>
          </p:nvCxnSpPr>
          <p:spPr>
            <a:xfrm flipV="1">
              <a:off x="6649002" y="5170662"/>
              <a:ext cx="0" cy="37407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9C758F7-011E-498B-A8CB-068CAE856EBC}"/>
                </a:ext>
              </a:extLst>
            </p:cNvPr>
            <p:cNvSpPr txBox="1"/>
            <p:nvPr/>
          </p:nvSpPr>
          <p:spPr>
            <a:xfrm>
              <a:off x="6127905" y="4347702"/>
              <a:ext cx="457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AP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F586298-2F7D-4642-B929-C5BA75F0EFF0}"/>
                </a:ext>
              </a:extLst>
            </p:cNvPr>
            <p:cNvSpPr txBox="1"/>
            <p:nvPr/>
          </p:nvSpPr>
          <p:spPr>
            <a:xfrm>
              <a:off x="5835404" y="5537852"/>
              <a:ext cx="5850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STA1</a:t>
              </a:r>
              <a:endParaRPr lang="zh-CN" altLang="en-US" sz="1400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2FE47493-1078-4CEE-94AF-1AE55EF24ED7}"/>
                </a:ext>
              </a:extLst>
            </p:cNvPr>
            <p:cNvSpPr txBox="1"/>
            <p:nvPr/>
          </p:nvSpPr>
          <p:spPr>
            <a:xfrm>
              <a:off x="6358878" y="5544734"/>
              <a:ext cx="584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STA2</a:t>
              </a:r>
              <a:endParaRPr lang="zh-CN" altLang="en-US" sz="1400" dirty="0"/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64983FE9-0D14-41AB-AB25-9ED30F2B0D2E}"/>
                </a:ext>
              </a:extLst>
            </p:cNvPr>
            <p:cNvCxnSpPr/>
            <p:nvPr/>
          </p:nvCxnSpPr>
          <p:spPr>
            <a:xfrm flipV="1">
              <a:off x="6127905" y="5170517"/>
              <a:ext cx="0" cy="37407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9DF57A17-EA44-4BB5-80BC-3137C32A65A8}"/>
                </a:ext>
              </a:extLst>
            </p:cNvPr>
            <p:cNvCxnSpPr/>
            <p:nvPr/>
          </p:nvCxnSpPr>
          <p:spPr>
            <a:xfrm>
              <a:off x="4794119" y="4710007"/>
              <a:ext cx="0" cy="45362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图表 40">
            <a:extLst>
              <a:ext uri="{FF2B5EF4-FFF2-40B4-BE49-F238E27FC236}">
                <a16:creationId xmlns:a16="http://schemas.microsoft.com/office/drawing/2014/main" id="{071072DE-7349-4178-9169-EA5BC524B3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451813"/>
              </p:ext>
            </p:extLst>
          </p:nvPr>
        </p:nvGraphicFramePr>
        <p:xfrm>
          <a:off x="5041690" y="1081548"/>
          <a:ext cx="7061820" cy="255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4419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C8576FEA-3013-4BBE-8E0E-F156D785DD58}"/>
              </a:ext>
            </a:extLst>
          </p:cNvPr>
          <p:cNvSpPr/>
          <p:nvPr/>
        </p:nvSpPr>
        <p:spPr>
          <a:xfrm>
            <a:off x="86151" y="1153620"/>
            <a:ext cx="3995398" cy="2220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模型随着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episode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的增加，表现反而越差；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无论是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episode2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的模型，还是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episode4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的模型，在评估阶段的性能提升较小；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分析可能的原因：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+mj-ea"/>
              <a:buAutoNum type="circleNumDbPlain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奖励本身就带有一定的随机性，并且“保持”动作与其它动作差异较小；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+mj-ea"/>
              <a:buAutoNum type="circleNumDbPlain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保持动作可能会减少模型向更多的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CW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和帧长度探索的可能性，影响训练的数据集；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DC4BA55-4451-4902-AD8E-70670C7CBD28}"/>
              </a:ext>
            </a:extLst>
          </p:cNvPr>
          <p:cNvSpPr txBox="1"/>
          <p:nvPr/>
        </p:nvSpPr>
        <p:spPr>
          <a:xfrm>
            <a:off x="439613" y="332290"/>
            <a:ext cx="7324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DQN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仿真结果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（动作包含“保持”）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9443DE-DA2D-464C-A1F3-CDF41803E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327" y="0"/>
            <a:ext cx="8026673" cy="385424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197647A-4BC3-4F43-9548-8E5BED706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0824"/>
            <a:ext cx="5987845" cy="2927176"/>
          </a:xfrm>
          <a:prstGeom prst="corner">
            <a:avLst>
              <a:gd name="adj1" fmla="val 52015"/>
              <a:gd name="adj2" fmla="val 104976"/>
            </a:avLst>
          </a:prstGeom>
          <a:ln w="6350"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5A73FD0-453D-482F-B7E1-6E22FC8503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30824"/>
            <a:ext cx="6096000" cy="2927176"/>
          </a:xfrm>
          <a:prstGeom prst="corner">
            <a:avLst>
              <a:gd name="adj1" fmla="val 50336"/>
              <a:gd name="adj2" fmla="val 103911"/>
            </a:avLst>
          </a:prstGeom>
          <a:ln w="6350">
            <a:solidFill>
              <a:schemeClr val="tx1"/>
            </a:solidFill>
          </a:ln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E300EAB-FA85-4559-A350-06378BA8104E}"/>
              </a:ext>
            </a:extLst>
          </p:cNvPr>
          <p:cNvSpPr/>
          <p:nvPr/>
        </p:nvSpPr>
        <p:spPr>
          <a:xfrm>
            <a:off x="3692012" y="4686456"/>
            <a:ext cx="1192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episode2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A7A6BDE-70C8-481E-9430-0137C8722CD4}"/>
              </a:ext>
            </a:extLst>
          </p:cNvPr>
          <p:cNvSpPr/>
          <p:nvPr/>
        </p:nvSpPr>
        <p:spPr>
          <a:xfrm>
            <a:off x="9899750" y="4686456"/>
            <a:ext cx="1192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episode4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49B27C1-EC99-41B1-BDF9-A3D56DDDB652}"/>
              </a:ext>
            </a:extLst>
          </p:cNvPr>
          <p:cNvSpPr txBox="1"/>
          <p:nvPr/>
        </p:nvSpPr>
        <p:spPr>
          <a:xfrm>
            <a:off x="-66590" y="4035829"/>
            <a:ext cx="432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500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1983658-5E9B-4863-8AC3-EB3C693E4F46}"/>
              </a:ext>
            </a:extLst>
          </p:cNvPr>
          <p:cNvSpPr txBox="1"/>
          <p:nvPr/>
        </p:nvSpPr>
        <p:spPr>
          <a:xfrm>
            <a:off x="-66591" y="5967153"/>
            <a:ext cx="432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15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2880710-62C3-4CCA-A9A0-8F0CEFE2E794}"/>
              </a:ext>
            </a:extLst>
          </p:cNvPr>
          <p:cNvSpPr txBox="1"/>
          <p:nvPr/>
        </p:nvSpPr>
        <p:spPr>
          <a:xfrm>
            <a:off x="2920449" y="5394412"/>
            <a:ext cx="432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60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0B50469-43AF-4130-859E-728EED41C547}"/>
              </a:ext>
            </a:extLst>
          </p:cNvPr>
          <p:cNvSpPr txBox="1"/>
          <p:nvPr/>
        </p:nvSpPr>
        <p:spPr>
          <a:xfrm>
            <a:off x="2935689" y="5836348"/>
            <a:ext cx="432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40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631BE1C-FDB2-4A1F-9FF3-E586535F2458}"/>
              </a:ext>
            </a:extLst>
          </p:cNvPr>
          <p:cNvSpPr txBox="1"/>
          <p:nvPr/>
        </p:nvSpPr>
        <p:spPr>
          <a:xfrm>
            <a:off x="5987845" y="3930824"/>
            <a:ext cx="432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500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94AF59B-1DFE-4CD1-8A37-84FBD07A8C81}"/>
              </a:ext>
            </a:extLst>
          </p:cNvPr>
          <p:cNvSpPr txBox="1"/>
          <p:nvPr/>
        </p:nvSpPr>
        <p:spPr>
          <a:xfrm>
            <a:off x="6071062" y="5967153"/>
            <a:ext cx="432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15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43ABD79-3912-4245-86AF-62591508C084}"/>
              </a:ext>
            </a:extLst>
          </p:cNvPr>
          <p:cNvSpPr txBox="1"/>
          <p:nvPr/>
        </p:nvSpPr>
        <p:spPr>
          <a:xfrm>
            <a:off x="9131531" y="6097958"/>
            <a:ext cx="432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30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92D6315-D28C-4E8C-B30A-45A349BBC9FA}"/>
              </a:ext>
            </a:extLst>
          </p:cNvPr>
          <p:cNvSpPr txBox="1"/>
          <p:nvPr/>
        </p:nvSpPr>
        <p:spPr>
          <a:xfrm>
            <a:off x="9131530" y="5371980"/>
            <a:ext cx="432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60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7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>
            <a:extLst>
              <a:ext uri="{FF2B5EF4-FFF2-40B4-BE49-F238E27FC236}">
                <a16:creationId xmlns:a16="http://schemas.microsoft.com/office/drawing/2014/main" id="{ADC4BA55-4451-4902-AD8E-70670C7CBD28}"/>
              </a:ext>
            </a:extLst>
          </p:cNvPr>
          <p:cNvSpPr txBox="1"/>
          <p:nvPr/>
        </p:nvSpPr>
        <p:spPr>
          <a:xfrm>
            <a:off x="439614" y="332290"/>
            <a:ext cx="346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方案更新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E7800BB-324E-49C4-8CF6-C57782038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773644"/>
              </p:ext>
            </p:extLst>
          </p:nvPr>
        </p:nvGraphicFramePr>
        <p:xfrm>
          <a:off x="1388534" y="1196353"/>
          <a:ext cx="9414931" cy="4002176"/>
        </p:xfrm>
        <a:graphic>
          <a:graphicData uri="http://schemas.openxmlformats.org/drawingml/2006/table">
            <a:tbl>
              <a:tblPr firstRow="1" firstCol="1" bandRow="1"/>
              <a:tblGrid>
                <a:gridCol w="821134">
                  <a:extLst>
                    <a:ext uri="{9D8B030D-6E8A-4147-A177-3AD203B41FA5}">
                      <a16:colId xmlns:a16="http://schemas.microsoft.com/office/drawing/2014/main" val="2858235562"/>
                    </a:ext>
                  </a:extLst>
                </a:gridCol>
                <a:gridCol w="842593">
                  <a:extLst>
                    <a:ext uri="{9D8B030D-6E8A-4147-A177-3AD203B41FA5}">
                      <a16:colId xmlns:a16="http://schemas.microsoft.com/office/drawing/2014/main" val="4027140017"/>
                    </a:ext>
                  </a:extLst>
                </a:gridCol>
                <a:gridCol w="867643">
                  <a:extLst>
                    <a:ext uri="{9D8B030D-6E8A-4147-A177-3AD203B41FA5}">
                      <a16:colId xmlns:a16="http://schemas.microsoft.com/office/drawing/2014/main" val="2816630468"/>
                    </a:ext>
                  </a:extLst>
                </a:gridCol>
                <a:gridCol w="848962">
                  <a:extLst>
                    <a:ext uri="{9D8B030D-6E8A-4147-A177-3AD203B41FA5}">
                      <a16:colId xmlns:a16="http://schemas.microsoft.com/office/drawing/2014/main" val="725739934"/>
                    </a:ext>
                  </a:extLst>
                </a:gridCol>
                <a:gridCol w="842872">
                  <a:extLst>
                    <a:ext uri="{9D8B030D-6E8A-4147-A177-3AD203B41FA5}">
                      <a16:colId xmlns:a16="http://schemas.microsoft.com/office/drawing/2014/main" val="1945734741"/>
                    </a:ext>
                  </a:extLst>
                </a:gridCol>
                <a:gridCol w="674058">
                  <a:extLst>
                    <a:ext uri="{9D8B030D-6E8A-4147-A177-3AD203B41FA5}">
                      <a16:colId xmlns:a16="http://schemas.microsoft.com/office/drawing/2014/main" val="854375250"/>
                    </a:ext>
                  </a:extLst>
                </a:gridCol>
                <a:gridCol w="617189">
                  <a:extLst>
                    <a:ext uri="{9D8B030D-6E8A-4147-A177-3AD203B41FA5}">
                      <a16:colId xmlns:a16="http://schemas.microsoft.com/office/drawing/2014/main" val="3425807361"/>
                    </a:ext>
                  </a:extLst>
                </a:gridCol>
                <a:gridCol w="2474348">
                  <a:extLst>
                    <a:ext uri="{9D8B030D-6E8A-4147-A177-3AD203B41FA5}">
                      <a16:colId xmlns:a16="http://schemas.microsoft.com/office/drawing/2014/main" val="2094306959"/>
                    </a:ext>
                  </a:extLst>
                </a:gridCol>
                <a:gridCol w="1426132">
                  <a:extLst>
                    <a:ext uri="{9D8B030D-6E8A-4147-A177-3AD203B41FA5}">
                      <a16:colId xmlns:a16="http://schemas.microsoft.com/office/drawing/2014/main" val="5312567"/>
                    </a:ext>
                  </a:extLst>
                </a:gridCol>
              </a:tblGrid>
              <a:tr h="7858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多协议版本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单性能指标</a:t>
                      </a:r>
                      <a:endParaRPr lang="en-US" altLang="zh-CN" sz="1200" b="1" kern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（吞吐）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单性能指标</a:t>
                      </a:r>
                      <a:endParaRPr lang="en-US" altLang="zh-CN" sz="1200" b="1" kern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（时延）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多性能指标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纯</a:t>
                      </a:r>
                      <a:r>
                        <a:rPr lang="zh-CN" altLang="en-US" sz="120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上</a:t>
                      </a:r>
                      <a:r>
                        <a:rPr lang="en-US" altLang="zh-CN" sz="120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altLang="en-US" sz="120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下</a:t>
                      </a:r>
                      <a:r>
                        <a:rPr lang="zh-CN" sz="120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行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干扰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备注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700" b="1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464287"/>
                  </a:ext>
                </a:extLst>
              </a:tr>
              <a:tr h="299738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altLang="en-US" sz="120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场景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1200" b="1" kern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05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单用户</a:t>
                      </a:r>
                      <a:endParaRPr lang="zh-CN" altLang="en-US" sz="1050" b="1" kern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吞吐场景</a:t>
                      </a:r>
                      <a:endParaRPr lang="zh-CN" altLang="en-US" sz="1800" b="1" kern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190293"/>
                  </a:ext>
                </a:extLst>
              </a:tr>
              <a:tr h="299738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altLang="en-US" sz="120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场景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altLang="en-US" sz="1200" b="1" kern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altLang="en-US" sz="1050" b="1" kern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900079"/>
                  </a:ext>
                </a:extLst>
              </a:tr>
              <a:tr h="312777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altLang="en-US" sz="120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场景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altLang="en-US" sz="1200" b="1" kern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altLang="en-US" sz="105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上行数据包</a:t>
                      </a:r>
                      <a:endParaRPr lang="zh-CN" altLang="en-US" sz="1050" b="1" kern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531066"/>
                  </a:ext>
                </a:extLst>
              </a:tr>
              <a:tr h="299738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altLang="en-US" sz="120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场景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8</a:t>
                      </a:r>
                      <a:endParaRPr lang="zh-CN" altLang="en-US" sz="1200" b="1" kern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altLang="en-US" sz="105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弱干扰</a:t>
                      </a:r>
                      <a:endParaRPr lang="zh-CN" altLang="en-US" sz="1050" b="1" kern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509294"/>
                  </a:ext>
                </a:extLst>
              </a:tr>
              <a:tr h="299738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altLang="en-US" sz="120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场景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7</a:t>
                      </a:r>
                      <a:endParaRPr lang="zh-CN" altLang="en-US" sz="1200" b="1" kern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050" b="1" kern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8</a:t>
                      </a:r>
                      <a:r>
                        <a:rPr lang="zh-CN" altLang="en-US" sz="1050" b="1" kern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个用户业务率低，但是无吞吐约束</a:t>
                      </a:r>
                      <a:endParaRPr lang="zh-CN" altLang="en-US" sz="1050" b="1" kern="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537117"/>
                  </a:ext>
                </a:extLst>
              </a:tr>
              <a:tr h="253973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altLang="en-US" sz="120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场景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</a:t>
                      </a:r>
                      <a:endParaRPr lang="zh-CN" altLang="en-US" sz="1200" b="1" kern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altLang="en-US" sz="1050" b="1" kern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均为上行或下行</a:t>
                      </a:r>
                      <a:endParaRPr lang="zh-CN" altLang="en-US" sz="1050" b="1" kern="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244599"/>
                  </a:ext>
                </a:extLst>
              </a:tr>
              <a:tr h="299738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altLang="en-US" sz="120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场景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3</a:t>
                      </a:r>
                      <a:endParaRPr lang="zh-CN" altLang="en-US" sz="1200" b="1" kern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altLang="en-US" sz="1050" b="1" kern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时延场景</a:t>
                      </a:r>
                      <a:endParaRPr lang="zh-CN" altLang="en-US" sz="1800" b="1" kern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707120"/>
                  </a:ext>
                </a:extLst>
              </a:tr>
              <a:tr h="299738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altLang="en-US" sz="120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场景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  <a:endParaRPr lang="zh-CN" altLang="en-US" sz="1200" b="1" kern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altLang="en-US" sz="105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弱干扰</a:t>
                      </a:r>
                      <a:endParaRPr lang="zh-CN" altLang="en-US" sz="1050" b="1" kern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101848"/>
                  </a:ext>
                </a:extLst>
              </a:tr>
              <a:tr h="299738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altLang="en-US" sz="120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场景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zh-CN" altLang="en-US" sz="1200" b="1" kern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altLang="en-US" sz="1050" b="1" kern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综合场景</a:t>
                      </a:r>
                      <a:endParaRPr lang="zh-CN" altLang="en-US" sz="1100" b="1" kern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（时延约束下的吞吐最大化）</a:t>
                      </a:r>
                      <a:endParaRPr lang="zh-CN" altLang="en-US" sz="1050" b="1" kern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664516"/>
                  </a:ext>
                </a:extLst>
              </a:tr>
              <a:tr h="297477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altLang="en-US" sz="120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场景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</a:t>
                      </a:r>
                      <a:endParaRPr lang="zh-CN" altLang="en-US" sz="1200" b="1" kern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altLang="en-US" sz="105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远距低速率用户，覆盖</a:t>
                      </a:r>
                      <a:endParaRPr lang="zh-CN" altLang="en-US" sz="1050" b="1" kern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452312"/>
                  </a:ext>
                </a:extLst>
              </a:tr>
              <a:tr h="253973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altLang="en-US" sz="120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场景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11</a:t>
                      </a:r>
                      <a:endParaRPr lang="zh-CN" altLang="en-US" sz="1200" b="1" kern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altLang="en-US" sz="105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业务复杂，弱干扰</a:t>
                      </a:r>
                      <a:endParaRPr lang="zh-CN" altLang="en-US" sz="1050" b="1" kern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426678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EE87197F-3109-48F1-9162-F4F5B85F22E5}"/>
              </a:ext>
            </a:extLst>
          </p:cNvPr>
          <p:cNvSpPr/>
          <p:nvPr/>
        </p:nvSpPr>
        <p:spPr>
          <a:xfrm>
            <a:off x="439614" y="5292421"/>
            <a:ext cx="11235919" cy="1099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不同的小类之间，需要调整的是分组的个数，同时还有输入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DQN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网络的状态个数以及动作个数；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不同的大类之间，还需要调整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DQN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网络的奖励：吞吐场景根据吞吐评估奖励；时延场景根据时延评估奖励；综合场景中根据时延约束评估惩罚，根据吞吐评估奖励（参考之前的两级奖励）；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C9B99FB-69C7-4503-ACF6-3613558472E4}"/>
              </a:ext>
            </a:extLst>
          </p:cNvPr>
          <p:cNvSpPr/>
          <p:nvPr/>
        </p:nvSpPr>
        <p:spPr>
          <a:xfrm>
            <a:off x="439614" y="827021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167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>
            <a:extLst>
              <a:ext uri="{FF2B5EF4-FFF2-40B4-BE49-F238E27FC236}">
                <a16:creationId xmlns:a16="http://schemas.microsoft.com/office/drawing/2014/main" id="{ADC4BA55-4451-4902-AD8E-70670C7CBD28}"/>
              </a:ext>
            </a:extLst>
          </p:cNvPr>
          <p:cNvSpPr txBox="1"/>
          <p:nvPr/>
        </p:nvSpPr>
        <p:spPr>
          <a:xfrm>
            <a:off x="439614" y="332290"/>
            <a:ext cx="346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方案更新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C9B99FB-69C7-4503-ACF6-3613558472E4}"/>
              </a:ext>
            </a:extLst>
          </p:cNvPr>
          <p:cNvSpPr/>
          <p:nvPr/>
        </p:nvSpPr>
        <p:spPr>
          <a:xfrm>
            <a:off x="439614" y="919648"/>
            <a:ext cx="11117386" cy="1099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分组依据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SNR</a:t>
            </a:r>
          </a:p>
          <a:p>
            <a:pPr marL="342900" indent="-342900">
              <a:lnSpc>
                <a:spcPct val="125000"/>
              </a:lnSpc>
              <a:buFont typeface="+mj-ea"/>
              <a:buAutoNum type="circleNumDbPlain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在没有干扰的场景中，所有用户的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SNR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都比较理想，按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SNR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分组是否有意义；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+mj-ea"/>
              <a:buAutoNum type="circleNumDbPlain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在存在干扰的场景中，所有用户的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SNR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都会变化，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SNR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分组情况也会随着变化；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D188BA1-72D5-424B-8B66-B9540546FD67}"/>
                  </a:ext>
                </a:extLst>
              </p:cNvPr>
              <p:cNvSpPr/>
              <p:nvPr/>
            </p:nvSpPr>
            <p:spPr>
              <a:xfrm>
                <a:off x="439614" y="2071115"/>
                <a:ext cx="11117386" cy="12037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状态</a:t>
                </a:r>
                <a:endPara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除了考虑丢包率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𝐿𝑜𝑠</m:t>
                    </m:r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𝑔𝑟𝑜𝑢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，还可以考虑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Normal/Block Ack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超时次数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𝑎𝑐𝑘𝑡𝑖𝑚𝑒𝑜𝑢𝑡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；但这个值描述</a:t>
                </a:r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碰撞并不完全准确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，只能用作参考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;</a:t>
                </a: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D188BA1-72D5-424B-8B66-B9540546F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14" y="2071115"/>
                <a:ext cx="11117386" cy="1203727"/>
              </a:xfrm>
              <a:prstGeom prst="rect">
                <a:avLst/>
              </a:prstGeom>
              <a:blipFill>
                <a:blip r:embed="rId2"/>
                <a:stretch>
                  <a:fillRect l="-329" t="-3046" b="-7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496E0EC-F87D-4CDE-92E5-4DE7FCFFD3E4}"/>
                  </a:ext>
                </a:extLst>
              </p:cNvPr>
              <p:cNvSpPr/>
              <p:nvPr/>
            </p:nvSpPr>
            <p:spPr>
              <a:xfrm>
                <a:off x="439614" y="3367051"/>
                <a:ext cx="11117386" cy="22446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奖励</a:t>
                </a:r>
                <a:endParaRPr lang="en-US" altLang="zh-CN" i="1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𝑟</m:t>
                        </m:r>
                      </m:e>
                      <m:sub>
                        <m:r>
                          <a:rPr lang="en-US" altLang="zh-CN" i="1"/>
                          <m:t>𝑡</m:t>
                        </m:r>
                      </m:sub>
                    </m:sSub>
                    <m:r>
                      <a:rPr lang="en-US" altLang="zh-CN" i="1"/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i="1"/>
                        </m:ctrlPr>
                      </m:dPr>
                      <m:e>
                        <m:eqArr>
                          <m:eqArrPr>
                            <m:ctrlPr>
                              <a:rPr lang="zh-CN" altLang="zh-CN" i="1"/>
                            </m:ctrlPr>
                          </m:eqArrPr>
                          <m:e>
                            <m:f>
                              <m:fPr>
                                <m:ctrlPr>
                                  <a:rPr lang="zh-CN" altLang="zh-CN" i="1"/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a:rPr lang="en-US" altLang="zh-CN" i="1"/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acc>
                                  <m:accPr>
                                    <m:chr m:val="̃"/>
                                    <m:ctrlPr>
                                      <a:rPr lang="zh-CN" altLang="zh-CN" i="1"/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zh-CN" altLang="zh-CN" i="1"/>
                                        </m:ctrlPr>
                                      </m:sSubPr>
                                      <m:e>
                                        <m:r>
                                          <a:rPr lang="en-US" altLang="zh-CN" i="1"/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en-US" altLang="zh-CN" i="1"/>
                                          <m:t>𝑡</m:t>
                                        </m:r>
                                      </m:sub>
                                    </m:sSub>
                                  </m:e>
                                </m:acc>
                              </m:den>
                            </m:f>
                            <m:r>
                              <a:rPr lang="en-US" altLang="zh-CN" i="1"/>
                              <m:t>,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zh-CN" i="1"/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en-US" altLang="zh-CN" i="1"/>
                                  <m:t>𝐺</m:t>
                                </m:r>
                              </m:e>
                              <m:sub>
                                <m:r>
                                  <a:rPr lang="en-US" altLang="zh-CN" i="1"/>
                                  <m:t>𝑡</m:t>
                                </m:r>
                              </m:sub>
                            </m:sSub>
                            <m:r>
                              <a:rPr lang="en-US" altLang="zh-CN" i="1"/>
                              <m:t> &gt; </m:t>
                            </m:r>
                            <m:acc>
                              <m:accPr>
                                <m:chr m:val="̃"/>
                                <m:ctrlPr>
                                  <a:rPr lang="zh-CN" altLang="zh-CN" i="1"/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a:rPr lang="en-US" altLang="zh-CN" i="1"/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𝑡</m:t>
                                    </m:r>
                                  </m:sub>
                                </m:sSub>
                              </m:e>
                            </m:acc>
                          </m:e>
                          <m:e>
                            <m:r>
                              <a:rPr lang="en-US" altLang="zh-CN" i="1" smtClean="0">
                                <a:solidFill>
                                  <a:srgbClr val="FF0000"/>
                                </a:solidFill>
                              </a:rPr>
                              <m:t>−</m:t>
                            </m:r>
                            <m:r>
                              <a:rPr lang="zh-CN" alt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i="1"/>
                              <m:t>,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/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zh-CN" altLang="zh-CN" i="1"/>
                              <m:t>动作越界</m:t>
                            </m:r>
                          </m:e>
                          <m:e>
                            <m:r>
                              <a:rPr lang="en-US" altLang="zh-CN" i="1"/>
                              <m:t>0,            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zh-CN" altLang="zh-CN" i="1"/>
                              <m:t>其他情况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动作越界的惩罚大小也会影响模型的训练效果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在综合场景中加入时延约束惩罚时，要联合考虑吞吐奖励大小以及越界动作的惩罚；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496E0EC-F87D-4CDE-92E5-4DE7FCFFD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14" y="3367051"/>
                <a:ext cx="11117386" cy="2244653"/>
              </a:xfrm>
              <a:prstGeom prst="rect">
                <a:avLst/>
              </a:prstGeom>
              <a:blipFill>
                <a:blip r:embed="rId3"/>
                <a:stretch>
                  <a:fillRect l="-439" t="-1626" b="-3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643E582F-0E22-4F0E-806C-B2CFD85AFAE7}"/>
              </a:ext>
            </a:extLst>
          </p:cNvPr>
          <p:cNvSpPr/>
          <p:nvPr/>
        </p:nvSpPr>
        <p:spPr>
          <a:xfrm>
            <a:off x="439614" y="5744706"/>
            <a:ext cx="11117386" cy="735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模型训练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从目前的仿真结果来看，根据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判定训练收敛比较困难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4767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974</Words>
  <Application>Microsoft Office PowerPoint</Application>
  <PresentationFormat>宽屏</PresentationFormat>
  <Paragraphs>216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等线</vt:lpstr>
      <vt:lpstr>等线 Light</vt:lpstr>
      <vt:lpstr>宋体</vt:lpstr>
      <vt:lpstr>微软雅黑</vt:lpstr>
      <vt:lpstr>Arial</vt:lpstr>
      <vt:lpstr>Cambria Math</vt:lpstr>
      <vt:lpstr>Times New Roman</vt:lpstr>
      <vt:lpstr>Wingdings</vt:lpstr>
      <vt:lpstr>Office 主题​​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栗弘</dc:creator>
  <cp:lastModifiedBy>周 栗弘</cp:lastModifiedBy>
  <cp:revision>131</cp:revision>
  <dcterms:created xsi:type="dcterms:W3CDTF">2023-02-21T02:09:10Z</dcterms:created>
  <dcterms:modified xsi:type="dcterms:W3CDTF">2023-02-27T03:04:45Z</dcterms:modified>
</cp:coreProperties>
</file>