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4"/>
  </p:sldMasterIdLst>
  <p:notesMasterIdLst>
    <p:notesMasterId r:id="rId12"/>
  </p:notesMasterIdLst>
  <p:handoutMasterIdLst>
    <p:handoutMasterId r:id="rId13"/>
  </p:handoutMasterIdLst>
  <p:sldIdLst>
    <p:sldId id="256"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80" autoAdjust="0"/>
    <p:restoredTop sz="94660"/>
  </p:normalViewPr>
  <p:slideViewPr>
    <p:cSldViewPr snapToGrid="0">
      <p:cViewPr varScale="1">
        <p:scale>
          <a:sx n="65" d="100"/>
          <a:sy n="65" d="100"/>
        </p:scale>
        <p:origin x="77" y="485"/>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290E50-D3EA-4329-AA5F-AF5A5C575D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112D18-5CEB-46F3-924F-E35464AAA3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35D1AD-E24C-4E82-BC85-28527A42DCE7}" type="datetimeFigureOut">
              <a:rPr lang="en-US" smtClean="0"/>
              <a:t>5/16/2023</a:t>
            </a:fld>
            <a:endParaRPr lang="en-US" dirty="0"/>
          </a:p>
        </p:txBody>
      </p:sp>
      <p:sp>
        <p:nvSpPr>
          <p:cNvPr id="4" name="Footer Placeholder 3">
            <a:extLst>
              <a:ext uri="{FF2B5EF4-FFF2-40B4-BE49-F238E27FC236}">
                <a16:creationId xmlns:a16="http://schemas.microsoft.com/office/drawing/2014/main" id="{EB8FC0ED-2712-4B69-9F16-123F02DBF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2CBD00C-2269-4424-828A-8D893B5226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0B3793-D85E-4082-925C-FAA1A2B27276}" type="slidenum">
              <a:rPr lang="en-US" smtClean="0"/>
              <a:t>‹#›</a:t>
            </a:fld>
            <a:endParaRPr lang="en-US" dirty="0"/>
          </a:p>
        </p:txBody>
      </p:sp>
    </p:spTree>
    <p:extLst>
      <p:ext uri="{BB962C8B-B14F-4D97-AF65-F5344CB8AC3E}">
        <p14:creationId xmlns:p14="http://schemas.microsoft.com/office/powerpoint/2010/main" val="2233863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5EA34-3951-4B6D-8DDD-B157CE00471C}" type="datetimeFigureOut">
              <a:rPr lang="en-US" smtClean="0"/>
              <a:t>5/16/2023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3E965-974B-498D-B360-83DD1F9DEB55}" type="slidenum">
              <a:rPr lang="en-US" smtClean="0"/>
              <a:t>‹#›</a:t>
            </a:fld>
            <a:endParaRPr lang="en-US" dirty="0"/>
          </a:p>
        </p:txBody>
      </p:sp>
    </p:spTree>
    <p:extLst>
      <p:ext uri="{BB962C8B-B14F-4D97-AF65-F5344CB8AC3E}">
        <p14:creationId xmlns:p14="http://schemas.microsoft.com/office/powerpoint/2010/main" val="238363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a:t>
            </a:fld>
            <a:endParaRPr lang="en-US" dirty="0"/>
          </a:p>
        </p:txBody>
      </p:sp>
    </p:spTree>
    <p:extLst>
      <p:ext uri="{BB962C8B-B14F-4D97-AF65-F5344CB8AC3E}">
        <p14:creationId xmlns:p14="http://schemas.microsoft.com/office/powerpoint/2010/main" val="2289652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noProof="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4" name="Date Placeholder 3"/>
          <p:cNvSpPr>
            <a:spLocks noGrp="1"/>
          </p:cNvSpPr>
          <p:nvPr>
            <p:ph type="dt" sz="half" idx="10"/>
          </p:nvPr>
        </p:nvSpPr>
        <p:spPr/>
        <p:txBody>
          <a:bodyPr/>
          <a:lstStyle>
            <a:lvl1pPr algn="l">
              <a:defRPr/>
            </a:lvl1pPr>
          </a:lstStyle>
          <a:p>
            <a:fld id="{9AB3A824-1A51-4B26-AD58-A6D8E14F6C04}" type="datetimeFigureOut">
              <a:rPr lang="en-US" noProof="0" smtClean="0"/>
              <a:t>5/16/2023</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150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5/16/2023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2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5/16/2023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95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5/16/2023</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23064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noProof="0"/>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5/16/2023</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64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noProof="0"/>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5/16/2023</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27958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5/16/2023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86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5/16/2023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961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5/16/2023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396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5/16/2023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365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5/16/2023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80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C1C18-307B-4F68-A007-B5B542270E8D}" type="datetimeFigureOut">
              <a:rPr lang="en-US" noProof="0" smtClean="0"/>
              <a:t>5/16/2023</a:t>
            </a:fld>
            <a:endParaRPr lang="en-US" noProof="0"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noProof="0" dirty="0"/>
              <a:t>
              </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noProof="0" smtClean="0"/>
              <a:pPr/>
              <a:t>‹#›</a:t>
            </a:fld>
            <a:endParaRPr lang="en-US" noProof="0"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0284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2F63790-02BE-4D55-ABCA-10CAD6091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613611" y="648182"/>
            <a:ext cx="5370974" cy="3581063"/>
          </a:xfrm>
          <a:prstGeom prst="rect">
            <a:avLst/>
          </a:prstGeom>
        </p:spPr>
        <p:txBody>
          <a:bodyPr lIns="0" rIns="180000" anchor="b">
            <a:normAutofit/>
          </a:bodyPr>
          <a:lstStyle/>
          <a:p>
            <a:r>
              <a:rPr lang="en-US" sz="4400" b="1" dirty="0">
                <a:latin typeface="Times New Roman" panose="02020603050405020304" pitchFamily="18" charset="0"/>
                <a:cs typeface="Times New Roman" panose="02020603050405020304" pitchFamily="18" charset="0"/>
              </a:rPr>
              <a:t>McDonald’s Market Analysis</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613611" y="4433575"/>
            <a:ext cx="5370974" cy="1463040"/>
          </a:xfrm>
          <a:prstGeom prst="rect">
            <a:avLst/>
          </a:prstGeom>
        </p:spPr>
        <p:txBody>
          <a:bodyPr lIns="0" rIns="0" anchor="t">
            <a:normAutofit/>
          </a:bodyPr>
          <a:lstStyle/>
          <a:p>
            <a:pPr algn="r"/>
            <a:r>
              <a:rPr lang="en-US" sz="1600" i="1" dirty="0">
                <a:solidFill>
                  <a:schemeClr val="bg1"/>
                </a:solidFill>
                <a:highlight>
                  <a:srgbClr val="FFFF00"/>
                </a:highlight>
                <a:latin typeface="Arial" panose="020B0604020202020204" pitchFamily="34" charset="0"/>
                <a:cs typeface="Arial" panose="020B0604020202020204" pitchFamily="34" charset="0"/>
              </a:rPr>
              <a:t>By</a:t>
            </a:r>
          </a:p>
          <a:p>
            <a:pPr algn="r"/>
            <a:r>
              <a:rPr lang="en-US" sz="1600" i="1" dirty="0">
                <a:solidFill>
                  <a:schemeClr val="bg1"/>
                </a:solidFill>
                <a:highlight>
                  <a:srgbClr val="FFFF00"/>
                </a:highlight>
                <a:latin typeface="Arial" panose="020B0604020202020204" pitchFamily="34" charset="0"/>
                <a:cs typeface="Arial" panose="020B0604020202020204" pitchFamily="34" charset="0"/>
              </a:rPr>
              <a:t>Utkarsh Sinha</a:t>
            </a:r>
          </a:p>
        </p:txBody>
      </p:sp>
      <p:cxnSp>
        <p:nvCxnSpPr>
          <p:cNvPr id="27" name="Straight Connector 26">
            <a:extLst>
              <a:ext uri="{FF2B5EF4-FFF2-40B4-BE49-F238E27FC236}">
                <a16:creationId xmlns:a16="http://schemas.microsoft.com/office/drawing/2014/main" id="{B25F28BA-1F8F-4067-9CFA-0DBF0C7AF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9085" y="4343196"/>
            <a:ext cx="5029200" cy="0"/>
          </a:xfrm>
          <a:prstGeom prst="line">
            <a:avLst/>
          </a:prstGeom>
          <a:ln w="19050">
            <a:solidFill>
              <a:srgbClr val="E9BB8F"/>
            </a:solidFill>
          </a:ln>
        </p:spPr>
        <p:style>
          <a:lnRef idx="1">
            <a:schemeClr val="accent1"/>
          </a:lnRef>
          <a:fillRef idx="0">
            <a:schemeClr val="accent1"/>
          </a:fillRef>
          <a:effectRef idx="0">
            <a:schemeClr val="accent1"/>
          </a:effectRef>
          <a:fontRef idx="minor">
            <a:schemeClr val="tx1"/>
          </a:fontRef>
        </p:style>
      </p:cxnSp>
      <p:pic>
        <p:nvPicPr>
          <p:cNvPr id="5" name="Picture 4" descr="A burger and fries on a table">
            <a:extLst>
              <a:ext uri="{FF2B5EF4-FFF2-40B4-BE49-F238E27FC236}">
                <a16:creationId xmlns:a16="http://schemas.microsoft.com/office/drawing/2014/main" id="{950A3320-2569-BEC0-5BCE-80DE4845257D}"/>
              </a:ext>
            </a:extLst>
          </p:cNvPr>
          <p:cNvPicPr>
            <a:picLocks noChangeAspect="1"/>
          </p:cNvPicPr>
          <p:nvPr/>
        </p:nvPicPr>
        <p:blipFill>
          <a:blip r:embed="rId3"/>
          <a:stretch>
            <a:fillRect/>
          </a:stretch>
        </p:blipFill>
        <p:spPr>
          <a:xfrm>
            <a:off x="6274406" y="0"/>
            <a:ext cx="6010927" cy="685800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FC35C5-B84D-410C-0764-256355E6420D}"/>
              </a:ext>
            </a:extLst>
          </p:cNvPr>
          <p:cNvSpPr txBox="1"/>
          <p:nvPr/>
        </p:nvSpPr>
        <p:spPr>
          <a:xfrm>
            <a:off x="720157" y="853170"/>
            <a:ext cx="11099309" cy="5262979"/>
          </a:xfrm>
          <a:prstGeom prst="rect">
            <a:avLst/>
          </a:prstGeom>
          <a:noFill/>
        </p:spPr>
        <p:txBody>
          <a:bodyPr wrap="square" rtlCol="0">
            <a:spAutoFit/>
          </a:bodyPr>
          <a:lstStyle/>
          <a:p>
            <a:pPr algn="just" rtl="0"/>
            <a:r>
              <a:rPr lang="en-US" sz="2800" b="1" i="0" dirty="0">
                <a:solidFill>
                  <a:srgbClr val="000000"/>
                </a:solidFill>
                <a:effectLst/>
                <a:highlight>
                  <a:srgbClr val="FFFF00"/>
                </a:highlight>
                <a:latin typeface="Times New Roman" panose="02020603050405020304" pitchFamily="18" charset="0"/>
                <a:cs typeface="Times New Roman" panose="02020603050405020304" pitchFamily="18" charset="0"/>
              </a:rPr>
              <a:t>Problem Statement: McDonald's needs to develop an effective market segmentation strategy to target specific consumer segments and improve their perception and preference for the brand.</a:t>
            </a:r>
          </a:p>
          <a:p>
            <a:pPr algn="just" rtl="0"/>
            <a:endParaRPr lang="en-US" sz="2800" b="1" i="0" dirty="0">
              <a:solidFill>
                <a:srgbClr val="000000"/>
              </a:solidFill>
              <a:effectLst/>
              <a:latin typeface="Times New Roman" panose="02020603050405020304" pitchFamily="18" charset="0"/>
              <a:cs typeface="Times New Roman" panose="02020603050405020304" pitchFamily="18" charset="0"/>
            </a:endParaRPr>
          </a:p>
          <a:p>
            <a:pPr algn="just" rtl="0"/>
            <a:r>
              <a:rPr lang="en-US" sz="2800" b="1" i="0" dirty="0">
                <a:solidFill>
                  <a:srgbClr val="000000"/>
                </a:solidFill>
                <a:effectLst/>
                <a:highlight>
                  <a:srgbClr val="FFFF00"/>
                </a:highlight>
                <a:latin typeface="Times New Roman" panose="02020603050405020304" pitchFamily="18" charset="0"/>
                <a:cs typeface="Times New Roman" panose="02020603050405020304" pitchFamily="18" charset="0"/>
              </a:rPr>
              <a:t>Objective: The objective of this case study is to identify and analyze distinct market segments within McDonald's consumer base, understand their characteristics and preferences, and develop a customized marketing mix to cater to the needs and preferences of the selected target segment. Additionally, the objective is to continuously evaluate and monitor the effectiveness of the market segmentation strategy to ensure its relevance and success in the dynamic market environment.</a:t>
            </a:r>
          </a:p>
        </p:txBody>
      </p:sp>
    </p:spTree>
    <p:extLst>
      <p:ext uri="{BB962C8B-B14F-4D97-AF65-F5344CB8AC3E}">
        <p14:creationId xmlns:p14="http://schemas.microsoft.com/office/powerpoint/2010/main" val="3737837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E57AA9-82D3-E92F-B101-870623D7D4C8}"/>
              </a:ext>
            </a:extLst>
          </p:cNvPr>
          <p:cNvSpPr txBox="1"/>
          <p:nvPr/>
        </p:nvSpPr>
        <p:spPr>
          <a:xfrm>
            <a:off x="1207911" y="1054839"/>
            <a:ext cx="9776177" cy="4154984"/>
          </a:xfrm>
          <a:prstGeom prst="rect">
            <a:avLst/>
          </a:prstGeom>
          <a:noFill/>
        </p:spPr>
        <p:txBody>
          <a:bodyPr wrap="square">
            <a:spAutoFit/>
          </a:bodyPr>
          <a:lstStyle/>
          <a:p>
            <a:pPr algn="ctr"/>
            <a:r>
              <a:rPr lang="en-US" sz="2400" b="1" i="0" dirty="0">
                <a:solidFill>
                  <a:srgbClr val="222222"/>
                </a:solidFill>
                <a:effectLst/>
                <a:latin typeface="Arial" panose="020B0604020202020204" pitchFamily="34" charset="0"/>
              </a:rPr>
              <a:t> Introduction</a:t>
            </a:r>
            <a:endParaRPr lang="en-US" sz="2400" b="0" i="0" dirty="0">
              <a:solidFill>
                <a:srgbClr val="222222"/>
              </a:solidFill>
              <a:effectLst/>
              <a:latin typeface="Arial" panose="020B0604020202020204" pitchFamily="34" charset="0"/>
            </a:endParaRPr>
          </a:p>
          <a:p>
            <a:pPr algn="ctr"/>
            <a:r>
              <a:rPr lang="en-US" sz="2400" i="0" dirty="0">
                <a:solidFill>
                  <a:srgbClr val="222222"/>
                </a:solidFill>
                <a:effectLst/>
                <a:latin typeface="Times New Roman" panose="02020603050405020304" pitchFamily="18" charset="0"/>
                <a:cs typeface="Times New Roman" panose="02020603050405020304" pitchFamily="18" charset="0"/>
              </a:rPr>
              <a:t>McDonalds Corporation is the world’s number 1 fast food chain, Richard and Maurice McDonald started this business with a restaurant in San Bernardino California in 1940. Now a days McDonalds serving more then 56 million customers every day.</a:t>
            </a:r>
          </a:p>
          <a:p>
            <a:pPr algn="ctr"/>
            <a:r>
              <a:rPr lang="en-US" sz="2400" i="0" dirty="0">
                <a:solidFill>
                  <a:srgbClr val="222222"/>
                </a:solidFill>
                <a:effectLst/>
                <a:latin typeface="Times New Roman" panose="02020603050405020304" pitchFamily="18" charset="0"/>
                <a:cs typeface="Times New Roman" panose="02020603050405020304" pitchFamily="18" charset="0"/>
              </a:rPr>
              <a:t>There are more then 30,000 restaurants operated by McDonalds worldwide in which more then 80% are operated as franchise and less then 20% are owned by company.</a:t>
            </a:r>
          </a:p>
          <a:p>
            <a:pPr algn="ctr"/>
            <a:r>
              <a:rPr lang="en-US" sz="2400" i="0" dirty="0">
                <a:solidFill>
                  <a:srgbClr val="222222"/>
                </a:solidFill>
                <a:effectLst/>
                <a:latin typeface="Times New Roman" panose="02020603050405020304" pitchFamily="18" charset="0"/>
                <a:cs typeface="Times New Roman" panose="02020603050405020304" pitchFamily="18" charset="0"/>
              </a:rPr>
              <a:t>McDonald’s main selling products are hamburgers, cheeseburgers, double cheeseburgers, big Mac burgers, quarter pond burgers, tasty burgers, flit-o-fish burgers, salad and fruits.</a:t>
            </a:r>
          </a:p>
        </p:txBody>
      </p:sp>
      <p:sp>
        <p:nvSpPr>
          <p:cNvPr id="7" name="TextBox 6">
            <a:extLst>
              <a:ext uri="{FF2B5EF4-FFF2-40B4-BE49-F238E27FC236}">
                <a16:creationId xmlns:a16="http://schemas.microsoft.com/office/drawing/2014/main" id="{8A47420A-8D65-44B1-CF8E-99682F8BA356}"/>
              </a:ext>
            </a:extLst>
          </p:cNvPr>
          <p:cNvSpPr txBox="1"/>
          <p:nvPr/>
        </p:nvSpPr>
        <p:spPr>
          <a:xfrm>
            <a:off x="8455378" y="1648177"/>
            <a:ext cx="2788355" cy="3192313"/>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69656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E57AA9-82D3-E92F-B101-870623D7D4C8}"/>
              </a:ext>
            </a:extLst>
          </p:cNvPr>
          <p:cNvSpPr txBox="1"/>
          <p:nvPr/>
        </p:nvSpPr>
        <p:spPr>
          <a:xfrm>
            <a:off x="395111" y="728260"/>
            <a:ext cx="11796889" cy="5401479"/>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a:ln>
                  <a:noFill/>
                </a:ln>
                <a:solidFill>
                  <a:schemeClr val="bg1"/>
                </a:solidFill>
                <a:effectLst/>
                <a:latin typeface="Arial" panose="020B0604020202020204" pitchFamily="34" charset="0"/>
              </a:rPr>
              <a:t>Company profile</a:t>
            </a:r>
            <a:endParaRPr kumimoji="0" lang="en-US" altLang="en-US" sz="2300" b="0" i="0" u="none" strike="noStrike" cap="none" normalizeH="0" baseline="0" dirty="0">
              <a:ln>
                <a:noFill/>
              </a:ln>
              <a:solidFill>
                <a:schemeClr val="bg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McDonalds is the words largest fast food corporation, serving more then 57 million people in 119 countries daily with more then 31,000 restaurants world wide in which 6,899 are owned by company and 20,499 are operated as franchise and 3,960 are operated by affiliates.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McDonalds employing more then 1.5 million people worldwide, only in UK Company owned restaurant employed 43,492 in 2004 in which hourly paid employers are 2,292. 2,291 restaurant management and office staff nearly 500. and nearly 25,000 people employed in franchises.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In 2003 McDonalds owned donates pizza, McDonalds owned a majority of stake in chipotle Mexican grill until October 2006, in 2007 McDonalds sold Boston market to sun capital partners.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Andrew j. McKenna is the chairman of McDonalds Corporation since April 2004, </a:t>
            </a:r>
            <a:r>
              <a:rPr kumimoji="0" lang="en-US" altLang="en-US" sz="23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aprill</a:t>
            </a:r>
            <a:r>
              <a:rPr kumimoji="0" lang="en-US" altLang="en-US" sz="23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Harrell Perrine president blur cross and blue shield of Florida, Jim Dalton vice president Dalton agency, Ryan Schwartz treasurer Zurich </a:t>
            </a:r>
            <a:r>
              <a:rPr kumimoji="0" lang="en-US" altLang="en-US" sz="23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insurances,inc</a:t>
            </a:r>
            <a:r>
              <a:rPr kumimoji="0" lang="en-US" altLang="en-US" sz="23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bill van </a:t>
            </a:r>
            <a:r>
              <a:rPr kumimoji="0" lang="en-US" altLang="en-US" sz="23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zante</a:t>
            </a:r>
            <a:r>
              <a:rPr kumimoji="0" lang="en-US" altLang="en-US" sz="23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secretary McDonalds.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“The corporation revenues come from the rent, royalties and fees paid by franchises, McDonald revenues grew 27% over 3 years ending in 2007 22.8 billion and 9% growth in operating income to 3.9 billion”.</a:t>
            </a:r>
          </a:p>
        </p:txBody>
      </p:sp>
      <p:sp>
        <p:nvSpPr>
          <p:cNvPr id="7" name="TextBox 6">
            <a:extLst>
              <a:ext uri="{FF2B5EF4-FFF2-40B4-BE49-F238E27FC236}">
                <a16:creationId xmlns:a16="http://schemas.microsoft.com/office/drawing/2014/main" id="{8A47420A-8D65-44B1-CF8E-99682F8BA356}"/>
              </a:ext>
            </a:extLst>
          </p:cNvPr>
          <p:cNvSpPr txBox="1"/>
          <p:nvPr/>
        </p:nvSpPr>
        <p:spPr>
          <a:xfrm>
            <a:off x="8455378" y="1648177"/>
            <a:ext cx="2788355" cy="3192313"/>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243006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A47420A-8D65-44B1-CF8E-99682F8BA356}"/>
              </a:ext>
            </a:extLst>
          </p:cNvPr>
          <p:cNvSpPr txBox="1"/>
          <p:nvPr/>
        </p:nvSpPr>
        <p:spPr>
          <a:xfrm>
            <a:off x="8455378" y="1648177"/>
            <a:ext cx="2788355" cy="3192313"/>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EBA36C82-E8B7-A9EA-098E-201EC83EE728}"/>
              </a:ext>
            </a:extLst>
          </p:cNvPr>
          <p:cNvPicPr>
            <a:picLocks noChangeAspect="1"/>
          </p:cNvPicPr>
          <p:nvPr/>
        </p:nvPicPr>
        <p:blipFill>
          <a:blip r:embed="rId2"/>
          <a:stretch>
            <a:fillRect/>
          </a:stretch>
        </p:blipFill>
        <p:spPr>
          <a:xfrm>
            <a:off x="236878" y="1193406"/>
            <a:ext cx="11718243" cy="4221124"/>
          </a:xfrm>
          <a:prstGeom prst="rect">
            <a:avLst/>
          </a:prstGeom>
        </p:spPr>
      </p:pic>
    </p:spTree>
    <p:extLst>
      <p:ext uri="{BB962C8B-B14F-4D97-AF65-F5344CB8AC3E}">
        <p14:creationId xmlns:p14="http://schemas.microsoft.com/office/powerpoint/2010/main" val="3825248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3BFF38-7B9C-4470-F9C7-907DA9AC0CA7}"/>
              </a:ext>
            </a:extLst>
          </p:cNvPr>
          <p:cNvPicPr>
            <a:picLocks noChangeAspect="1"/>
          </p:cNvPicPr>
          <p:nvPr/>
        </p:nvPicPr>
        <p:blipFill>
          <a:blip r:embed="rId2"/>
          <a:stretch>
            <a:fillRect/>
          </a:stretch>
        </p:blipFill>
        <p:spPr>
          <a:xfrm>
            <a:off x="500988" y="904462"/>
            <a:ext cx="11190023" cy="4794488"/>
          </a:xfrm>
          <a:prstGeom prst="rect">
            <a:avLst/>
          </a:prstGeom>
        </p:spPr>
      </p:pic>
    </p:spTree>
    <p:extLst>
      <p:ext uri="{BB962C8B-B14F-4D97-AF65-F5344CB8AC3E}">
        <p14:creationId xmlns:p14="http://schemas.microsoft.com/office/powerpoint/2010/main" val="1741492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red sign with yellow text&#10;&#10;Description automatically generated with low confidence">
            <a:extLst>
              <a:ext uri="{FF2B5EF4-FFF2-40B4-BE49-F238E27FC236}">
                <a16:creationId xmlns:a16="http://schemas.microsoft.com/office/drawing/2014/main" id="{1B348DAA-FD28-8AEC-1098-10E4EC959BA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149085" y="316533"/>
            <a:ext cx="5335657" cy="6224933"/>
          </a:xfrm>
          <a:prstGeom prst="rect">
            <a:avLst/>
          </a:prstGeom>
        </p:spPr>
      </p:pic>
      <p:sp>
        <p:nvSpPr>
          <p:cNvPr id="4" name="TextBox 3">
            <a:extLst>
              <a:ext uri="{FF2B5EF4-FFF2-40B4-BE49-F238E27FC236}">
                <a16:creationId xmlns:a16="http://schemas.microsoft.com/office/drawing/2014/main" id="{FF438EE8-C95B-BF23-4AEE-8713110E5A58}"/>
              </a:ext>
            </a:extLst>
          </p:cNvPr>
          <p:cNvSpPr txBox="1"/>
          <p:nvPr/>
        </p:nvSpPr>
        <p:spPr>
          <a:xfrm>
            <a:off x="5825067" y="2266121"/>
            <a:ext cx="6217848" cy="2554545"/>
          </a:xfrm>
          <a:prstGeom prst="rect">
            <a:avLst/>
          </a:prstGeom>
          <a:noFill/>
        </p:spPr>
        <p:txBody>
          <a:bodyPr wrap="square" rtlCol="0">
            <a:spAutoFit/>
          </a:bodyPr>
          <a:lstStyle/>
          <a:p>
            <a:r>
              <a:rPr lang="en-IN" sz="4000" dirty="0">
                <a:solidFill>
                  <a:schemeClr val="bg1"/>
                </a:solidFill>
                <a:highlight>
                  <a:srgbClr val="FFFF00"/>
                </a:highlight>
              </a:rPr>
              <a:t>Thank You </a:t>
            </a:r>
            <a:r>
              <a:rPr lang="en-IN" sz="4000" dirty="0">
                <a:solidFill>
                  <a:schemeClr val="bg1"/>
                </a:solidFill>
                <a:highlight>
                  <a:srgbClr val="FFFF00"/>
                </a:highlight>
                <a:sym typeface="Wingdings" panose="05000000000000000000" pitchFamily="2" charset="2"/>
              </a:rPr>
              <a:t></a:t>
            </a:r>
          </a:p>
          <a:p>
            <a:r>
              <a:rPr lang="en-IN" sz="4000" dirty="0" err="1">
                <a:solidFill>
                  <a:schemeClr val="bg1"/>
                </a:solidFill>
                <a:highlight>
                  <a:srgbClr val="FFFF00"/>
                </a:highlight>
                <a:sym typeface="Wingdings" panose="05000000000000000000" pitchFamily="2" charset="2"/>
              </a:rPr>
              <a:t>Github</a:t>
            </a:r>
            <a:r>
              <a:rPr lang="en-IN" sz="4000" dirty="0">
                <a:solidFill>
                  <a:schemeClr val="bg1"/>
                </a:solidFill>
                <a:highlight>
                  <a:srgbClr val="FFFF00"/>
                </a:highlight>
                <a:sym typeface="Wingdings" panose="05000000000000000000" pitchFamily="2" charset="2"/>
              </a:rPr>
              <a:t> link:- https://github.com/kantana29/McDonalds</a:t>
            </a:r>
            <a:endParaRPr lang="en-IN" sz="4000" dirty="0">
              <a:solidFill>
                <a:schemeClr val="bg1"/>
              </a:solidFill>
              <a:highlight>
                <a:srgbClr val="FFFF00"/>
              </a:highlight>
            </a:endParaRPr>
          </a:p>
        </p:txBody>
      </p:sp>
    </p:spTree>
    <p:extLst>
      <p:ext uri="{BB962C8B-B14F-4D97-AF65-F5344CB8AC3E}">
        <p14:creationId xmlns:p14="http://schemas.microsoft.com/office/powerpoint/2010/main" val="3201057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A402E5-52EF-430B-8CCB-B4AAA8C467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231547-F69E-41A9-93A9-B70B5E3064F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7A7C301-87CC-4EB1-AF40-15075522FC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Retail design</Template>
  <TotalTime>35</TotalTime>
  <Words>438</Words>
  <Application>Microsoft Office PowerPoint</Application>
  <PresentationFormat>Widescreen</PresentationFormat>
  <Paragraphs>19</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Times New Roman</vt:lpstr>
      <vt:lpstr>Tw Cen MT</vt:lpstr>
      <vt:lpstr>Tw Cen MT Condensed</vt:lpstr>
      <vt:lpstr>Wingdings 3</vt:lpstr>
      <vt:lpstr>Integral</vt:lpstr>
      <vt:lpstr>McDonald’s Market Analysis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McDonald’s Market Analysis</dc:title>
  <dc:creator>Utkarsh Sinha</dc:creator>
  <cp:lastModifiedBy>Utkarsh Sinha</cp:lastModifiedBy>
  <cp:revision>1</cp:revision>
  <dcterms:created xsi:type="dcterms:W3CDTF">2023-05-16T13:24:26Z</dcterms:created>
  <dcterms:modified xsi:type="dcterms:W3CDTF">2023-05-16T14:00:09Z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