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6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8.xml"/><Relationship Id="rId44" Type="http://schemas.openxmlformats.org/officeDocument/2006/relationships/font" Target="fonts/Lato-bold.fntdata"/><Relationship Id="rId21" Type="http://schemas.openxmlformats.org/officeDocument/2006/relationships/slide" Target="slides/slide17.xml"/><Relationship Id="rId43" Type="http://schemas.openxmlformats.org/officeDocument/2006/relationships/font" Target="fonts/Lato-regular.fntdata"/><Relationship Id="rId24" Type="http://schemas.openxmlformats.org/officeDocument/2006/relationships/slide" Target="slides/slide20.xml"/><Relationship Id="rId46" Type="http://schemas.openxmlformats.org/officeDocument/2006/relationships/font" Target="fonts/Lato-boldItalic.fntdata"/><Relationship Id="rId23" Type="http://schemas.openxmlformats.org/officeDocument/2006/relationships/slide" Target="slides/slide19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aleway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c5446cb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c5446c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Pour clarifier l’architecture, je vais présenter les diagrammes.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- Premièrement, c’est diagramme fonctionnel pour avoir la vue </a:t>
            </a:r>
            <a:r>
              <a:rPr lang="en"/>
              <a:t>générale</a:t>
            </a:r>
            <a:r>
              <a:rPr lang="en"/>
              <a:t> de systeme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Expliquer ...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60c8ffc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4d60c8ffc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60c8ffc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4d60c8ffc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d60c8ffcd_7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d60c8ffcd_7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 nos jours, grâce au développement d'Internet, n</a:t>
            </a:r>
            <a:r>
              <a:rPr lang="en"/>
              <a:t>ous pouvons établir la capacité de transmettre et d'échanger des informations entre des objets via Internet sans recourir à une interaction humaine directe</a:t>
            </a:r>
            <a:r>
              <a:rPr lang="en"/>
              <a:t>. </a:t>
            </a:r>
            <a:r>
              <a:rPr lang="en"/>
              <a:t>Par conséquent, la définition de l'IoT est née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 peut</a:t>
            </a:r>
            <a:r>
              <a:rPr lang="en"/>
              <a:t> comprendre que l'IdO est tous les périphériques qui peuvent se connecter ensemble. La connexion peut être effectuée via Wi-Fi, réseau de télécommunication à large bande (3G, 4G), Bluetooth,... Les appareils peuvent être des téléphones intelligents, des machines à café, des machines à laver, des oreilles écoutez, ampoules et de nombreux autres appareils.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 exemple: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Quand vous avez besoin de trouver une place de parking. Vous venez d'ouvrir l'application. Il vous permettra de connaître la position de stationnement la plus proche.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Autre exemple: lorsque vous sortez et oubliez d'éteindre la lumière ou souhaitez simplement allumer le chauffage avant de rentrer chez vous. Ouvrez l'application et faite ca en seulement </a:t>
            </a:r>
            <a:r>
              <a:rPr lang="en"/>
              <a:t>quelques </a:t>
            </a:r>
            <a:r>
              <a:rPr lang="en"/>
              <a:t>secondes, n’importe quand et n’importe quoi que vous voulez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</a:t>
            </a:r>
            <a:r>
              <a:rPr lang="en"/>
              <a:t>L'IdO est l'étape suivante de la révolution de l'information et fait référence à l'interconnectivité de tout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d60c8ffcd_7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d60c8ffcd_7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TTN est une conception, un réalisation de IoT...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627b610d_5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627b610d_5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Donc, pour realiser TTN on a bessoin de quoi? C’est technologie LoRa qui permet envoyer les données sans fil longue portée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Il s’agit la couche physique qui est la technologie derriere LoRaWAN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Il y a plusieur d’avantages comme: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Envoyer donne dans le grand distance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 concentrer sur une faible consommation d’énergie (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moins de consommation d'énergie)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 </a:t>
            </a:r>
            <a:r>
              <a:rPr lang="en"/>
              <a:t>coût</a:t>
            </a:r>
            <a:r>
              <a:rPr lang="en"/>
              <a:t> </a:t>
            </a:r>
            <a:r>
              <a:rPr lang="en"/>
              <a:t>efficace</a:t>
            </a:r>
            <a:r>
              <a:rPr lang="en"/>
              <a:t> pour les grands déploiements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 peut trouver les cahier des charges impression comme: ...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d60c8ffcd_7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d60c8ffcd_7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andis que LoRa définit la couche physique, LoRaWAN définit le protocole de communication et l'architecture du système.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Normalement, LoRaWAN se compose les noeuds (capteurs), les passerelles, les serveurs et les applications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c627b610d_5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c627b610d_5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Ensuite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je vais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présenter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les composants principale de LoRaWAN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Il s'agit de capteurs à faible consommation d'énergie ou alimentés par piles qui envoient des données aux applications via des passerelles LoRa.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Il s'agit le plus souvent de "choses" telles que des trackers, des moniteurs de gaz, des modules de détection d'incendie, etc.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Ici un arduino et LoRa shield : ...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c627b610d_5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c627b610d_5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 pont transparent relayant les messages entre les nœuds finaux et un serveur réseau central dans le backend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Il y a 2 type de passerelle: on peut acheter 1 </a:t>
            </a:r>
            <a:r>
              <a:rPr lang="en"/>
              <a:t>passerel</a:t>
            </a:r>
            <a:r>
              <a:rPr lang="en"/>
              <a:t> </a:t>
            </a:r>
            <a:r>
              <a:rPr lang="en"/>
              <a:t>complètement</a:t>
            </a:r>
            <a:r>
              <a:rPr lang="en"/>
              <a:t> ou </a:t>
            </a:r>
            <a:r>
              <a:rPr lang="en"/>
              <a:t>construire</a:t>
            </a:r>
            <a:r>
              <a:rPr lang="en"/>
              <a:t> soi-même 1 passerelle par LoRa HAT et Raspberry PI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c627b610d_5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c627b610d_5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 peut utiliser ThingSpeak pour construire REST serveur rapidement. On peut aussi configurer et mise en place un serveur REST par nodejs, java ou c++...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Ensuite, on peut construire une application (Web, app mobile) pour </a:t>
            </a:r>
            <a:r>
              <a:rPr lang="en"/>
              <a:t>visualiser les </a:t>
            </a:r>
            <a:r>
              <a:rPr lang="en"/>
              <a:t>données</a:t>
            </a:r>
            <a:r>
              <a:rPr lang="en"/>
              <a:t>. Application va envoyer les requête via le protocol HTTP à notre Rest serveur et obtenir les </a:t>
            </a:r>
            <a:r>
              <a:rPr lang="en"/>
              <a:t>données</a:t>
            </a:r>
            <a:r>
              <a:rPr lang="en"/>
              <a:t> correspondant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627b610d_5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c627b610d_5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</a:t>
            </a:r>
            <a:r>
              <a:rPr lang="en"/>
              <a:t>tous</a:t>
            </a:r>
            <a:r>
              <a:rPr lang="en"/>
              <a:t> les composants en haut, on peut construire </a:t>
            </a:r>
            <a:r>
              <a:rPr lang="en"/>
              <a:t>une</a:t>
            </a:r>
            <a:r>
              <a:rPr lang="en"/>
              <a:t> </a:t>
            </a:r>
            <a:r>
              <a:rPr lang="en"/>
              <a:t>architecture</a:t>
            </a:r>
            <a:r>
              <a:rPr lang="en"/>
              <a:t> comme ca ...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60c8ffcd_7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60c8ffcd_7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Historique de l’IDE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c627b610d_4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c627b610d_4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Setup</a:t>
            </a:r>
            <a:r>
              <a:rPr b="1" lang="en"/>
              <a:t>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fonction setup () est appelée lorsqu’un croquis commence. Utilisez-le pour initialiser les variables, les pins, commencer à utiliser les bibliothèques, etc. La fonction de configuration ne s’exécute qu’une fois, après chaque mise sous tension ou réinitialisation de la carte Arduino.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Loop</a:t>
            </a:r>
            <a:r>
              <a:rPr b="1" lang="en"/>
              <a:t>: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boucle consécutivement, ce qui permet à votre programme de changer et de répondre. Utilisez-le pour contrôler activement la carte Arduino.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c627b610d_7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c627b610d_7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 LED1=13;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 LED2=12;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 LED3=11;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void setup()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pinMode(LED1,OUTPUT);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pinMode(LED2,OUTPUT);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pinMode(LED3,OUTPUT);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void loop()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digitalWrite(LED1,HIGH);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delay(200);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digitalWrite(LED2,HIGH);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delay(200);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digitalWrite(LED3,HIGH);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delay(200);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digitalWrite(LED1,LOW);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delay(300);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digitalWrite(LED2,LOW);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delay(300);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digitalWrite(LED3,LOW);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delay(300);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af1e46188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af1e46188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c627b610d_7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c627b610d_7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Passer au demo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af1e46188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af1e46188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programme vous permet d’avoir un </a:t>
            </a:r>
            <a:r>
              <a:rPr lang="en"/>
              <a:t>aperçu de la manière dont nous allons récupérer les informations des sensors</a:t>
            </a:r>
            <a:r>
              <a:rPr lang="en"/>
              <a:t> vers notre serveur TTN et aussi la </a:t>
            </a:r>
            <a:r>
              <a:rPr lang="en"/>
              <a:t>manière</a:t>
            </a:r>
            <a:r>
              <a:rPr lang="en"/>
              <a:t> dont un utilisateur de notre application WEB pourra allumer ou </a:t>
            </a:r>
            <a:r>
              <a:rPr lang="en"/>
              <a:t>éteindre</a:t>
            </a:r>
            <a:r>
              <a:rPr lang="en"/>
              <a:t> le moteur via la carte arduino.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Dans le cas on doit utiliser un moteur il est </a:t>
            </a:r>
            <a:r>
              <a:rPr lang="en"/>
              <a:t>nécessaire</a:t>
            </a:r>
            <a:r>
              <a:rPr lang="en"/>
              <a:t> d’avoir un relai de 5v pour pouvoir convertir les 40mv de la patte de sortie de la carte pour alimenter le moteur.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NB: nous allons </a:t>
            </a:r>
            <a:r>
              <a:rPr lang="en"/>
              <a:t>également</a:t>
            </a:r>
            <a:r>
              <a:rPr lang="en"/>
              <a:t> mis en place 5 autres programmes pour avoir la main sur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af1e46188_6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4af1e46188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af1e4618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af1e4618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c627b610d_7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c627b610d_7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</a:t>
            </a:r>
            <a:r>
              <a:rPr lang="en"/>
              <a:t>tâches</a:t>
            </a:r>
            <a:r>
              <a:rPr lang="en"/>
              <a:t> sont </a:t>
            </a:r>
            <a:r>
              <a:rPr lang="en"/>
              <a:t>réparties en fonctions des compétences des membres du groupe de la façon suivante: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c627b610d_7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c627b610d_7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Tout le </a:t>
            </a:r>
            <a:r>
              <a:rPr lang="en"/>
              <a:t>matériel</a:t>
            </a:r>
            <a:r>
              <a:rPr lang="en"/>
              <a:t> n’est pas sur place. M. </a:t>
            </a:r>
            <a:r>
              <a:rPr lang="en"/>
              <a:t>Benslimane</a:t>
            </a:r>
            <a:r>
              <a:rPr lang="en"/>
              <a:t> le prestataire </a:t>
            </a:r>
            <a:r>
              <a:rPr lang="en"/>
              <a:t>mène</a:t>
            </a:r>
            <a:r>
              <a:rPr lang="en"/>
              <a:t> tous efforts pour que le </a:t>
            </a:r>
            <a:r>
              <a:rPr lang="en"/>
              <a:t>matériel</a:t>
            </a:r>
            <a:r>
              <a:rPr lang="en"/>
              <a:t> soit complet.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 ceux nous allons proposer une solution dans le but </a:t>
            </a:r>
            <a:r>
              <a:rPr lang="en"/>
              <a:t>d'attaquer</a:t>
            </a:r>
            <a:r>
              <a:rPr lang="en"/>
              <a:t> la </a:t>
            </a:r>
            <a:r>
              <a:rPr lang="en"/>
              <a:t>réalisation</a:t>
            </a:r>
            <a:r>
              <a:rPr lang="en"/>
              <a:t> proprement dit pour respecter les </a:t>
            </a:r>
            <a:r>
              <a:rPr lang="en"/>
              <a:t>délai</a:t>
            </a:r>
            <a:r>
              <a:rPr lang="en"/>
              <a:t> </a:t>
            </a:r>
            <a:r>
              <a:rPr lang="en"/>
              <a:t>défini</a:t>
            </a:r>
            <a:r>
              <a:rPr lang="en"/>
              <a:t> sur notre diagramme de GANTT. La solution est la suivante nous allons acheter le </a:t>
            </a:r>
            <a:r>
              <a:rPr lang="en"/>
              <a:t>matériel</a:t>
            </a:r>
            <a:r>
              <a:rPr lang="en"/>
              <a:t> </a:t>
            </a:r>
            <a:r>
              <a:rPr lang="en"/>
              <a:t>nécessaire</a:t>
            </a:r>
            <a:r>
              <a:rPr lang="en"/>
              <a:t> si effectivement on peut supporter le </a:t>
            </a:r>
            <a:r>
              <a:rPr lang="en"/>
              <a:t>coût</a:t>
            </a:r>
            <a:r>
              <a:rPr lang="en"/>
              <a:t> sinon on </a:t>
            </a:r>
            <a:r>
              <a:rPr lang="en"/>
              <a:t>établit</a:t>
            </a:r>
            <a:r>
              <a:rPr lang="en"/>
              <a:t> une demande urgente </a:t>
            </a:r>
            <a:r>
              <a:rPr lang="en"/>
              <a:t>auprès</a:t>
            </a:r>
            <a:r>
              <a:rPr lang="en"/>
              <a:t> de M. Benslimane.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plus grosse </a:t>
            </a:r>
            <a:r>
              <a:rPr lang="en"/>
              <a:t>difficulté est de trouver du temps pour travailler , l’emploi du temps est trop chargé et aussi il y a beaucoup de projets à réaliser dans notre cas en SICOM. Nous avons dans le premier semestre 3 (Projet Application Web, Projet Application Internet, Projet Application MSI + le projet annuel)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Dans l'étude de l'état de l’art ce n'était pas facile de comprendre certains notions à savoir l’interconnexion des différents matériels et aussi il faut noter également que le CERI ne dispense pas 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cours sur les systèmes embarqués pourrait nous aider à obtenir les outils nécessaires pour la réalisations de ce projet.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af1e46188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af1e46188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c63e8555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c63e8555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highlight>
                  <a:srgbClr val="FFFFFF"/>
                </a:highlight>
              </a:rPr>
              <a:t>L’irrigation consiste à apporter de l’eau à des cultures dans le but d'améliorer la productivité des parcelles ou de combler un manque d'eau.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</a:rPr>
              <a:t>Plusieurs solutions sont </a:t>
            </a:r>
            <a:r>
              <a:rPr lang="en" sz="1500">
                <a:highlight>
                  <a:srgbClr val="FFFFFF"/>
                </a:highlight>
              </a:rPr>
              <a:t>proposées</a:t>
            </a:r>
            <a:r>
              <a:rPr lang="en" sz="1500">
                <a:highlight>
                  <a:srgbClr val="FFFFFF"/>
                </a:highlight>
              </a:rPr>
              <a:t> pour </a:t>
            </a:r>
            <a:r>
              <a:rPr lang="en" sz="1500">
                <a:highlight>
                  <a:srgbClr val="FFFFFF"/>
                </a:highlight>
              </a:rPr>
              <a:t>éviter</a:t>
            </a:r>
            <a:r>
              <a:rPr lang="en" sz="1500">
                <a:highlight>
                  <a:srgbClr val="FFFFFF"/>
                </a:highlight>
              </a:rPr>
              <a:t> le gaspillage de l’eau </a:t>
            </a:r>
            <a:r>
              <a:rPr lang="en" sz="1500">
                <a:highlight>
                  <a:srgbClr val="FFFFFF"/>
                </a:highlight>
              </a:rPr>
              <a:t>malheureusement</a:t>
            </a:r>
            <a:r>
              <a:rPr lang="en" sz="1500">
                <a:highlight>
                  <a:srgbClr val="FFFFFF"/>
                </a:highlight>
              </a:rPr>
              <a:t> la </a:t>
            </a:r>
            <a:r>
              <a:rPr lang="en" sz="1500">
                <a:highlight>
                  <a:srgbClr val="FFFFFF"/>
                </a:highlight>
              </a:rPr>
              <a:t>majorité</a:t>
            </a:r>
            <a:r>
              <a:rPr lang="en" sz="1500">
                <a:highlight>
                  <a:srgbClr val="FFFFFF"/>
                </a:highlight>
              </a:rPr>
              <a:t> est inefficace du (cause ) par la 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highlight>
                  <a:srgbClr val="FFFFFF"/>
                </a:highlight>
              </a:rPr>
              <a:t>mauvaise connaissance de l’environnement de la plante.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</a:rPr>
              <a:t>Les solutions technologie qui existent à cet effet  </a:t>
            </a:r>
            <a:r>
              <a:rPr lang="en" sz="1500">
                <a:highlight>
                  <a:srgbClr val="FFFFFF"/>
                </a:highlight>
              </a:rPr>
              <a:t>coûteux et de leurs maintenances fadieux.</a:t>
            </a:r>
            <a:r>
              <a:rPr lang="en" sz="1500">
                <a:highlight>
                  <a:srgbClr val="FFFFFF"/>
                </a:highlight>
              </a:rPr>
              <a:t> 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c63e8555b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c63e8555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f1e46188_5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4af1e46188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60c8ffcd_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4d60c8ffcd_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r.wikipedia.org/wiki/Internet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Automatic Watering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433300"/>
            <a:ext cx="42426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Responsable: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M. Benslimane Abderrahim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4798800" y="3433300"/>
            <a:ext cx="42426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Réalisé par: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Kanté Alpha Oumar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NDiaye El Hadj Pathé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Tran Bao Thien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187500" y="2494925"/>
            <a:ext cx="89565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Solution Automatique d’irrigation à distance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Besoins fonctionnels et </a:t>
            </a:r>
            <a:r>
              <a:rPr lang="en"/>
              <a:t>coûts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187" y="2068150"/>
            <a:ext cx="6961625" cy="25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Diagramme fonctionnel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00" y="1982450"/>
            <a:ext cx="856180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Diagramme de cas d’utilisation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800" y="1907575"/>
            <a:ext cx="534202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Diagramme de séquence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350" y="2018125"/>
            <a:ext cx="617530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Outils</a:t>
            </a:r>
            <a:endParaRPr sz="4800"/>
          </a:p>
        </p:txBody>
      </p:sp>
      <p:sp>
        <p:nvSpPr>
          <p:cNvPr id="171" name="Google Shape;171;p26"/>
          <p:cNvSpPr txBox="1"/>
          <p:nvPr/>
        </p:nvSpPr>
        <p:spPr>
          <a:xfrm>
            <a:off x="729450" y="2148775"/>
            <a:ext cx="7560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○"/>
            </a:pP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IoT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○"/>
            </a:pP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TTN - The Things Network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○"/>
            </a:pP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LoRaWAN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○"/>
            </a:pP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IDE arduino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○"/>
            </a:pP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Structure d’un programme arduino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○"/>
            </a:pP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Example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- Internet of Things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615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L'Internet des objets, ou IdO (en anglais Internet of Things, ou IoT) est l'interconnexion entre</a:t>
            </a:r>
            <a:r>
              <a:rPr lang="en" sz="1800">
                <a:uFill>
                  <a:noFill/>
                </a:uFill>
                <a:hlinkClick r:id="rId3"/>
              </a:rPr>
              <a:t> Internet</a:t>
            </a:r>
            <a:r>
              <a:rPr lang="en" sz="1800"/>
              <a:t> et des objets, des lieux et des environnements physiques.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IoT porte plusieurs noms, mais le concept est le même: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M2M (Machine to Machine)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World Size Web (Bruce Schneier)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Internet of Everything - IoE (Cisco Systems)</a:t>
            </a:r>
            <a:endParaRPr sz="1800"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4538" y="2744179"/>
            <a:ext cx="1859170" cy="182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6800" y="829313"/>
            <a:ext cx="1954650" cy="172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TTN - The Things Network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29450" y="2078875"/>
            <a:ext cx="615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TTN est composé de nœuds, de passerelles et de serveurs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Les nœud</a:t>
            </a:r>
            <a:r>
              <a:rPr b="1" lang="en" sz="1800"/>
              <a:t>s</a:t>
            </a:r>
            <a:r>
              <a:rPr lang="en" sz="1800"/>
              <a:t> parlent aux passerelles par radio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Passerelle</a:t>
            </a:r>
            <a:r>
              <a:rPr b="1" lang="en" sz="1800"/>
              <a:t>s </a:t>
            </a:r>
            <a:r>
              <a:rPr lang="en" sz="1800"/>
              <a:t>transfèrent</a:t>
            </a:r>
            <a:r>
              <a:rPr lang="en" sz="1000">
                <a:solidFill>
                  <a:srgbClr val="99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/>
              <a:t>des données entre vos nœuds et les serveurs sur Internet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TTN serveur </a:t>
            </a:r>
            <a:r>
              <a:rPr lang="en" sz="1800"/>
              <a:t>en direct dans le Cloud et acheminer les données vers et depuis vos applications</a:t>
            </a:r>
            <a:endParaRPr sz="1800"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750" y="1778625"/>
            <a:ext cx="2261099" cy="226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 - </a:t>
            </a:r>
            <a:r>
              <a:rPr lang="en"/>
              <a:t>La technologie derrière LoRaWAN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 couche physique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Une distance maximale de </a:t>
            </a:r>
            <a:r>
              <a:rPr b="1" lang="en" sz="1800"/>
              <a:t>15 kilomètres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Bande de fréquences (Europe) </a:t>
            </a:r>
            <a:r>
              <a:rPr b="1" lang="en" sz="1800"/>
              <a:t>868 MHz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Débits de données </a:t>
            </a:r>
            <a:r>
              <a:rPr b="1" lang="en" sz="1800"/>
              <a:t>0.5 - 50 kbps</a:t>
            </a:r>
            <a:endParaRPr b="1" sz="1800"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925" y="2078875"/>
            <a:ext cx="3274375" cy="27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LoRaWAN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729450" y="2078875"/>
            <a:ext cx="434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 protocole réseau LoRaWAN est construit sur la partie supérieure du protocole de couche physique LoRa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Spécifié par LoRa Alliance (Cisco, IBM, Semtech …)</a:t>
            </a:r>
            <a:endParaRPr sz="1800"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063" y="2808188"/>
            <a:ext cx="3292950" cy="13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112" y="1685275"/>
            <a:ext cx="2378876" cy="7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9725" y="3728163"/>
            <a:ext cx="2378876" cy="1189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LoRaWAN - LoRa N</a:t>
            </a:r>
            <a:r>
              <a:rPr lang="en"/>
              <a:t>œuds 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750" y="2220225"/>
            <a:ext cx="2100600" cy="25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121" y="2220225"/>
            <a:ext cx="4023284" cy="23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800" y="63087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502925" y="1192200"/>
            <a:ext cx="48660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4A86E8"/>
                </a:highlight>
              </a:rPr>
              <a:t>Objectif</a:t>
            </a:r>
            <a:endParaRPr sz="1200">
              <a:highlight>
                <a:srgbClr val="4A86E8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4A86E8"/>
                </a:highlight>
              </a:rPr>
              <a:t>Introduction</a:t>
            </a:r>
            <a:endParaRPr sz="1200">
              <a:highlight>
                <a:srgbClr val="4A86E8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00"/>
                </a:highlight>
              </a:rPr>
              <a:t>Etude de l’existant</a:t>
            </a:r>
            <a:endParaRPr sz="1200">
              <a:highlight>
                <a:srgbClr val="FFFF00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00"/>
                </a:highlight>
              </a:rPr>
              <a:t>Conception</a:t>
            </a:r>
            <a:endParaRPr sz="1200">
              <a:solidFill>
                <a:srgbClr val="000000"/>
              </a:solidFill>
              <a:highlight>
                <a:srgbClr val="0000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0000FF"/>
                </a:highlight>
              </a:rPr>
              <a:t>Architecture de deploiement</a:t>
            </a:r>
            <a:endParaRPr sz="1200">
              <a:solidFill>
                <a:srgbClr val="000000"/>
              </a:solidFill>
              <a:highlight>
                <a:srgbClr val="0000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00FF00"/>
                </a:highlight>
              </a:rPr>
              <a:t>Diagramme fonctionnel </a:t>
            </a:r>
            <a:endParaRPr sz="1200">
              <a:highlight>
                <a:srgbClr val="00FF00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00FF00"/>
                </a:highlight>
              </a:rPr>
              <a:t>Diagramme des cas d’utilisation et de séquence</a:t>
            </a:r>
            <a:endParaRPr sz="1200">
              <a:highlight>
                <a:srgbClr val="4A86E8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4A86E8"/>
                </a:highlight>
              </a:rPr>
              <a:t>Besoins fonctionnel et coût</a:t>
            </a:r>
            <a:endParaRPr sz="1200"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00FF00"/>
                </a:highlight>
              </a:rPr>
              <a:t>Outils</a:t>
            </a:r>
            <a:endParaRPr sz="1200">
              <a:highlight>
                <a:srgbClr val="00FF00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00FF00"/>
                </a:highlight>
              </a:rPr>
              <a:t>IoT</a:t>
            </a:r>
            <a:endParaRPr sz="1200">
              <a:highlight>
                <a:srgbClr val="00FF00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00FF00"/>
                </a:highlight>
              </a:rPr>
              <a:t>TTN - The Things Network</a:t>
            </a:r>
            <a:endParaRPr sz="1200">
              <a:highlight>
                <a:srgbClr val="00FF00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00FF00"/>
                </a:highlight>
              </a:rPr>
              <a:t>LoRaWAN</a:t>
            </a:r>
            <a:endParaRPr sz="1200">
              <a:highlight>
                <a:srgbClr val="00FF00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00"/>
                </a:highlight>
              </a:rPr>
              <a:t>IDE arduino</a:t>
            </a:r>
            <a:endParaRPr sz="1200">
              <a:highlight>
                <a:srgbClr val="FFFF00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00"/>
                </a:highlight>
              </a:rPr>
              <a:t>Structure d’un programme arduino</a:t>
            </a:r>
            <a:endParaRPr sz="1200">
              <a:highlight>
                <a:srgbClr val="FFFF00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00"/>
                </a:highlight>
              </a:rPr>
              <a:t>Example</a:t>
            </a:r>
            <a:endParaRPr sz="12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Plan de réalisation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0000FF"/>
                </a:highlight>
              </a:rPr>
              <a:t>	Diagramme de Gantt</a:t>
            </a:r>
            <a:endParaRPr sz="1200">
              <a:highlight>
                <a:srgbClr val="0000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highlight>
                  <a:srgbClr val="FFFF00"/>
                </a:highlight>
              </a:rPr>
              <a:t>Repartition des taches </a:t>
            </a:r>
            <a:endParaRPr sz="1200">
              <a:highlight>
                <a:srgbClr val="FFFF00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00"/>
                </a:highlight>
              </a:rPr>
              <a:t>Contraintes et solutions</a:t>
            </a:r>
            <a:endParaRPr sz="1200">
              <a:highlight>
                <a:srgbClr val="FFFF00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4A86E8"/>
                </a:highlight>
              </a:rPr>
              <a:t>Conclusion</a:t>
            </a:r>
            <a:endParaRPr sz="1200">
              <a:highlight>
                <a:srgbClr val="4A86E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</p:txBody>
      </p:sp>
      <p:sp>
        <p:nvSpPr>
          <p:cNvPr id="96" name="Google Shape;96;p14"/>
          <p:cNvSpPr txBox="1"/>
          <p:nvPr/>
        </p:nvSpPr>
        <p:spPr>
          <a:xfrm>
            <a:off x="6879200" y="1453350"/>
            <a:ext cx="17925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FF"/>
                </a:highlight>
              </a:rPr>
              <a:t>Alpha Bleu</a:t>
            </a:r>
            <a:endParaRPr>
              <a:highlight>
                <a:srgbClr val="0000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Pathé Jaune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Thien Vert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LoRaWAN - LoRa</a:t>
            </a:r>
            <a:r>
              <a:rPr lang="en"/>
              <a:t> Passerelle 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513" y="2052737"/>
            <a:ext cx="2328425" cy="22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113" y="1906762"/>
            <a:ext cx="2129275" cy="23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924550" y="4314175"/>
            <a:ext cx="32424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LoRa HAT avec Raspberry PI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4648700" y="4212025"/>
            <a:ext cx="4440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Passerelle LoRa LG01-P 868 MHz (Europe)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LoRaWAN - LoRa Serveur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729450" y="2078875"/>
            <a:ext cx="444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Construire</a:t>
            </a:r>
            <a:r>
              <a:rPr lang="en" sz="1800"/>
              <a:t> REST serveur avec le protocol HTTP grâce à ThingSpeak</a:t>
            </a:r>
            <a:endParaRPr sz="1800"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549" y="739674"/>
            <a:ext cx="3803450" cy="25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700" y="2493850"/>
            <a:ext cx="2980925" cy="25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LoRaWAN - Network Architecture</a:t>
            </a:r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925" y="1853850"/>
            <a:ext cx="5723751" cy="29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/>
        </p:nvSpPr>
        <p:spPr>
          <a:xfrm>
            <a:off x="1143000" y="4774500"/>
            <a:ext cx="68580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http://www.3glteinfo.com/lora/lora-architecture/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Arduino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729450" y="2078875"/>
            <a:ext cx="7688700" cy="26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L’IDE Arduino es un logiciel: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 nous  permettra de programmer notre </a:t>
            </a:r>
            <a:r>
              <a:rPr b="1" lang="en"/>
              <a:t>carte Arduino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Disponible en plusieurs versions sous </a:t>
            </a:r>
            <a:r>
              <a:rPr b="1" lang="en"/>
              <a:t>Windows</a:t>
            </a:r>
            <a:r>
              <a:rPr lang="en"/>
              <a:t>, </a:t>
            </a:r>
            <a:r>
              <a:rPr b="1" lang="en"/>
              <a:t>MAC</a:t>
            </a:r>
            <a:r>
              <a:rPr lang="en"/>
              <a:t> et </a:t>
            </a:r>
            <a:r>
              <a:rPr b="1" lang="en"/>
              <a:t>Linux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Codé en </a:t>
            </a:r>
            <a:r>
              <a:rPr b="1" lang="en"/>
              <a:t>JAVA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L’IDE Arduino  </a:t>
            </a:r>
            <a:r>
              <a:rPr lang="en"/>
              <a:t>a</a:t>
            </a:r>
            <a:r>
              <a:rPr lang="en"/>
              <a:t> une </a:t>
            </a:r>
            <a:r>
              <a:rPr b="1" lang="en"/>
              <a:t>grande communauté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Langage de programmation utilisé </a:t>
            </a:r>
            <a:r>
              <a:rPr b="1" lang="en"/>
              <a:t>C/C++</a:t>
            </a:r>
            <a:r>
              <a:rPr lang="en"/>
              <a:t>.</a:t>
            </a: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225" y="166040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d’un programme Arduino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4596575" y="2006250"/>
            <a:ext cx="3821700" cy="24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Dans un programme Arduino les deux fonctions setup() et loop() sont  </a:t>
            </a:r>
            <a:r>
              <a:rPr b="1" lang="en" sz="1800"/>
              <a:t>OBLIGATOIRE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setup()</a:t>
            </a:r>
            <a:r>
              <a:rPr lang="en" sz="1800"/>
              <a:t>: initialise les variables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loop()</a:t>
            </a:r>
            <a:r>
              <a:rPr lang="en" sz="1800"/>
              <a:t>: une boucle qui se </a:t>
            </a:r>
            <a:r>
              <a:rPr lang="en" sz="1800"/>
              <a:t>répète à l’infini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291774" cy="25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</a:t>
            </a:r>
            <a:r>
              <a:rPr b="0" lang="en"/>
              <a:t>-</a:t>
            </a:r>
            <a:r>
              <a:rPr lang="en"/>
              <a:t> </a:t>
            </a:r>
            <a:r>
              <a:rPr b="0" lang="en"/>
              <a:t>Code</a:t>
            </a:r>
            <a:endParaRPr b="0"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6007950" y="2054675"/>
            <a:ext cx="26583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Allumer et </a:t>
            </a:r>
            <a:r>
              <a:rPr lang="en"/>
              <a:t>éteindre</a:t>
            </a:r>
            <a:r>
              <a:rPr lang="en"/>
              <a:t> trois LEDs  de </a:t>
            </a:r>
            <a:r>
              <a:rPr lang="en"/>
              <a:t>façon</a:t>
            </a:r>
            <a:r>
              <a:rPr lang="en"/>
              <a:t> alternative</a:t>
            </a:r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150" y="1853850"/>
            <a:ext cx="4950276" cy="3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b="0" lang="en"/>
              <a:t>- Code</a:t>
            </a:r>
            <a:endParaRPr b="0"/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92050"/>
            <a:ext cx="496817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6320525" y="2016425"/>
            <a:ext cx="26583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Allumer et éteindre une LED en envoyant la lettre ‘a’ par le port USB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</a:t>
            </a:r>
            <a:r>
              <a:rPr b="0" lang="en"/>
              <a:t>- Schéma </a:t>
            </a:r>
            <a:endParaRPr b="0"/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69325"/>
            <a:ext cx="5195525" cy="31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</a:t>
            </a:r>
            <a:r>
              <a:rPr b="0" lang="en"/>
              <a:t>- Démo</a:t>
            </a:r>
            <a:endParaRPr b="0"/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Allumer /</a:t>
            </a:r>
            <a:r>
              <a:rPr lang="en" sz="2400"/>
              <a:t>Éteindre</a:t>
            </a:r>
            <a:r>
              <a:rPr lang="en" sz="2400"/>
              <a:t> une LED de </a:t>
            </a:r>
            <a:r>
              <a:rPr lang="en" sz="2400"/>
              <a:t>façon</a:t>
            </a:r>
            <a:r>
              <a:rPr lang="en" sz="2400"/>
              <a:t> a</a:t>
            </a:r>
            <a:r>
              <a:rPr lang="en" sz="2400"/>
              <a:t>lternative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Plan de Réalisation</a:t>
            </a:r>
            <a:endParaRPr sz="4800"/>
          </a:p>
        </p:txBody>
      </p:sp>
      <p:sp>
        <p:nvSpPr>
          <p:cNvPr id="279" name="Google Shape;279;p41"/>
          <p:cNvSpPr txBox="1"/>
          <p:nvPr/>
        </p:nvSpPr>
        <p:spPr>
          <a:xfrm>
            <a:off x="1934250" y="2419450"/>
            <a:ext cx="52788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Diagramme de Gantt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Répartition des 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tâches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Contraintes et solutions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800" y="498200"/>
            <a:ext cx="76884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Objectif</a:t>
            </a:r>
            <a:endParaRPr sz="3000"/>
          </a:p>
        </p:txBody>
      </p:sp>
      <p:sp>
        <p:nvSpPr>
          <p:cNvPr id="102" name="Google Shape;102;p15"/>
          <p:cNvSpPr txBox="1"/>
          <p:nvPr/>
        </p:nvSpPr>
        <p:spPr>
          <a:xfrm>
            <a:off x="1159100" y="1777275"/>
            <a:ext cx="5795400" cy="23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onstruire un système d’irrigation automatique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Approvisionner la plante en eau en fonction de ces besoins selon les données de </a:t>
            </a:r>
            <a:r>
              <a:rPr lang="en"/>
              <a:t>température</a:t>
            </a:r>
            <a:r>
              <a:rPr lang="en"/>
              <a:t> et d’humidité des capteurs.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Ces données sont envoyées au serveur qui commande l’irrigation de la plante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125" y="2590550"/>
            <a:ext cx="2395500" cy="23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814225" y="45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 de Gantt</a:t>
            </a:r>
            <a:endParaRPr/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06" y="1090850"/>
            <a:ext cx="8355945" cy="39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727650" y="1168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Répartition des </a:t>
            </a:r>
            <a:r>
              <a:rPr lang="en"/>
              <a:t>tâches</a:t>
            </a:r>
            <a:r>
              <a:rPr lang="en"/>
              <a:t> </a:t>
            </a:r>
            <a:endParaRPr/>
          </a:p>
        </p:txBody>
      </p:sp>
      <p:pic>
        <p:nvPicPr>
          <p:cNvPr id="292" name="Google Shape;292;p43"/>
          <p:cNvPicPr preferRelativeResize="0"/>
          <p:nvPr/>
        </p:nvPicPr>
        <p:blipFill rotWithShape="1">
          <a:blip r:embed="rId3">
            <a:alphaModFix/>
          </a:blip>
          <a:srcRect b="4370" l="1326" r="3272" t="0"/>
          <a:stretch/>
        </p:blipFill>
        <p:spPr>
          <a:xfrm>
            <a:off x="727650" y="1641100"/>
            <a:ext cx="7327599" cy="343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729450" y="119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Contraintes et solutions</a:t>
            </a:r>
            <a:endParaRPr/>
          </a:p>
        </p:txBody>
      </p:sp>
      <p:sp>
        <p:nvSpPr>
          <p:cNvPr id="298" name="Google Shape;298;p44"/>
          <p:cNvSpPr txBox="1"/>
          <p:nvPr>
            <p:ph idx="1" type="body"/>
          </p:nvPr>
        </p:nvSpPr>
        <p:spPr>
          <a:xfrm>
            <a:off x="1086250" y="2157525"/>
            <a:ext cx="76887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Indisponibilite du materiel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Temps projet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Inexpérimenté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Pas de cours sur les </a:t>
            </a:r>
            <a:r>
              <a:rPr lang="en" sz="2400"/>
              <a:t>systèmes</a:t>
            </a:r>
            <a:r>
              <a:rPr lang="en" sz="2400"/>
              <a:t> </a:t>
            </a:r>
            <a:r>
              <a:rPr lang="en" sz="2400"/>
              <a:t>embarqués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727650" y="6161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4" name="Google Shape;304;p45"/>
          <p:cNvSpPr txBox="1"/>
          <p:nvPr/>
        </p:nvSpPr>
        <p:spPr>
          <a:xfrm>
            <a:off x="872000" y="1513900"/>
            <a:ext cx="7630200" cy="3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 application de la technologie IoT au domaine de l’agriculture permettra de: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contrôler les ressources en eau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accroître la productivité agricole.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Contribuer à une agriculture plus intelligente, efficace et rentable.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Avantage du projet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Avoir une expérience dans le domaine de l’Internet des objets (IoT)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Fournir des données statistiques pour comprendre les besoins de la plante.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Aide à la prise de </a:t>
            </a:r>
            <a:r>
              <a:rPr lang="en"/>
              <a:t>décision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Taches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Etude de l’existant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Proposition de solution(architecture)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Plan de realisation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Besoins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Perspectives </a:t>
            </a:r>
            <a:endParaRPr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Acquisition du matériel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Mise en Oeuvre de la 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Ecrire et </a:t>
            </a:r>
            <a:r>
              <a:rPr lang="en"/>
              <a:t>implémenter</a:t>
            </a:r>
            <a:r>
              <a:rPr lang="en"/>
              <a:t> le programme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et </a:t>
            </a:r>
            <a:r>
              <a:rPr lang="en"/>
              <a:t>amélioration</a:t>
            </a:r>
            <a:r>
              <a:rPr lang="en"/>
              <a:t> de la 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56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7650" y="1380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Penurie d’eau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L’eau  est la ressource naturelle la plus importante de la planète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Population mondiale de plus en plus grandissante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Les Besoins en eau croissant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L’agriculture </a:t>
            </a:r>
            <a:r>
              <a:rPr lang="en" sz="1400"/>
              <a:t>représente</a:t>
            </a:r>
            <a:r>
              <a:rPr lang="en" sz="1400"/>
              <a:t> ¾ de la consommation en eau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Contrôler le gaspillage d’eau en irriguant la plante selon ses besoins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Utiliser IOT dans le domaine de l’agriculture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Etude de </a:t>
            </a:r>
            <a:r>
              <a:rPr lang="en"/>
              <a:t>l'existant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191500"/>
            <a:ext cx="76887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La plupart d</a:t>
            </a:r>
            <a:r>
              <a:rPr lang="en" sz="1400"/>
              <a:t>es systèmes d’irrigation existant approvisionne la plante en eau sans prendre en compte ses besoins exacts et le moment </a:t>
            </a:r>
            <a:r>
              <a:rPr lang="en" sz="1400"/>
              <a:t>précis</a:t>
            </a:r>
            <a:r>
              <a:rPr lang="en" sz="1400"/>
              <a:t> d’enclencher son irrigation.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Gaspillage de l’eau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Mauvaise </a:t>
            </a:r>
            <a:r>
              <a:rPr lang="en" sz="1400"/>
              <a:t>connaissance</a:t>
            </a:r>
            <a:r>
              <a:rPr lang="en" sz="1400"/>
              <a:t> de l’environnement de la plante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Solution technologique inaccessible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Proposée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4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Réaliser un système automatique d’irrigation à distance consiste à répondre aux défis suivants: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● Automatiser l’irrigation en fonction de l’humidité du sol et de la température : irrigation de précision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● </a:t>
            </a:r>
            <a:r>
              <a:rPr lang="en" sz="1400"/>
              <a:t>Économiser</a:t>
            </a:r>
            <a:r>
              <a:rPr lang="en" sz="1400"/>
              <a:t> sur la facture d’eau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● Optimiser l’arrosage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● Utiliser des réseaux sans fil adapté à un taux de données très réduits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● Mettre en place un système moins gourmand en énergie facilement configurable.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● Collecter et interpréter les données nécessaires à une irrigation automatique.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Conception</a:t>
            </a:r>
            <a:endParaRPr sz="3000"/>
          </a:p>
        </p:txBody>
      </p: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729450" y="2078875"/>
            <a:ext cx="76887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</a:rPr>
              <a:t>Architecture de deploiement</a:t>
            </a:r>
            <a:endParaRPr sz="24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</a:rPr>
              <a:t>Diagramme fonctionnel </a:t>
            </a:r>
            <a:endParaRPr sz="24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</a:rPr>
              <a:t>Diagramme des cas d’utilisation et de séquence</a:t>
            </a:r>
            <a:endParaRPr sz="24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Conception</a:t>
            </a:r>
            <a:endParaRPr sz="3000"/>
          </a:p>
        </p:txBody>
      </p: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729450" y="2078875"/>
            <a:ext cx="76887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Nous allons mettre en place  un système  contrôleur d'irrigation capable de: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Mesurer l’humidité du sol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Collecter la température du sol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Faire une analyse statistique des données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Visualiser les données via l’application ThingsBoards 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Activer l'arrosage d'un jardin ou d’un  champ  si le sol devient trop sec.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Générer des tickets en cas dysfonctionnement d’un élément du système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À cet effet nous utiliserons des sensors, une carte arduino,  LoraShield, LaroWAN,  server TTN et l’application ThingsBoards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975" y="0"/>
            <a:ext cx="2178001" cy="217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Architecture de </a:t>
            </a:r>
            <a:r>
              <a:rPr lang="en"/>
              <a:t>deploiement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950" y="2078875"/>
            <a:ext cx="7572100" cy="24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