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41" r:id="rId3"/>
    <p:sldId id="342" r:id="rId4"/>
    <p:sldId id="343" r:id="rId5"/>
    <p:sldId id="344" r:id="rId6"/>
    <p:sldId id="345" r:id="rId7"/>
    <p:sldId id="340" r:id="rId8"/>
    <p:sldId id="346" r:id="rId9"/>
    <p:sldId id="347" r:id="rId10"/>
    <p:sldId id="348" r:id="rId11"/>
    <p:sldId id="339" r:id="rId12"/>
    <p:sldId id="349" r:id="rId13"/>
    <p:sldId id="350" r:id="rId14"/>
    <p:sldId id="351" r:id="rId15"/>
    <p:sldId id="35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3EE7D-AA82-4FFC-966A-E04A087A33D4}" type="datetimeFigureOut">
              <a:rPr lang="en-IN" smtClean="0"/>
              <a:pPr/>
              <a:t>10-07-2021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54CBD-0954-4A92-B2CB-31F0E293312C}" type="slidenum">
              <a:rPr lang="en-IN" smtClean="0"/>
              <a:pPr/>
              <a:t>‹#›</a:t>
            </a:fld>
            <a:endParaRPr lang="en-IN"/>
          </a:p>
        </p:txBody>
      </p:sp>
    </p:spTree>
    <p:extLst>
      <p:ext uri="{BB962C8B-B14F-4D97-AF65-F5344CB8AC3E}">
        <p14:creationId xmlns:p14="http://schemas.microsoft.com/office/powerpoint/2010/main" xmlns="" val="174689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28991-2335-454F-9C12-8ADA7EF04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714212C-C50B-4C62-8038-E3C7B10DF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73D6131-2E92-4BE6-90CF-B87F1CC7C4F3}"/>
              </a:ext>
            </a:extLst>
          </p:cNvPr>
          <p:cNvSpPr>
            <a:spLocks noGrp="1"/>
          </p:cNvSpPr>
          <p:nvPr>
            <p:ph type="dt" sz="half" idx="10"/>
          </p:nvPr>
        </p:nvSpPr>
        <p:spPr/>
        <p:txBody>
          <a:bodyPr/>
          <a:lstStyle/>
          <a:p>
            <a:fld id="{C237BEBE-4C9E-4C5F-BC4B-BA8EDF6979E6}" type="datetime5">
              <a:rPr lang="en-US" smtClean="0"/>
              <a:pPr/>
              <a:t>10-Jul-21</a:t>
            </a:fld>
            <a:endParaRPr lang="en-IN"/>
          </a:p>
        </p:txBody>
      </p:sp>
      <p:sp>
        <p:nvSpPr>
          <p:cNvPr id="5" name="Footer Placeholder 4">
            <a:extLst>
              <a:ext uri="{FF2B5EF4-FFF2-40B4-BE49-F238E27FC236}">
                <a16:creationId xmlns:a16="http://schemas.microsoft.com/office/drawing/2014/main" xmlns="" id="{FC6C14AE-61C4-4139-B1F3-71E0D71685F3}"/>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4ED4A964-3EFF-44C6-A440-8B3A17F98148}"/>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79349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3C6CA-919E-4AB1-B81F-7F76EA2392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182799-6B68-4EC2-A98D-BC012FE72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FE71AFB-B49A-4A6A-BFCE-D9AF1313B7F0}"/>
              </a:ext>
            </a:extLst>
          </p:cNvPr>
          <p:cNvSpPr>
            <a:spLocks noGrp="1"/>
          </p:cNvSpPr>
          <p:nvPr>
            <p:ph type="dt" sz="half" idx="10"/>
          </p:nvPr>
        </p:nvSpPr>
        <p:spPr/>
        <p:txBody>
          <a:bodyPr/>
          <a:lstStyle/>
          <a:p>
            <a:fld id="{13F67BBE-0478-4CFB-9D67-8EE524DD0A90}" type="datetime5">
              <a:rPr lang="en-US" smtClean="0"/>
              <a:pPr/>
              <a:t>10-Jul-21</a:t>
            </a:fld>
            <a:endParaRPr lang="en-IN"/>
          </a:p>
        </p:txBody>
      </p:sp>
      <p:sp>
        <p:nvSpPr>
          <p:cNvPr id="5" name="Footer Placeholder 4">
            <a:extLst>
              <a:ext uri="{FF2B5EF4-FFF2-40B4-BE49-F238E27FC236}">
                <a16:creationId xmlns:a16="http://schemas.microsoft.com/office/drawing/2014/main" xmlns="" id="{64EE3F5B-A343-4B81-9BAA-2E4D0A0C533C}"/>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1E6075BF-9021-4525-B83F-CEF2E4365686}"/>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0555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B671CF-3C49-4E8D-B794-53D54684C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FD0405-9239-4D4C-BFE3-F4164B1B3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1AD7E8-2949-49D4-92BF-E8DF297B9895}"/>
              </a:ext>
            </a:extLst>
          </p:cNvPr>
          <p:cNvSpPr>
            <a:spLocks noGrp="1"/>
          </p:cNvSpPr>
          <p:nvPr>
            <p:ph type="dt" sz="half" idx="10"/>
          </p:nvPr>
        </p:nvSpPr>
        <p:spPr/>
        <p:txBody>
          <a:bodyPr/>
          <a:lstStyle/>
          <a:p>
            <a:fld id="{0EB553F6-9BF9-46F4-A431-912A3E5CC530}" type="datetime5">
              <a:rPr lang="en-US" smtClean="0"/>
              <a:pPr/>
              <a:t>10-Jul-21</a:t>
            </a:fld>
            <a:endParaRPr lang="en-IN"/>
          </a:p>
        </p:txBody>
      </p:sp>
      <p:sp>
        <p:nvSpPr>
          <p:cNvPr id="5" name="Footer Placeholder 4">
            <a:extLst>
              <a:ext uri="{FF2B5EF4-FFF2-40B4-BE49-F238E27FC236}">
                <a16:creationId xmlns:a16="http://schemas.microsoft.com/office/drawing/2014/main" xmlns="" id="{CCF90596-362C-4D2C-895C-0C42D47F8CA3}"/>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5D8D1B02-18F6-4556-91DB-BDC09887339F}"/>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420349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7957B-78DB-4537-8F7A-309D4FFBC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2BF0EEF-8820-4EB3-95BE-A00BAAA52C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BBD88C-2C7A-49C2-83E2-3545547AA4DF}"/>
              </a:ext>
            </a:extLst>
          </p:cNvPr>
          <p:cNvSpPr>
            <a:spLocks noGrp="1"/>
          </p:cNvSpPr>
          <p:nvPr>
            <p:ph type="dt" sz="half" idx="10"/>
          </p:nvPr>
        </p:nvSpPr>
        <p:spPr/>
        <p:txBody>
          <a:bodyPr/>
          <a:lstStyle/>
          <a:p>
            <a:fld id="{C7FFAEFF-77AC-4387-96C5-94339AB14B94}" type="datetime5">
              <a:rPr lang="en-US" smtClean="0"/>
              <a:pPr/>
              <a:t>10-Jul-21</a:t>
            </a:fld>
            <a:endParaRPr lang="en-IN"/>
          </a:p>
        </p:txBody>
      </p:sp>
      <p:sp>
        <p:nvSpPr>
          <p:cNvPr id="5" name="Footer Placeholder 4">
            <a:extLst>
              <a:ext uri="{FF2B5EF4-FFF2-40B4-BE49-F238E27FC236}">
                <a16:creationId xmlns:a16="http://schemas.microsoft.com/office/drawing/2014/main" xmlns="" id="{65154869-9824-40AA-8527-389A921DCDE2}"/>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7BC6F5C6-D7A3-482A-BA47-B41E8F1EE363}"/>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12198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76F91-DDF5-4D8C-AD48-29720A3B3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19A488-CFC4-4B56-99F9-8986832F8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BAABAB-E19C-4C87-A59F-19A38BD5CA6C}"/>
              </a:ext>
            </a:extLst>
          </p:cNvPr>
          <p:cNvSpPr>
            <a:spLocks noGrp="1"/>
          </p:cNvSpPr>
          <p:nvPr>
            <p:ph type="dt" sz="half" idx="10"/>
          </p:nvPr>
        </p:nvSpPr>
        <p:spPr/>
        <p:txBody>
          <a:bodyPr/>
          <a:lstStyle/>
          <a:p>
            <a:fld id="{EDB36476-64AD-4212-8838-BF1A6D352E9F}" type="datetime5">
              <a:rPr lang="en-US" smtClean="0"/>
              <a:pPr/>
              <a:t>10-Jul-21</a:t>
            </a:fld>
            <a:endParaRPr lang="en-IN"/>
          </a:p>
        </p:txBody>
      </p:sp>
      <p:sp>
        <p:nvSpPr>
          <p:cNvPr id="5" name="Footer Placeholder 4">
            <a:extLst>
              <a:ext uri="{FF2B5EF4-FFF2-40B4-BE49-F238E27FC236}">
                <a16:creationId xmlns:a16="http://schemas.microsoft.com/office/drawing/2014/main" xmlns="" id="{3DFA6FE4-C102-4FB2-A75D-CB749C3B02EB}"/>
              </a:ext>
            </a:extLst>
          </p:cNvPr>
          <p:cNvSpPr>
            <a:spLocks noGrp="1"/>
          </p:cNvSpPr>
          <p:nvPr>
            <p:ph type="ftr" sz="quarter" idx="11"/>
          </p:nvPr>
        </p:nvSpPr>
        <p:spPr/>
        <p:txBody>
          <a:bodyPr/>
          <a:lstStyle/>
          <a:p>
            <a:r>
              <a:rPr lang="en-IN"/>
              <a:t>Advanced Programming Spring 2002</a:t>
            </a:r>
          </a:p>
        </p:txBody>
      </p:sp>
      <p:sp>
        <p:nvSpPr>
          <p:cNvPr id="6" name="Slide Number Placeholder 5">
            <a:extLst>
              <a:ext uri="{FF2B5EF4-FFF2-40B4-BE49-F238E27FC236}">
                <a16:creationId xmlns:a16="http://schemas.microsoft.com/office/drawing/2014/main" xmlns="" id="{8D809C84-AEC9-4234-A491-6901A30053A2}"/>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18572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E14A-D8F6-402C-8403-64294E873E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9CEDF3E-314C-4200-99EF-52D04139C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FE44FA6-3E5B-43F8-95A3-661F64137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851140F-73E7-4BF8-86D9-7C9607B726B1}"/>
              </a:ext>
            </a:extLst>
          </p:cNvPr>
          <p:cNvSpPr>
            <a:spLocks noGrp="1"/>
          </p:cNvSpPr>
          <p:nvPr>
            <p:ph type="dt" sz="half" idx="10"/>
          </p:nvPr>
        </p:nvSpPr>
        <p:spPr/>
        <p:txBody>
          <a:bodyPr/>
          <a:lstStyle/>
          <a:p>
            <a:fld id="{92E02B72-AF2E-4923-A023-104C651FBF14}" type="datetime5">
              <a:rPr lang="en-US" smtClean="0"/>
              <a:pPr/>
              <a:t>10-Jul-21</a:t>
            </a:fld>
            <a:endParaRPr lang="en-IN"/>
          </a:p>
        </p:txBody>
      </p:sp>
      <p:sp>
        <p:nvSpPr>
          <p:cNvPr id="6" name="Footer Placeholder 5">
            <a:extLst>
              <a:ext uri="{FF2B5EF4-FFF2-40B4-BE49-F238E27FC236}">
                <a16:creationId xmlns:a16="http://schemas.microsoft.com/office/drawing/2014/main" xmlns="" id="{9C805C18-3F04-4CF7-9715-1D9051960E82}"/>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EAECE44D-4FC8-4D61-8806-40A6C931F0CF}"/>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247488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F4FA5-EB3A-4DFA-9CFF-2FB064FA70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46652C-6DA8-4D38-93CF-E2E017755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B0C0A0A-637E-411B-8CAE-6164A86AC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2E4E01D-FB30-4176-B94F-4BEF36501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CCA2ADB-F34B-4DE0-A5BA-B5CA0CFD5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BCBEC76-D5EE-43AA-BEB5-2C4F57CC3596}"/>
              </a:ext>
            </a:extLst>
          </p:cNvPr>
          <p:cNvSpPr>
            <a:spLocks noGrp="1"/>
          </p:cNvSpPr>
          <p:nvPr>
            <p:ph type="dt" sz="half" idx="10"/>
          </p:nvPr>
        </p:nvSpPr>
        <p:spPr/>
        <p:txBody>
          <a:bodyPr/>
          <a:lstStyle/>
          <a:p>
            <a:fld id="{764F1C69-1B64-4329-A8B9-B708A4D3C954}" type="datetime5">
              <a:rPr lang="en-US" smtClean="0"/>
              <a:pPr/>
              <a:t>10-Jul-21</a:t>
            </a:fld>
            <a:endParaRPr lang="en-IN"/>
          </a:p>
        </p:txBody>
      </p:sp>
      <p:sp>
        <p:nvSpPr>
          <p:cNvPr id="8" name="Footer Placeholder 7">
            <a:extLst>
              <a:ext uri="{FF2B5EF4-FFF2-40B4-BE49-F238E27FC236}">
                <a16:creationId xmlns:a16="http://schemas.microsoft.com/office/drawing/2014/main" xmlns="" id="{7EA69089-3FCD-472C-A61E-D530893399E4}"/>
              </a:ext>
            </a:extLst>
          </p:cNvPr>
          <p:cNvSpPr>
            <a:spLocks noGrp="1"/>
          </p:cNvSpPr>
          <p:nvPr>
            <p:ph type="ftr" sz="quarter" idx="11"/>
          </p:nvPr>
        </p:nvSpPr>
        <p:spPr/>
        <p:txBody>
          <a:bodyPr/>
          <a:lstStyle/>
          <a:p>
            <a:r>
              <a:rPr lang="en-IN"/>
              <a:t>Advanced Programming Spring 2002</a:t>
            </a:r>
          </a:p>
        </p:txBody>
      </p:sp>
      <p:sp>
        <p:nvSpPr>
          <p:cNvPr id="9" name="Slide Number Placeholder 8">
            <a:extLst>
              <a:ext uri="{FF2B5EF4-FFF2-40B4-BE49-F238E27FC236}">
                <a16:creationId xmlns:a16="http://schemas.microsoft.com/office/drawing/2014/main" xmlns="" id="{61318C1D-1A50-4078-B6F0-BCBADE85663B}"/>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37345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7A59A-E847-41E8-8823-71825CFA20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E9C76B5-E098-4C2A-998D-2C41EF4BBC27}"/>
              </a:ext>
            </a:extLst>
          </p:cNvPr>
          <p:cNvSpPr>
            <a:spLocks noGrp="1"/>
          </p:cNvSpPr>
          <p:nvPr>
            <p:ph type="dt" sz="half" idx="10"/>
          </p:nvPr>
        </p:nvSpPr>
        <p:spPr/>
        <p:txBody>
          <a:bodyPr/>
          <a:lstStyle/>
          <a:p>
            <a:fld id="{2297CADD-E641-44E6-8D39-1923717DC87E}" type="datetime5">
              <a:rPr lang="en-US" smtClean="0"/>
              <a:pPr/>
              <a:t>10-Jul-21</a:t>
            </a:fld>
            <a:endParaRPr lang="en-IN"/>
          </a:p>
        </p:txBody>
      </p:sp>
      <p:sp>
        <p:nvSpPr>
          <p:cNvPr id="4" name="Footer Placeholder 3">
            <a:extLst>
              <a:ext uri="{FF2B5EF4-FFF2-40B4-BE49-F238E27FC236}">
                <a16:creationId xmlns:a16="http://schemas.microsoft.com/office/drawing/2014/main" xmlns="" id="{B9756535-A625-4A88-8382-1414E92CF2C2}"/>
              </a:ext>
            </a:extLst>
          </p:cNvPr>
          <p:cNvSpPr>
            <a:spLocks noGrp="1"/>
          </p:cNvSpPr>
          <p:nvPr>
            <p:ph type="ftr" sz="quarter" idx="11"/>
          </p:nvPr>
        </p:nvSpPr>
        <p:spPr/>
        <p:txBody>
          <a:bodyPr/>
          <a:lstStyle/>
          <a:p>
            <a:r>
              <a:rPr lang="en-IN"/>
              <a:t>Advanced Programming Spring 2002</a:t>
            </a:r>
          </a:p>
        </p:txBody>
      </p:sp>
      <p:sp>
        <p:nvSpPr>
          <p:cNvPr id="5" name="Slide Number Placeholder 4">
            <a:extLst>
              <a:ext uri="{FF2B5EF4-FFF2-40B4-BE49-F238E27FC236}">
                <a16:creationId xmlns:a16="http://schemas.microsoft.com/office/drawing/2014/main" xmlns="" id="{38CE87CD-48D5-475D-B57A-7A40F461C09C}"/>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8988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F1BAA7C-03F2-4E9C-BFA9-963B5E79620F}"/>
              </a:ext>
            </a:extLst>
          </p:cNvPr>
          <p:cNvSpPr>
            <a:spLocks noGrp="1"/>
          </p:cNvSpPr>
          <p:nvPr>
            <p:ph type="dt" sz="half" idx="10"/>
          </p:nvPr>
        </p:nvSpPr>
        <p:spPr/>
        <p:txBody>
          <a:bodyPr/>
          <a:lstStyle/>
          <a:p>
            <a:fld id="{8CF5F95E-B2EB-4001-8AF2-F0511FC9A21C}" type="datetime5">
              <a:rPr lang="en-US" smtClean="0"/>
              <a:pPr/>
              <a:t>10-Jul-21</a:t>
            </a:fld>
            <a:endParaRPr lang="en-IN"/>
          </a:p>
        </p:txBody>
      </p:sp>
      <p:sp>
        <p:nvSpPr>
          <p:cNvPr id="3" name="Footer Placeholder 2">
            <a:extLst>
              <a:ext uri="{FF2B5EF4-FFF2-40B4-BE49-F238E27FC236}">
                <a16:creationId xmlns:a16="http://schemas.microsoft.com/office/drawing/2014/main" xmlns="" id="{E8536B3B-1337-446D-B770-C1F866EDD78F}"/>
              </a:ext>
            </a:extLst>
          </p:cNvPr>
          <p:cNvSpPr>
            <a:spLocks noGrp="1"/>
          </p:cNvSpPr>
          <p:nvPr>
            <p:ph type="ftr" sz="quarter" idx="11"/>
          </p:nvPr>
        </p:nvSpPr>
        <p:spPr/>
        <p:txBody>
          <a:bodyPr/>
          <a:lstStyle/>
          <a:p>
            <a:r>
              <a:rPr lang="en-IN"/>
              <a:t>Advanced Programming Spring 2002</a:t>
            </a:r>
          </a:p>
        </p:txBody>
      </p:sp>
      <p:sp>
        <p:nvSpPr>
          <p:cNvPr id="4" name="Slide Number Placeholder 3">
            <a:extLst>
              <a:ext uri="{FF2B5EF4-FFF2-40B4-BE49-F238E27FC236}">
                <a16:creationId xmlns:a16="http://schemas.microsoft.com/office/drawing/2014/main" xmlns="" id="{58A07F80-2CF9-40D2-9AB8-D04DC97FA3E5}"/>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61067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A708C-232F-4157-A452-55C2D9316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872A93-57F3-4606-9A23-006C4668B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AF3793C-18E3-4ABE-BF4E-C5384F7F8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1F9D57-BD6C-4984-9B2F-C88BF99D4980}"/>
              </a:ext>
            </a:extLst>
          </p:cNvPr>
          <p:cNvSpPr>
            <a:spLocks noGrp="1"/>
          </p:cNvSpPr>
          <p:nvPr>
            <p:ph type="dt" sz="half" idx="10"/>
          </p:nvPr>
        </p:nvSpPr>
        <p:spPr/>
        <p:txBody>
          <a:bodyPr/>
          <a:lstStyle/>
          <a:p>
            <a:fld id="{2C6A9378-AE55-4121-83A4-B0F471F43F38}" type="datetime5">
              <a:rPr lang="en-US" smtClean="0"/>
              <a:pPr/>
              <a:t>10-Jul-21</a:t>
            </a:fld>
            <a:endParaRPr lang="en-IN"/>
          </a:p>
        </p:txBody>
      </p:sp>
      <p:sp>
        <p:nvSpPr>
          <p:cNvPr id="6" name="Footer Placeholder 5">
            <a:extLst>
              <a:ext uri="{FF2B5EF4-FFF2-40B4-BE49-F238E27FC236}">
                <a16:creationId xmlns:a16="http://schemas.microsoft.com/office/drawing/2014/main" xmlns="" id="{123D9DA5-086B-4DCE-B245-CED5C0BE4D9E}"/>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986E1D29-C945-4A11-BEA2-18024F09BF89}"/>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178526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BC32A-0457-494F-AB95-14553DC8A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3388CF2-9AC9-464A-8835-05BC67F16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5E1C2B1-7BC9-4FFC-9B26-987D8D224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C041DD-D738-4735-A496-58EF4A7FB091}"/>
              </a:ext>
            </a:extLst>
          </p:cNvPr>
          <p:cNvSpPr>
            <a:spLocks noGrp="1"/>
          </p:cNvSpPr>
          <p:nvPr>
            <p:ph type="dt" sz="half" idx="10"/>
          </p:nvPr>
        </p:nvSpPr>
        <p:spPr/>
        <p:txBody>
          <a:bodyPr/>
          <a:lstStyle/>
          <a:p>
            <a:fld id="{A951C9AE-EAAA-4C53-8099-2970E03430FD}" type="datetime5">
              <a:rPr lang="en-US" smtClean="0"/>
              <a:pPr/>
              <a:t>10-Jul-21</a:t>
            </a:fld>
            <a:endParaRPr lang="en-IN"/>
          </a:p>
        </p:txBody>
      </p:sp>
      <p:sp>
        <p:nvSpPr>
          <p:cNvPr id="6" name="Footer Placeholder 5">
            <a:extLst>
              <a:ext uri="{FF2B5EF4-FFF2-40B4-BE49-F238E27FC236}">
                <a16:creationId xmlns:a16="http://schemas.microsoft.com/office/drawing/2014/main" xmlns="" id="{9E294791-A3CF-42A6-A16B-4FA9AFE4850A}"/>
              </a:ext>
            </a:extLst>
          </p:cNvPr>
          <p:cNvSpPr>
            <a:spLocks noGrp="1"/>
          </p:cNvSpPr>
          <p:nvPr>
            <p:ph type="ftr" sz="quarter" idx="11"/>
          </p:nvPr>
        </p:nvSpPr>
        <p:spPr/>
        <p:txBody>
          <a:bodyPr/>
          <a:lstStyle/>
          <a:p>
            <a:r>
              <a:rPr lang="en-IN"/>
              <a:t>Advanced Programming Spring 2002</a:t>
            </a:r>
          </a:p>
        </p:txBody>
      </p:sp>
      <p:sp>
        <p:nvSpPr>
          <p:cNvPr id="7" name="Slide Number Placeholder 6">
            <a:extLst>
              <a:ext uri="{FF2B5EF4-FFF2-40B4-BE49-F238E27FC236}">
                <a16:creationId xmlns:a16="http://schemas.microsoft.com/office/drawing/2014/main" xmlns="" id="{84EE6597-52D2-4BE3-8C7E-7DB5F09DEE8B}"/>
              </a:ext>
            </a:extLst>
          </p:cNvPr>
          <p:cNvSpPr>
            <a:spLocks noGrp="1"/>
          </p:cNvSpPr>
          <p:nvPr>
            <p:ph type="sldNum" sz="quarter" idx="12"/>
          </p:nvPr>
        </p:nvSpPr>
        <p:spPr/>
        <p:txBody>
          <a:body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6130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B792F98-5A09-48BE-8179-3EC435BE3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010EEE-0FD6-47BC-8C74-180DA8188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53B0977-4A93-48E7-B8A2-34C1E6B85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6584E-2BB8-4275-AE81-111F73F968B0}" type="datetime5">
              <a:rPr lang="en-US" smtClean="0"/>
              <a:pPr/>
              <a:t>10-Jul-21</a:t>
            </a:fld>
            <a:endParaRPr lang="en-IN"/>
          </a:p>
        </p:txBody>
      </p:sp>
      <p:sp>
        <p:nvSpPr>
          <p:cNvPr id="5" name="Footer Placeholder 4">
            <a:extLst>
              <a:ext uri="{FF2B5EF4-FFF2-40B4-BE49-F238E27FC236}">
                <a16:creationId xmlns:a16="http://schemas.microsoft.com/office/drawing/2014/main" xmlns="" id="{376113C5-8BD2-44B5-9DBC-1F3CBEFBD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Advanced Programming Spring 2002</a:t>
            </a:r>
          </a:p>
        </p:txBody>
      </p:sp>
      <p:sp>
        <p:nvSpPr>
          <p:cNvPr id="6" name="Slide Number Placeholder 5">
            <a:extLst>
              <a:ext uri="{FF2B5EF4-FFF2-40B4-BE49-F238E27FC236}">
                <a16:creationId xmlns:a16="http://schemas.microsoft.com/office/drawing/2014/main" xmlns="" id="{8A5B6C76-C8A9-4A36-81F4-05A8706EF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2879B-DD63-49DD-ACE6-C0F1464356FD}" type="slidenum">
              <a:rPr lang="en-IN" smtClean="0"/>
              <a:pPr/>
              <a:t>‹#›</a:t>
            </a:fld>
            <a:endParaRPr lang="en-IN"/>
          </a:p>
        </p:txBody>
      </p:sp>
    </p:spTree>
    <p:extLst>
      <p:ext uri="{BB962C8B-B14F-4D97-AF65-F5344CB8AC3E}">
        <p14:creationId xmlns:p14="http://schemas.microsoft.com/office/powerpoint/2010/main" xmlns="" val="8593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phy.com/explore/python-snak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2542EEC-4F7C-4AE2-933E-EAC8EB3FA3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A70092F-1AB0-454E-991F-475715F40A63}"/>
              </a:ext>
            </a:extLst>
          </p:cNvPr>
          <p:cNvSpPr>
            <a:spLocks noGrp="1"/>
          </p:cNvSpPr>
          <p:nvPr>
            <p:ph type="ctrTitle"/>
          </p:nvPr>
        </p:nvSpPr>
        <p:spPr>
          <a:xfrm>
            <a:off x="7041856" y="3113415"/>
            <a:ext cx="4036334" cy="2387600"/>
          </a:xfrm>
        </p:spPr>
        <p:txBody>
          <a:bodyPr anchor="t">
            <a:normAutofit/>
          </a:bodyPr>
          <a:lstStyle/>
          <a:p>
            <a:pPr algn="l"/>
            <a:r>
              <a:rPr lang="en-IN" sz="5400"/>
              <a:t>Python Programming Lab</a:t>
            </a:r>
          </a:p>
        </p:txBody>
      </p:sp>
      <p:sp>
        <p:nvSpPr>
          <p:cNvPr id="3" name="Subtitle 2">
            <a:extLst>
              <a:ext uri="{FF2B5EF4-FFF2-40B4-BE49-F238E27FC236}">
                <a16:creationId xmlns:a16="http://schemas.microsoft.com/office/drawing/2014/main" xmlns="" id="{5D37181B-768B-480C-A7A5-043D8FEE5D1B}"/>
              </a:ext>
            </a:extLst>
          </p:cNvPr>
          <p:cNvSpPr>
            <a:spLocks noGrp="1"/>
          </p:cNvSpPr>
          <p:nvPr>
            <p:ph type="subTitle" idx="1"/>
          </p:nvPr>
        </p:nvSpPr>
        <p:spPr>
          <a:xfrm>
            <a:off x="7041858" y="1122362"/>
            <a:ext cx="4036333" cy="1709849"/>
          </a:xfrm>
        </p:spPr>
        <p:txBody>
          <a:bodyPr anchor="b">
            <a:normAutofit/>
          </a:bodyPr>
          <a:lstStyle/>
          <a:p>
            <a:pPr algn="l"/>
            <a:r>
              <a:rPr lang="en-IN" sz="2000"/>
              <a:t>Dr.K.Srikanth</a:t>
            </a:r>
          </a:p>
          <a:p>
            <a:pPr algn="l"/>
            <a:r>
              <a:rPr lang="en-IN" sz="2000"/>
              <a:t>Assistant Professor</a:t>
            </a:r>
          </a:p>
          <a:p>
            <a:pPr algn="l"/>
            <a:r>
              <a:rPr lang="en-IN" sz="2000"/>
              <a:t>Dept of EEE</a:t>
            </a:r>
          </a:p>
        </p:txBody>
      </p:sp>
      <p:sp>
        <p:nvSpPr>
          <p:cNvPr id="11" name="Rectangle 10">
            <a:extLst>
              <a:ext uri="{FF2B5EF4-FFF2-40B4-BE49-F238E27FC236}">
                <a16:creationId xmlns:a16="http://schemas.microsoft.com/office/drawing/2014/main" xmlns=""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ayatri LOGO AUTONOMOUS_25_4_2013_14_35.JPG">
            <a:extLst>
              <a:ext uri="{FF2B5EF4-FFF2-40B4-BE49-F238E27FC236}">
                <a16:creationId xmlns:a16="http://schemas.microsoft.com/office/drawing/2014/main" xmlns="" id="{6D89BED2-6AF7-4F50-B637-3721FD8406FD}"/>
              </a:ext>
            </a:extLst>
          </p:cNvPr>
          <p:cNvPicPr>
            <a:picLocks noChangeAspect="1"/>
          </p:cNvPicPr>
          <p:nvPr/>
        </p:nvPicPr>
        <p:blipFill rotWithShape="1">
          <a:blip r:embed="rId2" cstate="print"/>
          <a:srcRect l="298" r="741" b="2"/>
          <a:stretch/>
        </p:blipFill>
        <p:spPr>
          <a:xfrm>
            <a:off x="733507" y="666728"/>
            <a:ext cx="5536001" cy="5465791"/>
          </a:xfrm>
          <a:prstGeom prst="rect">
            <a:avLst/>
          </a:prstGeom>
        </p:spPr>
      </p:pic>
      <p:grpSp>
        <p:nvGrpSpPr>
          <p:cNvPr id="15" name="Group 14">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60480" y="315431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Date Placeholder 4">
            <a:extLst>
              <a:ext uri="{FF2B5EF4-FFF2-40B4-BE49-F238E27FC236}">
                <a16:creationId xmlns:a16="http://schemas.microsoft.com/office/drawing/2014/main" xmlns="" id="{A82B4D65-4311-4D51-B8F9-7CB2868E58A1}"/>
              </a:ext>
            </a:extLst>
          </p:cNvPr>
          <p:cNvSpPr>
            <a:spLocks noGrp="1"/>
          </p:cNvSpPr>
          <p:nvPr>
            <p:ph type="dt" sz="half" idx="10"/>
          </p:nvPr>
        </p:nvSpPr>
        <p:spPr/>
        <p:txBody>
          <a:bodyPr/>
          <a:lstStyle/>
          <a:p>
            <a:fld id="{9E75834A-D100-4975-98E5-6C8D300B0F48}" type="datetime5">
              <a:rPr lang="en-US" smtClean="0"/>
              <a:pPr/>
              <a:t>10-Jul-21</a:t>
            </a:fld>
            <a:endParaRPr lang="en-IN"/>
          </a:p>
        </p:txBody>
      </p:sp>
    </p:spTree>
    <p:extLst>
      <p:ext uri="{BB962C8B-B14F-4D97-AF65-F5344CB8AC3E}">
        <p14:creationId xmlns:p14="http://schemas.microsoft.com/office/powerpoint/2010/main" xmlns="" val="78628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Mechanism</a:t>
            </a:r>
          </a:p>
        </p:txBody>
      </p:sp>
      <p:sp>
        <p:nvSpPr>
          <p:cNvPr id="3" name="Content Placeholder 2"/>
          <p:cNvSpPr>
            <a:spLocks noGrp="1"/>
          </p:cNvSpPr>
          <p:nvPr>
            <p:ph idx="1"/>
          </p:nvPr>
        </p:nvSpPr>
        <p:spPr/>
        <p:txBody>
          <a:bodyPr/>
          <a:lstStyle/>
          <a:p>
            <a:r>
              <a:rPr lang="en-US"/>
              <a:t>Two bits of magic</a:t>
            </a:r>
          </a:p>
          <a:p>
            <a:pPr lvl="1"/>
            <a:r>
              <a:rPr lang="en-US"/>
              <a:t>A special first argument in functions ( to receive the subject of a call)</a:t>
            </a:r>
          </a:p>
          <a:p>
            <a:pPr lvl="1"/>
            <a:r>
              <a:rPr lang="en-US"/>
              <a:t>Inheritance attribute search ( to support programming by customization)</a:t>
            </a:r>
          </a:p>
          <a:p>
            <a:pPr lvl="1"/>
            <a:endParaRPr lang="en-US"/>
          </a:p>
          <a:p>
            <a:pPr lvl="1"/>
            <a:r>
              <a:rPr lang="en-US"/>
              <a:t>OOP adds an extra layer of structure that support better programming than flat procedural models.</a:t>
            </a:r>
          </a:p>
          <a:p>
            <a:pPr lvl="1"/>
            <a:r>
              <a:rPr lang="en-US"/>
              <a:t>It add’s to major abstraction step above computer hardware that helps us build more sophisticated programs. </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3A15B-37F5-4EF6-BD77-E9E1DDF6FC8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CECF3377-075B-4CE9-8270-C552BB59F6ED}"/>
              </a:ext>
            </a:extLst>
          </p:cNvPr>
          <p:cNvSpPr>
            <a:spLocks noGrp="1"/>
          </p:cNvSpPr>
          <p:nvPr>
            <p:ph idx="1"/>
          </p:nvPr>
        </p:nvSpPr>
        <p:spPr/>
        <p:txBody>
          <a:bodyPr/>
          <a:lstStyle/>
          <a:p>
            <a:r>
              <a:rPr lang="en-IN" dirty="0"/>
              <a:t>Mark Lutz, Learning Python, O’Reilly Books</a:t>
            </a:r>
          </a:p>
          <a:p>
            <a:r>
              <a:rPr lang="en-US" dirty="0"/>
              <a:t>Lecture Slides on Python, Prof. Henning </a:t>
            </a:r>
            <a:r>
              <a:rPr lang="en-US" dirty="0" err="1"/>
              <a:t>Schulzrrinne</a:t>
            </a:r>
            <a:r>
              <a:rPr lang="en-US" dirty="0"/>
              <a:t>, Columbia University</a:t>
            </a:r>
            <a:endParaRPr lang="en-IN" dirty="0"/>
          </a:p>
          <a:p>
            <a:r>
              <a:rPr lang="en-US" dirty="0"/>
              <a:t>Guido van Rossum, Tutorial Material of ZOPE Corporation, New York</a:t>
            </a:r>
          </a:p>
          <a:p>
            <a:r>
              <a:rPr lang="en-IN" dirty="0">
                <a:hlinkClick r:id="rId2"/>
              </a:rPr>
              <a:t>https://giphy.com/explore/python-snake</a:t>
            </a:r>
            <a:endParaRPr lang="en-IN" dirty="0"/>
          </a:p>
          <a:p>
            <a:r>
              <a:rPr lang="en-US" dirty="0"/>
              <a:t>Cay </a:t>
            </a:r>
            <a:r>
              <a:rPr lang="en-US" dirty="0" err="1"/>
              <a:t>Hostann</a:t>
            </a:r>
            <a:r>
              <a:rPr lang="en-US" dirty="0"/>
              <a:t>, </a:t>
            </a:r>
            <a:r>
              <a:rPr lang="en-US" dirty="0" err="1"/>
              <a:t>Rance</a:t>
            </a:r>
            <a:r>
              <a:rPr lang="en-US" dirty="0"/>
              <a:t> </a:t>
            </a:r>
            <a:r>
              <a:rPr lang="en-US" dirty="0" err="1"/>
              <a:t>Necaise</a:t>
            </a:r>
            <a:r>
              <a:rPr lang="en-US" dirty="0"/>
              <a:t>, Python for Everyone 2/e, Wiley Publications.</a:t>
            </a:r>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xmlns="" id="{1B799407-7140-45D9-BA4E-7C447A91928A}"/>
              </a:ext>
            </a:extLst>
          </p:cNvPr>
          <p:cNvSpPr>
            <a:spLocks noGrp="1"/>
          </p:cNvSpPr>
          <p:nvPr>
            <p:ph type="dt" sz="half" idx="10"/>
          </p:nvPr>
        </p:nvSpPr>
        <p:spPr/>
        <p:txBody>
          <a:bodyPr/>
          <a:lstStyle/>
          <a:p>
            <a:fld id="{B17EB3EB-684A-4289-82F0-016225EFBC25}" type="datetime5">
              <a:rPr lang="en-US" smtClean="0"/>
              <a:pPr/>
              <a:t>10-Jul-21</a:t>
            </a:fld>
            <a:endParaRPr lang="en-IN"/>
          </a:p>
        </p:txBody>
      </p:sp>
    </p:spTree>
    <p:extLst>
      <p:ext uri="{BB962C8B-B14F-4D97-AF65-F5344CB8AC3E}">
        <p14:creationId xmlns:p14="http://schemas.microsoft.com/office/powerpoint/2010/main" xmlns="" val="240360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sp>
        <p:nvSpPr>
          <p:cNvPr id="3" name="Content Placeholder 2"/>
          <p:cNvSpPr>
            <a:spLocks noGrp="1"/>
          </p:cNvSpPr>
          <p:nvPr>
            <p:ph idx="1"/>
          </p:nvPr>
        </p:nvSpPr>
        <p:spPr/>
        <p:txBody>
          <a:bodyPr/>
          <a:lstStyle/>
          <a:p>
            <a:r>
              <a:rPr lang="en-US"/>
              <a:t>As a dynamically typed scripting language, Python removes much of the syntactic clutter and complexity that clouds OOP in other tools.</a:t>
            </a:r>
          </a:p>
          <a:p>
            <a:endParaRPr lang="en-US"/>
          </a:p>
          <a:p>
            <a:r>
              <a:rPr lang="en-US"/>
              <a:t>Much of the python OOP boils down to this expression:</a:t>
            </a:r>
          </a:p>
          <a:p>
            <a:pPr lvl="1"/>
            <a:r>
              <a:rPr lang="en-US"/>
              <a:t>Object. Attribute</a:t>
            </a:r>
          </a:p>
          <a:p>
            <a:pPr lvl="1"/>
            <a:endParaRPr lang="en-US"/>
          </a:p>
          <a:p>
            <a:r>
              <a:rPr lang="en-US"/>
              <a:t>When we use classes in python, it searches a tree of linked objects, looking fro the first apperance of attribute that it can find.</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Comparative Example:</a:t>
            </a:r>
          </a:p>
        </p:txBody>
      </p:sp>
      <p:sp>
        <p:nvSpPr>
          <p:cNvPr id="3" name="Content Placeholder 2"/>
          <p:cNvSpPr>
            <a:spLocks noGrp="1"/>
          </p:cNvSpPr>
          <p:nvPr>
            <p:ph idx="1"/>
          </p:nvPr>
        </p:nvSpPr>
        <p:spPr/>
        <p:txBody>
          <a:bodyPr>
            <a:normAutofit fontScale="92500" lnSpcReduction="20000"/>
          </a:bodyPr>
          <a:lstStyle/>
          <a:p>
            <a:r>
              <a:rPr lang="en-US"/>
              <a:t>&gt;&gt;rec=(‘Bob’,41.5,[‘dev’,’mgr’]) # tuple based record</a:t>
            </a:r>
          </a:p>
          <a:p>
            <a:r>
              <a:rPr lang="en-US"/>
              <a:t>Print(rec[0])</a:t>
            </a:r>
          </a:p>
          <a:p>
            <a:r>
              <a:rPr lang="en-US"/>
              <a:t>Bob</a:t>
            </a:r>
          </a:p>
          <a:p>
            <a:r>
              <a:rPr lang="en-US"/>
              <a:t>#Dictionary based record</a:t>
            </a:r>
          </a:p>
          <a:p>
            <a:r>
              <a:rPr lang="en-US"/>
              <a:t>&gt;&gt;&gt;rec={}</a:t>
            </a:r>
          </a:p>
          <a:p>
            <a:r>
              <a:rPr lang="en-US"/>
              <a:t>rec[‘name’]=‘Bob’</a:t>
            </a:r>
          </a:p>
          <a:p>
            <a:r>
              <a:rPr lang="en-US"/>
              <a:t>rec[‘age’]=[41.5]</a:t>
            </a:r>
          </a:p>
          <a:p>
            <a:r>
              <a:rPr lang="en-US"/>
              <a:t>rec[‘jobs’]=[‘dev’,’mgr’]</a:t>
            </a:r>
          </a:p>
          <a:p>
            <a:r>
              <a:rPr lang="en-US"/>
              <a:t>Print(rec[‘name’])</a:t>
            </a:r>
          </a:p>
          <a:p>
            <a:r>
              <a:rPr lang="en-US"/>
              <a:t>Bob</a:t>
            </a:r>
          </a:p>
          <a:p>
            <a:endParaRPr lang="en-US"/>
          </a:p>
          <a:p>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Classes</a:t>
            </a:r>
          </a:p>
        </p:txBody>
      </p:sp>
      <p:sp>
        <p:nvSpPr>
          <p:cNvPr id="3" name="Content Placeholder 2"/>
          <p:cNvSpPr>
            <a:spLocks noGrp="1"/>
          </p:cNvSpPr>
          <p:nvPr>
            <p:ph idx="1"/>
          </p:nvPr>
        </p:nvSpPr>
        <p:spPr/>
        <p:txBody>
          <a:bodyPr/>
          <a:lstStyle/>
          <a:p>
            <a:r>
              <a:rPr lang="en-US"/>
              <a:t>Class Rec: pass</a:t>
            </a:r>
          </a:p>
          <a:p>
            <a:r>
              <a:rPr lang="en-US"/>
              <a:t>Rec.name = ‘Bob’</a:t>
            </a:r>
          </a:p>
          <a:p>
            <a:r>
              <a:rPr lang="en-US"/>
              <a:t>Rec.age=41.5</a:t>
            </a:r>
          </a:p>
          <a:p>
            <a:r>
              <a:rPr lang="en-US"/>
              <a:t>Rec.jobs=[‘dev’, ‘mgr’]</a:t>
            </a:r>
          </a:p>
          <a:p>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Distinct entities based on generating instances:</a:t>
            </a:r>
          </a:p>
        </p:txBody>
      </p:sp>
      <p:sp>
        <p:nvSpPr>
          <p:cNvPr id="3" name="Content Placeholder 2"/>
          <p:cNvSpPr>
            <a:spLocks noGrp="1"/>
          </p:cNvSpPr>
          <p:nvPr>
            <p:ph idx="1"/>
          </p:nvPr>
        </p:nvSpPr>
        <p:spPr/>
        <p:txBody>
          <a:bodyPr>
            <a:normAutofit fontScale="92500" lnSpcReduction="20000"/>
          </a:bodyPr>
          <a:lstStyle/>
          <a:p>
            <a:r>
              <a:rPr lang="en-US"/>
              <a:t>Class Rec: pass</a:t>
            </a:r>
          </a:p>
          <a:p>
            <a:r>
              <a:rPr lang="en-US"/>
              <a:t>Pers1 = rec()</a:t>
            </a:r>
          </a:p>
          <a:p>
            <a:r>
              <a:rPr lang="en-US"/>
              <a:t>Pers1.name = ‘Bob’</a:t>
            </a:r>
          </a:p>
          <a:p>
            <a:r>
              <a:rPr lang="en-US"/>
              <a:t>Pers1.age=41.5</a:t>
            </a:r>
          </a:p>
          <a:p>
            <a:r>
              <a:rPr lang="en-US"/>
              <a:t>Pers1.jobs=[‘dev’, ‘mgr’]</a:t>
            </a:r>
          </a:p>
          <a:p>
            <a:r>
              <a:rPr lang="en-US"/>
              <a:t>Pers2=Rec()</a:t>
            </a:r>
          </a:p>
          <a:p>
            <a:r>
              <a:rPr lang="en-US"/>
              <a:t>Class Rec: pass</a:t>
            </a:r>
          </a:p>
          <a:p>
            <a:r>
              <a:rPr lang="en-US"/>
              <a:t>Pers2.name = ‘Bog’</a:t>
            </a:r>
          </a:p>
          <a:p>
            <a:r>
              <a:rPr lang="en-US"/>
              <a:t>Pers2.age=42.5</a:t>
            </a:r>
          </a:p>
          <a:p>
            <a:r>
              <a:rPr lang="en-US"/>
              <a:t>Pers2.jobs=[‘dev’, ‘CTO’]</a:t>
            </a:r>
          </a:p>
          <a:p>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67EB6-314E-447A-865D-FDC866105DCD}"/>
              </a:ext>
            </a:extLst>
          </p:cNvPr>
          <p:cNvSpPr>
            <a:spLocks noGrp="1"/>
          </p:cNvSpPr>
          <p:nvPr>
            <p:ph type="title"/>
          </p:nvPr>
        </p:nvSpPr>
        <p:spPr/>
        <p:txBody>
          <a:bodyPr/>
          <a:lstStyle/>
          <a:p>
            <a:r>
              <a:rPr lang="en-IN"/>
              <a:t>Thank you</a:t>
            </a:r>
          </a:p>
        </p:txBody>
      </p:sp>
      <p:sp>
        <p:nvSpPr>
          <p:cNvPr id="4" name="Date Placeholder 3">
            <a:extLst>
              <a:ext uri="{FF2B5EF4-FFF2-40B4-BE49-F238E27FC236}">
                <a16:creationId xmlns:a16="http://schemas.microsoft.com/office/drawing/2014/main" xmlns="" id="{ABE34960-4557-4596-B573-65DE7B0D410C}"/>
              </a:ext>
            </a:extLst>
          </p:cNvPr>
          <p:cNvSpPr>
            <a:spLocks noGrp="1"/>
          </p:cNvSpPr>
          <p:nvPr>
            <p:ph type="dt" sz="half" idx="10"/>
          </p:nvPr>
        </p:nvSpPr>
        <p:spPr/>
        <p:txBody>
          <a:bodyPr/>
          <a:lstStyle/>
          <a:p>
            <a:fld id="{C418602B-E4A7-49EC-A002-5129AA8DE786}" type="datetime5">
              <a:rPr lang="en-US" smtClean="0"/>
              <a:pPr/>
              <a:t>10-Jul-21</a:t>
            </a:fld>
            <a:endParaRPr lang="en-IN"/>
          </a:p>
        </p:txBody>
      </p:sp>
    </p:spTree>
    <p:extLst>
      <p:ext uri="{BB962C8B-B14F-4D97-AF65-F5344CB8AC3E}">
        <p14:creationId xmlns:p14="http://schemas.microsoft.com/office/powerpoint/2010/main" xmlns="" val="262333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OOP in Python</a:t>
            </a:r>
          </a:p>
        </p:txBody>
      </p:sp>
      <p:sp>
        <p:nvSpPr>
          <p:cNvPr id="3" name="Content Placeholder 2"/>
          <p:cNvSpPr>
            <a:spLocks noGrp="1"/>
          </p:cNvSpPr>
          <p:nvPr>
            <p:ph idx="1"/>
          </p:nvPr>
        </p:nvSpPr>
        <p:spPr/>
        <p:txBody>
          <a:bodyPr/>
          <a:lstStyle/>
          <a:p>
            <a:r>
              <a:rPr lang="en-US" dirty="0"/>
              <a:t>Python class- a coding structure and device used to implement new kind of objects in python that support inheritance</a:t>
            </a:r>
          </a:p>
          <a:p>
            <a:r>
              <a:rPr lang="en-US" dirty="0"/>
              <a:t>Classes are Python’s main object-oriented programming tool.</a:t>
            </a:r>
          </a:p>
          <a:p>
            <a:r>
              <a:rPr lang="en-US" dirty="0"/>
              <a:t>OOP enables</a:t>
            </a:r>
          </a:p>
          <a:p>
            <a:pPr lvl="1"/>
            <a:r>
              <a:rPr lang="en-US" dirty="0"/>
              <a:t>Minimize code redundancy</a:t>
            </a:r>
          </a:p>
          <a:p>
            <a:pPr lvl="1"/>
            <a:r>
              <a:rPr lang="en-US" dirty="0"/>
              <a:t>Write new programs by customizing existing code</a:t>
            </a:r>
          </a:p>
          <a:p>
            <a:pPr lvl="1"/>
            <a:endParaRPr lang="en-US" dirty="0"/>
          </a:p>
          <a:p>
            <a:pPr lvl="1"/>
            <a:r>
              <a:rPr lang="en-US" dirty="0"/>
              <a:t>Note: OOP class structure are entirely optional, there are similar to C Structures and </a:t>
            </a:r>
            <a:r>
              <a:rPr lang="en-US"/>
              <a:t>Pascal Records.</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Python OOP</a:t>
            </a:r>
          </a:p>
        </p:txBody>
      </p:sp>
      <p:sp>
        <p:nvSpPr>
          <p:cNvPr id="3" name="Content Placeholder 2"/>
          <p:cNvSpPr>
            <a:spLocks noGrp="1"/>
          </p:cNvSpPr>
          <p:nvPr>
            <p:ph idx="1"/>
          </p:nvPr>
        </p:nvSpPr>
        <p:spPr/>
        <p:txBody>
          <a:bodyPr/>
          <a:lstStyle/>
          <a:p>
            <a:endParaRPr lang="en-US" dirty="0"/>
          </a:p>
          <a:p>
            <a:r>
              <a:rPr lang="en-US" dirty="0"/>
              <a:t>Doing long term product development</a:t>
            </a:r>
          </a:p>
          <a:p>
            <a:pPr lvl="1"/>
            <a:r>
              <a:rPr lang="en-US" smtClean="0"/>
              <a:t>Strategic </a:t>
            </a:r>
            <a:r>
              <a:rPr lang="en-US" dirty="0"/>
              <a:t>Mode</a:t>
            </a:r>
          </a:p>
          <a:p>
            <a:r>
              <a:rPr lang="en-US" dirty="0"/>
              <a:t>Doing a short patch work where time is very less</a:t>
            </a:r>
          </a:p>
          <a:p>
            <a:pPr lvl="1"/>
            <a:r>
              <a:rPr lang="en-US" dirty="0"/>
              <a:t>Tactical Mode</a:t>
            </a:r>
          </a:p>
          <a:p>
            <a:endParaRPr lang="en-US" dirty="0"/>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Python Classes</a:t>
            </a:r>
          </a:p>
        </p:txBody>
      </p:sp>
      <p:sp>
        <p:nvSpPr>
          <p:cNvPr id="3" name="Content Placeholder 2"/>
          <p:cNvSpPr>
            <a:spLocks noGrp="1"/>
          </p:cNvSpPr>
          <p:nvPr>
            <p:ph idx="1"/>
          </p:nvPr>
        </p:nvSpPr>
        <p:spPr/>
        <p:txBody>
          <a:bodyPr/>
          <a:lstStyle/>
          <a:p>
            <a:r>
              <a:rPr lang="en-US"/>
              <a:t>Example: What would we require to design a pizza making robot?</a:t>
            </a:r>
          </a:p>
          <a:p>
            <a:endParaRPr lang="en-US"/>
          </a:p>
          <a:p>
            <a:r>
              <a:rPr lang="en-US"/>
              <a:t>Inheritance:  Pizza making robots are kind of robots, that posses the usual robot properties. We say they “Inherit” properties of all robots.</a:t>
            </a:r>
          </a:p>
          <a:p>
            <a:r>
              <a:rPr lang="en-US"/>
              <a:t>These common properties need to be implemented only once for the general case and can be used in part or in full by all types of robots we may build in the near future.</a:t>
            </a:r>
          </a:p>
          <a:p>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Python Classes?</a:t>
            </a:r>
          </a:p>
        </p:txBody>
      </p:sp>
      <p:sp>
        <p:nvSpPr>
          <p:cNvPr id="3" name="Content Placeholder 2"/>
          <p:cNvSpPr>
            <a:spLocks noGrp="1"/>
          </p:cNvSpPr>
          <p:nvPr>
            <p:ph idx="1"/>
          </p:nvPr>
        </p:nvSpPr>
        <p:spPr/>
        <p:txBody>
          <a:bodyPr/>
          <a:lstStyle/>
          <a:p>
            <a:r>
              <a:rPr lang="en-US"/>
              <a:t>Composition:</a:t>
            </a:r>
          </a:p>
          <a:p>
            <a:pPr lvl="1"/>
            <a:r>
              <a:rPr lang="en-US"/>
              <a:t>Pizza making robots are really collections of components that work together as a team. For instance, for our robot to be successful, it might need arms to roll dough, motors to maneuver to the oven, and so on.</a:t>
            </a:r>
          </a:p>
          <a:p>
            <a:pPr lvl="1"/>
            <a:r>
              <a:rPr lang="en-US"/>
              <a:t>In OOP parlance, our robot is an example of composition.</a:t>
            </a:r>
          </a:p>
          <a:p>
            <a:pPr lvl="2"/>
            <a:r>
              <a:rPr lang="en-US"/>
              <a:t>It contains other objects that it activates to do it’s bidding.</a:t>
            </a:r>
          </a:p>
          <a:p>
            <a:pPr lvl="2"/>
            <a:r>
              <a:rPr lang="en-US"/>
              <a:t>Each component might be coded as a class, which defines it’s own behavior and relationships.</a:t>
            </a:r>
          </a:p>
          <a:p>
            <a:pPr lvl="2"/>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Critical Aspects of Classes:</a:t>
            </a:r>
          </a:p>
        </p:txBody>
      </p:sp>
      <p:sp>
        <p:nvSpPr>
          <p:cNvPr id="3" name="Content Placeholder 2"/>
          <p:cNvSpPr>
            <a:spLocks noGrp="1"/>
          </p:cNvSpPr>
          <p:nvPr>
            <p:ph idx="1"/>
          </p:nvPr>
        </p:nvSpPr>
        <p:spPr/>
        <p:txBody>
          <a:bodyPr/>
          <a:lstStyle/>
          <a:p>
            <a:r>
              <a:rPr lang="en-US"/>
              <a:t>Multiple Instances:</a:t>
            </a:r>
          </a:p>
          <a:p>
            <a:pPr lvl="1"/>
            <a:r>
              <a:rPr lang="en-US"/>
              <a:t>Classes are essentially factories for generating one or more objects.</a:t>
            </a:r>
          </a:p>
          <a:p>
            <a:pPr lvl="1"/>
            <a:r>
              <a:rPr lang="en-US"/>
              <a:t>Every time we call a class, we generate a new object with a distinct namespace</a:t>
            </a:r>
          </a:p>
          <a:p>
            <a:pPr lvl="1"/>
            <a:r>
              <a:rPr lang="en-US"/>
              <a:t>Each object generated from a class has access to the class’s attributes and gets a namespace of it’s own for data that varies per object.</a:t>
            </a:r>
          </a:p>
          <a:p>
            <a:pPr lvl="1"/>
            <a:r>
              <a:rPr lang="en-US"/>
              <a:t>This is similar to the per-call state retention using closure functions, but it’s explicit and natural in classes, and is just one of the things that classes do.</a:t>
            </a:r>
          </a:p>
          <a:p>
            <a:pPr lvl="1"/>
            <a:r>
              <a:rPr lang="en-US"/>
              <a:t>Classes offer a complete programming solution.</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Python’s OOP tool design is based on:</a:t>
            </a:r>
          </a:p>
        </p:txBody>
      </p:sp>
      <p:sp>
        <p:nvSpPr>
          <p:cNvPr id="3" name="Content Placeholder 2"/>
          <p:cNvSpPr>
            <a:spLocks noGrp="1"/>
          </p:cNvSpPr>
          <p:nvPr>
            <p:ph idx="1"/>
          </p:nvPr>
        </p:nvSpPr>
        <p:spPr/>
        <p:txBody>
          <a:bodyPr/>
          <a:lstStyle/>
          <a:p>
            <a:r>
              <a:rPr lang="en-US"/>
              <a:t>Inheritance</a:t>
            </a:r>
          </a:p>
          <a:p>
            <a:pPr lvl="1"/>
            <a:r>
              <a:rPr lang="en-US"/>
              <a:t>Inheritance is based on attribute lookup in Python</a:t>
            </a:r>
          </a:p>
          <a:p>
            <a:r>
              <a:rPr lang="en-US"/>
              <a:t>Polymorphism</a:t>
            </a:r>
          </a:p>
          <a:p>
            <a:pPr lvl="1"/>
            <a:r>
              <a:rPr lang="en-US"/>
              <a:t>In X.method, the meaning of method depends on the type(class) of subject object X</a:t>
            </a:r>
          </a:p>
          <a:p>
            <a:r>
              <a:rPr lang="en-US"/>
              <a:t>Encapsulation</a:t>
            </a:r>
          </a:p>
          <a:p>
            <a:pPr lvl="1"/>
            <a:r>
              <a:rPr lang="en-US"/>
              <a:t>Methods and operators implement behavior, though data hiding is a convention by default.</a:t>
            </a:r>
          </a:p>
          <a:p>
            <a:pPr lvl="1">
              <a:buNone/>
            </a:pPr>
            <a:endParaRPr lang="en-US"/>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Critical Aspects:</a:t>
            </a:r>
          </a:p>
        </p:txBody>
      </p:sp>
      <p:sp>
        <p:nvSpPr>
          <p:cNvPr id="3" name="Content Placeholder 2"/>
          <p:cNvSpPr>
            <a:spLocks noGrp="1"/>
          </p:cNvSpPr>
          <p:nvPr>
            <p:ph idx="1"/>
          </p:nvPr>
        </p:nvSpPr>
        <p:spPr/>
        <p:txBody>
          <a:bodyPr/>
          <a:lstStyle/>
          <a:p>
            <a:r>
              <a:rPr lang="en-US"/>
              <a:t>Customization via inheritance:</a:t>
            </a:r>
          </a:p>
          <a:p>
            <a:pPr lvl="1"/>
            <a:r>
              <a:rPr lang="en-US"/>
              <a:t>We can extend a class by redefining it’s attributes outside the class itself in new software components coded as subclasses.</a:t>
            </a:r>
          </a:p>
          <a:p>
            <a:pPr lvl="1"/>
            <a:r>
              <a:rPr lang="en-US"/>
              <a:t>Classes are built with namespace hierarchies, which define names to be used by objects created from classes in the hierarchy.</a:t>
            </a:r>
          </a:p>
          <a:p>
            <a:pPr lvl="1"/>
            <a:r>
              <a:rPr lang="en-US"/>
              <a:t>This supports multiple customizable behaviors more directly than tools. </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Critical Aspects:</a:t>
            </a:r>
          </a:p>
        </p:txBody>
      </p:sp>
      <p:sp>
        <p:nvSpPr>
          <p:cNvPr id="3" name="Content Placeholder 2"/>
          <p:cNvSpPr>
            <a:spLocks noGrp="1"/>
          </p:cNvSpPr>
          <p:nvPr>
            <p:ph idx="1"/>
          </p:nvPr>
        </p:nvSpPr>
        <p:spPr/>
        <p:txBody>
          <a:bodyPr/>
          <a:lstStyle/>
          <a:p>
            <a:r>
              <a:rPr lang="en-US"/>
              <a:t>Operator Overloading:</a:t>
            </a:r>
          </a:p>
          <a:p>
            <a:pPr lvl="1"/>
            <a:r>
              <a:rPr lang="en-US"/>
              <a:t>By providing special protocol methods, classes can define objects that respond to the sorts of operations we have seen using built in types.</a:t>
            </a:r>
          </a:p>
          <a:p>
            <a:pPr lvl="1"/>
            <a:endParaRPr lang="en-US"/>
          </a:p>
          <a:p>
            <a:pPr lvl="1"/>
            <a:r>
              <a:rPr lang="en-US"/>
              <a:t>Objects made with classes can be sliced, concatenated, indexed and so on.</a:t>
            </a:r>
          </a:p>
          <a:p>
            <a:pPr lvl="1"/>
            <a:endParaRPr lang="en-US"/>
          </a:p>
          <a:p>
            <a:pPr lvl="1"/>
            <a:r>
              <a:rPr lang="en-US"/>
              <a:t>Python provides hooks that classes can use to interpret and implement any built in type operation.</a:t>
            </a:r>
          </a:p>
        </p:txBody>
      </p:sp>
      <p:sp>
        <p:nvSpPr>
          <p:cNvPr id="4" name="Date Placeholder 3"/>
          <p:cNvSpPr>
            <a:spLocks noGrp="1"/>
          </p:cNvSpPr>
          <p:nvPr>
            <p:ph type="dt" sz="half" idx="10"/>
          </p:nvPr>
        </p:nvSpPr>
        <p:spPr/>
        <p:txBody>
          <a:bodyPr/>
          <a:lstStyle/>
          <a:p>
            <a:fld id="{C7FFAEFF-77AC-4387-96C5-94339AB14B94}" type="datetime5">
              <a:rPr lang="en-US" smtClean="0"/>
              <a:pPr/>
              <a:t>10-Jul-21</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851</Words>
  <Application>Microsoft Office PowerPoint</Application>
  <PresentationFormat>Custom</PresentationFormat>
  <Paragraphs>120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Python Programming Lab</vt:lpstr>
      <vt:lpstr>OOP in Python</vt:lpstr>
      <vt:lpstr>Why Python OOP</vt:lpstr>
      <vt:lpstr>Why Python Classes</vt:lpstr>
      <vt:lpstr>Why Python Classes?</vt:lpstr>
      <vt:lpstr>Critical Aspects of Classes:</vt:lpstr>
      <vt:lpstr>Python’s OOP tool design is based on:</vt:lpstr>
      <vt:lpstr>Critical Aspects:</vt:lpstr>
      <vt:lpstr>Critical Aspects:</vt:lpstr>
      <vt:lpstr>Mechanism</vt:lpstr>
      <vt:lpstr>References:</vt:lpstr>
      <vt:lpstr>Features:</vt:lpstr>
      <vt:lpstr>Comparative Example:</vt:lpstr>
      <vt:lpstr>Using Classes</vt:lpstr>
      <vt:lpstr>Distinct entities based on generating instances: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Lab</dc:title>
  <dc:creator>Dr.K.Srikanth</dc:creator>
  <cp:lastModifiedBy>Dr_Srikanth</cp:lastModifiedBy>
  <cp:revision>44</cp:revision>
  <dcterms:created xsi:type="dcterms:W3CDTF">2021-04-26T02:07:03Z</dcterms:created>
  <dcterms:modified xsi:type="dcterms:W3CDTF">2021-07-10T04:59:28Z</dcterms:modified>
  <cp:category>Draft</cp:category>
</cp:coreProperties>
</file>