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8" r:id="rId4"/>
    <p:sldId id="340" r:id="rId5"/>
    <p:sldId id="341" r:id="rId6"/>
    <p:sldId id="342" r:id="rId7"/>
    <p:sldId id="343" r:id="rId8"/>
    <p:sldId id="344" r:id="rId9"/>
    <p:sldId id="267" r:id="rId10"/>
    <p:sldId id="33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324" autoAdjust="0"/>
  </p:normalViewPr>
  <p:slideViewPr>
    <p:cSldViewPr snapToGrid="0">
      <p:cViewPr varScale="1">
        <p:scale>
          <a:sx n="58" d="100"/>
          <a:sy n="58" d="100"/>
        </p:scale>
        <p:origin x="9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3EE7D-AA82-4FFC-966A-E04A087A33D4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54CBD-0954-4A92-B2CB-31F0E2933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89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8991-2335-454F-9C12-8ADA7EF0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4212C-C50B-4C62-8038-E3C7B10DF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D6131-2E92-4BE6-90CF-B87F1CC7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BEBE-4C9E-4C5F-BC4B-BA8EDF6979E6}" type="datetime5">
              <a:rPr lang="en-US" smtClean="0"/>
              <a:t>29-Jun-21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C14AE-61C4-4139-B1F3-71E0D716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4A964-3EFF-44C6-A440-8B3A17F9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49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C6CA-919E-4AB1-B81F-7F76EA23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82799-6B68-4EC2-A98D-BC012FE72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1AFB-B49A-4A6A-BFCE-D9AF1313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7BBE-0478-4CFB-9D67-8EE524DD0A90}" type="datetime5">
              <a:rPr lang="en-US" smtClean="0"/>
              <a:t>29-Jun-21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E3F5B-A343-4B81-9BAA-2E4D0A0C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075BF-9021-4525-B83F-CEF2E436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54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671CF-3C49-4E8D-B794-53D54684C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D0405-9239-4D4C-BFE3-F4164B1B3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AD7E8-2949-49D4-92BF-E8DF297B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53F6-9BF9-46F4-A431-912A3E5CC530}" type="datetime5">
              <a:rPr lang="en-US" smtClean="0"/>
              <a:t>29-Jun-21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90596-362C-4D2C-895C-0C42D47F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D1B02-18F6-4556-91DB-BDC09887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49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957B-78DB-4537-8F7A-309D4FFB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F0EEF-8820-4EB3-95BE-A00BAAA5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BD88C-2C7A-49C2-83E2-3545547A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t>29-Jun-21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54869-9824-40AA-8527-389A921D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6F5C6-D7A3-482A-BA47-B41E8F1E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98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6F91-DDF5-4D8C-AD48-29720A3B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9A488-CFC4-4B56-99F9-8986832F8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AABAB-E19C-4C87-A59F-19A38BD5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6476-64AD-4212-8838-BF1A6D352E9F}" type="datetime5">
              <a:rPr lang="en-US" smtClean="0"/>
              <a:t>29-Jun-21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A6FE4-C102-4FB2-A75D-CB749C3B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09C84-AEC9-4234-A491-6901A300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72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E14A-D8F6-402C-8403-64294E87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EDF3E-314C-4200-99EF-52D04139C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44FA6-3E5B-43F8-95A3-661F64137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1140F-73E7-4BF8-86D9-7C9607B7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2B72-AF2E-4923-A023-104C651FBF14}" type="datetime5">
              <a:rPr lang="en-US" smtClean="0"/>
              <a:t>29-Jun-21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05C18-3F04-4CF7-9715-1D905196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CE44D-4FC8-4D61-8806-40A6C931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88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4FA5-EB3A-4DFA-9CFF-2FB064FA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6652C-6DA8-4D38-93CF-E2E017755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C0A0A-637E-411B-8CAE-6164A86AC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4E01D-FB30-4176-B94F-4BEF36501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A2ADB-F34B-4DE0-A5BA-B5CA0CFD5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BEC76-D5EE-43AA-BEB5-2C4F57CC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1C69-1B64-4329-A8B9-B708A4D3C954}" type="datetime5">
              <a:rPr lang="en-US" smtClean="0"/>
              <a:t>29-Jun-21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A69089-3FCD-472C-A61E-D5308933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18C1D-1A50-4078-B6F0-BCBADE85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56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A59A-E847-41E8-8823-71825CFA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C76B5-E098-4C2A-998D-2C41EF4B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CADD-E641-44E6-8D39-1923717DC87E}" type="datetime5">
              <a:rPr lang="en-US" smtClean="0"/>
              <a:t>29-Jun-21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56535-A625-4A88-8382-1414E92C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E87CD-48D5-475D-B57A-7A40F461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89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BAA7C-03F2-4E9C-BFA9-963B5E79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F95E-B2EB-4001-8AF2-F0511FC9A21C}" type="datetime5">
              <a:rPr lang="en-US" smtClean="0"/>
              <a:t>29-Jun-21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536B3B-1337-446D-B770-C1F866ED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07F80-2CF9-40D2-9AB8-D04DC97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67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708C-232F-4157-A452-55C2D9316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72A93-57F3-4606-9A23-006C4668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3793C-18E3-4ABE-BF4E-C5384F7F8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F9D57-BD6C-4984-9B2F-C88BF99D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9378-AE55-4121-83A4-B0F471F43F38}" type="datetime5">
              <a:rPr lang="en-US" smtClean="0"/>
              <a:t>29-Jun-21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D9DA5-086B-4DCE-B245-CED5C0BE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E1D29-C945-4A11-BEA2-18024F09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C32A-0457-494F-AB95-14553DC8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88CF2-9AC9-464A-8835-05BC67F16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1C2B1-7BC9-4FFC-9B26-987D8D224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041DD-D738-4735-A496-58EF4A7F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C9AE-EAAA-4C53-8099-2970E03430FD}" type="datetime5">
              <a:rPr lang="en-US" smtClean="0"/>
              <a:t>29-Jun-21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94791-A3CF-42A6-A16B-4FA9AFE4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E6597-52D2-4BE3-8C7E-7DB5F09D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02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92F98-5A09-48BE-8179-3EC435BE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10EEE-0FD6-47BC-8C74-180DA8188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0977-4A93-48E7-B8A2-34C1E6B85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6584E-2BB8-4275-AE81-111F73F968B0}" type="datetime5">
              <a:rPr lang="en-US" smtClean="0"/>
              <a:t>29-Jun-21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113C5-8BD2-44B5-9DBC-1F3CBEFBD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Advanced Programming Spring 2002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B6C76-C8A9-4A36-81F4-05A8706EF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2879B-DD63-49DD-ACE6-C0F14643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35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phy.com/explore/python-snak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0092F-1AB0-454E-991F-475715F40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1856" y="3113415"/>
            <a:ext cx="4036334" cy="238760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 Lab::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topic#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Week8# 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Operations#Dictionaries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7181B-768B-480C-A7A5-043D8FEE5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1858" y="1122362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IN" sz="2000" dirty="0"/>
              <a:t>Dr.K.Srikanth</a:t>
            </a:r>
          </a:p>
          <a:p>
            <a:pPr algn="l"/>
            <a:r>
              <a:rPr lang="en-IN" sz="2000" dirty="0"/>
              <a:t>Assistant Professor</a:t>
            </a:r>
          </a:p>
          <a:p>
            <a:pPr algn="l"/>
            <a:r>
              <a:rPr lang="en-IN" sz="2000" dirty="0"/>
              <a:t>Dept of EEE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ayatri LOGO AUTONOMOUS_25_4_2013_14_35.JPG">
            <a:extLst>
              <a:ext uri="{FF2B5EF4-FFF2-40B4-BE49-F238E27FC236}">
                <a16:creationId xmlns:a16="http://schemas.microsoft.com/office/drawing/2014/main" id="{6D89BED2-6AF7-4F50-B637-3721FD8406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98" r="741" b="2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B4D65-4311-4D51-B8F9-7CB2868E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834A-D100-4975-98E5-6C8D300B0F48}" type="datetime5">
              <a:rPr lang="en-US" smtClean="0"/>
              <a:t>29-Jun-21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28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A15B-37F5-4EF6-BD77-E9E1DDF6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F3377-075B-4CE9-8270-C552BB59F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Taneja Sheetal; Kumar Naveen. Python Programming: A modular approach . Pearson Education. Kindle Edition. </a:t>
            </a:r>
            <a:endParaRPr lang="en-IN" dirty="0"/>
          </a:p>
          <a:p>
            <a:endParaRPr lang="en-IN" dirty="0"/>
          </a:p>
          <a:p>
            <a:r>
              <a:rPr lang="en-IN" dirty="0"/>
              <a:t>Mark Lutz, Learning Python, O’Reilly Books</a:t>
            </a:r>
          </a:p>
          <a:p>
            <a:r>
              <a:rPr lang="en-US" dirty="0"/>
              <a:t>Lecture Slides on Python, Prof. Henning </a:t>
            </a:r>
            <a:r>
              <a:rPr lang="en-US" dirty="0" err="1"/>
              <a:t>Schulzrrinne</a:t>
            </a:r>
            <a:r>
              <a:rPr lang="en-US" dirty="0"/>
              <a:t>, Columbia University</a:t>
            </a:r>
            <a:endParaRPr lang="en-IN" dirty="0"/>
          </a:p>
          <a:p>
            <a:r>
              <a:rPr lang="en-US" dirty="0"/>
              <a:t>Guido van Rossum, Tutorial Material of ZOPE Corporation, New York</a:t>
            </a:r>
          </a:p>
          <a:p>
            <a:r>
              <a:rPr lang="en-IN" dirty="0">
                <a:hlinkClick r:id="rId2"/>
              </a:rPr>
              <a:t>https://giphy.com/explore/python-snake</a:t>
            </a:r>
            <a:endParaRPr lang="en-IN" dirty="0"/>
          </a:p>
          <a:p>
            <a:r>
              <a:rPr lang="en-US" dirty="0"/>
              <a:t>Cay </a:t>
            </a:r>
            <a:r>
              <a:rPr lang="en-US" dirty="0" err="1"/>
              <a:t>Hostann</a:t>
            </a:r>
            <a:r>
              <a:rPr lang="en-US" dirty="0"/>
              <a:t>, </a:t>
            </a:r>
            <a:r>
              <a:rPr lang="en-US" dirty="0" err="1"/>
              <a:t>Rance</a:t>
            </a:r>
            <a:r>
              <a:rPr lang="en-US" dirty="0"/>
              <a:t> </a:t>
            </a:r>
            <a:r>
              <a:rPr lang="en-US" dirty="0" err="1"/>
              <a:t>Necaise</a:t>
            </a:r>
            <a:r>
              <a:rPr lang="en-US" dirty="0"/>
              <a:t>, Python for Everyone 2/e, Wiley Publications.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99407-7140-45D9-BA4E-7C447A91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B3EB-684A-4289-82F0-016225EFBC25}" type="datetime5">
              <a:rPr lang="en-US" smtClean="0"/>
              <a:t>29-Jun-21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603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gnifying glass on clear background">
            <a:extLst>
              <a:ext uri="{FF2B5EF4-FFF2-40B4-BE49-F238E27FC236}">
                <a16:creationId xmlns:a16="http://schemas.microsoft.com/office/drawing/2014/main" id="{67454283-D221-4E0A-9B8F-E942221BD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67EB6-314E-447A-865D-FDC86610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Thank you, </a:t>
            </a:r>
            <a:br>
              <a:rPr lang="en-US" sz="5200">
                <a:solidFill>
                  <a:srgbClr val="FFFFFF"/>
                </a:solidFill>
              </a:rPr>
            </a:br>
            <a:br>
              <a:rPr lang="en-US" sz="5200">
                <a:solidFill>
                  <a:srgbClr val="FFFFFF"/>
                </a:solidFill>
              </a:rPr>
            </a:br>
            <a:r>
              <a:rPr lang="en-US" sz="5200">
                <a:solidFill>
                  <a:srgbClr val="FFFFFF"/>
                </a:solidFill>
              </a:rPr>
              <a:t>Any queries?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34960-4557-4596-B573-65DE7B0D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418602B-E4A7-49EC-A002-5129AA8DE786}" type="datetime5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29-Jun-21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2333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00096-9000-42E9-BA2D-0CC3439A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Syllabus:: List of Experiments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28BF9-3EC6-44A5-8A83-D4D072F0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74EB-B5EA-44A7-B14E-D85BF253C3B5}" type="datetime5">
              <a:rPr lang="en-US" smtClean="0"/>
              <a:t>29-Jun-21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CF717E-E55E-4E84-9B36-8AEE676A64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647"/>
          <a:stretch/>
        </p:blipFill>
        <p:spPr>
          <a:xfrm>
            <a:off x="2481262" y="1381183"/>
            <a:ext cx="7229475" cy="466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8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3238-8585-4531-942E-55132C6C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Syllabus:: List of Experiments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3237C-7557-4C7D-AFCF-29B4AC9D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430-D436-4717-A01C-8BF4C98D4FB9}" type="datetime5">
              <a:rPr lang="en-US" smtClean="0"/>
              <a:t>29-Jun-21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388F87-1067-4AE2-9730-9106674D3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014" y="1825625"/>
            <a:ext cx="6677971" cy="4351338"/>
          </a:xfrm>
        </p:spPr>
      </p:pic>
    </p:spTree>
    <p:extLst>
      <p:ext uri="{BB962C8B-B14F-4D97-AF65-F5344CB8AC3E}">
        <p14:creationId xmlns:p14="http://schemas.microsoft.com/office/powerpoint/2010/main" val="244102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043D-6706-4575-B220-F001E4D3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DD2F2-85D3-4360-9A37-D73EE1778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class is a template that provides a logical grouping of data and methods that operate on them.</a:t>
            </a:r>
          </a:p>
          <a:p>
            <a:r>
              <a:rPr lang="en-US" dirty="0"/>
              <a:t>Instances of a class are called objects.</a:t>
            </a:r>
          </a:p>
          <a:p>
            <a:r>
              <a:rPr lang="en-US" dirty="0"/>
              <a:t>A program of moderate size would comprise several groups of related information. </a:t>
            </a:r>
          </a:p>
          <a:p>
            <a:r>
              <a:rPr lang="en-US" dirty="0"/>
              <a:t>Keeping track of them in an ad-hoc manner would be a challenging task. Packaging together related code and data in the form of classes would make our job easier.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F6A81-AAAF-482E-85EB-7E441935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t>29-Jun-21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15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B9B0-8E15-44B1-8181-A335348F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368A-05D8-416C-9089-152525A33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used so far took values of types (also called classes) string (str), integer (int), floating point (float), Boolean (bool), list, tuple, or dictionary (</a:t>
            </a:r>
            <a:r>
              <a:rPr lang="en-US" dirty="0" err="1"/>
              <a:t>dict</a:t>
            </a:r>
            <a:r>
              <a:rPr lang="en-US" dirty="0"/>
              <a:t>). </a:t>
            </a:r>
          </a:p>
          <a:p>
            <a:r>
              <a:rPr lang="en-US" dirty="0"/>
              <a:t>As these classes are already available in Python, they are called built-in classes.</a:t>
            </a:r>
          </a:p>
          <a:p>
            <a:r>
              <a:rPr lang="en-US" dirty="0"/>
              <a:t> Python also allows us to define new classes (i.e., types), called user-defined classes. </a:t>
            </a:r>
          </a:p>
          <a:p>
            <a:r>
              <a:rPr lang="en-US" dirty="0"/>
              <a:t>Data and methods associated with a class are collectively known as class attributes.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2689B-DA6F-4AC1-813C-F020C1CF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t>29-Jun-21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31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E86BA-926C-487B-B40B-C767860BC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Example#1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7C1D906F-9BE6-4107-A60F-31FB05125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271150"/>
            <a:ext cx="7347537" cy="431667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FEE4B-080C-444B-9A0F-1367CB03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7083" y="6356350"/>
            <a:ext cx="255679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C7FFAEFF-77AC-4387-96C5-94339AB14B94}" type="datetime5">
              <a:rPr lang="en-US" smtClean="0"/>
              <a:pPr algn="r">
                <a:spcAft>
                  <a:spcPts val="600"/>
                </a:spcAft>
              </a:pPr>
              <a:t>29-Jun-21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E8895-C4C0-40F5-8730-5759162DAF07}"/>
              </a:ext>
            </a:extLst>
          </p:cNvPr>
          <p:cNvSpPr txBox="1"/>
          <p:nvPr/>
        </p:nvSpPr>
        <p:spPr>
          <a:xfrm>
            <a:off x="3047082" y="5892581"/>
            <a:ext cx="609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 attributes of class Person: name, DOB, and address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48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2112-FDB4-4A0D-AEC7-3F18C10B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9F458-C586-4282-A838-FBB15A7B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class definition begins with the keyword class followed by the name of the class, and a colon.</a:t>
            </a:r>
          </a:p>
          <a:p>
            <a:r>
              <a:rPr lang="en-US" dirty="0"/>
              <a:t>The first letter of the class name is capitalized. </a:t>
            </a:r>
          </a:p>
          <a:p>
            <a:r>
              <a:rPr lang="en-US" dirty="0"/>
              <a:t>The syntax for class definition is as follows: syntax for class definition</a:t>
            </a:r>
          </a:p>
          <a:p>
            <a:r>
              <a:rPr lang="en-US" dirty="0"/>
              <a:t> class </a:t>
            </a:r>
            <a:r>
              <a:rPr lang="en-US" dirty="0" err="1"/>
              <a:t>ClassName</a:t>
            </a:r>
            <a:r>
              <a:rPr lang="en-US" dirty="0"/>
              <a:t>: </a:t>
            </a:r>
            <a:r>
              <a:rPr lang="en-US" dirty="0" err="1"/>
              <a:t>classBody</a:t>
            </a:r>
            <a:endParaRPr lang="en-US" dirty="0"/>
          </a:p>
          <a:p>
            <a:r>
              <a:rPr lang="en-US" dirty="0"/>
              <a:t> In the docstring in line 2, we describe the purpose of the class. </a:t>
            </a:r>
          </a:p>
          <a:p>
            <a:r>
              <a:rPr lang="en-US" dirty="0"/>
              <a:t>In line 3, we introduce the class variable count and initialize it to 0. </a:t>
            </a:r>
          </a:p>
          <a:p>
            <a:r>
              <a:rPr lang="en-US" dirty="0"/>
              <a:t>It is used to keep count of the number of Person objects created. </a:t>
            </a:r>
          </a:p>
          <a:p>
            <a:r>
              <a:rPr lang="en-US" dirty="0"/>
              <a:t>The class variables are also called static variables. </a:t>
            </a:r>
          </a:p>
          <a:p>
            <a:r>
              <a:rPr lang="en-US" dirty="0"/>
              <a:t>The__</a:t>
            </a:r>
            <a:r>
              <a:rPr lang="en-US" dirty="0" err="1"/>
              <a:t>init</a:t>
            </a:r>
            <a:r>
              <a:rPr lang="en-US" dirty="0"/>
              <a:t>__ method is used to initialize data for the instance of the class being constructed and is called class initializer or class constructor.</a:t>
            </a:r>
          </a:p>
          <a:p>
            <a:r>
              <a:rPr lang="en-US" dirty="0"/>
              <a:t> However, for the sake of completeness, we would like to mention that there may be a class not having any __</a:t>
            </a:r>
            <a:r>
              <a:rPr lang="en-US" dirty="0" err="1"/>
              <a:t>init</a:t>
            </a:r>
            <a:r>
              <a:rPr lang="en-US" dirty="0"/>
              <a:t>__ method.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7FBB3-5789-4AFA-8134-82B0665F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t>29-Jun-21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04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7B27-1BEC-4F64-864D-CCADB51A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7FFAEFF-77AC-4387-96C5-94339AB14B94}" type="datetime5">
              <a:rPr lang="en-US" smtClean="0"/>
              <a:pPr>
                <a:spcAft>
                  <a:spcPts val="600"/>
                </a:spcAft>
              </a:pPr>
              <a:t>29-Jun-21</a:t>
            </a:fld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F5E43BD-0828-4A41-B6DE-AC853E31A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342" y="643467"/>
            <a:ext cx="6207315" cy="5571065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24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1EC5-0044-4DEA-A634-3B01D873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64D53-BDED-48F6-84A1-8F00EC0E8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Y. Daniel Liang, Introduction to programming using Python, Pearson Publications, 2017. </a:t>
            </a:r>
          </a:p>
          <a:p>
            <a:r>
              <a:rPr lang="en-IN" dirty="0"/>
              <a:t>2. Sheetal Taneja, Python Programming A Modular Approach, 1st edition, Pearson Publications, 2017. </a:t>
            </a:r>
          </a:p>
          <a:p>
            <a:r>
              <a:rPr lang="en-IN" dirty="0"/>
              <a:t>3. Brett </a:t>
            </a:r>
            <a:r>
              <a:rPr lang="en-IN" dirty="0" err="1"/>
              <a:t>Slatkin</a:t>
            </a:r>
            <a:r>
              <a:rPr lang="en-IN" dirty="0"/>
              <a:t> (C), Effective Python: 59 Specific Ways to Write Better Python, I/C, 1st edition, Pearson Publications, 2015. </a:t>
            </a:r>
          </a:p>
          <a:p>
            <a:r>
              <a:rPr lang="en-IN" dirty="0"/>
              <a:t>4. Ashok </a:t>
            </a:r>
            <a:r>
              <a:rPr lang="en-IN" dirty="0" err="1"/>
              <a:t>Namdev</a:t>
            </a:r>
            <a:r>
              <a:rPr lang="en-IN" dirty="0"/>
              <a:t> </a:t>
            </a:r>
            <a:r>
              <a:rPr lang="en-IN" dirty="0" err="1"/>
              <a:t>Kamathane</a:t>
            </a:r>
            <a:r>
              <a:rPr lang="en-IN" dirty="0"/>
              <a:t> and Amit Ashok </a:t>
            </a:r>
            <a:r>
              <a:rPr lang="en-IN" dirty="0" err="1"/>
              <a:t>Kamathane</a:t>
            </a:r>
            <a:r>
              <a:rPr lang="en-IN" dirty="0"/>
              <a:t>, Programming and Problem Solving with Python, 1st edition, McGraw Hill Education (India) Private Limited, 2017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85C4C-E106-41D4-9ED8-9857CB1B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BC96-09E7-4BE9-B797-10CF9ACB6334}" type="datetime5">
              <a:rPr lang="en-US" smtClean="0"/>
              <a:t>29-Jun-21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61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568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Python Programming Lab:: Lecture topic# Week8#  Data Operations#Dictionaries</vt:lpstr>
      <vt:lpstr>Syllabus:: List of Experiments</vt:lpstr>
      <vt:lpstr>Syllabus:: List of Experiments</vt:lpstr>
      <vt:lpstr>Classes:</vt:lpstr>
      <vt:lpstr>Classes:</vt:lpstr>
      <vt:lpstr>Example#1</vt:lpstr>
      <vt:lpstr>PowerPoint Presentation</vt:lpstr>
      <vt:lpstr>PowerPoint Presentation</vt:lpstr>
      <vt:lpstr>Books:</vt:lpstr>
      <vt:lpstr>References:</vt:lpstr>
      <vt:lpstr>Thank you,   Any queries?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Lab</dc:title>
  <dc:creator>Dr.K.Srikanth</dc:creator>
  <cp:lastModifiedBy>Dr.K.Srikanth</cp:lastModifiedBy>
  <cp:revision>188</cp:revision>
  <dcterms:created xsi:type="dcterms:W3CDTF">2021-04-26T02:07:03Z</dcterms:created>
  <dcterms:modified xsi:type="dcterms:W3CDTF">2021-06-29T12:45:39Z</dcterms:modified>
  <cp:category>Draft</cp:category>
</cp:coreProperties>
</file>