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48" r:id="rId3"/>
    <p:sldId id="266" r:id="rId4"/>
    <p:sldId id="268" r:id="rId5"/>
    <p:sldId id="269" r:id="rId6"/>
    <p:sldId id="267" r:id="rId7"/>
    <p:sldId id="352" r:id="rId8"/>
    <p:sldId id="353" r:id="rId9"/>
    <p:sldId id="349" r:id="rId10"/>
    <p:sldId id="350" r:id="rId11"/>
    <p:sldId id="355" r:id="rId12"/>
    <p:sldId id="354" r:id="rId13"/>
    <p:sldId id="356" r:id="rId14"/>
    <p:sldId id="358" r:id="rId15"/>
    <p:sldId id="357" r:id="rId16"/>
    <p:sldId id="351" r:id="rId17"/>
    <p:sldId id="359" r:id="rId18"/>
    <p:sldId id="360" r:id="rId19"/>
    <p:sldId id="361" r:id="rId20"/>
    <p:sldId id="362" r:id="rId21"/>
    <p:sldId id="366" r:id="rId22"/>
    <p:sldId id="367" r:id="rId23"/>
    <p:sldId id="363" r:id="rId24"/>
    <p:sldId id="364" r:id="rId25"/>
    <p:sldId id="365" r:id="rId26"/>
    <p:sldId id="33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24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EE7D-AA82-4FFC-966A-E04A087A33D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4CBD-0954-4A92-B2CB-31F0E293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9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8991-2335-454F-9C12-8ADA7EF0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212C-C50B-4C62-8038-E3C7B10D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6131-2E92-4BE6-90CF-B87F1CC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EBE-4C9E-4C5F-BC4B-BA8EDF6979E6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14AE-61C4-4139-B1F3-71E0D7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A964-3EFF-44C6-A440-8B3A17F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C6CA-919E-4AB1-B81F-7F76EA2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82799-6B68-4EC2-A98D-BC012FE7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1AFB-B49A-4A6A-BFCE-D9AF1313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7BBE-0478-4CFB-9D67-8EE524DD0A90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3F5B-A343-4B81-9BAA-2E4D0A0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75BF-9021-4525-B83F-CEF2E43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671CF-3C49-4E8D-B794-53D54684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0405-9239-4D4C-BFE3-F4164B1B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D7E8-2949-49D4-92BF-E8DF297B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53F6-9BF9-46F4-A431-912A3E5CC530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0596-362C-4D2C-895C-0C42D47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1B02-18F6-4556-91DB-BDC0988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957B-78DB-4537-8F7A-309D4F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0EEF-8820-4EB3-95BE-A00BAAA5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88C-2C7A-49C2-83E2-3545547A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4869-9824-40AA-8527-389A921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F5C6-D7A3-482A-BA47-B41E8F1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6F91-DDF5-4D8C-AD48-29720A3B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A488-CFC4-4B56-99F9-8986832F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ABAB-E19C-4C87-A59F-19A38BD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476-64AD-4212-8838-BF1A6D352E9F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6FE4-C102-4FB2-A75D-CB749C3B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9C84-AEC9-4234-A491-6901A30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14A-D8F6-402C-8403-64294E87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DF3E-314C-4200-99EF-52D04139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4FA6-3E5B-43F8-95A3-661F6413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1140F-73E7-4BF8-86D9-7C9607B7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B72-AF2E-4923-A023-104C651FBF14}" type="datetime5">
              <a:rPr lang="en-US" smtClean="0"/>
              <a:t>26-May-21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5C18-3F04-4CF7-9715-1D90519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E44D-4FC8-4D61-8806-40A6C93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FA5-EB3A-4DFA-9CFF-2FB064FA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6652C-6DA8-4D38-93CF-E2E01775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0A0A-637E-411B-8CAE-6164A86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4E01D-FB30-4176-B94F-4BEF3650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2ADB-F34B-4DE0-A5BA-B5CA0CFD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EC76-D5EE-43AA-BEB5-2C4F57C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69-1B64-4329-A8B9-B708A4D3C954}" type="datetime5">
              <a:rPr lang="en-US" smtClean="0"/>
              <a:t>26-May-21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69089-3FCD-472C-A61E-D530893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8C1D-1A50-4078-B6F0-BCBADE85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A59A-E847-41E8-8823-71825CF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76B5-E098-4C2A-998D-2C41EF4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CADD-E641-44E6-8D39-1923717DC87E}" type="datetime5">
              <a:rPr lang="en-US" smtClean="0"/>
              <a:t>26-May-21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6535-A625-4A88-8382-1414E92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87CD-48D5-475D-B57A-7A40F46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BAA7C-03F2-4E9C-BFA9-963B5E79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26-May-21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36B3B-1337-446D-B770-C1F866E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7F80-2CF9-40D2-9AB8-D04DC97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708C-232F-4157-A452-55C2D931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2A93-57F3-4606-9A23-006C4668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793C-18E3-4ABE-BF4E-C5384F7F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9D57-BD6C-4984-9B2F-C88BF99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9378-AE55-4121-83A4-B0F471F43F38}" type="datetime5">
              <a:rPr lang="en-US" smtClean="0"/>
              <a:t>26-May-21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9DA5-086B-4DCE-B245-CED5C0B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1D29-C945-4A11-BEA2-18024F0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32A-0457-494F-AB95-14553DC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8CF2-9AC9-464A-8835-05BC67F1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C2B1-7BC9-4FFC-9B26-987D8D22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41DD-D738-4735-A496-58EF4A7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9AE-EAAA-4C53-8099-2970E03430FD}" type="datetime5">
              <a:rPr lang="en-US" smtClean="0"/>
              <a:t>26-May-21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4791-A3CF-42A6-A16B-4FA9AFE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6597-52D2-4BE3-8C7E-7DB5F09D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92F98-5A09-48BE-8179-3EC435BE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0EEE-0FD6-47BC-8C74-180DA818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0977-4A93-48E7-B8A2-34C1E6B8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584E-2BB8-4275-AE81-111F73F968B0}" type="datetime5">
              <a:rPr lang="en-US" smtClean="0"/>
              <a:t>26-May-21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13C5-8BD2-44B5-9DBC-1F3CBEFB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76-C8A9-4A36-81F4-05A8706E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phy.com/explore/python-snak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092F-1AB0-454E-991F-475715F4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Lab::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topic#Week5#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7181B-768B-480C-A7A5-043D8FEE5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/>
              <a:t>Dr.K.Srikanth</a:t>
            </a:r>
          </a:p>
          <a:p>
            <a:pPr algn="l"/>
            <a:r>
              <a:rPr lang="en-IN" sz="2000" dirty="0"/>
              <a:t>Assistant Professor</a:t>
            </a:r>
          </a:p>
          <a:p>
            <a:pPr algn="l"/>
            <a:r>
              <a:rPr lang="en-IN" sz="2000" dirty="0"/>
              <a:t>Dept of EEE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ayatri LOGO AUTONOMOUS_25_4_2013_14_35.JPG">
            <a:extLst>
              <a:ext uri="{FF2B5EF4-FFF2-40B4-BE49-F238E27FC236}">
                <a16:creationId xmlns:a16="http://schemas.microsoft.com/office/drawing/2014/main" id="{6D89BED2-6AF7-4F50-B637-3721FD84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98" r="741" b="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4D65-4311-4D51-B8F9-7CB2868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834A-D100-4975-98E5-6C8D300B0F48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9950-47DE-4F6F-8D1E-A7E521A8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test for mutability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9FD-83FF-4A1D-AF3E-3981DF1B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E21B0-B89D-4469-9244-B0345D17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5709"/>
            <a:ext cx="6936769" cy="4131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DEF6EE-CF0A-440C-B4A8-C407E8806A1B}"/>
              </a:ext>
            </a:extLst>
          </p:cNvPr>
          <p:cNvSpPr txBox="1"/>
          <p:nvPr/>
        </p:nvSpPr>
        <p:spPr>
          <a:xfrm>
            <a:off x="6390526" y="1690688"/>
            <a:ext cx="422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We can run expressions to make new objects like ‘</a:t>
            </a:r>
            <a:r>
              <a:rPr lang="en-IN" dirty="0" err="1"/>
              <a:t>zpam</a:t>
            </a:r>
            <a:r>
              <a:rPr lang="en-I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1055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7BDF-A3D9-4EC3-8286-271AB870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39EA-1B83-45C3-8258-D34D49AD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forms of data such as numeric and Boolean are called scalar data types. </a:t>
            </a:r>
          </a:p>
          <a:p>
            <a:r>
              <a:rPr lang="en-US" dirty="0"/>
              <a:t>Several applications require more complex forms of data, for example, the name of a person, coordinates of a point, a set of objects, or a list of personal records of individuals.</a:t>
            </a:r>
          </a:p>
          <a:p>
            <a:r>
              <a:rPr lang="en-US" dirty="0"/>
              <a:t> In the previous discussion, we discussed about strings (type str – an immutable structure). </a:t>
            </a:r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3478-9226-45DE-BDB5-25EB085A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06D-0894-4F9D-AB2C-02CBEC4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C6E3-6EAD-4728-95A3-D00D8E27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list is an ordered sequence of values. It is a non-scalar type. Values stored in a list can be of any type such as string, integer, float, or list, for example, a list may be used to store the names of subjects:</a:t>
            </a:r>
          </a:p>
          <a:p>
            <a:r>
              <a:rPr lang="en-US" dirty="0"/>
              <a:t>list: a comma separated ordered sequence of values, enclosed in square brackets</a:t>
            </a:r>
          </a:p>
          <a:p>
            <a:r>
              <a:rPr lang="en-US" dirty="0"/>
              <a:t>&gt;&gt;&gt; subjects=['Hindi', 'English', '</a:t>
            </a:r>
            <a:r>
              <a:rPr lang="en-US" dirty="0" err="1"/>
              <a:t>Maths</a:t>
            </a:r>
            <a:r>
              <a:rPr lang="en-US" dirty="0"/>
              <a:t>', 'History’]</a:t>
            </a:r>
          </a:p>
          <a:p>
            <a:endParaRPr lang="en-US" dirty="0"/>
          </a:p>
          <a:p>
            <a:r>
              <a:rPr lang="en-US" dirty="0"/>
              <a:t>The elements of a list are enclosed in square brackets, separated by commas. Elements of a list are arranged in a sequence beginning index 0, just like characters in a string.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FD68-8B6C-4738-963F-27E0274F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2EFD392-2680-41C6-A661-44456DAA5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DE866941-6974-471B-96DC-E7D4042D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DDB1D1D-BDCA-4CA7-ACB7-28E2D624C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91FF3012-8189-40F6-B836-E04371B0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BFE69D-C758-4A08-AC36-D5470955E6B1}"/>
              </a:ext>
            </a:extLst>
          </p:cNvPr>
          <p:cNvSpPr txBox="1"/>
          <p:nvPr/>
        </p:nvSpPr>
        <p:spPr>
          <a:xfrm>
            <a:off x="1251678" y="2286001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Indexing in lists: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6D0AF-6115-4A7A-AC41-71CD6A96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1084957"/>
            <a:ext cx="3894254" cy="79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038D7-4A16-4BF2-90A4-852D9A3F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8" y="3063914"/>
            <a:ext cx="3894254" cy="73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F94A6-6384-409E-BFB0-79387B6F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8" y="4843289"/>
            <a:ext cx="3894254" cy="10611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5C79-3D00-4B9C-9231-45147B8F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FFAEFF-77AC-4387-96C5-94339AB14B94}" type="datetime5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26-May-21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2B173-6D58-4CDA-81DD-7CE9DD2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8F8C-CE02-4748-A4A4-D68C4235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the lists better, let us invoke the function id that returns object identifier for the list object.</a:t>
            </a:r>
          </a:p>
          <a:p>
            <a:r>
              <a:rPr lang="en-US" dirty="0"/>
              <a:t>Note that each of the names subjects and temporary is associated with the same list object having object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9229E-01C3-463B-B3A4-5DB85CDE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4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0ED308-8C70-4CF9-A15F-6B1E9AE1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537A-69C9-4E5E-9935-6CA21278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of accessing an object by different names is known as aliasing. </a:t>
            </a:r>
          </a:p>
          <a:p>
            <a:r>
              <a:rPr lang="en-US" dirty="0"/>
              <a:t>Unlike strings, lists are mutable, and therefore, one may modify individual elements of a list.</a:t>
            </a:r>
          </a:p>
          <a:p>
            <a:r>
              <a:rPr lang="en-US" dirty="0"/>
              <a:t> However, modifying an element of a list does not alter its object id, for example: aliasing: to access objects using different names lists are mutable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62216-2B04-4BD7-B87F-8711C9A6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26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F7049-EA33-4818-9292-E6A4A63B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8" y="639763"/>
            <a:ext cx="4984750" cy="6397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FB68D-0E6B-4876-B1B9-368A93D37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2538" y="1347788"/>
            <a:ext cx="4984750" cy="48720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AE2D694-DBD6-4D53-90F5-138FBD39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39FB-729F-43D9-8FAD-D8816B0C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695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FFAEFF-77AC-4387-96C5-94339AB14B94}" type="datetime5">
              <a:rPr lang="en-US" smtClean="0"/>
              <a:pPr>
                <a:spcAft>
                  <a:spcPts val="600"/>
                </a:spcAft>
              </a:pPr>
              <a:t>26-May-21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DCA8-6F10-42C0-8478-4E14C79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A1280F-1403-42CF-9E21-85106C36F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087" y="2601119"/>
            <a:ext cx="5457825" cy="2800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7D0F-7C52-4C67-AD69-9A98A6B4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7096E-78AB-4DF2-A142-2473F57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190" y="2291428"/>
            <a:ext cx="1914525" cy="4286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87E8-FDC8-4586-837D-08D5365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D7EBD-2E94-4C13-9AC4-38DDD2B4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145095"/>
            <a:ext cx="534352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B0273-9569-4050-AD43-E2B5D7BF893F}"/>
              </a:ext>
            </a:extLst>
          </p:cNvPr>
          <p:cNvSpPr txBox="1"/>
          <p:nvPr/>
        </p:nvSpPr>
        <p:spPr>
          <a:xfrm>
            <a:off x="3581400" y="4300707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want to create a list that contains cubes of numbers ranging from 1 to 10. To do this, we may create an empty list, and write the code as given.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15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54A83-8449-4197-8035-01E4EE03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</a:rPr>
              <a:t>Tuples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FE88-4993-4714-B1BF-78A6B522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FFAEFF-77AC-4387-96C5-94339AB14B94}" type="datetime5">
              <a:rPr lang="en-US" smtClean="0"/>
              <a:pPr>
                <a:spcAft>
                  <a:spcPts val="600"/>
                </a:spcAft>
              </a:pPr>
              <a:t>26-May-21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BC7F-6851-4931-8FBA-2F2E2702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 tuple is a non-scalar type defined in Python. </a:t>
            </a:r>
          </a:p>
          <a:p>
            <a:r>
              <a:rPr lang="en-US" sz="1100" dirty="0"/>
              <a:t>Just like a list, a tuple is an ordered sequence of objects. </a:t>
            </a:r>
          </a:p>
          <a:p>
            <a:r>
              <a:rPr lang="en-US" sz="1100" dirty="0"/>
              <a:t>However, unlike lists, tuples are immutable, i.e. elements of a tuple cannot be overwritten. </a:t>
            </a:r>
          </a:p>
          <a:p>
            <a:r>
              <a:rPr lang="en-US" sz="1100" dirty="0"/>
              <a:t>A tuple may be specified by enclosing in the parentheses, the elements of the tuple (possibly of heterogeneous types), separated by commas, for example, the tuple t1 comprises five objects: tuple: a comma separated ordered sequence of values enclosed in parenthesis</a:t>
            </a:r>
          </a:p>
          <a:p>
            <a:r>
              <a:rPr lang="en-US" sz="1100" dirty="0"/>
              <a:t>Tuples being immutable, an attempt to modify an element of a tuple yields an error: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AB8B1-F3F9-4060-928A-AF253669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465757"/>
            <a:ext cx="5956764" cy="80591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253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096E8-AFE0-4389-B42C-B3C7077C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IN" sz="4000" dirty="0"/>
              <a:t>Discussion Content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C2BF011B-43CF-4AC7-8A7E-FB47BA4D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B061-338A-4BA7-AD2B-26186A72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41124"/>
            <a:ext cx="5754896" cy="4062234"/>
          </a:xfrm>
        </p:spPr>
        <p:txBody>
          <a:bodyPr anchor="t">
            <a:normAutofit/>
          </a:bodyPr>
          <a:lstStyle/>
          <a:p>
            <a:r>
              <a:rPr lang="en-IN" sz="2000" dirty="0"/>
              <a:t>Built in objects</a:t>
            </a:r>
          </a:p>
          <a:p>
            <a:r>
              <a:rPr lang="en-IN" sz="2000" dirty="0"/>
              <a:t>Python core data types</a:t>
            </a:r>
          </a:p>
          <a:p>
            <a:pPr lvl="1"/>
            <a:r>
              <a:rPr lang="en-IN" sz="1600" dirty="0"/>
              <a:t>Lists</a:t>
            </a:r>
          </a:p>
          <a:p>
            <a:pPr lvl="1"/>
            <a:r>
              <a:rPr lang="en-IN" sz="1600" dirty="0"/>
              <a:t>Tuples</a:t>
            </a:r>
          </a:p>
          <a:p>
            <a:pPr lvl="1"/>
            <a:r>
              <a:rPr lang="en-IN" sz="1600" dirty="0"/>
              <a:t>Dictionaries</a:t>
            </a:r>
          </a:p>
          <a:p>
            <a:pPr lvl="1"/>
            <a:r>
              <a:rPr lang="en-IN" sz="1600" dirty="0"/>
              <a:t>Sets</a:t>
            </a:r>
          </a:p>
          <a:p>
            <a:r>
              <a:rPr lang="en-IN" sz="2000" dirty="0"/>
              <a:t>Mutability and Immutability in Python</a:t>
            </a:r>
          </a:p>
          <a:p>
            <a:r>
              <a:rPr lang="en-IN" sz="2000" dirty="0"/>
              <a:t>Example Codes</a:t>
            </a:r>
          </a:p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E88F-9280-4329-AD4D-65E8AB4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55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FFAEFF-77AC-4387-96C5-94339AB14B94}" type="datetime5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26-May-21</a:t>
            </a:fld>
            <a:endParaRPr lang="en-IN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3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B5D6-4191-4019-9188-2CFFCB74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BA4A-EDDE-4479-B2B4-1A4EAD58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If a tuple comprises a single element, the element should be followed by a comma to distinguish a tuple from a parenthesized expression, for example: singleton tuple: comma required after the 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8DFCC-8828-43DD-AD86-EBB5ED5C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85" y="833418"/>
            <a:ext cx="4361979" cy="5187917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90AC-48D0-49E7-A7A3-537BE784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FFAEFF-77AC-4387-96C5-94339AB14B94}" type="datetime5">
              <a:rPr lang="en-US" smtClean="0"/>
              <a:pPr>
                <a:spcAft>
                  <a:spcPts val="600"/>
                </a:spcAft>
              </a:pPr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3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AD1-F0B6-4C7D-BF78-0E1F8E83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9586-42C6-4050-83B3-D235FDBE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set in Mathematics refers to an unordered collection of objects without any duplicates. </a:t>
            </a:r>
          </a:p>
          <a:p>
            <a:r>
              <a:rPr lang="en-US" dirty="0"/>
              <a:t>An object of type set may be created by enclosing the elements of the set within curly brackets. </a:t>
            </a:r>
          </a:p>
          <a:p>
            <a:r>
              <a:rPr lang="en-US" dirty="0"/>
              <a:t>The set objects may also be created by applying the set function to lists, strings, and tuples. </a:t>
            </a:r>
          </a:p>
          <a:p>
            <a:r>
              <a:rPr lang="en-US" dirty="0"/>
              <a:t>Next, we give some examples of sets: set: a comma separated unordered sequence of values enclosed within curly braces </a:t>
            </a:r>
          </a:p>
          <a:p>
            <a:r>
              <a:rPr lang="en-US" dirty="0"/>
              <a:t>set(): to convert a sequence to a set.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FEA7-0CAB-4E06-8239-6AD53523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2772-B3E5-48BA-96AE-27534F3A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ECD9E-D08F-4F62-88F9-F7FC49C9A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810669"/>
            <a:ext cx="7086600" cy="2381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7853-555F-4386-91FA-43D37AA1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44F-A012-4F7B-A5AA-D451E11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880C-D80A-4A23-8B37-FD7F34E9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lists, tuples, and strings, a dictionary is an unordered sequence of key-value pairs. </a:t>
            </a:r>
          </a:p>
          <a:p>
            <a:r>
              <a:rPr lang="en-US" dirty="0"/>
              <a:t>Indices in a dictionary can be of any immutable type and are called keys. Beginning with an empty dictionary, we create a dictionary of </a:t>
            </a:r>
            <a:r>
              <a:rPr lang="en-US" dirty="0" err="1"/>
              <a:t>month_number-month_name</a:t>
            </a:r>
            <a:r>
              <a:rPr lang="en-US" dirty="0"/>
              <a:t> pairs as follows: dictionary: a comma separated unordered sequence of key-value pairs enclosed in curly braces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B65-D833-4DAD-BF6F-B8754677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3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1029-D945-4B9C-B209-1570DBA5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79FCB-D171-4AB6-85ED-09A8FC31E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37" y="3029744"/>
            <a:ext cx="5572125" cy="1943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935-DBAE-4790-B6E2-039D9C8E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7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88EE-1680-4482-87DB-B9E41210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5A1A-E6C9-4585-A6E4-B173864E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provides an easy shorthand notation for creating lists, sets, and dictionaries. For example, the expression [x**3 for x in range(1, end)] creates a list containing cube of each element in the range (1, end).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60B-EE14-4FD7-81B3-8202BDFA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4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15B-37F5-4EF6-BD77-E9E1DDF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3377-075B-4CE9-8270-C552BB5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  <a:p>
            <a:endParaRPr lang="en-IN" dirty="0"/>
          </a:p>
          <a:p>
            <a:r>
              <a:rPr lang="en-IN" dirty="0"/>
              <a:t>Mark Lutz, Learning Python, O’Reilly Books</a:t>
            </a:r>
          </a:p>
          <a:p>
            <a:r>
              <a:rPr lang="en-US" dirty="0"/>
              <a:t>Lecture Slides on Python, Prof. Henning </a:t>
            </a:r>
            <a:r>
              <a:rPr lang="en-US" dirty="0" err="1"/>
              <a:t>Schulzrrinne</a:t>
            </a:r>
            <a:r>
              <a:rPr lang="en-US" dirty="0"/>
              <a:t>, Columbia University</a:t>
            </a:r>
            <a:endParaRPr lang="en-IN" dirty="0"/>
          </a:p>
          <a:p>
            <a:r>
              <a:rPr lang="en-US" dirty="0"/>
              <a:t>Guido van Rossum, Tutorial Material of ZOPE Corporation, New York</a:t>
            </a:r>
          </a:p>
          <a:p>
            <a:r>
              <a:rPr lang="en-IN" dirty="0">
                <a:hlinkClick r:id="rId2"/>
              </a:rPr>
              <a:t>https://giphy.com/explore/python-snake</a:t>
            </a:r>
            <a:endParaRPr lang="en-IN" dirty="0"/>
          </a:p>
          <a:p>
            <a:r>
              <a:rPr lang="en-US" dirty="0"/>
              <a:t>Cay </a:t>
            </a:r>
            <a:r>
              <a:rPr lang="en-US" dirty="0" err="1"/>
              <a:t>Hostann</a:t>
            </a:r>
            <a:r>
              <a:rPr lang="en-US" dirty="0"/>
              <a:t>, </a:t>
            </a:r>
            <a:r>
              <a:rPr lang="en-US" dirty="0" err="1"/>
              <a:t>Rance</a:t>
            </a:r>
            <a:r>
              <a:rPr lang="en-US" dirty="0"/>
              <a:t> </a:t>
            </a:r>
            <a:r>
              <a:rPr lang="en-US" dirty="0" err="1"/>
              <a:t>Necaise</a:t>
            </a:r>
            <a:r>
              <a:rPr lang="en-US" dirty="0"/>
              <a:t>, Python for Everyone 2/e, Wiley Publications.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9407-7140-45D9-BA4E-7C447A9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B3EB-684A-4289-82F0-016225EFBC25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03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67454283-D221-4E0A-9B8F-E942221B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7EB6-314E-447A-865D-FDC8661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you, </a:t>
            </a:r>
            <a:br>
              <a:rPr lang="en-US" sz="5200">
                <a:solidFill>
                  <a:srgbClr val="FFFFFF"/>
                </a:solidFill>
              </a:rPr>
            </a:b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4960-4557-4596-B573-65DE7B0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18602B-E4A7-49EC-A002-5129AA8DE786}" type="datetime5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26-May-21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0096-9000-42E9-BA2D-0CC343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206D9-3956-4436-AD8C-349C9772D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1862931"/>
            <a:ext cx="6686550" cy="42767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28BF9-3EC6-44A5-8A83-D4D072F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74EB-B5EA-44A7-B14E-D85BF253C3B5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238-8585-4531-942E-55132C6C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E3DE4-5A7D-43E0-B371-D8AD1614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879" y="2574608"/>
            <a:ext cx="7642907" cy="21599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237C-7557-4C7D-AFCF-29B4AC9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430-D436-4717-A01C-8BF4C98D4FB9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A8113-F6A8-4C48-9575-B3BE9F87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738187"/>
            <a:ext cx="7143750" cy="53816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7727B-7723-46B9-B970-0ACCAFA4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7945-868C-4F40-ACE4-141AC7B83BC5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1EC5-0044-4DEA-A634-3B01D87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4D53-BDED-48F6-84A1-8F00EC0E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Y. Daniel Liang, Introduction to programming using Python, Pearson Publications, 2017. </a:t>
            </a:r>
          </a:p>
          <a:p>
            <a:r>
              <a:rPr lang="en-IN" dirty="0"/>
              <a:t>2. Sheetal Taneja, Python Programming A Modular Approach, 1st edition, Pearson Publications, 2017. </a:t>
            </a:r>
          </a:p>
          <a:p>
            <a:r>
              <a:rPr lang="en-IN" dirty="0"/>
              <a:t>3. Brett </a:t>
            </a:r>
            <a:r>
              <a:rPr lang="en-IN" dirty="0" err="1"/>
              <a:t>Slatkin</a:t>
            </a:r>
            <a:r>
              <a:rPr lang="en-IN" dirty="0"/>
              <a:t> (C), Effective Python: 59 Specific Ways to Write Better Python, I/C, 1st edition, Pearson Publications, 2015. </a:t>
            </a:r>
          </a:p>
          <a:p>
            <a:r>
              <a:rPr lang="en-IN" dirty="0"/>
              <a:t>4. Ashok </a:t>
            </a:r>
            <a:r>
              <a:rPr lang="en-IN" dirty="0" err="1"/>
              <a:t>Namdev</a:t>
            </a:r>
            <a:r>
              <a:rPr lang="en-IN" dirty="0"/>
              <a:t> </a:t>
            </a:r>
            <a:r>
              <a:rPr lang="en-IN" dirty="0" err="1"/>
              <a:t>Kamathane</a:t>
            </a:r>
            <a:r>
              <a:rPr lang="en-IN" dirty="0"/>
              <a:t> and Amit Ashok </a:t>
            </a:r>
            <a:r>
              <a:rPr lang="en-IN" dirty="0" err="1"/>
              <a:t>Kamathane</a:t>
            </a:r>
            <a:r>
              <a:rPr lang="en-IN" dirty="0"/>
              <a:t>, Programming and Problem Solving with Python, 1st edition, McGraw Hill Education (India) Private Limited, 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5C4C-E106-41D4-9ED8-9857CB1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BC96-09E7-4BE9-B797-10CF9ACB633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F08B-350E-4E17-9729-1CB0F55B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1A7A4-2146-424D-BF3B-180BE672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8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219F-C065-41C2-9EFA-3A831D62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core data types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D339-7C97-4A5F-99BA-E3BB7B45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26-May-21</a:t>
            </a:fld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0F5499-DD40-44A4-A9FA-1C5C6A54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12629"/>
              </p:ext>
            </p:extLst>
          </p:nvPr>
        </p:nvGraphicFramePr>
        <p:xfrm>
          <a:off x="1795695" y="2291613"/>
          <a:ext cx="90538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908">
                  <a:extLst>
                    <a:ext uri="{9D8B030D-6E8A-4147-A177-3AD203B41FA5}">
                      <a16:colId xmlns:a16="http://schemas.microsoft.com/office/drawing/2014/main" val="821637996"/>
                    </a:ext>
                  </a:extLst>
                </a:gridCol>
                <a:gridCol w="4526908">
                  <a:extLst>
                    <a:ext uri="{9D8B030D-6E8A-4147-A177-3AD203B41FA5}">
                      <a16:colId xmlns:a16="http://schemas.microsoft.com/office/drawing/2014/main" val="359338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 Literals/Creation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9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1234, 3.14, ob1111, Decimal(), Fraction()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</a:t>
                      </a:r>
                      <a:r>
                        <a:rPr lang="en-IN" dirty="0" err="1"/>
                        <a:t>spam’,”Bomb’s</a:t>
                      </a:r>
                      <a:r>
                        <a:rPr lang="en-IN" dirty="0"/>
                        <a:t>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0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[1, [2, ‘three’],4.5],list(range(10))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9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Dictionaries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{‘food’: ‘</a:t>
                      </a:r>
                      <a:r>
                        <a:rPr lang="en-IN" dirty="0" err="1"/>
                        <a:t>spam’,’taste</a:t>
                      </a:r>
                      <a:r>
                        <a:rPr lang="en-IN" dirty="0"/>
                        <a:t>’: ‘yum’} </a:t>
                      </a:r>
                      <a:r>
                        <a:rPr lang="en-IN" dirty="0" err="1"/>
                        <a:t>dict</a:t>
                      </a:r>
                      <a:r>
                        <a:rPr lang="en-IN" dirty="0"/>
                        <a:t>(hours=10)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(1, ‘spam’,4’ ‘U’), tuple (‘spam’), </a:t>
                      </a:r>
                      <a:r>
                        <a:rPr lang="en-IN" dirty="0" err="1"/>
                        <a:t>namedtuple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9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open(‘eggs.txt’)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7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Set(‘</a:t>
                      </a:r>
                      <a:r>
                        <a:rPr lang="en-IN" dirty="0" err="1"/>
                        <a:t>abc</a:t>
                      </a:r>
                      <a:r>
                        <a:rPr lang="en-IN" dirty="0"/>
                        <a:t>’),{‘</a:t>
                      </a:r>
                      <a:r>
                        <a:rPr lang="en-IN" dirty="0" err="1"/>
                        <a:t>a’,’b’,’c</a:t>
                      </a:r>
                      <a:r>
                        <a:rPr lang="en-IN" dirty="0"/>
                        <a:t>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5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DB2B-3BB6-4A2D-BCDD-159BDC9D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1F6B-EC85-4AA2-91C0-FEE7E4EE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object in python is classified as either immutable(unchangeable) or not.</a:t>
            </a:r>
          </a:p>
          <a:p>
            <a:r>
              <a:rPr lang="en-IN" dirty="0"/>
              <a:t>In terms of core types, numbers, strings, and tuples are immutable;</a:t>
            </a:r>
          </a:p>
          <a:p>
            <a:r>
              <a:rPr lang="en-IN" dirty="0"/>
              <a:t>Lists, dictionaries, and sets are not-they can be changed in place freely.</a:t>
            </a:r>
          </a:p>
          <a:p>
            <a:endParaRPr lang="en-IN" dirty="0"/>
          </a:p>
          <a:p>
            <a:r>
              <a:rPr lang="en-IN" dirty="0"/>
              <a:t>Immutability can be used to guarantee that an object remains constant throughout the program. </a:t>
            </a:r>
          </a:p>
          <a:p>
            <a:r>
              <a:rPr lang="en-IN" dirty="0"/>
              <a:t>Mutable object values can be changed at any time and 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065-834A-42CC-A566-52187C83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26-May-21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8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1271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Python Programming Lab:: Lecture topic#Week5# Data Operations</vt:lpstr>
      <vt:lpstr>Discussion Content</vt:lpstr>
      <vt:lpstr>Syllabus:: List of Experiments</vt:lpstr>
      <vt:lpstr>Syllabus:: List of Experiments</vt:lpstr>
      <vt:lpstr>PowerPoint Presentation</vt:lpstr>
      <vt:lpstr>Books:</vt:lpstr>
      <vt:lpstr>PowerPoint Presentation</vt:lpstr>
      <vt:lpstr>Python core data types</vt:lpstr>
      <vt:lpstr>Mutability</vt:lpstr>
      <vt:lpstr>Code test for mutability</vt:lpstr>
      <vt:lpstr>Issues in Data</vt:lpstr>
      <vt:lpstr>Lists</vt:lpstr>
      <vt:lpstr>PowerPoint Presentation</vt:lpstr>
      <vt:lpstr>PowerPoint Presentation</vt:lpstr>
      <vt:lpstr>PowerPoint Presentation</vt:lpstr>
      <vt:lpstr>Operations</vt:lpstr>
      <vt:lpstr>List functions</vt:lpstr>
      <vt:lpstr>PowerPoint Presentation</vt:lpstr>
      <vt:lpstr>Tuples</vt:lpstr>
      <vt:lpstr>PowerPoint Presentation</vt:lpstr>
      <vt:lpstr>SETS</vt:lpstr>
      <vt:lpstr>Example</vt:lpstr>
      <vt:lpstr>Dictionary</vt:lpstr>
      <vt:lpstr>Example</vt:lpstr>
      <vt:lpstr>Comprehensions</vt:lpstr>
      <vt:lpstr>References:</vt:lpstr>
      <vt:lpstr>Thank you, 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Lab</dc:title>
  <dc:creator>Dr.K.Srikanth</dc:creator>
  <cp:lastModifiedBy>Dr.K.Srikanth</cp:lastModifiedBy>
  <cp:revision>75</cp:revision>
  <dcterms:created xsi:type="dcterms:W3CDTF">2021-04-26T02:07:03Z</dcterms:created>
  <dcterms:modified xsi:type="dcterms:W3CDTF">2021-05-26T03:31:36Z</dcterms:modified>
  <cp:category>Draft</cp:category>
</cp:coreProperties>
</file>