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8" r:id="rId3"/>
    <p:sldId id="266" r:id="rId4"/>
    <p:sldId id="268" r:id="rId5"/>
    <p:sldId id="269" r:id="rId6"/>
    <p:sldId id="267" r:id="rId7"/>
    <p:sldId id="340" r:id="rId8"/>
    <p:sldId id="341" r:id="rId9"/>
    <p:sldId id="342" r:id="rId10"/>
    <p:sldId id="343" r:id="rId11"/>
    <p:sldId id="344" r:id="rId12"/>
    <p:sldId id="345" r:id="rId13"/>
    <p:sldId id="347" r:id="rId14"/>
    <p:sldId id="346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3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3EE7D-AA82-4FFC-966A-E04A087A33D4}" type="datetimeFigureOut">
              <a:rPr lang="en-IN" smtClean="0"/>
              <a:pPr/>
              <a:t>01-04-2022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4CBD-0954-4A92-B2CB-31F0E29331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689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28991-2335-454F-9C12-8ADA7EF0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14212C-C50B-4C62-8038-E3C7B10D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3D6131-2E92-4BE6-90CF-B87F1CC7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BEBE-4C9E-4C5F-BC4B-BA8EDF6979E6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C14AE-61C4-4139-B1F3-71E0D716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D4A964-3EFF-44C6-A440-8B3A17F9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349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93C6CA-919E-4AB1-B81F-7F76EA23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182799-6B68-4EC2-A98D-BC012FE72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E71AFB-B49A-4A6A-BFCE-D9AF1313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7BBE-0478-4CFB-9D67-8EE524DD0A90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E3F5B-A343-4B81-9BAA-2E4D0A0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6075BF-9021-4525-B83F-CEF2E43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554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B671CF-3C49-4E8D-B794-53D54684C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FD0405-9239-4D4C-BFE3-F4164B1B3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1AD7E8-2949-49D4-92BF-E8DF297B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53F6-9BF9-46F4-A431-912A3E5CC530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F90596-362C-4D2C-895C-0C42D47F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8D1B02-18F6-4556-91DB-BDC09887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349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7957B-78DB-4537-8F7A-309D4F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F0EEF-8820-4EB3-95BE-A00BAAA5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BBD88C-2C7A-49C2-83E2-3545547A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154869-9824-40AA-8527-389A921D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C6F5C6-D7A3-482A-BA47-B41E8F1E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19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76F91-DDF5-4D8C-AD48-29720A3B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19A488-CFC4-4B56-99F9-8986832F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AABAB-E19C-4C87-A59F-19A38BD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6476-64AD-4212-8838-BF1A6D352E9F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A6FE4-C102-4FB2-A75D-CB749C3B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09C84-AEC9-4234-A491-6901A30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57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8E14A-D8F6-402C-8403-64294E87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CEDF3E-314C-4200-99EF-52D04139C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FE44FA6-3E5B-43F8-95A3-661F64137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51140F-73E7-4BF8-86D9-7C9607B7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2B72-AF2E-4923-A023-104C651FBF14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805C18-3F04-4CF7-9715-1D90519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ECE44D-4FC8-4D61-8806-40A6C931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48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F4FA5-EB3A-4DFA-9CFF-2FB064FA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46652C-6DA8-4D38-93CF-E2E017755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B0C0A0A-637E-411B-8CAE-6164A86A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E4E01D-FB30-4176-B94F-4BEF36501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CCA2ADB-F34B-4DE0-A5BA-B5CA0CFD5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CBEC76-D5EE-43AA-BEB5-2C4F57CC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1C69-1B64-4329-A8B9-B708A4D3C954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A69089-3FCD-472C-A61E-D5308933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318C1D-1A50-4078-B6F0-BCBADE85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45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97A59A-E847-41E8-8823-71825CFA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E9C76B5-E098-4C2A-998D-2C41EF4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CADD-E641-44E6-8D39-1923717DC87E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756535-A625-4A88-8382-1414E92C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E87CD-48D5-475D-B57A-7A40F46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889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F1BAA7C-03F2-4E9C-BFA9-963B5E79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536B3B-1337-446D-B770-C1F866ED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A07F80-2CF9-40D2-9AB8-D04DC97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06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A708C-232F-4157-A452-55C2D931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72A93-57F3-4606-9A23-006C4668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3793C-18E3-4ABE-BF4E-C5384F7F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1F9D57-BD6C-4984-9B2F-C88BF99D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9378-AE55-4121-83A4-B0F471F43F38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3D9DA5-086B-4DCE-B245-CED5C0BE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6E1D29-C945-4A11-BEA2-18024F0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52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0BC32A-0457-494F-AB95-14553DC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3388CF2-9AC9-464A-8835-05BC67F16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E1C2B1-7BC9-4FFC-9B26-987D8D22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C041DD-D738-4735-A496-58EF4A7F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9AE-EAAA-4C53-8099-2970E03430FD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294791-A3CF-42A6-A16B-4FA9AFE4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Advanced Programming Spring 2002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EE6597-52D2-4BE3-8C7E-7DB5F09D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3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792F98-5A09-48BE-8179-3EC435BE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010EEE-0FD6-47BC-8C74-180DA818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3B0977-4A93-48E7-B8A2-34C1E6B8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584E-2BB8-4275-AE81-111F73F968B0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113C5-8BD2-44B5-9DBC-1F3CBEFB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Advanced Programming Spring 2002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5B6C76-C8A9-4A36-81F4-05A8706EF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2879B-DD63-49DD-ACE6-C0F1464356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5935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phy.com/explore/python-snak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2542EEC-4F7C-4AE2-933E-EAC8EB3FA3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0092F-1AB0-454E-991F-475715F4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1856" y="311341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Lab::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topic#Week2#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37181B-768B-480C-A7A5-043D8FEE5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1858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N" sz="2000" dirty="0"/>
              <a:t>Dr.K.Srikanth</a:t>
            </a:r>
          </a:p>
          <a:p>
            <a:pPr algn="l"/>
            <a:r>
              <a:rPr lang="en-IN" sz="2000" dirty="0"/>
              <a:t>Assistant Professor</a:t>
            </a:r>
          </a:p>
          <a:p>
            <a:pPr algn="l"/>
            <a:r>
              <a:rPr lang="en-IN" sz="2000" dirty="0"/>
              <a:t>Dept of EEE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81933D1-5615-42C7-9C0B-4EB7105CC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ayatri LOGO AUTONOMOUS_25_4_2013_14_35.JPG">
            <a:extLst>
              <a:ext uri="{FF2B5EF4-FFF2-40B4-BE49-F238E27FC236}">
                <a16:creationId xmlns:a16="http://schemas.microsoft.com/office/drawing/2014/main" xmlns="" id="{6D89BED2-6AF7-4F50-B637-3721FD8406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98" r="741" b="2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2B4D65-4311-4D51-B8F9-7CB2868E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834A-D100-4975-98E5-6C8D300B0F48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628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47F3B-33EF-46DE-90AD-56A3B2E5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for variable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21C49C5-64F1-49EB-9615-DC2B568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432" y="1618761"/>
            <a:ext cx="5734050" cy="1333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CEA0C6-6DE6-441D-A8DA-7FC88505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176808-AAA5-4475-9CE3-B9C3AA1F55D4}"/>
              </a:ext>
            </a:extLst>
          </p:cNvPr>
          <p:cNvSpPr txBox="1"/>
          <p:nvPr/>
        </p:nvSpPr>
        <p:spPr>
          <a:xfrm>
            <a:off x="1055669" y="3340451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Note that the indices start with 0 (index for accessing the first character from the left) and end with one less than the length of the string (index for accessing the last character). </a:t>
            </a:r>
          </a:p>
          <a:p>
            <a:endParaRPr lang="en-IN" dirty="0"/>
          </a:p>
          <a:p>
            <a:r>
              <a:rPr lang="en-IN" dirty="0"/>
              <a:t>Taneja Sheetal; Kumar Naveen. Python Programming: A modular approach . Pearson Education. Kindle Edition.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194908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BCD0F-3E93-4056-846D-456EA8C0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46161-C64D-4D2E-8C05-D98FB3C1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&gt;&gt;&gt; message[-1] </a:t>
            </a:r>
          </a:p>
          <a:p>
            <a:r>
              <a:rPr lang="en-IN" dirty="0"/>
              <a:t>'a’ </a:t>
            </a:r>
          </a:p>
          <a:p>
            <a:r>
              <a:rPr lang="en-IN" dirty="0"/>
              <a:t>&gt;&gt;&gt; message[-index] </a:t>
            </a:r>
          </a:p>
          <a:p>
            <a:r>
              <a:rPr lang="en-IN" dirty="0"/>
              <a:t>'e’</a:t>
            </a:r>
          </a:p>
          <a:p>
            <a:endParaRPr lang="en-IN" dirty="0"/>
          </a:p>
          <a:p>
            <a:r>
              <a:rPr lang="en-IN" dirty="0"/>
              <a:t>Note: </a:t>
            </a:r>
            <a:r>
              <a:rPr lang="en-US" dirty="0"/>
              <a:t>negative indexes: used to access the string from the right end</a:t>
            </a:r>
          </a:p>
          <a:p>
            <a:r>
              <a:rPr lang="en-IN" dirty="0"/>
              <a:t>Taneja Sheetal; Kumar Naveen. Python Programming: A modular approach . Pearson Education. Kindle Edition.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749BD3-FDFC-4A26-897C-51459165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248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8DC8B3-FF47-43A4-B403-CE6EB021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0F8BF8-772B-4A3C-AF2D-99294BB9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076325"/>
            <a:ext cx="6086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25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7EB6DC-FD30-4FCB-9788-D15E61B4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pPr/>
              <a:t>1-Apr-22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E89B1DE-B280-4BAC-9E20-F5FC5025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438150"/>
            <a:ext cx="58388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033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ABB4E8E-BAF3-4ED7-9794-B62F8A99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Examples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F14A00-73E8-462E-AF7D-5B73C877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pPr/>
              <a:t>1-Apr-22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114FA0-2EF4-4137-9754-1373A903A0A0}"/>
              </a:ext>
            </a:extLst>
          </p:cNvPr>
          <p:cNvSpPr txBox="1"/>
          <p:nvPr/>
        </p:nvSpPr>
        <p:spPr>
          <a:xfrm>
            <a:off x="3048856" y="1446409"/>
            <a:ext cx="60977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&gt;&gt;&gt; string1='This is a test'</a:t>
            </a:r>
          </a:p>
          <a:p>
            <a:r>
              <a:rPr lang="en-US" dirty="0"/>
              <a:t>&gt;&gt;&gt; String1.count(is)</a:t>
            </a:r>
          </a:p>
          <a:p>
            <a:r>
              <a:rPr lang="en-US" dirty="0" err="1"/>
              <a:t>SyntaxError</a:t>
            </a:r>
            <a:r>
              <a:rPr lang="en-US" dirty="0"/>
              <a:t>: invalid syntax</a:t>
            </a:r>
          </a:p>
          <a:p>
            <a:r>
              <a:rPr lang="en-US" dirty="0"/>
              <a:t>&gt;&gt;&gt; string1.count('is')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&gt;&gt;&gt; string1.capitalize(string1)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"&lt;pyshell#3&gt;", line 1, in &lt;module&gt;</a:t>
            </a:r>
          </a:p>
          <a:p>
            <a:r>
              <a:rPr lang="en-US" dirty="0"/>
              <a:t>    string1.capitalize(string1)</a:t>
            </a:r>
          </a:p>
          <a:p>
            <a:r>
              <a:rPr lang="en-US" dirty="0" err="1"/>
              <a:t>TypeError</a:t>
            </a:r>
            <a:r>
              <a:rPr lang="en-US" dirty="0"/>
              <a:t>: </a:t>
            </a:r>
            <a:r>
              <a:rPr lang="en-US" dirty="0" err="1"/>
              <a:t>str.capitalize</a:t>
            </a:r>
            <a:r>
              <a:rPr lang="en-US" dirty="0"/>
              <a:t>() takes no arguments (1 given)</a:t>
            </a:r>
          </a:p>
          <a:p>
            <a:r>
              <a:rPr lang="en-US" dirty="0"/>
              <a:t>&gt;&gt;&gt; string1.capitalize()</a:t>
            </a:r>
          </a:p>
          <a:p>
            <a:r>
              <a:rPr lang="en-US" dirty="0"/>
              <a:t>'This is a test'</a:t>
            </a:r>
          </a:p>
          <a:p>
            <a:r>
              <a:rPr lang="en-US" dirty="0"/>
              <a:t>&gt;&gt;&gt; string1.upper()</a:t>
            </a:r>
          </a:p>
          <a:p>
            <a:r>
              <a:rPr lang="en-US" dirty="0"/>
              <a:t>'THIS IS A TEST'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770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8C5738-FAD3-4CD0-837F-6A58644EB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4" b="549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DFC9C-543B-43AB-A30A-6435EB0A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1600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FFAEFF-77AC-4387-96C5-94339AB14B94}" type="datetime5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1-Apr-22</a:t>
            </a:fld>
            <a:endParaRPr lang="en-IN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416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908DE6A-7F30-484B-B4C4-AEF77B9E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6" y="457200"/>
            <a:ext cx="10519648" cy="5943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E5425A-F67E-4218-9841-29EBA9CD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1600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CF5F95E-B2EB-4001-8AF2-F0511FC9A21C}" type="datetime5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1-Apr-22</a:t>
            </a:fld>
            <a:endParaRPr lang="en-IN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28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xmlns="" id="{EE5F705A-5E81-4B3A-8EF4-911982DB31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A35E6D-EE04-4AD6-8500-D065E6ED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73736" y="5376672"/>
            <a:ext cx="20482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CF5F95E-B2EB-4001-8AF2-F0511FC9A21C}" type="datetime5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1-Apr-22</a:t>
            </a:fld>
            <a:endParaRPr lang="en-IN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AD8F92D9-1751-4ABF-9CB7-D198C9A05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9067" y="0"/>
            <a:ext cx="1715241" cy="6858000"/>
          </a:xfrm>
          <a:custGeom>
            <a:avLst/>
            <a:gdLst>
              <a:gd name="connsiteX0" fmla="*/ 1619628 w 1715241"/>
              <a:gd name="connsiteY0" fmla="*/ 0 h 6858000"/>
              <a:gd name="connsiteX1" fmla="*/ 1715241 w 1715241"/>
              <a:gd name="connsiteY1" fmla="*/ 0 h 6858000"/>
              <a:gd name="connsiteX2" fmla="*/ 1711235 w 1715241"/>
              <a:gd name="connsiteY2" fmla="*/ 3148 h 6858000"/>
              <a:gd name="connsiteX3" fmla="*/ 95613 w 1715241"/>
              <a:gd name="connsiteY3" fmla="*/ 3429000 h 6858000"/>
              <a:gd name="connsiteX4" fmla="*/ 1711235 w 1715241"/>
              <a:gd name="connsiteY4" fmla="*/ 6854853 h 6858000"/>
              <a:gd name="connsiteX5" fmla="*/ 1715240 w 1715241"/>
              <a:gd name="connsiteY5" fmla="*/ 6858000 h 6858000"/>
              <a:gd name="connsiteX6" fmla="*/ 1619627 w 1715241"/>
              <a:gd name="connsiteY6" fmla="*/ 6858000 h 6858000"/>
              <a:gd name="connsiteX7" fmla="*/ 1615622 w 1715241"/>
              <a:gd name="connsiteY7" fmla="*/ 6854853 h 6858000"/>
              <a:gd name="connsiteX8" fmla="*/ 0 w 1715241"/>
              <a:gd name="connsiteY8" fmla="*/ 3429000 h 6858000"/>
              <a:gd name="connsiteX9" fmla="*/ 1615622 w 1715241"/>
              <a:gd name="connsiteY9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5241" h="6858000">
                <a:moveTo>
                  <a:pt x="1619628" y="0"/>
                </a:moveTo>
                <a:lnTo>
                  <a:pt x="1715241" y="0"/>
                </a:lnTo>
                <a:lnTo>
                  <a:pt x="1711235" y="3148"/>
                </a:lnTo>
                <a:cubicBezTo>
                  <a:pt x="724534" y="817446"/>
                  <a:pt x="95613" y="2049777"/>
                  <a:pt x="95613" y="3429000"/>
                </a:cubicBezTo>
                <a:cubicBezTo>
                  <a:pt x="95613" y="4808224"/>
                  <a:pt x="724534" y="6040555"/>
                  <a:pt x="1711235" y="6854853"/>
                </a:cubicBezTo>
                <a:lnTo>
                  <a:pt x="1715240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0CBD90-88EB-45FB-AFDF-F439E570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5235998" y="2711488"/>
            <a:ext cx="5241751" cy="171667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D6B998F-CA62-4EE6-B7E7-046377D4F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27816" y="2306119"/>
            <a:ext cx="1164184" cy="2245762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3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xmlns="" id="{D1B13232-9B00-47EA-B6A4-4E1719AB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821322"/>
            <a:ext cx="9951041" cy="32092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3CF0367-A228-415A-96D8-2D73BA8D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F5F95E-B2EB-4001-8AF2-F0511FC9A21C}" type="datetime5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1-Apr-22</a:t>
            </a:fld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94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7460FE-E4A0-480B-B702-5050AE92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A1FB8D-231B-4C6D-ACDA-42EC9E5E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09550"/>
            <a:ext cx="57245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59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346177D-ADC4-4968-B747-5CFCD390B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096E8-AFE0-4389-B42C-B3C7077C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85562"/>
          </a:xfrm>
        </p:spPr>
        <p:txBody>
          <a:bodyPr anchor="b">
            <a:normAutofit/>
          </a:bodyPr>
          <a:lstStyle/>
          <a:p>
            <a:r>
              <a:rPr lang="en-IN" sz="4000" dirty="0"/>
              <a:t>Discussion Content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xmlns="" id="{C2BF011B-43CF-4AC7-8A7E-FB47BA4DE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7EB061-338A-4BA7-AD2B-26186A72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41124"/>
            <a:ext cx="5754896" cy="4062234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2000" dirty="0"/>
              <a:t>Handling Strings</a:t>
            </a:r>
          </a:p>
          <a:p>
            <a:r>
              <a:rPr lang="en-IN" sz="2000" dirty="0"/>
              <a:t>Indexing in Strings</a:t>
            </a:r>
          </a:p>
          <a:p>
            <a:r>
              <a:rPr lang="en-IN" sz="2000" dirty="0"/>
              <a:t>Inbuilt string functions</a:t>
            </a:r>
          </a:p>
          <a:p>
            <a:r>
              <a:rPr lang="en-IN" sz="2000" dirty="0"/>
              <a:t>Additional Examples</a:t>
            </a:r>
          </a:p>
          <a:p>
            <a:pPr lvl="1"/>
            <a:r>
              <a:rPr lang="en-US" sz="2000" dirty="0"/>
              <a:t>Program to find number of matched characters in two strings</a:t>
            </a:r>
          </a:p>
          <a:p>
            <a:pPr lvl="1"/>
            <a:r>
              <a:rPr lang="en-US" sz="2000" dirty="0"/>
              <a:t>Function to find the number of common characters in two strings</a:t>
            </a:r>
          </a:p>
          <a:p>
            <a:pPr lvl="1"/>
            <a:r>
              <a:rPr lang="en-US" sz="2000" dirty="0"/>
              <a:t>Function to find reverse of a string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Reference: Taneja Sheetal; Kumar Naveen. Python Programming: A modular approach . Pearson Education. Kindle Edition. </a:t>
            </a:r>
          </a:p>
          <a:p>
            <a:endParaRPr lang="en-IN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844A943-BF79-4FEA-ABB1-3BD54D2366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437CC72-F4A8-4DC3-AFAB-D22C482C81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62E88F-9280-4329-AD4D-65E8AB42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2550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FFAEFF-77AC-4387-96C5-94339AB14B94}" type="datetime5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1-Apr-22</a:t>
            </a:fld>
            <a:endParaRPr lang="en-IN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93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43DF1E-BB12-4585-86C7-A7F91EB9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506110-EC13-4CAF-82F9-679E2BDE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69" y="0"/>
            <a:ext cx="4811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300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668983-89CE-44C2-85BD-8237604F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pPr/>
              <a:t>1-Apr-22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38388E7-A0E2-4836-9AEF-3A9D683E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76250"/>
            <a:ext cx="55816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80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003F73-1C4B-4AB1-8E7A-45563D11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F95E-B2EB-4001-8AF2-F0511FC9A21C}" type="datetime5">
              <a:rPr lang="en-US" smtClean="0"/>
              <a:pPr/>
              <a:t>1-Apr-22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6781EB-B54F-471C-89FA-434810DA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585787"/>
            <a:ext cx="5591175" cy="56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908950-2F82-484E-BCF2-FA4CA4484D53}"/>
              </a:ext>
            </a:extLst>
          </p:cNvPr>
          <p:cNvSpPr txBox="1"/>
          <p:nvPr/>
        </p:nvSpPr>
        <p:spPr>
          <a:xfrm flipH="1">
            <a:off x="4052640" y="6272212"/>
            <a:ext cx="705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 You need to import re module to use the above functions.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2379930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3A15B-37F5-4EF6-BD77-E9E1DDF6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F3377-075B-4CE9-8270-C552BB5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  <a:p>
            <a:endParaRPr lang="en-IN" dirty="0"/>
          </a:p>
          <a:p>
            <a:r>
              <a:rPr lang="en-IN" dirty="0"/>
              <a:t>Mark Lutz, Learning Python, O’Reilly Books</a:t>
            </a:r>
          </a:p>
          <a:p>
            <a:r>
              <a:rPr lang="en-US" dirty="0"/>
              <a:t>Lecture Slides on Python, Prof. Henning </a:t>
            </a:r>
            <a:r>
              <a:rPr lang="en-US" dirty="0" err="1"/>
              <a:t>Schulzrrinne</a:t>
            </a:r>
            <a:r>
              <a:rPr lang="en-US" dirty="0"/>
              <a:t>, Columbia University</a:t>
            </a:r>
            <a:endParaRPr lang="en-IN" dirty="0"/>
          </a:p>
          <a:p>
            <a:r>
              <a:rPr lang="en-US" dirty="0"/>
              <a:t>Guido van Rossum, Tutorial Material of ZOPE Corporation, New York</a:t>
            </a:r>
          </a:p>
          <a:p>
            <a:r>
              <a:rPr lang="en-IN" dirty="0">
                <a:hlinkClick r:id="rId2"/>
              </a:rPr>
              <a:t>https://giphy.com/explore/python-snake</a:t>
            </a:r>
            <a:endParaRPr lang="en-IN" dirty="0"/>
          </a:p>
          <a:p>
            <a:r>
              <a:rPr lang="en-US" dirty="0"/>
              <a:t>Cay </a:t>
            </a:r>
            <a:r>
              <a:rPr lang="en-US" dirty="0" err="1"/>
              <a:t>Hostann</a:t>
            </a:r>
            <a:r>
              <a:rPr lang="en-US" dirty="0"/>
              <a:t>, </a:t>
            </a:r>
            <a:r>
              <a:rPr lang="en-US" dirty="0" err="1"/>
              <a:t>Rance</a:t>
            </a:r>
            <a:r>
              <a:rPr lang="en-US" dirty="0"/>
              <a:t> </a:t>
            </a:r>
            <a:r>
              <a:rPr lang="en-US" dirty="0" err="1"/>
              <a:t>Necaise</a:t>
            </a:r>
            <a:r>
              <a:rPr lang="en-US" dirty="0"/>
              <a:t>, Python for Everyone 2/e, Wiley Publications.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799407-7140-45D9-BA4E-7C447A91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B3EB-684A-4289-82F0-016225EFBC25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60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1DD1A8A-57D5-4A81-AD04-532B043C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on clear background">
            <a:extLst>
              <a:ext uri="{FF2B5EF4-FFF2-40B4-BE49-F238E27FC236}">
                <a16:creationId xmlns:a16="http://schemas.microsoft.com/office/drawing/2014/main" xmlns="" id="{67454283-D221-4E0A-9B8F-E942221BD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07891EC-4501-44ED-A8C8-B11B6DB767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67EB6-314E-447A-865D-FDC86610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you, 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/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Any queries?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E34960-4557-4596-B573-65DE7B0D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418602B-E4A7-49EC-A002-5129AA8DE786}" type="datetime5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1-Apr-22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33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00096-9000-42E9-BA2D-0CC3439A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9F206D9-3956-4436-AD8C-349C9772D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725" y="1862931"/>
            <a:ext cx="6686550" cy="42767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B28BF9-3EC6-44A5-8A83-D4D072F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B74EB-B5EA-44A7-B14E-D85BF253C3B5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46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D3238-8585-4531-942E-55132C6C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Syllabus:: List of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68E3DE4-5A7D-43E0-B371-D8AD16143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879" y="2574608"/>
            <a:ext cx="7642907" cy="215995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F3237C-7557-4C7D-AFCF-29B4AC9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430-D436-4717-A01C-8BF4C98D4FB9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102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EA8113-F6A8-4C48-9575-B3BE9F87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738187"/>
            <a:ext cx="7143750" cy="538162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67727B-7723-46B9-B970-0ACCAFA4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7945-868C-4F40-ACE4-141AC7B83BC5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499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B1EC5-0044-4DEA-A634-3B01D873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64D53-BDED-48F6-84A1-8F00EC0E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Y. Daniel Liang, Introduction to programming using Python, Pearson Publications, 2017. </a:t>
            </a:r>
          </a:p>
          <a:p>
            <a:r>
              <a:rPr lang="en-IN" dirty="0"/>
              <a:t>2. Sheetal Taneja, Python Programming A Modular Approach, 1st edition, Pearson Publications, 2017. </a:t>
            </a:r>
          </a:p>
          <a:p>
            <a:r>
              <a:rPr lang="en-IN" dirty="0"/>
              <a:t>3. Brett </a:t>
            </a:r>
            <a:r>
              <a:rPr lang="en-IN" dirty="0" err="1"/>
              <a:t>Slatkin</a:t>
            </a:r>
            <a:r>
              <a:rPr lang="en-IN" dirty="0"/>
              <a:t> (C), Effective Python: 59 Specific Ways to Write Better Python, I/C, 1st edition, Pearson Publications, 2015. </a:t>
            </a:r>
          </a:p>
          <a:p>
            <a:r>
              <a:rPr lang="en-IN" dirty="0"/>
              <a:t>4. Ashok </a:t>
            </a:r>
            <a:r>
              <a:rPr lang="en-IN" dirty="0" err="1"/>
              <a:t>Namdev</a:t>
            </a:r>
            <a:r>
              <a:rPr lang="en-IN" dirty="0"/>
              <a:t> </a:t>
            </a:r>
            <a:r>
              <a:rPr lang="en-IN" dirty="0" err="1"/>
              <a:t>Kamathane</a:t>
            </a:r>
            <a:r>
              <a:rPr lang="en-IN" dirty="0"/>
              <a:t> and Amit Ashok </a:t>
            </a:r>
            <a:r>
              <a:rPr lang="en-IN" dirty="0" err="1"/>
              <a:t>Kamathane</a:t>
            </a:r>
            <a:r>
              <a:rPr lang="en-IN" dirty="0"/>
              <a:t>, Programming and Problem Solving with Python, 1st edition, McGraw Hill Education (India) Private Limited, 2017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785C4C-E106-41D4-9ED8-9857CB1B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BC96-09E7-4BE9-B797-10CF9ACB6334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196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8C626-A77E-4A8C-9E74-F1CFB549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15FA8-EE9B-4BBB-9625-81685D46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Elementary forms of data such as numeric and Boolean are called scalar data types. </a:t>
            </a:r>
          </a:p>
          <a:p>
            <a:r>
              <a:rPr lang="en-US" dirty="0"/>
              <a:t>Several applications require more complex forms of data. For example, the name of a person, or an SMS may be expressed in the form of a string.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D1B9FD-4F00-4B14-811E-E88F844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3778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24229-53C5-41E5-A076-DA768ADD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1B4AF-F2D3-4CB7-A582-B4816CB2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string may be specified by placing the member characters of the sequence within quotes (single, double or triple). </a:t>
            </a:r>
          </a:p>
          <a:p>
            <a:r>
              <a:rPr lang="en-US" dirty="0"/>
              <a:t>Triple quotes are typically used for strings that span multiple lines. </a:t>
            </a:r>
          </a:p>
          <a:p>
            <a:r>
              <a:rPr lang="en-US" dirty="0"/>
              <a:t>The following assignment statement assigns the string 'Hello Rama' to the variable message. </a:t>
            </a:r>
          </a:p>
          <a:p>
            <a:r>
              <a:rPr lang="en-US" dirty="0"/>
              <a:t>We may also say that the string 'Hello Rama' has been bound to the name message.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50580D-B504-4BA4-944F-80350BF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559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47404B-A19A-4026-90FC-17F066EE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 </a:t>
            </a:r>
            <a:r>
              <a:rPr lang="en-US" dirty="0" err="1"/>
              <a:t>len</a:t>
            </a:r>
            <a:r>
              <a:rPr lang="en-US" dirty="0"/>
              <a:t> finds the length of a string. Thus, </a:t>
            </a:r>
          </a:p>
          <a:p>
            <a:endParaRPr lang="en-US" dirty="0"/>
          </a:p>
          <a:p>
            <a:r>
              <a:rPr lang="en-US" dirty="0"/>
              <a:t>&gt;&gt;&gt; message = 'Hello Gita'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(message)</a:t>
            </a:r>
          </a:p>
          <a:p>
            <a:r>
              <a:rPr lang="en-US" dirty="0"/>
              <a:t> 10</a:t>
            </a:r>
          </a:p>
          <a:p>
            <a:endParaRPr lang="en-US" dirty="0"/>
          </a:p>
          <a:p>
            <a:r>
              <a:rPr lang="en-US" dirty="0"/>
              <a:t>Taneja Sheetal; Kumar Naveen. Python Programming: A modular approach . Pearson Education. Kindle Edition.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521130-DF78-47C6-9740-834FE97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AEFF-77AC-4387-96C5-94339AB14B94}" type="datetime5">
              <a:rPr lang="en-US" smtClean="0"/>
              <a:pPr/>
              <a:t>1-Apr-22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4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650</Words>
  <Application>Microsoft Office PowerPoint</Application>
  <PresentationFormat>Custom</PresentationFormat>
  <Paragraphs>100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Python Programming Lab:: Lecture topic#Week2# String Operations</vt:lpstr>
      <vt:lpstr>Discussion Content</vt:lpstr>
      <vt:lpstr>Syllabus:: List of Experiments</vt:lpstr>
      <vt:lpstr>Syllabus:: List of Experiments</vt:lpstr>
      <vt:lpstr>Slide 5</vt:lpstr>
      <vt:lpstr>Books:</vt:lpstr>
      <vt:lpstr>Strings::</vt:lpstr>
      <vt:lpstr>Strings::</vt:lpstr>
      <vt:lpstr>Slide 9</vt:lpstr>
      <vt:lpstr>Indexing for variable</vt:lpstr>
      <vt:lpstr>Negative indexing</vt:lpstr>
      <vt:lpstr>Slide 12</vt:lpstr>
      <vt:lpstr>Slide 13</vt:lpstr>
      <vt:lpstr>Some Examples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References:</vt:lpstr>
      <vt:lpstr>Thank you,   Any queries?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Lab</dc:title>
  <dc:creator>Dr.K.Srikanth</dc:creator>
  <cp:lastModifiedBy>Student</cp:lastModifiedBy>
  <cp:revision>60</cp:revision>
  <dcterms:created xsi:type="dcterms:W3CDTF">2021-04-26T02:07:03Z</dcterms:created>
  <dcterms:modified xsi:type="dcterms:W3CDTF">2022-04-01T06:28:52Z</dcterms:modified>
  <cp:category>Draft</cp:category>
</cp:coreProperties>
</file>