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48" r:id="rId3"/>
    <p:sldId id="353" r:id="rId4"/>
    <p:sldId id="266" r:id="rId5"/>
    <p:sldId id="268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267" r:id="rId16"/>
    <p:sldId id="33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324" autoAdjust="0"/>
  </p:normalViewPr>
  <p:slideViewPr>
    <p:cSldViewPr snapToGrid="0">
      <p:cViewPr varScale="1">
        <p:scale>
          <a:sx n="58" d="100"/>
          <a:sy n="58" d="100"/>
        </p:scale>
        <p:origin x="9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D839C9-B216-4820-9071-8FE9811C4B03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5CEA9B-6758-4555-86B8-15A0691664CE}">
      <dgm:prSet/>
      <dgm:spPr/>
      <dgm:t>
        <a:bodyPr/>
        <a:lstStyle/>
        <a:p>
          <a:r>
            <a:rPr lang="en-US" dirty="0"/>
            <a:t>Dictionaries</a:t>
          </a:r>
        </a:p>
      </dgm:t>
    </dgm:pt>
    <dgm:pt modelId="{8E26E2DB-A708-481E-B88D-72AC59796636}" type="parTrans" cxnId="{F0DC1D09-8DB6-4BC5-91C4-4A09D718AA97}">
      <dgm:prSet/>
      <dgm:spPr/>
      <dgm:t>
        <a:bodyPr/>
        <a:lstStyle/>
        <a:p>
          <a:endParaRPr lang="en-US"/>
        </a:p>
      </dgm:t>
    </dgm:pt>
    <dgm:pt modelId="{43E9F788-0F3B-460D-AFB0-EA74AC70DAA8}" type="sibTrans" cxnId="{F0DC1D09-8DB6-4BC5-91C4-4A09D718AA97}">
      <dgm:prSet/>
      <dgm:spPr/>
      <dgm:t>
        <a:bodyPr/>
        <a:lstStyle/>
        <a:p>
          <a:endParaRPr lang="en-US"/>
        </a:p>
      </dgm:t>
    </dgm:pt>
    <dgm:pt modelId="{16AF3212-127E-4C2D-A181-FC345ABBB516}">
      <dgm:prSet/>
      <dgm:spPr/>
      <dgm:t>
        <a:bodyPr/>
        <a:lstStyle/>
        <a:p>
          <a:r>
            <a:rPr lang="en-IN" dirty="0"/>
            <a:t>Basics of Dictionaries</a:t>
          </a:r>
          <a:endParaRPr lang="en-US" dirty="0"/>
        </a:p>
      </dgm:t>
    </dgm:pt>
    <dgm:pt modelId="{B5CDD57F-A06B-4F23-A6EF-E7EBC2135F15}" type="parTrans" cxnId="{5CFB4DAF-942C-4B43-98A8-A621AC1633CB}">
      <dgm:prSet/>
      <dgm:spPr/>
      <dgm:t>
        <a:bodyPr/>
        <a:lstStyle/>
        <a:p>
          <a:endParaRPr lang="en-US"/>
        </a:p>
      </dgm:t>
    </dgm:pt>
    <dgm:pt modelId="{4FC01571-0278-4DC8-9EC3-C44B2FAFADFB}" type="sibTrans" cxnId="{5CFB4DAF-942C-4B43-98A8-A621AC1633CB}">
      <dgm:prSet/>
      <dgm:spPr/>
      <dgm:t>
        <a:bodyPr/>
        <a:lstStyle/>
        <a:p>
          <a:endParaRPr lang="en-US"/>
        </a:p>
      </dgm:t>
    </dgm:pt>
    <dgm:pt modelId="{F4253395-509C-4C09-A904-78E326B4FE0F}">
      <dgm:prSet/>
      <dgm:spPr/>
      <dgm:t>
        <a:bodyPr/>
        <a:lstStyle/>
        <a:p>
          <a:r>
            <a:rPr lang="en-IN"/>
            <a:t>Functions</a:t>
          </a:r>
          <a:endParaRPr lang="en-US"/>
        </a:p>
      </dgm:t>
    </dgm:pt>
    <dgm:pt modelId="{93499E49-304D-440F-B9BF-141533988864}" type="parTrans" cxnId="{19E1D7C1-15BA-4DAD-8426-F9EA813178C1}">
      <dgm:prSet/>
      <dgm:spPr/>
      <dgm:t>
        <a:bodyPr/>
        <a:lstStyle/>
        <a:p>
          <a:endParaRPr lang="en-US"/>
        </a:p>
      </dgm:t>
    </dgm:pt>
    <dgm:pt modelId="{75908628-805D-4A7B-A5D3-F66E0B7F8C53}" type="sibTrans" cxnId="{19E1D7C1-15BA-4DAD-8426-F9EA813178C1}">
      <dgm:prSet/>
      <dgm:spPr/>
      <dgm:t>
        <a:bodyPr/>
        <a:lstStyle/>
        <a:p>
          <a:endParaRPr lang="en-US"/>
        </a:p>
      </dgm:t>
    </dgm:pt>
    <dgm:pt modelId="{76E6CCCE-E571-4A7C-AF3E-F02497EE7EEA}">
      <dgm:prSet/>
      <dgm:spPr/>
      <dgm:t>
        <a:bodyPr/>
        <a:lstStyle/>
        <a:p>
          <a:r>
            <a:rPr lang="en-IN" dirty="0"/>
            <a:t>Examples</a:t>
          </a:r>
          <a:endParaRPr lang="en-US" dirty="0"/>
        </a:p>
      </dgm:t>
    </dgm:pt>
    <dgm:pt modelId="{7F61A0D1-F3DD-4BA9-9F79-5EFA1252649D}" type="parTrans" cxnId="{03B76ED5-54C1-4634-838A-CEFE70BAF079}">
      <dgm:prSet/>
      <dgm:spPr/>
      <dgm:t>
        <a:bodyPr/>
        <a:lstStyle/>
        <a:p>
          <a:endParaRPr lang="en-US"/>
        </a:p>
      </dgm:t>
    </dgm:pt>
    <dgm:pt modelId="{9C709BC3-F43F-4E54-B9CE-9F77F602A3C3}" type="sibTrans" cxnId="{03B76ED5-54C1-4634-838A-CEFE70BAF079}">
      <dgm:prSet/>
      <dgm:spPr/>
      <dgm:t>
        <a:bodyPr/>
        <a:lstStyle/>
        <a:p>
          <a:endParaRPr lang="en-US"/>
        </a:p>
      </dgm:t>
    </dgm:pt>
    <dgm:pt modelId="{93889DCF-CC4C-400B-992F-B73388332E71}" type="pres">
      <dgm:prSet presAssocID="{4BD839C9-B216-4820-9071-8FE9811C4B03}" presName="linear" presStyleCnt="0">
        <dgm:presLayoutVars>
          <dgm:dir/>
          <dgm:animLvl val="lvl"/>
          <dgm:resizeHandles val="exact"/>
        </dgm:presLayoutVars>
      </dgm:prSet>
      <dgm:spPr/>
    </dgm:pt>
    <dgm:pt modelId="{DFA7D0A5-3D56-4B59-B6A2-BB26523D2C0A}" type="pres">
      <dgm:prSet presAssocID="{825CEA9B-6758-4555-86B8-15A0691664CE}" presName="parentLin" presStyleCnt="0"/>
      <dgm:spPr/>
    </dgm:pt>
    <dgm:pt modelId="{CCCCABF5-E6ED-4997-ABBD-DEFD9AF94139}" type="pres">
      <dgm:prSet presAssocID="{825CEA9B-6758-4555-86B8-15A0691664CE}" presName="parentLeftMargin" presStyleLbl="node1" presStyleIdx="0" presStyleCnt="4"/>
      <dgm:spPr/>
    </dgm:pt>
    <dgm:pt modelId="{2FE133E2-AC9B-4DA1-9156-28D804ACD17E}" type="pres">
      <dgm:prSet presAssocID="{825CEA9B-6758-4555-86B8-15A0691664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69663BE-8439-4364-814D-0CB7ABCED328}" type="pres">
      <dgm:prSet presAssocID="{825CEA9B-6758-4555-86B8-15A0691664CE}" presName="negativeSpace" presStyleCnt="0"/>
      <dgm:spPr/>
    </dgm:pt>
    <dgm:pt modelId="{D70562AF-F191-49B6-B434-66A1C65B6060}" type="pres">
      <dgm:prSet presAssocID="{825CEA9B-6758-4555-86B8-15A0691664CE}" presName="childText" presStyleLbl="conFgAcc1" presStyleIdx="0" presStyleCnt="4">
        <dgm:presLayoutVars>
          <dgm:bulletEnabled val="1"/>
        </dgm:presLayoutVars>
      </dgm:prSet>
      <dgm:spPr/>
    </dgm:pt>
    <dgm:pt modelId="{EE42A262-368C-460B-B97A-9C461755618A}" type="pres">
      <dgm:prSet presAssocID="{43E9F788-0F3B-460D-AFB0-EA74AC70DAA8}" presName="spaceBetweenRectangles" presStyleCnt="0"/>
      <dgm:spPr/>
    </dgm:pt>
    <dgm:pt modelId="{3A59D621-A2C9-475C-9995-002B1361CFC4}" type="pres">
      <dgm:prSet presAssocID="{16AF3212-127E-4C2D-A181-FC345ABBB516}" presName="parentLin" presStyleCnt="0"/>
      <dgm:spPr/>
    </dgm:pt>
    <dgm:pt modelId="{DB7BC97D-3130-42B0-A742-68DFDB1507BE}" type="pres">
      <dgm:prSet presAssocID="{16AF3212-127E-4C2D-A181-FC345ABBB516}" presName="parentLeftMargin" presStyleLbl="node1" presStyleIdx="0" presStyleCnt="4"/>
      <dgm:spPr/>
    </dgm:pt>
    <dgm:pt modelId="{9A1F49C8-C76E-4A40-9D51-6D992E72D171}" type="pres">
      <dgm:prSet presAssocID="{16AF3212-127E-4C2D-A181-FC345ABBB5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E39783-E486-4BAE-A3B8-F8010E2630BE}" type="pres">
      <dgm:prSet presAssocID="{16AF3212-127E-4C2D-A181-FC345ABBB516}" presName="negativeSpace" presStyleCnt="0"/>
      <dgm:spPr/>
    </dgm:pt>
    <dgm:pt modelId="{2EABB821-7DD3-498C-804B-5E27DE9D36B8}" type="pres">
      <dgm:prSet presAssocID="{16AF3212-127E-4C2D-A181-FC345ABBB516}" presName="childText" presStyleLbl="conFgAcc1" presStyleIdx="1" presStyleCnt="4">
        <dgm:presLayoutVars>
          <dgm:bulletEnabled val="1"/>
        </dgm:presLayoutVars>
      </dgm:prSet>
      <dgm:spPr/>
    </dgm:pt>
    <dgm:pt modelId="{849B57B1-B1FF-4670-96AD-03A871FF1673}" type="pres">
      <dgm:prSet presAssocID="{4FC01571-0278-4DC8-9EC3-C44B2FAFADFB}" presName="spaceBetweenRectangles" presStyleCnt="0"/>
      <dgm:spPr/>
    </dgm:pt>
    <dgm:pt modelId="{BB2A2E67-E0C6-41B4-BE07-6646A238BC7D}" type="pres">
      <dgm:prSet presAssocID="{F4253395-509C-4C09-A904-78E326B4FE0F}" presName="parentLin" presStyleCnt="0"/>
      <dgm:spPr/>
    </dgm:pt>
    <dgm:pt modelId="{030A6A71-5BAD-4A1A-87FB-E849C8292F92}" type="pres">
      <dgm:prSet presAssocID="{F4253395-509C-4C09-A904-78E326B4FE0F}" presName="parentLeftMargin" presStyleLbl="node1" presStyleIdx="1" presStyleCnt="4"/>
      <dgm:spPr/>
    </dgm:pt>
    <dgm:pt modelId="{B709A738-C758-4A79-A8BC-7201F60BC4A6}" type="pres">
      <dgm:prSet presAssocID="{F4253395-509C-4C09-A904-78E326B4FE0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C27751-D9F1-4C64-87CD-A4C166FCEFA4}" type="pres">
      <dgm:prSet presAssocID="{F4253395-509C-4C09-A904-78E326B4FE0F}" presName="negativeSpace" presStyleCnt="0"/>
      <dgm:spPr/>
    </dgm:pt>
    <dgm:pt modelId="{F6712E95-82A3-4569-AB54-083674F41840}" type="pres">
      <dgm:prSet presAssocID="{F4253395-509C-4C09-A904-78E326B4FE0F}" presName="childText" presStyleLbl="conFgAcc1" presStyleIdx="2" presStyleCnt="4">
        <dgm:presLayoutVars>
          <dgm:bulletEnabled val="1"/>
        </dgm:presLayoutVars>
      </dgm:prSet>
      <dgm:spPr/>
    </dgm:pt>
    <dgm:pt modelId="{343BB3FA-B7D6-4506-B474-50222174CEFC}" type="pres">
      <dgm:prSet presAssocID="{75908628-805D-4A7B-A5D3-F66E0B7F8C53}" presName="spaceBetweenRectangles" presStyleCnt="0"/>
      <dgm:spPr/>
    </dgm:pt>
    <dgm:pt modelId="{C98C1BA4-C096-48D2-9F81-A7A43855D026}" type="pres">
      <dgm:prSet presAssocID="{76E6CCCE-E571-4A7C-AF3E-F02497EE7EEA}" presName="parentLin" presStyleCnt="0"/>
      <dgm:spPr/>
    </dgm:pt>
    <dgm:pt modelId="{660D0866-DDA2-49D2-852C-07AB05730F36}" type="pres">
      <dgm:prSet presAssocID="{76E6CCCE-E571-4A7C-AF3E-F02497EE7EEA}" presName="parentLeftMargin" presStyleLbl="node1" presStyleIdx="2" presStyleCnt="4"/>
      <dgm:spPr/>
    </dgm:pt>
    <dgm:pt modelId="{81DEAD62-C184-4C65-BE1B-3F7D735BAD6F}" type="pres">
      <dgm:prSet presAssocID="{76E6CCCE-E571-4A7C-AF3E-F02497EE7EE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81A5140-5C5F-45C9-AF37-85E0134B1E63}" type="pres">
      <dgm:prSet presAssocID="{76E6CCCE-E571-4A7C-AF3E-F02497EE7EEA}" presName="negativeSpace" presStyleCnt="0"/>
      <dgm:spPr/>
    </dgm:pt>
    <dgm:pt modelId="{9F0D47CD-199A-4350-950D-B6F04132073F}" type="pres">
      <dgm:prSet presAssocID="{76E6CCCE-E571-4A7C-AF3E-F02497EE7EE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0DC1D09-8DB6-4BC5-91C4-4A09D718AA97}" srcId="{4BD839C9-B216-4820-9071-8FE9811C4B03}" destId="{825CEA9B-6758-4555-86B8-15A0691664CE}" srcOrd="0" destOrd="0" parTransId="{8E26E2DB-A708-481E-B88D-72AC59796636}" sibTransId="{43E9F788-0F3B-460D-AFB0-EA74AC70DAA8}"/>
    <dgm:cxn modelId="{BB174B0F-A2E9-4306-AF26-66E13F27FE71}" type="presOf" srcId="{4BD839C9-B216-4820-9071-8FE9811C4B03}" destId="{93889DCF-CC4C-400B-992F-B73388332E71}" srcOrd="0" destOrd="0" presId="urn:microsoft.com/office/officeart/2005/8/layout/list1"/>
    <dgm:cxn modelId="{5B9EB913-89E1-4CE5-989D-FC677AD415EF}" type="presOf" srcId="{825CEA9B-6758-4555-86B8-15A0691664CE}" destId="{CCCCABF5-E6ED-4997-ABBD-DEFD9AF94139}" srcOrd="0" destOrd="0" presId="urn:microsoft.com/office/officeart/2005/8/layout/list1"/>
    <dgm:cxn modelId="{4BF54C36-7D05-4ECD-8A0D-1C21AB39B079}" type="presOf" srcId="{76E6CCCE-E571-4A7C-AF3E-F02497EE7EEA}" destId="{81DEAD62-C184-4C65-BE1B-3F7D735BAD6F}" srcOrd="1" destOrd="0" presId="urn:microsoft.com/office/officeart/2005/8/layout/list1"/>
    <dgm:cxn modelId="{2DA42E3F-F4DD-40AA-A403-14693B826F49}" type="presOf" srcId="{16AF3212-127E-4C2D-A181-FC345ABBB516}" destId="{9A1F49C8-C76E-4A40-9D51-6D992E72D171}" srcOrd="1" destOrd="0" presId="urn:microsoft.com/office/officeart/2005/8/layout/list1"/>
    <dgm:cxn modelId="{4CB4BC81-780F-4BFC-A30D-2B3707AE5703}" type="presOf" srcId="{F4253395-509C-4C09-A904-78E326B4FE0F}" destId="{030A6A71-5BAD-4A1A-87FB-E849C8292F92}" srcOrd="0" destOrd="0" presId="urn:microsoft.com/office/officeart/2005/8/layout/list1"/>
    <dgm:cxn modelId="{AB2D5BA9-2AF0-4F67-8C53-D97C22148B01}" type="presOf" srcId="{16AF3212-127E-4C2D-A181-FC345ABBB516}" destId="{DB7BC97D-3130-42B0-A742-68DFDB1507BE}" srcOrd="0" destOrd="0" presId="urn:microsoft.com/office/officeart/2005/8/layout/list1"/>
    <dgm:cxn modelId="{D2EB36AD-419E-422C-8009-589959EBE596}" type="presOf" srcId="{F4253395-509C-4C09-A904-78E326B4FE0F}" destId="{B709A738-C758-4A79-A8BC-7201F60BC4A6}" srcOrd="1" destOrd="0" presId="urn:microsoft.com/office/officeart/2005/8/layout/list1"/>
    <dgm:cxn modelId="{5CFB4DAF-942C-4B43-98A8-A621AC1633CB}" srcId="{4BD839C9-B216-4820-9071-8FE9811C4B03}" destId="{16AF3212-127E-4C2D-A181-FC345ABBB516}" srcOrd="1" destOrd="0" parTransId="{B5CDD57F-A06B-4F23-A6EF-E7EBC2135F15}" sibTransId="{4FC01571-0278-4DC8-9EC3-C44B2FAFADFB}"/>
    <dgm:cxn modelId="{F6580BB6-EB9C-4633-924A-527897EC125B}" type="presOf" srcId="{825CEA9B-6758-4555-86B8-15A0691664CE}" destId="{2FE133E2-AC9B-4DA1-9156-28D804ACD17E}" srcOrd="1" destOrd="0" presId="urn:microsoft.com/office/officeart/2005/8/layout/list1"/>
    <dgm:cxn modelId="{A8379EB9-B1EE-4920-B7F5-97C1D2835651}" type="presOf" srcId="{76E6CCCE-E571-4A7C-AF3E-F02497EE7EEA}" destId="{660D0866-DDA2-49D2-852C-07AB05730F36}" srcOrd="0" destOrd="0" presId="urn:microsoft.com/office/officeart/2005/8/layout/list1"/>
    <dgm:cxn modelId="{19E1D7C1-15BA-4DAD-8426-F9EA813178C1}" srcId="{4BD839C9-B216-4820-9071-8FE9811C4B03}" destId="{F4253395-509C-4C09-A904-78E326B4FE0F}" srcOrd="2" destOrd="0" parTransId="{93499E49-304D-440F-B9BF-141533988864}" sibTransId="{75908628-805D-4A7B-A5D3-F66E0B7F8C53}"/>
    <dgm:cxn modelId="{03B76ED5-54C1-4634-838A-CEFE70BAF079}" srcId="{4BD839C9-B216-4820-9071-8FE9811C4B03}" destId="{76E6CCCE-E571-4A7C-AF3E-F02497EE7EEA}" srcOrd="3" destOrd="0" parTransId="{7F61A0D1-F3DD-4BA9-9F79-5EFA1252649D}" sibTransId="{9C709BC3-F43F-4E54-B9CE-9F77F602A3C3}"/>
    <dgm:cxn modelId="{B7BFECDA-B7D5-44D0-8145-85E890322B23}" type="presParOf" srcId="{93889DCF-CC4C-400B-992F-B73388332E71}" destId="{DFA7D0A5-3D56-4B59-B6A2-BB26523D2C0A}" srcOrd="0" destOrd="0" presId="urn:microsoft.com/office/officeart/2005/8/layout/list1"/>
    <dgm:cxn modelId="{5C63AD65-D129-4A1C-939C-BDA1459B1A95}" type="presParOf" srcId="{DFA7D0A5-3D56-4B59-B6A2-BB26523D2C0A}" destId="{CCCCABF5-E6ED-4997-ABBD-DEFD9AF94139}" srcOrd="0" destOrd="0" presId="urn:microsoft.com/office/officeart/2005/8/layout/list1"/>
    <dgm:cxn modelId="{02D9B5A2-FA81-4587-96B1-C4833B4ABC5D}" type="presParOf" srcId="{DFA7D0A5-3D56-4B59-B6A2-BB26523D2C0A}" destId="{2FE133E2-AC9B-4DA1-9156-28D804ACD17E}" srcOrd="1" destOrd="0" presId="urn:microsoft.com/office/officeart/2005/8/layout/list1"/>
    <dgm:cxn modelId="{3CE221BC-3B18-4B56-A16A-4487EF59849B}" type="presParOf" srcId="{93889DCF-CC4C-400B-992F-B73388332E71}" destId="{569663BE-8439-4364-814D-0CB7ABCED328}" srcOrd="1" destOrd="0" presId="urn:microsoft.com/office/officeart/2005/8/layout/list1"/>
    <dgm:cxn modelId="{EC09CB99-FE08-4A58-B6F9-EB3C60D39553}" type="presParOf" srcId="{93889DCF-CC4C-400B-992F-B73388332E71}" destId="{D70562AF-F191-49B6-B434-66A1C65B6060}" srcOrd="2" destOrd="0" presId="urn:microsoft.com/office/officeart/2005/8/layout/list1"/>
    <dgm:cxn modelId="{AFFC2B32-C9A6-45B8-93B3-DE8532579341}" type="presParOf" srcId="{93889DCF-CC4C-400B-992F-B73388332E71}" destId="{EE42A262-368C-460B-B97A-9C461755618A}" srcOrd="3" destOrd="0" presId="urn:microsoft.com/office/officeart/2005/8/layout/list1"/>
    <dgm:cxn modelId="{BB28B1C8-FF07-4B90-9A02-B46F6CC00162}" type="presParOf" srcId="{93889DCF-CC4C-400B-992F-B73388332E71}" destId="{3A59D621-A2C9-475C-9995-002B1361CFC4}" srcOrd="4" destOrd="0" presId="urn:microsoft.com/office/officeart/2005/8/layout/list1"/>
    <dgm:cxn modelId="{B29282A2-1FDD-4B59-9DD3-1D48196FE748}" type="presParOf" srcId="{3A59D621-A2C9-475C-9995-002B1361CFC4}" destId="{DB7BC97D-3130-42B0-A742-68DFDB1507BE}" srcOrd="0" destOrd="0" presId="urn:microsoft.com/office/officeart/2005/8/layout/list1"/>
    <dgm:cxn modelId="{E87C9A70-C455-410A-8D51-08D2334E635A}" type="presParOf" srcId="{3A59D621-A2C9-475C-9995-002B1361CFC4}" destId="{9A1F49C8-C76E-4A40-9D51-6D992E72D171}" srcOrd="1" destOrd="0" presId="urn:microsoft.com/office/officeart/2005/8/layout/list1"/>
    <dgm:cxn modelId="{E1EECA08-E2FA-4D30-96F3-21B937AC71E8}" type="presParOf" srcId="{93889DCF-CC4C-400B-992F-B73388332E71}" destId="{72E39783-E486-4BAE-A3B8-F8010E2630BE}" srcOrd="5" destOrd="0" presId="urn:microsoft.com/office/officeart/2005/8/layout/list1"/>
    <dgm:cxn modelId="{350664B0-C540-487F-AA24-904952012810}" type="presParOf" srcId="{93889DCF-CC4C-400B-992F-B73388332E71}" destId="{2EABB821-7DD3-498C-804B-5E27DE9D36B8}" srcOrd="6" destOrd="0" presId="urn:microsoft.com/office/officeart/2005/8/layout/list1"/>
    <dgm:cxn modelId="{BCA05E77-34B3-406E-B91B-118FE9F27469}" type="presParOf" srcId="{93889DCF-CC4C-400B-992F-B73388332E71}" destId="{849B57B1-B1FF-4670-96AD-03A871FF1673}" srcOrd="7" destOrd="0" presId="urn:microsoft.com/office/officeart/2005/8/layout/list1"/>
    <dgm:cxn modelId="{8B60A346-1703-4275-BA52-BF2729A0C9F0}" type="presParOf" srcId="{93889DCF-CC4C-400B-992F-B73388332E71}" destId="{BB2A2E67-E0C6-41B4-BE07-6646A238BC7D}" srcOrd="8" destOrd="0" presId="urn:microsoft.com/office/officeart/2005/8/layout/list1"/>
    <dgm:cxn modelId="{05DC0845-B707-4504-95D8-D406B6874CFD}" type="presParOf" srcId="{BB2A2E67-E0C6-41B4-BE07-6646A238BC7D}" destId="{030A6A71-5BAD-4A1A-87FB-E849C8292F92}" srcOrd="0" destOrd="0" presId="urn:microsoft.com/office/officeart/2005/8/layout/list1"/>
    <dgm:cxn modelId="{FF1C1153-2E56-4551-ADF3-7BF74D1D6636}" type="presParOf" srcId="{BB2A2E67-E0C6-41B4-BE07-6646A238BC7D}" destId="{B709A738-C758-4A79-A8BC-7201F60BC4A6}" srcOrd="1" destOrd="0" presId="urn:microsoft.com/office/officeart/2005/8/layout/list1"/>
    <dgm:cxn modelId="{6D5CAD39-4AFC-4D8A-849B-3290027C1EDC}" type="presParOf" srcId="{93889DCF-CC4C-400B-992F-B73388332E71}" destId="{85C27751-D9F1-4C64-87CD-A4C166FCEFA4}" srcOrd="9" destOrd="0" presId="urn:microsoft.com/office/officeart/2005/8/layout/list1"/>
    <dgm:cxn modelId="{6413240F-5C8A-4C2E-9A42-A86C271A4981}" type="presParOf" srcId="{93889DCF-CC4C-400B-992F-B73388332E71}" destId="{F6712E95-82A3-4569-AB54-083674F41840}" srcOrd="10" destOrd="0" presId="urn:microsoft.com/office/officeart/2005/8/layout/list1"/>
    <dgm:cxn modelId="{E0B66BA1-64A3-403C-ADDE-24083E5F5E51}" type="presParOf" srcId="{93889DCF-CC4C-400B-992F-B73388332E71}" destId="{343BB3FA-B7D6-4506-B474-50222174CEFC}" srcOrd="11" destOrd="0" presId="urn:microsoft.com/office/officeart/2005/8/layout/list1"/>
    <dgm:cxn modelId="{28C8EA8E-D1AD-44F6-B23F-1A67154FD7AB}" type="presParOf" srcId="{93889DCF-CC4C-400B-992F-B73388332E71}" destId="{C98C1BA4-C096-48D2-9F81-A7A43855D026}" srcOrd="12" destOrd="0" presId="urn:microsoft.com/office/officeart/2005/8/layout/list1"/>
    <dgm:cxn modelId="{A226B7CA-A0DE-443D-8B37-7910FDD77794}" type="presParOf" srcId="{C98C1BA4-C096-48D2-9F81-A7A43855D026}" destId="{660D0866-DDA2-49D2-852C-07AB05730F36}" srcOrd="0" destOrd="0" presId="urn:microsoft.com/office/officeart/2005/8/layout/list1"/>
    <dgm:cxn modelId="{09C5E2AE-C1B4-4ECF-A008-1890BD1A6A0F}" type="presParOf" srcId="{C98C1BA4-C096-48D2-9F81-A7A43855D026}" destId="{81DEAD62-C184-4C65-BE1B-3F7D735BAD6F}" srcOrd="1" destOrd="0" presId="urn:microsoft.com/office/officeart/2005/8/layout/list1"/>
    <dgm:cxn modelId="{4DA04DFA-54CD-4248-BC45-5867350BA57F}" type="presParOf" srcId="{93889DCF-CC4C-400B-992F-B73388332E71}" destId="{381A5140-5C5F-45C9-AF37-85E0134B1E63}" srcOrd="13" destOrd="0" presId="urn:microsoft.com/office/officeart/2005/8/layout/list1"/>
    <dgm:cxn modelId="{CBCAF06A-F50F-4F24-9BC7-04271B2F7B29}" type="presParOf" srcId="{93889DCF-CC4C-400B-992F-B73388332E71}" destId="{9F0D47CD-199A-4350-950D-B6F04132073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562AF-F191-49B6-B434-66A1C65B6060}">
      <dsp:nvSpPr>
        <dsp:cNvPr id="0" name=""/>
        <dsp:cNvSpPr/>
      </dsp:nvSpPr>
      <dsp:spPr>
        <a:xfrm>
          <a:off x="0" y="5291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133E2-AC9B-4DA1-9156-28D804ACD17E}">
      <dsp:nvSpPr>
        <dsp:cNvPr id="0" name=""/>
        <dsp:cNvSpPr/>
      </dsp:nvSpPr>
      <dsp:spPr>
        <a:xfrm>
          <a:off x="333341" y="86359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Dictionaries</a:t>
          </a:r>
        </a:p>
      </dsp:txBody>
      <dsp:txXfrm>
        <a:off x="376572" y="129590"/>
        <a:ext cx="4580321" cy="799138"/>
      </dsp:txXfrm>
    </dsp:sp>
    <dsp:sp modelId="{2EABB821-7DD3-498C-804B-5E27DE9D36B8}">
      <dsp:nvSpPr>
        <dsp:cNvPr id="0" name=""/>
        <dsp:cNvSpPr/>
      </dsp:nvSpPr>
      <dsp:spPr>
        <a:xfrm>
          <a:off x="0" y="18899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F49C8-C76E-4A40-9D51-6D992E72D171}">
      <dsp:nvSpPr>
        <dsp:cNvPr id="0" name=""/>
        <dsp:cNvSpPr/>
      </dsp:nvSpPr>
      <dsp:spPr>
        <a:xfrm>
          <a:off x="333341" y="1447159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Basics of Dictionaries</a:t>
          </a:r>
          <a:endParaRPr lang="en-US" sz="3000" kern="1200" dirty="0"/>
        </a:p>
      </dsp:txBody>
      <dsp:txXfrm>
        <a:off x="376572" y="1490390"/>
        <a:ext cx="4580321" cy="799138"/>
      </dsp:txXfrm>
    </dsp:sp>
    <dsp:sp modelId="{F6712E95-82A3-4569-AB54-083674F41840}">
      <dsp:nvSpPr>
        <dsp:cNvPr id="0" name=""/>
        <dsp:cNvSpPr/>
      </dsp:nvSpPr>
      <dsp:spPr>
        <a:xfrm>
          <a:off x="0" y="32507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9A738-C758-4A79-A8BC-7201F60BC4A6}">
      <dsp:nvSpPr>
        <dsp:cNvPr id="0" name=""/>
        <dsp:cNvSpPr/>
      </dsp:nvSpPr>
      <dsp:spPr>
        <a:xfrm>
          <a:off x="333341" y="2807959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Functions</a:t>
          </a:r>
          <a:endParaRPr lang="en-US" sz="3000" kern="1200"/>
        </a:p>
      </dsp:txBody>
      <dsp:txXfrm>
        <a:off x="376572" y="2851190"/>
        <a:ext cx="4580321" cy="799138"/>
      </dsp:txXfrm>
    </dsp:sp>
    <dsp:sp modelId="{9F0D47CD-199A-4350-950D-B6F04132073F}">
      <dsp:nvSpPr>
        <dsp:cNvPr id="0" name=""/>
        <dsp:cNvSpPr/>
      </dsp:nvSpPr>
      <dsp:spPr>
        <a:xfrm>
          <a:off x="0" y="4611560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AD62-C184-4C65-BE1B-3F7D735BAD6F}">
      <dsp:nvSpPr>
        <dsp:cNvPr id="0" name=""/>
        <dsp:cNvSpPr/>
      </dsp:nvSpPr>
      <dsp:spPr>
        <a:xfrm>
          <a:off x="333341" y="4168760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Examples</a:t>
          </a:r>
          <a:endParaRPr lang="en-US" sz="3000" kern="1200" dirty="0"/>
        </a:p>
      </dsp:txBody>
      <dsp:txXfrm>
        <a:off x="376572" y="4211991"/>
        <a:ext cx="4580321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3EE7D-AA82-4FFC-966A-E04A087A33D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54CBD-0954-4A92-B2CB-31F0E2933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89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8991-2335-454F-9C12-8ADA7EF0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4212C-C50B-4C62-8038-E3C7B10DF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D6131-2E92-4BE6-90CF-B87F1CC7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BEBE-4C9E-4C5F-BC4B-BA8EDF6979E6}" type="datetime5">
              <a:rPr lang="en-US" smtClean="0"/>
              <a:t>16-Jun-21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C14AE-61C4-4139-B1F3-71E0D716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4A964-3EFF-44C6-A440-8B3A17F9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49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C6CA-919E-4AB1-B81F-7F76EA23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82799-6B68-4EC2-A98D-BC012FE72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1AFB-B49A-4A6A-BFCE-D9AF1313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7BBE-0478-4CFB-9D67-8EE524DD0A90}" type="datetime5">
              <a:rPr lang="en-US" smtClean="0"/>
              <a:t>16-Jun-21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E3F5B-A343-4B81-9BAA-2E4D0A0C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075BF-9021-4525-B83F-CEF2E436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54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671CF-3C49-4E8D-B794-53D54684C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D0405-9239-4D4C-BFE3-F4164B1B3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AD7E8-2949-49D4-92BF-E8DF297B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53F6-9BF9-46F4-A431-912A3E5CC530}" type="datetime5">
              <a:rPr lang="en-US" smtClean="0"/>
              <a:t>16-Jun-21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0596-362C-4D2C-895C-0C42D47F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D1B02-18F6-4556-91DB-BDC09887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9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957B-78DB-4537-8F7A-309D4FFB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0EEF-8820-4EB3-95BE-A00BAAA5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D88C-2C7A-49C2-83E2-3545547A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16-Jun-21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54869-9824-40AA-8527-389A921D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6F5C6-D7A3-482A-BA47-B41E8F1E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98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6F91-DDF5-4D8C-AD48-29720A3B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A488-CFC4-4B56-99F9-8986832F8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ABAB-E19C-4C87-A59F-19A38BD5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476-64AD-4212-8838-BF1A6D352E9F}" type="datetime5">
              <a:rPr lang="en-US" smtClean="0"/>
              <a:t>16-Jun-21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A6FE4-C102-4FB2-A75D-CB749C3B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9C84-AEC9-4234-A491-6901A300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72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E14A-D8F6-402C-8403-64294E87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DF3E-314C-4200-99EF-52D04139C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44FA6-3E5B-43F8-95A3-661F64137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1140F-73E7-4BF8-86D9-7C9607B7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2B72-AF2E-4923-A023-104C651FBF14}" type="datetime5">
              <a:rPr lang="en-US" smtClean="0"/>
              <a:t>16-Jun-21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5C18-3F04-4CF7-9715-1D905196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CE44D-4FC8-4D61-8806-40A6C931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88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4FA5-EB3A-4DFA-9CFF-2FB064FA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6652C-6DA8-4D38-93CF-E2E017755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C0A0A-637E-411B-8CAE-6164A86AC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4E01D-FB30-4176-B94F-4BEF36501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A2ADB-F34B-4DE0-A5BA-B5CA0CFD5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BEC76-D5EE-43AA-BEB5-2C4F57CC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1C69-1B64-4329-A8B9-B708A4D3C954}" type="datetime5">
              <a:rPr lang="en-US" smtClean="0"/>
              <a:t>16-Jun-21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69089-3FCD-472C-A61E-D5308933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18C1D-1A50-4078-B6F0-BCBADE85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6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A59A-E847-41E8-8823-71825CFA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C76B5-E098-4C2A-998D-2C41EF4B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CADD-E641-44E6-8D39-1923717DC87E}" type="datetime5">
              <a:rPr lang="en-US" smtClean="0"/>
              <a:t>16-Jun-21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56535-A625-4A88-8382-1414E92C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E87CD-48D5-475D-B57A-7A40F461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89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BAA7C-03F2-4E9C-BFA9-963B5E79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F95E-B2EB-4001-8AF2-F0511FC9A21C}" type="datetime5">
              <a:rPr lang="en-US" smtClean="0"/>
              <a:t>16-Jun-21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36B3B-1337-446D-B770-C1F866ED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07F80-2CF9-40D2-9AB8-D04DC97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67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708C-232F-4157-A452-55C2D9316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72A93-57F3-4606-9A23-006C4668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3793C-18E3-4ABE-BF4E-C5384F7F8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F9D57-BD6C-4984-9B2F-C88BF99D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9378-AE55-4121-83A4-B0F471F43F38}" type="datetime5">
              <a:rPr lang="en-US" smtClean="0"/>
              <a:t>16-Jun-21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D9DA5-086B-4DCE-B245-CED5C0BE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E1D29-C945-4A11-BEA2-18024F09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C32A-0457-494F-AB95-14553DC8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88CF2-9AC9-464A-8835-05BC67F16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1C2B1-7BC9-4FFC-9B26-987D8D224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041DD-D738-4735-A496-58EF4A7F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C9AE-EAAA-4C53-8099-2970E03430FD}" type="datetime5">
              <a:rPr lang="en-US" smtClean="0"/>
              <a:t>16-Jun-21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94791-A3CF-42A6-A16B-4FA9AFE4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E6597-52D2-4BE3-8C7E-7DB5F09D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02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92F98-5A09-48BE-8179-3EC435BE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10EEE-0FD6-47BC-8C74-180DA818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0977-4A93-48E7-B8A2-34C1E6B85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6584E-2BB8-4275-AE81-111F73F968B0}" type="datetime5">
              <a:rPr lang="en-US" smtClean="0"/>
              <a:t>16-Jun-21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13C5-8BD2-44B5-9DBC-1F3CBEFBD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B6C76-C8A9-4A36-81F4-05A8706EF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5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phy.com/explore/python-snak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0092F-1AB0-454E-991F-475715F40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1856" y="3113415"/>
            <a:ext cx="4036334" cy="23876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Lab::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topic#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Week8# 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Operations#Dictionaries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7181B-768B-480C-A7A5-043D8FEE5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858" y="1122362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IN" sz="2000" dirty="0"/>
              <a:t>Dr.K.Srikanth</a:t>
            </a:r>
          </a:p>
          <a:p>
            <a:pPr algn="l"/>
            <a:r>
              <a:rPr lang="en-IN" sz="2000" dirty="0"/>
              <a:t>Assistant Professor</a:t>
            </a:r>
          </a:p>
          <a:p>
            <a:pPr algn="l"/>
            <a:r>
              <a:rPr lang="en-IN" sz="2000" dirty="0"/>
              <a:t>Dept of EEE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ayatri LOGO AUTONOMOUS_25_4_2013_14_35.JPG">
            <a:extLst>
              <a:ext uri="{FF2B5EF4-FFF2-40B4-BE49-F238E27FC236}">
                <a16:creationId xmlns:a16="http://schemas.microsoft.com/office/drawing/2014/main" id="{6D89BED2-6AF7-4F50-B637-3721FD8406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98" r="741" b="2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B4D65-4311-4D51-B8F9-7CB2868E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834A-D100-4975-98E5-6C8D300B0F48}" type="datetime5">
              <a:rPr lang="en-US" smtClean="0"/>
              <a:t>16-Jun-21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8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1CB2-0751-4F9A-945B-579C6910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77D7-7AD2-4383-B8A5-98A0F9D7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Suppose we are maintaining a dictionary of words and their meanings of the form </a:t>
            </a:r>
            <a:r>
              <a:rPr lang="en-US" dirty="0" err="1"/>
              <a:t>word:meaning</a:t>
            </a:r>
            <a:r>
              <a:rPr lang="en-US" dirty="0"/>
              <a:t>. </a:t>
            </a:r>
          </a:p>
          <a:p>
            <a:r>
              <a:rPr lang="en-US" dirty="0"/>
              <a:t>For simplicity, we assume that each word has a single meaning. </a:t>
            </a:r>
          </a:p>
          <a:p>
            <a:r>
              <a:rPr lang="en-US" dirty="0"/>
              <a:t>Even so, there might be a few words that may have shared meaning. </a:t>
            </a:r>
          </a:p>
          <a:p>
            <a:r>
              <a:rPr lang="en-US" dirty="0"/>
              <a:t>Given this dictionary, we wish to find synonyms of a word, i.e. given a word, we wish to find the list of words that have the same meaning. For this purpose, we would like to build an inverted dictionary </a:t>
            </a:r>
            <a:r>
              <a:rPr lang="en-US" dirty="0" err="1"/>
              <a:t>invDict</a:t>
            </a:r>
            <a:r>
              <a:rPr lang="en-US" dirty="0"/>
              <a:t> of </a:t>
            </a:r>
            <a:r>
              <a:rPr lang="en-US" dirty="0" err="1"/>
              <a:t>meaning:list-of-words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Taneja Sheetal; Kumar Naveen. Python Programming: A modular approach . Pearson Education. Kindle Edition.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4EC01-D7CE-46B1-8B51-05DDA414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16-Jun-21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25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2BCA-13C6-472B-BD10-A81CCF61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Dictionary: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FB79-FEEA-4D1F-BB88-EC73B66E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function </a:t>
            </a:r>
            <a:r>
              <a:rPr lang="en-US" dirty="0" err="1"/>
              <a:t>buildInvDict</a:t>
            </a:r>
            <a:r>
              <a:rPr lang="en-US" dirty="0"/>
              <a:t>, we begin with an empty dictionary </a:t>
            </a:r>
            <a:r>
              <a:rPr lang="en-US" dirty="0" err="1"/>
              <a:t>invDict</a:t>
            </a:r>
            <a:r>
              <a:rPr lang="en-US" dirty="0"/>
              <a:t> that uses meaning as the key. </a:t>
            </a:r>
          </a:p>
          <a:p>
            <a:r>
              <a:rPr lang="en-US" dirty="0"/>
              <a:t>For every key-value pair of </a:t>
            </a:r>
            <a:r>
              <a:rPr lang="en-US" dirty="0" err="1"/>
              <a:t>word:meaning</a:t>
            </a:r>
            <a:r>
              <a:rPr lang="en-US" dirty="0"/>
              <a:t> in the dictionary dict1, if it is the first occurrence meaning, then meaning:[word] is entered in the inverted dictionary. </a:t>
            </a:r>
          </a:p>
          <a:p>
            <a:r>
              <a:rPr lang="en-US" dirty="0"/>
              <a:t>If the key meaning already exists in the inverted dictionary, then word is appended to the list </a:t>
            </a:r>
            <a:r>
              <a:rPr lang="en-US" dirty="0" err="1"/>
              <a:t>invDict</a:t>
            </a:r>
            <a:r>
              <a:rPr lang="en-US" dirty="0"/>
              <a:t>[meaning].</a:t>
            </a:r>
          </a:p>
          <a:p>
            <a:endParaRPr lang="en-US" dirty="0"/>
          </a:p>
          <a:p>
            <a:r>
              <a:rPr lang="en-US" dirty="0"/>
              <a:t>Taneja Sheetal; Kumar Naveen. Python Programming: A modular approach . Pearson Education. Kindle Edition.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4B3B9-1E3D-4756-95F1-2940EE20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16-Jun-21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66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DE15-6A05-4227-B282-41E2AE9E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Comprehensions: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970E4-74E9-4BDC-BD58-C6828C1A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comprehensions to drop the words having only one meaning: dictionary comprehension for finding synonyms in a dictionary</a:t>
            </a:r>
          </a:p>
          <a:p>
            <a:endParaRPr lang="en-US" dirty="0"/>
          </a:p>
          <a:p>
            <a:r>
              <a:rPr lang="en-US" dirty="0"/>
              <a:t>{meaning: </a:t>
            </a:r>
            <a:r>
              <a:rPr lang="en-US" dirty="0" err="1"/>
              <a:t>invDict</a:t>
            </a:r>
            <a:r>
              <a:rPr lang="en-US" dirty="0"/>
              <a:t>[x] for x in </a:t>
            </a:r>
            <a:r>
              <a:rPr lang="en-US" dirty="0" err="1"/>
              <a:t>invDict</a:t>
            </a:r>
            <a:r>
              <a:rPr lang="en-US" dirty="0"/>
              <a:t>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invDict</a:t>
            </a:r>
            <a:r>
              <a:rPr lang="en-US" dirty="0"/>
              <a:t>[x])&gt;1}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Taneja Sheetal; Kumar Naveen. Python Programming: A modular approach . Pearson Education. Kindle Edition.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221DF-1365-4734-8FF3-0791C814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16-Jun-21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76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D236B-6D70-48CB-AA88-C7FD8310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16-Jun-21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33DCF8-319F-44C6-85B3-C8995FDC4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96" y="231355"/>
            <a:ext cx="9099423" cy="5826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62C9A2-75B5-4495-81D3-91CD72D29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14" y="5568950"/>
            <a:ext cx="8246643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2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82FBE3-304F-459F-947C-A8E3DE88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Functions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DC344-4577-424B-8A68-F6B96C82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D.items</a:t>
            </a:r>
            <a:r>
              <a:rPr lang="en-US" dirty="0"/>
              <a:t>() Return an object comprising of tuples of key-value pairs present in dictionary D. .</a:t>
            </a:r>
          </a:p>
          <a:p>
            <a:r>
              <a:rPr lang="en-US" dirty="0"/>
              <a:t> </a:t>
            </a:r>
            <a:r>
              <a:rPr lang="en-US" dirty="0" err="1"/>
              <a:t>D.keys</a:t>
            </a:r>
            <a:r>
              <a:rPr lang="en-US" dirty="0"/>
              <a:t>() Return an object comprising of all keys of dictionary D.</a:t>
            </a:r>
          </a:p>
          <a:p>
            <a:endParaRPr lang="en-US" dirty="0"/>
          </a:p>
          <a:p>
            <a:r>
              <a:rPr lang="en-US" dirty="0" err="1"/>
              <a:t>D.values</a:t>
            </a:r>
            <a:r>
              <a:rPr lang="en-US" dirty="0"/>
              <a:t>() Return an object comprising of all values of dictionary D.</a:t>
            </a:r>
          </a:p>
          <a:p>
            <a:r>
              <a:rPr lang="en-US" dirty="0" err="1"/>
              <a:t>D.clear</a:t>
            </a:r>
            <a:r>
              <a:rPr lang="en-US" dirty="0"/>
              <a:t>() Removes all key–value pairs from dictionary D. </a:t>
            </a:r>
          </a:p>
          <a:p>
            <a:r>
              <a:rPr lang="en-US" dirty="0" err="1"/>
              <a:t>D.get</a:t>
            </a:r>
            <a:r>
              <a:rPr lang="en-US" dirty="0"/>
              <a:t>(</a:t>
            </a:r>
            <a:r>
              <a:rPr lang="en-US" dirty="0" err="1"/>
              <a:t>key,default</a:t>
            </a:r>
            <a:r>
              <a:rPr lang="en-US" dirty="0"/>
              <a:t>) For the specified key, the function returns the associated value. Returns the default value in case of absence of key in dictionary D. </a:t>
            </a:r>
          </a:p>
          <a:p>
            <a:r>
              <a:rPr lang="en-US" dirty="0" err="1"/>
              <a:t>D.copy</a:t>
            </a:r>
            <a:r>
              <a:rPr lang="en-US" dirty="0"/>
              <a:t>() Creates a shallow copy of dictionary D. </a:t>
            </a:r>
          </a:p>
          <a:p>
            <a:r>
              <a:rPr lang="en-US" dirty="0"/>
              <a:t>D1.update(D2) Adds the key–value pairs of dictionary D2 in dictionary D1.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8A1-4900-451D-9EAF-FD49FB07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F95E-B2EB-4001-8AF2-F0511FC9A21C}" type="datetime5">
              <a:rPr lang="en-US" smtClean="0"/>
              <a:t>16-Jun-21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1EC5-0044-4DEA-A634-3B01D873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64D53-BDED-48F6-84A1-8F00EC0E8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Y. Daniel Liang, Introduction to programming using Python, Pearson Publications, 2017. </a:t>
            </a:r>
          </a:p>
          <a:p>
            <a:r>
              <a:rPr lang="en-IN" dirty="0"/>
              <a:t>2. Sheetal Taneja, Python Programming A Modular Approach, 1st edition, Pearson Publications, 2017. </a:t>
            </a:r>
          </a:p>
          <a:p>
            <a:r>
              <a:rPr lang="en-IN" dirty="0"/>
              <a:t>3. Brett </a:t>
            </a:r>
            <a:r>
              <a:rPr lang="en-IN" dirty="0" err="1"/>
              <a:t>Slatkin</a:t>
            </a:r>
            <a:r>
              <a:rPr lang="en-IN" dirty="0"/>
              <a:t> (C), Effective Python: 59 Specific Ways to Write Better Python, I/C, 1st edition, Pearson Publications, 2015. </a:t>
            </a:r>
          </a:p>
          <a:p>
            <a:r>
              <a:rPr lang="en-IN" dirty="0"/>
              <a:t>4. Ashok </a:t>
            </a:r>
            <a:r>
              <a:rPr lang="en-IN" dirty="0" err="1"/>
              <a:t>Namdev</a:t>
            </a:r>
            <a:r>
              <a:rPr lang="en-IN" dirty="0"/>
              <a:t> </a:t>
            </a:r>
            <a:r>
              <a:rPr lang="en-IN" dirty="0" err="1"/>
              <a:t>Kamathane</a:t>
            </a:r>
            <a:r>
              <a:rPr lang="en-IN" dirty="0"/>
              <a:t> and Amit Ashok </a:t>
            </a:r>
            <a:r>
              <a:rPr lang="en-IN" dirty="0" err="1"/>
              <a:t>Kamathane</a:t>
            </a:r>
            <a:r>
              <a:rPr lang="en-IN" dirty="0"/>
              <a:t>, Programming and Problem Solving with Python, 1st edition, McGraw Hill Education (India) Private Limited, 2017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85C4C-E106-41D4-9ED8-9857CB1B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BC96-09E7-4BE9-B797-10CF9ACB6334}" type="datetime5">
              <a:rPr lang="en-US" smtClean="0"/>
              <a:t>16-Jun-21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61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A15B-37F5-4EF6-BD77-E9E1DDF6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3377-075B-4CE9-8270-C552BB59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Taneja Sheetal; Kumar Naveen. Python Programming: A modular approach . Pearson Education. Kindle Edition. </a:t>
            </a:r>
            <a:endParaRPr lang="en-IN" dirty="0"/>
          </a:p>
          <a:p>
            <a:endParaRPr lang="en-IN" dirty="0"/>
          </a:p>
          <a:p>
            <a:r>
              <a:rPr lang="en-IN" dirty="0"/>
              <a:t>Mark Lutz, Learning Python, O’Reilly Books</a:t>
            </a:r>
          </a:p>
          <a:p>
            <a:r>
              <a:rPr lang="en-US" dirty="0"/>
              <a:t>Lecture Slides on Python, Prof. Henning </a:t>
            </a:r>
            <a:r>
              <a:rPr lang="en-US" dirty="0" err="1"/>
              <a:t>Schulzrrinne</a:t>
            </a:r>
            <a:r>
              <a:rPr lang="en-US" dirty="0"/>
              <a:t>, Columbia University</a:t>
            </a:r>
            <a:endParaRPr lang="en-IN" dirty="0"/>
          </a:p>
          <a:p>
            <a:r>
              <a:rPr lang="en-US" dirty="0"/>
              <a:t>Guido van Rossum, Tutorial Material of ZOPE Corporation, New York</a:t>
            </a:r>
          </a:p>
          <a:p>
            <a:r>
              <a:rPr lang="en-IN" dirty="0">
                <a:hlinkClick r:id="rId2"/>
              </a:rPr>
              <a:t>https://giphy.com/explore/python-snake</a:t>
            </a:r>
            <a:endParaRPr lang="en-IN" dirty="0"/>
          </a:p>
          <a:p>
            <a:r>
              <a:rPr lang="en-US" dirty="0"/>
              <a:t>Cay </a:t>
            </a:r>
            <a:r>
              <a:rPr lang="en-US" dirty="0" err="1"/>
              <a:t>Hostann</a:t>
            </a:r>
            <a:r>
              <a:rPr lang="en-US" dirty="0"/>
              <a:t>, </a:t>
            </a:r>
            <a:r>
              <a:rPr lang="en-US" dirty="0" err="1"/>
              <a:t>Rance</a:t>
            </a:r>
            <a:r>
              <a:rPr lang="en-US" dirty="0"/>
              <a:t> </a:t>
            </a:r>
            <a:r>
              <a:rPr lang="en-US" dirty="0" err="1"/>
              <a:t>Necaise</a:t>
            </a:r>
            <a:r>
              <a:rPr lang="en-US" dirty="0"/>
              <a:t>, Python for Everyone 2/e, Wiley Publications.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9407-7140-45D9-BA4E-7C447A91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B3EB-684A-4289-82F0-016225EFBC25}" type="datetime5">
              <a:rPr lang="en-US" smtClean="0"/>
              <a:t>16-Jun-21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603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gnifying glass on clear background">
            <a:extLst>
              <a:ext uri="{FF2B5EF4-FFF2-40B4-BE49-F238E27FC236}">
                <a16:creationId xmlns:a16="http://schemas.microsoft.com/office/drawing/2014/main" id="{67454283-D221-4E0A-9B8F-E942221BD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67EB6-314E-447A-865D-FDC86610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Thank you, </a:t>
            </a:r>
            <a:br>
              <a:rPr lang="en-US" sz="5200">
                <a:solidFill>
                  <a:srgbClr val="FFFFFF"/>
                </a:solidFill>
              </a:rPr>
            </a:br>
            <a:br>
              <a:rPr lang="en-US" sz="5200">
                <a:solidFill>
                  <a:srgbClr val="FFFFFF"/>
                </a:solidFill>
              </a:rPr>
            </a:br>
            <a:r>
              <a:rPr lang="en-US" sz="5200">
                <a:solidFill>
                  <a:srgbClr val="FFFFFF"/>
                </a:solidFill>
              </a:rPr>
              <a:t>Any queries?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34960-4557-4596-B573-65DE7B0D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418602B-E4A7-49EC-A002-5129AA8DE786}" type="datetime5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16-Jun-21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2333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096E8-AFE0-4389-B42C-B3C7077C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Discussion Content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2E88F-9280-4329-AD4D-65E8AB42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2550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C7FFAEFF-77AC-4387-96C5-94339AB14B94}" type="datetime5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16-Jun-21</a:t>
            </a:fld>
            <a:endParaRPr lang="en-IN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56B83D0-13F8-4592-9F64-8D765B1DF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95568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93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C219F-C065-41C2-9EFA-3A831D62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core data types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FD339-7C97-4A5F-99BA-E3BB7B45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F95E-B2EB-4001-8AF2-F0511FC9A21C}" type="datetime5">
              <a:rPr lang="en-US" smtClean="0"/>
              <a:t>16-Jun-21</a:t>
            </a:fld>
            <a:endParaRPr lang="en-IN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0F5499-DD40-44A4-A9FA-1C5C6A54F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12629"/>
              </p:ext>
            </p:extLst>
          </p:nvPr>
        </p:nvGraphicFramePr>
        <p:xfrm>
          <a:off x="1795695" y="2291613"/>
          <a:ext cx="90538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908">
                  <a:extLst>
                    <a:ext uri="{9D8B030D-6E8A-4147-A177-3AD203B41FA5}">
                      <a16:colId xmlns:a16="http://schemas.microsoft.com/office/drawing/2014/main" val="821637996"/>
                    </a:ext>
                  </a:extLst>
                </a:gridCol>
                <a:gridCol w="4526908">
                  <a:extLst>
                    <a:ext uri="{9D8B030D-6E8A-4147-A177-3AD203B41FA5}">
                      <a16:colId xmlns:a16="http://schemas.microsoft.com/office/drawing/2014/main" val="359338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Object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 Literals/Creation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9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1234, 3.14, ob1111, Decimal(), Fraction()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39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‘</a:t>
                      </a:r>
                      <a:r>
                        <a:rPr lang="en-IN" dirty="0" err="1"/>
                        <a:t>spam’,”Bomb’s</a:t>
                      </a:r>
                      <a:r>
                        <a:rPr lang="en-IN" dirty="0"/>
                        <a:t>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90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[1, [2, ‘three’],4.5],list(range(10))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9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Dictionaries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{‘food’: ‘</a:t>
                      </a:r>
                      <a:r>
                        <a:rPr lang="en-IN" dirty="0" err="1"/>
                        <a:t>spam’,’taste</a:t>
                      </a:r>
                      <a:r>
                        <a:rPr lang="en-IN" dirty="0"/>
                        <a:t>’: ‘yum’} </a:t>
                      </a:r>
                      <a:r>
                        <a:rPr lang="en-IN" dirty="0" err="1"/>
                        <a:t>dict</a:t>
                      </a:r>
                      <a:r>
                        <a:rPr lang="en-IN" dirty="0"/>
                        <a:t>(hours=10)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3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Tuples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(1, ‘spam’,4’ ‘U’), tuple (‘spam’), </a:t>
                      </a:r>
                      <a:r>
                        <a:rPr lang="en-IN" dirty="0" err="1"/>
                        <a:t>namedtuple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99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open(‘eggs.txt’)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7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Set(‘</a:t>
                      </a:r>
                      <a:r>
                        <a:rPr lang="en-IN" dirty="0" err="1"/>
                        <a:t>abc</a:t>
                      </a:r>
                      <a:r>
                        <a:rPr lang="en-IN" dirty="0"/>
                        <a:t>’),{‘</a:t>
                      </a:r>
                      <a:r>
                        <a:rPr lang="en-IN" dirty="0" err="1"/>
                        <a:t>a’,’b’,’c</a:t>
                      </a:r>
                      <a:r>
                        <a:rPr lang="en-IN" dirty="0"/>
                        <a:t>’}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53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4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0096-9000-42E9-BA2D-0CC3439A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Syllabus:: List of Experiments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28BF9-3EC6-44A5-8A83-D4D072F0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74EB-B5EA-44A7-B14E-D85BF253C3B5}" type="datetime5">
              <a:rPr lang="en-US" smtClean="0"/>
              <a:t>16-Jun-21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CF717E-E55E-4E84-9B36-8AEE676A6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647"/>
          <a:stretch/>
        </p:blipFill>
        <p:spPr>
          <a:xfrm>
            <a:off x="2481262" y="1381183"/>
            <a:ext cx="7229475" cy="466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8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3238-8585-4531-942E-55132C6C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Syllabus:: List of Experiments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3237C-7557-4C7D-AFCF-29B4AC9D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430-D436-4717-A01C-8BF4C98D4FB9}" type="datetime5">
              <a:rPr lang="en-US" smtClean="0"/>
              <a:t>16-Jun-21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388F87-1067-4AE2-9730-9106674D3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014" y="1825625"/>
            <a:ext cx="6677971" cy="4351338"/>
          </a:xfrm>
        </p:spPr>
      </p:pic>
    </p:spTree>
    <p:extLst>
      <p:ext uri="{BB962C8B-B14F-4D97-AF65-F5344CB8AC3E}">
        <p14:creationId xmlns:p14="http://schemas.microsoft.com/office/powerpoint/2010/main" val="244102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B959-926A-428A-A60B-548E1D7D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Dictionary::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D59F-114A-47AF-B4B6-3CE3B3A1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lists, tuples, and strings, a dictionary is an unordered sequence of key-value pairs. Indices in a dictionary can be of any immutable type and are called keys.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Taneja Sheetal; Kumar Naveen. Python Programming: A modular approach . Pearson Education. Kindle Edition.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1ECE2-71ED-40FD-9883-CFF3BB6D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16-Jun-21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2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2C04-55DB-4F6C-A926-1105640F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7452-FD6B-4851-A3A8-1EFC0C26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&gt;&gt;&gt; month = {} </a:t>
            </a:r>
          </a:p>
          <a:p>
            <a:r>
              <a:rPr lang="en-IN" dirty="0"/>
              <a:t>&gt;&gt;&gt; month[1] = 'Jan’ </a:t>
            </a:r>
          </a:p>
          <a:p>
            <a:r>
              <a:rPr lang="en-IN" dirty="0"/>
              <a:t>&gt;&gt;&gt; month[2] = 'Feb’ </a:t>
            </a:r>
          </a:p>
          <a:p>
            <a:r>
              <a:rPr lang="en-IN" dirty="0"/>
              <a:t>&gt;&gt;&gt;month[3] = 'Mar’</a:t>
            </a:r>
          </a:p>
          <a:p>
            <a:r>
              <a:rPr lang="en-IN" dirty="0"/>
              <a:t>&gt;&gt;&gt; month[4] = 'Apr’</a:t>
            </a:r>
          </a:p>
          <a:p>
            <a:r>
              <a:rPr lang="en-IN" dirty="0"/>
              <a:t>&gt;&gt;&gt;month</a:t>
            </a:r>
          </a:p>
          <a:p>
            <a:r>
              <a:rPr lang="en-IN" dirty="0"/>
              <a:t>{1: 'Jan', 2: 'Feb', 3: 'Mar', 4: 'Apr’} </a:t>
            </a:r>
          </a:p>
          <a:p>
            <a:pPr marL="0" indent="0">
              <a:buNone/>
            </a:pPr>
            <a:r>
              <a:rPr lang="en-IN" dirty="0"/>
              <a:t>&gt;&gt;&gt; type(month) </a:t>
            </a:r>
          </a:p>
          <a:p>
            <a:pPr marL="0" indent="0">
              <a:buNone/>
            </a:pPr>
            <a:r>
              <a:rPr lang="en-IN" dirty="0"/>
              <a:t>&lt;class '</a:t>
            </a:r>
            <a:r>
              <a:rPr lang="en-IN" dirty="0" err="1"/>
              <a:t>dict</a:t>
            </a:r>
            <a:r>
              <a:rPr lang="en-IN" dirty="0"/>
              <a:t>'&gt;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39DCB-56D7-4B8B-8F3B-8C455C66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16-Jun-21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B630-DCF6-47F3-9966-661186AA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5814CC-C30B-48E2-B515-2B75CD56A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550" y="2172494"/>
            <a:ext cx="5676900" cy="3657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C360F-2E03-4AF9-B264-465ED7E0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16-Jun-21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81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E3EF-9EBD-41A3-ADFA-58CA218B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Functions: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A28A2B-1E86-4E1D-BED8-6B38B87D7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025" y="2686844"/>
            <a:ext cx="5695950" cy="26289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B9F3-E669-42F7-A1D9-7C06CF7F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16-Jun-21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17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875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Python Programming Lab:: Lecture topic# Week8#  Data Operations#Dictionaries</vt:lpstr>
      <vt:lpstr>Discussion Content</vt:lpstr>
      <vt:lpstr>Python core data types</vt:lpstr>
      <vt:lpstr>Syllabus:: List of Experiments</vt:lpstr>
      <vt:lpstr>Syllabus:: List of Experiments</vt:lpstr>
      <vt:lpstr>Dictionary::</vt:lpstr>
      <vt:lpstr>PowerPoint Presentation</vt:lpstr>
      <vt:lpstr>Operations:</vt:lpstr>
      <vt:lpstr>Functions:</vt:lpstr>
      <vt:lpstr>Inverted Dictionary</vt:lpstr>
      <vt:lpstr>Inverted Dictionary:</vt:lpstr>
      <vt:lpstr>Dictionary Comprehensions:</vt:lpstr>
      <vt:lpstr>PowerPoint Presentation</vt:lpstr>
      <vt:lpstr>Dictionary Functions</vt:lpstr>
      <vt:lpstr>Books:</vt:lpstr>
      <vt:lpstr>References:</vt:lpstr>
      <vt:lpstr>Thank you,   Any 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Lab</dc:title>
  <dc:creator>Dr.K.Srikanth</dc:creator>
  <cp:lastModifiedBy>Dr.K.Srikanth</cp:lastModifiedBy>
  <cp:revision>128</cp:revision>
  <dcterms:created xsi:type="dcterms:W3CDTF">2021-04-26T02:07:03Z</dcterms:created>
  <dcterms:modified xsi:type="dcterms:W3CDTF">2021-06-15T23:06:50Z</dcterms:modified>
  <cp:category>Draft</cp:category>
</cp:coreProperties>
</file>