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48" r:id="rId3"/>
    <p:sldId id="353" r:id="rId4"/>
    <p:sldId id="354" r:id="rId5"/>
    <p:sldId id="356" r:id="rId6"/>
    <p:sldId id="357"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267" r:id="rId38"/>
    <p:sldId id="339" r:id="rId39"/>
    <p:sldId id="2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3324" autoAdjust="0"/>
  </p:normalViewPr>
  <p:slideViewPr>
    <p:cSldViewPr snapToGrid="0">
      <p:cViewPr varScale="1">
        <p:scale>
          <a:sx n="77" d="100"/>
          <a:sy n="77" d="100"/>
        </p:scale>
        <p:origin x="-46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839C9-B216-4820-9071-8FE9811C4B03}"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825CEA9B-6758-4555-86B8-15A0691664CE}">
      <dgm:prSet/>
      <dgm:spPr/>
      <dgm:t>
        <a:bodyPr/>
        <a:lstStyle/>
        <a:p>
          <a:r>
            <a:rPr lang="en-US" dirty="0"/>
            <a:t>Files</a:t>
          </a:r>
        </a:p>
      </dgm:t>
    </dgm:pt>
    <dgm:pt modelId="{8E26E2DB-A708-481E-B88D-72AC59796636}" type="parTrans" cxnId="{F0DC1D09-8DB6-4BC5-91C4-4A09D718AA97}">
      <dgm:prSet/>
      <dgm:spPr/>
      <dgm:t>
        <a:bodyPr/>
        <a:lstStyle/>
        <a:p>
          <a:endParaRPr lang="en-US"/>
        </a:p>
      </dgm:t>
    </dgm:pt>
    <dgm:pt modelId="{43E9F788-0F3B-460D-AFB0-EA74AC70DAA8}" type="sibTrans" cxnId="{F0DC1D09-8DB6-4BC5-91C4-4A09D718AA97}">
      <dgm:prSet/>
      <dgm:spPr/>
      <dgm:t>
        <a:bodyPr/>
        <a:lstStyle/>
        <a:p>
          <a:endParaRPr lang="en-US"/>
        </a:p>
      </dgm:t>
    </dgm:pt>
    <dgm:pt modelId="{16AF3212-127E-4C2D-A181-FC345ABBB516}">
      <dgm:prSet/>
      <dgm:spPr/>
      <dgm:t>
        <a:bodyPr/>
        <a:lstStyle/>
        <a:p>
          <a:r>
            <a:rPr lang="en-US" dirty="0"/>
            <a:t>Exception Handling</a:t>
          </a:r>
        </a:p>
      </dgm:t>
    </dgm:pt>
    <dgm:pt modelId="{B5CDD57F-A06B-4F23-A6EF-E7EBC2135F15}" type="parTrans" cxnId="{5CFB4DAF-942C-4B43-98A8-A621AC1633CB}">
      <dgm:prSet/>
      <dgm:spPr/>
      <dgm:t>
        <a:bodyPr/>
        <a:lstStyle/>
        <a:p>
          <a:endParaRPr lang="en-US"/>
        </a:p>
      </dgm:t>
    </dgm:pt>
    <dgm:pt modelId="{4FC01571-0278-4DC8-9EC3-C44B2FAFADFB}" type="sibTrans" cxnId="{5CFB4DAF-942C-4B43-98A8-A621AC1633CB}">
      <dgm:prSet/>
      <dgm:spPr/>
      <dgm:t>
        <a:bodyPr/>
        <a:lstStyle/>
        <a:p>
          <a:endParaRPr lang="en-US"/>
        </a:p>
      </dgm:t>
    </dgm:pt>
    <dgm:pt modelId="{F4253395-509C-4C09-A904-78E326B4FE0F}">
      <dgm:prSet/>
      <dgm:spPr/>
      <dgm:t>
        <a:bodyPr/>
        <a:lstStyle/>
        <a:p>
          <a:r>
            <a:rPr lang="en-IN"/>
            <a:t>Functions</a:t>
          </a:r>
          <a:endParaRPr lang="en-US"/>
        </a:p>
      </dgm:t>
    </dgm:pt>
    <dgm:pt modelId="{93499E49-304D-440F-B9BF-141533988864}" type="parTrans" cxnId="{19E1D7C1-15BA-4DAD-8426-F9EA813178C1}">
      <dgm:prSet/>
      <dgm:spPr/>
      <dgm:t>
        <a:bodyPr/>
        <a:lstStyle/>
        <a:p>
          <a:endParaRPr lang="en-US"/>
        </a:p>
      </dgm:t>
    </dgm:pt>
    <dgm:pt modelId="{75908628-805D-4A7B-A5D3-F66E0B7F8C53}" type="sibTrans" cxnId="{19E1D7C1-15BA-4DAD-8426-F9EA813178C1}">
      <dgm:prSet/>
      <dgm:spPr/>
      <dgm:t>
        <a:bodyPr/>
        <a:lstStyle/>
        <a:p>
          <a:endParaRPr lang="en-US"/>
        </a:p>
      </dgm:t>
    </dgm:pt>
    <dgm:pt modelId="{76E6CCCE-E571-4A7C-AF3E-F02497EE7EEA}">
      <dgm:prSet/>
      <dgm:spPr/>
      <dgm:t>
        <a:bodyPr/>
        <a:lstStyle/>
        <a:p>
          <a:r>
            <a:rPr lang="en-IN" dirty="0"/>
            <a:t>Examples</a:t>
          </a:r>
          <a:endParaRPr lang="en-US" dirty="0"/>
        </a:p>
      </dgm:t>
    </dgm:pt>
    <dgm:pt modelId="{7F61A0D1-F3DD-4BA9-9F79-5EFA1252649D}" type="parTrans" cxnId="{03B76ED5-54C1-4634-838A-CEFE70BAF079}">
      <dgm:prSet/>
      <dgm:spPr/>
      <dgm:t>
        <a:bodyPr/>
        <a:lstStyle/>
        <a:p>
          <a:endParaRPr lang="en-US"/>
        </a:p>
      </dgm:t>
    </dgm:pt>
    <dgm:pt modelId="{9C709BC3-F43F-4E54-B9CE-9F77F602A3C3}" type="sibTrans" cxnId="{03B76ED5-54C1-4634-838A-CEFE70BAF079}">
      <dgm:prSet/>
      <dgm:spPr/>
      <dgm:t>
        <a:bodyPr/>
        <a:lstStyle/>
        <a:p>
          <a:endParaRPr lang="en-US"/>
        </a:p>
      </dgm:t>
    </dgm:pt>
    <dgm:pt modelId="{93889DCF-CC4C-400B-992F-B73388332E71}" type="pres">
      <dgm:prSet presAssocID="{4BD839C9-B216-4820-9071-8FE9811C4B03}" presName="linear" presStyleCnt="0">
        <dgm:presLayoutVars>
          <dgm:dir/>
          <dgm:animLvl val="lvl"/>
          <dgm:resizeHandles val="exact"/>
        </dgm:presLayoutVars>
      </dgm:prSet>
      <dgm:spPr/>
      <dgm:t>
        <a:bodyPr/>
        <a:lstStyle/>
        <a:p>
          <a:endParaRPr lang="en-US"/>
        </a:p>
      </dgm:t>
    </dgm:pt>
    <dgm:pt modelId="{DFA7D0A5-3D56-4B59-B6A2-BB26523D2C0A}" type="pres">
      <dgm:prSet presAssocID="{825CEA9B-6758-4555-86B8-15A0691664CE}" presName="parentLin" presStyleCnt="0"/>
      <dgm:spPr/>
    </dgm:pt>
    <dgm:pt modelId="{CCCCABF5-E6ED-4997-ABBD-DEFD9AF94139}" type="pres">
      <dgm:prSet presAssocID="{825CEA9B-6758-4555-86B8-15A0691664CE}" presName="parentLeftMargin" presStyleLbl="node1" presStyleIdx="0" presStyleCnt="4"/>
      <dgm:spPr/>
      <dgm:t>
        <a:bodyPr/>
        <a:lstStyle/>
        <a:p>
          <a:endParaRPr lang="en-US"/>
        </a:p>
      </dgm:t>
    </dgm:pt>
    <dgm:pt modelId="{2FE133E2-AC9B-4DA1-9156-28D804ACD17E}" type="pres">
      <dgm:prSet presAssocID="{825CEA9B-6758-4555-86B8-15A0691664CE}" presName="parentText" presStyleLbl="node1" presStyleIdx="0" presStyleCnt="4">
        <dgm:presLayoutVars>
          <dgm:chMax val="0"/>
          <dgm:bulletEnabled val="1"/>
        </dgm:presLayoutVars>
      </dgm:prSet>
      <dgm:spPr/>
      <dgm:t>
        <a:bodyPr/>
        <a:lstStyle/>
        <a:p>
          <a:endParaRPr lang="en-US"/>
        </a:p>
      </dgm:t>
    </dgm:pt>
    <dgm:pt modelId="{569663BE-8439-4364-814D-0CB7ABCED328}" type="pres">
      <dgm:prSet presAssocID="{825CEA9B-6758-4555-86B8-15A0691664CE}" presName="negativeSpace" presStyleCnt="0"/>
      <dgm:spPr/>
    </dgm:pt>
    <dgm:pt modelId="{D70562AF-F191-49B6-B434-66A1C65B6060}" type="pres">
      <dgm:prSet presAssocID="{825CEA9B-6758-4555-86B8-15A0691664CE}" presName="childText" presStyleLbl="conFgAcc1" presStyleIdx="0" presStyleCnt="4">
        <dgm:presLayoutVars>
          <dgm:bulletEnabled val="1"/>
        </dgm:presLayoutVars>
      </dgm:prSet>
      <dgm:spPr/>
    </dgm:pt>
    <dgm:pt modelId="{EE42A262-368C-460B-B97A-9C461755618A}" type="pres">
      <dgm:prSet presAssocID="{43E9F788-0F3B-460D-AFB0-EA74AC70DAA8}" presName="spaceBetweenRectangles" presStyleCnt="0"/>
      <dgm:spPr/>
    </dgm:pt>
    <dgm:pt modelId="{3A59D621-A2C9-475C-9995-002B1361CFC4}" type="pres">
      <dgm:prSet presAssocID="{16AF3212-127E-4C2D-A181-FC345ABBB516}" presName="parentLin" presStyleCnt="0"/>
      <dgm:spPr/>
    </dgm:pt>
    <dgm:pt modelId="{DB7BC97D-3130-42B0-A742-68DFDB1507BE}" type="pres">
      <dgm:prSet presAssocID="{16AF3212-127E-4C2D-A181-FC345ABBB516}" presName="parentLeftMargin" presStyleLbl="node1" presStyleIdx="0" presStyleCnt="4"/>
      <dgm:spPr/>
      <dgm:t>
        <a:bodyPr/>
        <a:lstStyle/>
        <a:p>
          <a:endParaRPr lang="en-US"/>
        </a:p>
      </dgm:t>
    </dgm:pt>
    <dgm:pt modelId="{9A1F49C8-C76E-4A40-9D51-6D992E72D171}" type="pres">
      <dgm:prSet presAssocID="{16AF3212-127E-4C2D-A181-FC345ABBB516}" presName="parentText" presStyleLbl="node1" presStyleIdx="1" presStyleCnt="4">
        <dgm:presLayoutVars>
          <dgm:chMax val="0"/>
          <dgm:bulletEnabled val="1"/>
        </dgm:presLayoutVars>
      </dgm:prSet>
      <dgm:spPr/>
      <dgm:t>
        <a:bodyPr/>
        <a:lstStyle/>
        <a:p>
          <a:endParaRPr lang="en-US"/>
        </a:p>
      </dgm:t>
    </dgm:pt>
    <dgm:pt modelId="{72E39783-E486-4BAE-A3B8-F8010E2630BE}" type="pres">
      <dgm:prSet presAssocID="{16AF3212-127E-4C2D-A181-FC345ABBB516}" presName="negativeSpace" presStyleCnt="0"/>
      <dgm:spPr/>
    </dgm:pt>
    <dgm:pt modelId="{2EABB821-7DD3-498C-804B-5E27DE9D36B8}" type="pres">
      <dgm:prSet presAssocID="{16AF3212-127E-4C2D-A181-FC345ABBB516}" presName="childText" presStyleLbl="conFgAcc1" presStyleIdx="1" presStyleCnt="4">
        <dgm:presLayoutVars>
          <dgm:bulletEnabled val="1"/>
        </dgm:presLayoutVars>
      </dgm:prSet>
      <dgm:spPr/>
    </dgm:pt>
    <dgm:pt modelId="{849B57B1-B1FF-4670-96AD-03A871FF1673}" type="pres">
      <dgm:prSet presAssocID="{4FC01571-0278-4DC8-9EC3-C44B2FAFADFB}" presName="spaceBetweenRectangles" presStyleCnt="0"/>
      <dgm:spPr/>
    </dgm:pt>
    <dgm:pt modelId="{BB2A2E67-E0C6-41B4-BE07-6646A238BC7D}" type="pres">
      <dgm:prSet presAssocID="{F4253395-509C-4C09-A904-78E326B4FE0F}" presName="parentLin" presStyleCnt="0"/>
      <dgm:spPr/>
    </dgm:pt>
    <dgm:pt modelId="{030A6A71-5BAD-4A1A-87FB-E849C8292F92}" type="pres">
      <dgm:prSet presAssocID="{F4253395-509C-4C09-A904-78E326B4FE0F}" presName="parentLeftMargin" presStyleLbl="node1" presStyleIdx="1" presStyleCnt="4"/>
      <dgm:spPr/>
      <dgm:t>
        <a:bodyPr/>
        <a:lstStyle/>
        <a:p>
          <a:endParaRPr lang="en-US"/>
        </a:p>
      </dgm:t>
    </dgm:pt>
    <dgm:pt modelId="{B709A738-C758-4A79-A8BC-7201F60BC4A6}" type="pres">
      <dgm:prSet presAssocID="{F4253395-509C-4C09-A904-78E326B4FE0F}" presName="parentText" presStyleLbl="node1" presStyleIdx="2" presStyleCnt="4">
        <dgm:presLayoutVars>
          <dgm:chMax val="0"/>
          <dgm:bulletEnabled val="1"/>
        </dgm:presLayoutVars>
      </dgm:prSet>
      <dgm:spPr/>
      <dgm:t>
        <a:bodyPr/>
        <a:lstStyle/>
        <a:p>
          <a:endParaRPr lang="en-US"/>
        </a:p>
      </dgm:t>
    </dgm:pt>
    <dgm:pt modelId="{85C27751-D9F1-4C64-87CD-A4C166FCEFA4}" type="pres">
      <dgm:prSet presAssocID="{F4253395-509C-4C09-A904-78E326B4FE0F}" presName="negativeSpace" presStyleCnt="0"/>
      <dgm:spPr/>
    </dgm:pt>
    <dgm:pt modelId="{F6712E95-82A3-4569-AB54-083674F41840}" type="pres">
      <dgm:prSet presAssocID="{F4253395-509C-4C09-A904-78E326B4FE0F}" presName="childText" presStyleLbl="conFgAcc1" presStyleIdx="2" presStyleCnt="4">
        <dgm:presLayoutVars>
          <dgm:bulletEnabled val="1"/>
        </dgm:presLayoutVars>
      </dgm:prSet>
      <dgm:spPr/>
    </dgm:pt>
    <dgm:pt modelId="{343BB3FA-B7D6-4506-B474-50222174CEFC}" type="pres">
      <dgm:prSet presAssocID="{75908628-805D-4A7B-A5D3-F66E0B7F8C53}" presName="spaceBetweenRectangles" presStyleCnt="0"/>
      <dgm:spPr/>
    </dgm:pt>
    <dgm:pt modelId="{C98C1BA4-C096-48D2-9F81-A7A43855D026}" type="pres">
      <dgm:prSet presAssocID="{76E6CCCE-E571-4A7C-AF3E-F02497EE7EEA}" presName="parentLin" presStyleCnt="0"/>
      <dgm:spPr/>
    </dgm:pt>
    <dgm:pt modelId="{660D0866-DDA2-49D2-852C-07AB05730F36}" type="pres">
      <dgm:prSet presAssocID="{76E6CCCE-E571-4A7C-AF3E-F02497EE7EEA}" presName="parentLeftMargin" presStyleLbl="node1" presStyleIdx="2" presStyleCnt="4"/>
      <dgm:spPr/>
      <dgm:t>
        <a:bodyPr/>
        <a:lstStyle/>
        <a:p>
          <a:endParaRPr lang="en-US"/>
        </a:p>
      </dgm:t>
    </dgm:pt>
    <dgm:pt modelId="{81DEAD62-C184-4C65-BE1B-3F7D735BAD6F}" type="pres">
      <dgm:prSet presAssocID="{76E6CCCE-E571-4A7C-AF3E-F02497EE7EEA}" presName="parentText" presStyleLbl="node1" presStyleIdx="3" presStyleCnt="4">
        <dgm:presLayoutVars>
          <dgm:chMax val="0"/>
          <dgm:bulletEnabled val="1"/>
        </dgm:presLayoutVars>
      </dgm:prSet>
      <dgm:spPr/>
      <dgm:t>
        <a:bodyPr/>
        <a:lstStyle/>
        <a:p>
          <a:endParaRPr lang="en-US"/>
        </a:p>
      </dgm:t>
    </dgm:pt>
    <dgm:pt modelId="{381A5140-5C5F-45C9-AF37-85E0134B1E63}" type="pres">
      <dgm:prSet presAssocID="{76E6CCCE-E571-4A7C-AF3E-F02497EE7EEA}" presName="negativeSpace" presStyleCnt="0"/>
      <dgm:spPr/>
    </dgm:pt>
    <dgm:pt modelId="{9F0D47CD-199A-4350-950D-B6F04132073F}" type="pres">
      <dgm:prSet presAssocID="{76E6CCCE-E571-4A7C-AF3E-F02497EE7EEA}" presName="childText" presStyleLbl="conFgAcc1" presStyleIdx="3" presStyleCnt="4">
        <dgm:presLayoutVars>
          <dgm:bulletEnabled val="1"/>
        </dgm:presLayoutVars>
      </dgm:prSet>
      <dgm:spPr/>
    </dgm:pt>
  </dgm:ptLst>
  <dgm:cxnLst>
    <dgm:cxn modelId="{5CFB4DAF-942C-4B43-98A8-A621AC1633CB}" srcId="{4BD839C9-B216-4820-9071-8FE9811C4B03}" destId="{16AF3212-127E-4C2D-A181-FC345ABBB516}" srcOrd="1" destOrd="0" parTransId="{B5CDD57F-A06B-4F23-A6EF-E7EBC2135F15}" sibTransId="{4FC01571-0278-4DC8-9EC3-C44B2FAFADFB}"/>
    <dgm:cxn modelId="{2DA42E3F-F4DD-40AA-A403-14693B826F49}" type="presOf" srcId="{16AF3212-127E-4C2D-A181-FC345ABBB516}" destId="{9A1F49C8-C76E-4A40-9D51-6D992E72D171}" srcOrd="1" destOrd="0" presId="urn:microsoft.com/office/officeart/2005/8/layout/list1"/>
    <dgm:cxn modelId="{5B9EB913-89E1-4CE5-989D-FC677AD415EF}" type="presOf" srcId="{825CEA9B-6758-4555-86B8-15A0691664CE}" destId="{CCCCABF5-E6ED-4997-ABBD-DEFD9AF94139}" srcOrd="0" destOrd="0" presId="urn:microsoft.com/office/officeart/2005/8/layout/list1"/>
    <dgm:cxn modelId="{D2EB36AD-419E-422C-8009-589959EBE596}" type="presOf" srcId="{F4253395-509C-4C09-A904-78E326B4FE0F}" destId="{B709A738-C758-4A79-A8BC-7201F60BC4A6}" srcOrd="1" destOrd="0" presId="urn:microsoft.com/office/officeart/2005/8/layout/list1"/>
    <dgm:cxn modelId="{F0DC1D09-8DB6-4BC5-91C4-4A09D718AA97}" srcId="{4BD839C9-B216-4820-9071-8FE9811C4B03}" destId="{825CEA9B-6758-4555-86B8-15A0691664CE}" srcOrd="0" destOrd="0" parTransId="{8E26E2DB-A708-481E-B88D-72AC59796636}" sibTransId="{43E9F788-0F3B-460D-AFB0-EA74AC70DAA8}"/>
    <dgm:cxn modelId="{03B76ED5-54C1-4634-838A-CEFE70BAF079}" srcId="{4BD839C9-B216-4820-9071-8FE9811C4B03}" destId="{76E6CCCE-E571-4A7C-AF3E-F02497EE7EEA}" srcOrd="3" destOrd="0" parTransId="{7F61A0D1-F3DD-4BA9-9F79-5EFA1252649D}" sibTransId="{9C709BC3-F43F-4E54-B9CE-9F77F602A3C3}"/>
    <dgm:cxn modelId="{4BF54C36-7D05-4ECD-8A0D-1C21AB39B079}" type="presOf" srcId="{76E6CCCE-E571-4A7C-AF3E-F02497EE7EEA}" destId="{81DEAD62-C184-4C65-BE1B-3F7D735BAD6F}" srcOrd="1" destOrd="0" presId="urn:microsoft.com/office/officeart/2005/8/layout/list1"/>
    <dgm:cxn modelId="{19E1D7C1-15BA-4DAD-8426-F9EA813178C1}" srcId="{4BD839C9-B216-4820-9071-8FE9811C4B03}" destId="{F4253395-509C-4C09-A904-78E326B4FE0F}" srcOrd="2" destOrd="0" parTransId="{93499E49-304D-440F-B9BF-141533988864}" sibTransId="{75908628-805D-4A7B-A5D3-F66E0B7F8C53}"/>
    <dgm:cxn modelId="{4CB4BC81-780F-4BFC-A30D-2B3707AE5703}" type="presOf" srcId="{F4253395-509C-4C09-A904-78E326B4FE0F}" destId="{030A6A71-5BAD-4A1A-87FB-E849C8292F92}" srcOrd="0" destOrd="0" presId="urn:microsoft.com/office/officeart/2005/8/layout/list1"/>
    <dgm:cxn modelId="{BB174B0F-A2E9-4306-AF26-66E13F27FE71}" type="presOf" srcId="{4BD839C9-B216-4820-9071-8FE9811C4B03}" destId="{93889DCF-CC4C-400B-992F-B73388332E71}" srcOrd="0" destOrd="0" presId="urn:microsoft.com/office/officeart/2005/8/layout/list1"/>
    <dgm:cxn modelId="{A8379EB9-B1EE-4920-B7F5-97C1D2835651}" type="presOf" srcId="{76E6CCCE-E571-4A7C-AF3E-F02497EE7EEA}" destId="{660D0866-DDA2-49D2-852C-07AB05730F36}" srcOrd="0" destOrd="0" presId="urn:microsoft.com/office/officeart/2005/8/layout/list1"/>
    <dgm:cxn modelId="{F6580BB6-EB9C-4633-924A-527897EC125B}" type="presOf" srcId="{825CEA9B-6758-4555-86B8-15A0691664CE}" destId="{2FE133E2-AC9B-4DA1-9156-28D804ACD17E}" srcOrd="1" destOrd="0" presId="urn:microsoft.com/office/officeart/2005/8/layout/list1"/>
    <dgm:cxn modelId="{AB2D5BA9-2AF0-4F67-8C53-D97C22148B01}" type="presOf" srcId="{16AF3212-127E-4C2D-A181-FC345ABBB516}" destId="{DB7BC97D-3130-42B0-A742-68DFDB1507BE}" srcOrd="0" destOrd="0" presId="urn:microsoft.com/office/officeart/2005/8/layout/list1"/>
    <dgm:cxn modelId="{B7BFECDA-B7D5-44D0-8145-85E890322B23}" type="presParOf" srcId="{93889DCF-CC4C-400B-992F-B73388332E71}" destId="{DFA7D0A5-3D56-4B59-B6A2-BB26523D2C0A}" srcOrd="0" destOrd="0" presId="urn:microsoft.com/office/officeart/2005/8/layout/list1"/>
    <dgm:cxn modelId="{5C63AD65-D129-4A1C-939C-BDA1459B1A95}" type="presParOf" srcId="{DFA7D0A5-3D56-4B59-B6A2-BB26523D2C0A}" destId="{CCCCABF5-E6ED-4997-ABBD-DEFD9AF94139}" srcOrd="0" destOrd="0" presId="urn:microsoft.com/office/officeart/2005/8/layout/list1"/>
    <dgm:cxn modelId="{02D9B5A2-FA81-4587-96B1-C4833B4ABC5D}" type="presParOf" srcId="{DFA7D0A5-3D56-4B59-B6A2-BB26523D2C0A}" destId="{2FE133E2-AC9B-4DA1-9156-28D804ACD17E}" srcOrd="1" destOrd="0" presId="urn:microsoft.com/office/officeart/2005/8/layout/list1"/>
    <dgm:cxn modelId="{3CE221BC-3B18-4B56-A16A-4487EF59849B}" type="presParOf" srcId="{93889DCF-CC4C-400B-992F-B73388332E71}" destId="{569663BE-8439-4364-814D-0CB7ABCED328}" srcOrd="1" destOrd="0" presId="urn:microsoft.com/office/officeart/2005/8/layout/list1"/>
    <dgm:cxn modelId="{EC09CB99-FE08-4A58-B6F9-EB3C60D39553}" type="presParOf" srcId="{93889DCF-CC4C-400B-992F-B73388332E71}" destId="{D70562AF-F191-49B6-B434-66A1C65B6060}" srcOrd="2" destOrd="0" presId="urn:microsoft.com/office/officeart/2005/8/layout/list1"/>
    <dgm:cxn modelId="{AFFC2B32-C9A6-45B8-93B3-DE8532579341}" type="presParOf" srcId="{93889DCF-CC4C-400B-992F-B73388332E71}" destId="{EE42A262-368C-460B-B97A-9C461755618A}" srcOrd="3" destOrd="0" presId="urn:microsoft.com/office/officeart/2005/8/layout/list1"/>
    <dgm:cxn modelId="{BB28B1C8-FF07-4B90-9A02-B46F6CC00162}" type="presParOf" srcId="{93889DCF-CC4C-400B-992F-B73388332E71}" destId="{3A59D621-A2C9-475C-9995-002B1361CFC4}" srcOrd="4" destOrd="0" presId="urn:microsoft.com/office/officeart/2005/8/layout/list1"/>
    <dgm:cxn modelId="{B29282A2-1FDD-4B59-9DD3-1D48196FE748}" type="presParOf" srcId="{3A59D621-A2C9-475C-9995-002B1361CFC4}" destId="{DB7BC97D-3130-42B0-A742-68DFDB1507BE}" srcOrd="0" destOrd="0" presId="urn:microsoft.com/office/officeart/2005/8/layout/list1"/>
    <dgm:cxn modelId="{E87C9A70-C455-410A-8D51-08D2334E635A}" type="presParOf" srcId="{3A59D621-A2C9-475C-9995-002B1361CFC4}" destId="{9A1F49C8-C76E-4A40-9D51-6D992E72D171}" srcOrd="1" destOrd="0" presId="urn:microsoft.com/office/officeart/2005/8/layout/list1"/>
    <dgm:cxn modelId="{E1EECA08-E2FA-4D30-96F3-21B937AC71E8}" type="presParOf" srcId="{93889DCF-CC4C-400B-992F-B73388332E71}" destId="{72E39783-E486-4BAE-A3B8-F8010E2630BE}" srcOrd="5" destOrd="0" presId="urn:microsoft.com/office/officeart/2005/8/layout/list1"/>
    <dgm:cxn modelId="{350664B0-C540-487F-AA24-904952012810}" type="presParOf" srcId="{93889DCF-CC4C-400B-992F-B73388332E71}" destId="{2EABB821-7DD3-498C-804B-5E27DE9D36B8}" srcOrd="6" destOrd="0" presId="urn:microsoft.com/office/officeart/2005/8/layout/list1"/>
    <dgm:cxn modelId="{BCA05E77-34B3-406E-B91B-118FE9F27469}" type="presParOf" srcId="{93889DCF-CC4C-400B-992F-B73388332E71}" destId="{849B57B1-B1FF-4670-96AD-03A871FF1673}" srcOrd="7" destOrd="0" presId="urn:microsoft.com/office/officeart/2005/8/layout/list1"/>
    <dgm:cxn modelId="{8B60A346-1703-4275-BA52-BF2729A0C9F0}" type="presParOf" srcId="{93889DCF-CC4C-400B-992F-B73388332E71}" destId="{BB2A2E67-E0C6-41B4-BE07-6646A238BC7D}" srcOrd="8" destOrd="0" presId="urn:microsoft.com/office/officeart/2005/8/layout/list1"/>
    <dgm:cxn modelId="{05DC0845-B707-4504-95D8-D406B6874CFD}" type="presParOf" srcId="{BB2A2E67-E0C6-41B4-BE07-6646A238BC7D}" destId="{030A6A71-5BAD-4A1A-87FB-E849C8292F92}" srcOrd="0" destOrd="0" presId="urn:microsoft.com/office/officeart/2005/8/layout/list1"/>
    <dgm:cxn modelId="{FF1C1153-2E56-4551-ADF3-7BF74D1D6636}" type="presParOf" srcId="{BB2A2E67-E0C6-41B4-BE07-6646A238BC7D}" destId="{B709A738-C758-4A79-A8BC-7201F60BC4A6}" srcOrd="1" destOrd="0" presId="urn:microsoft.com/office/officeart/2005/8/layout/list1"/>
    <dgm:cxn modelId="{6D5CAD39-4AFC-4D8A-849B-3290027C1EDC}" type="presParOf" srcId="{93889DCF-CC4C-400B-992F-B73388332E71}" destId="{85C27751-D9F1-4C64-87CD-A4C166FCEFA4}" srcOrd="9" destOrd="0" presId="urn:microsoft.com/office/officeart/2005/8/layout/list1"/>
    <dgm:cxn modelId="{6413240F-5C8A-4C2E-9A42-A86C271A4981}" type="presParOf" srcId="{93889DCF-CC4C-400B-992F-B73388332E71}" destId="{F6712E95-82A3-4569-AB54-083674F41840}" srcOrd="10" destOrd="0" presId="urn:microsoft.com/office/officeart/2005/8/layout/list1"/>
    <dgm:cxn modelId="{E0B66BA1-64A3-403C-ADDE-24083E5F5E51}" type="presParOf" srcId="{93889DCF-CC4C-400B-992F-B73388332E71}" destId="{343BB3FA-B7D6-4506-B474-50222174CEFC}" srcOrd="11" destOrd="0" presId="urn:microsoft.com/office/officeart/2005/8/layout/list1"/>
    <dgm:cxn modelId="{28C8EA8E-D1AD-44F6-B23F-1A67154FD7AB}" type="presParOf" srcId="{93889DCF-CC4C-400B-992F-B73388332E71}" destId="{C98C1BA4-C096-48D2-9F81-A7A43855D026}" srcOrd="12" destOrd="0" presId="urn:microsoft.com/office/officeart/2005/8/layout/list1"/>
    <dgm:cxn modelId="{A226B7CA-A0DE-443D-8B37-7910FDD77794}" type="presParOf" srcId="{C98C1BA4-C096-48D2-9F81-A7A43855D026}" destId="{660D0866-DDA2-49D2-852C-07AB05730F36}" srcOrd="0" destOrd="0" presId="urn:microsoft.com/office/officeart/2005/8/layout/list1"/>
    <dgm:cxn modelId="{09C5E2AE-C1B4-4ECF-A008-1890BD1A6A0F}" type="presParOf" srcId="{C98C1BA4-C096-48D2-9F81-A7A43855D026}" destId="{81DEAD62-C184-4C65-BE1B-3F7D735BAD6F}" srcOrd="1" destOrd="0" presId="urn:microsoft.com/office/officeart/2005/8/layout/list1"/>
    <dgm:cxn modelId="{4DA04DFA-54CD-4248-BC45-5867350BA57F}" type="presParOf" srcId="{93889DCF-CC4C-400B-992F-B73388332E71}" destId="{381A5140-5C5F-45C9-AF37-85E0134B1E63}" srcOrd="13" destOrd="0" presId="urn:microsoft.com/office/officeart/2005/8/layout/list1"/>
    <dgm:cxn modelId="{CBCAF06A-F50F-4F24-9BC7-04271B2F7B29}" type="presParOf" srcId="{93889DCF-CC4C-400B-992F-B73388332E71}" destId="{9F0D47CD-199A-4350-950D-B6F04132073F}"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0562AF-F191-49B6-B434-66A1C65B6060}">
      <dsp:nvSpPr>
        <dsp:cNvPr id="0" name=""/>
        <dsp:cNvSpPr/>
      </dsp:nvSpPr>
      <dsp:spPr>
        <a:xfrm>
          <a:off x="0" y="529159"/>
          <a:ext cx="6666833" cy="756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FE133E2-AC9B-4DA1-9156-28D804ACD17E}">
      <dsp:nvSpPr>
        <dsp:cNvPr id="0" name=""/>
        <dsp:cNvSpPr/>
      </dsp:nvSpPr>
      <dsp:spPr>
        <a:xfrm>
          <a:off x="333341" y="86359"/>
          <a:ext cx="4666783" cy="885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333500">
            <a:lnSpc>
              <a:spcPct val="90000"/>
            </a:lnSpc>
            <a:spcBef>
              <a:spcPct val="0"/>
            </a:spcBef>
            <a:spcAft>
              <a:spcPct val="35000"/>
            </a:spcAft>
          </a:pPr>
          <a:r>
            <a:rPr lang="en-US" sz="3000" kern="1200" dirty="0"/>
            <a:t>Files</a:t>
          </a:r>
        </a:p>
      </dsp:txBody>
      <dsp:txXfrm>
        <a:off x="333341" y="86359"/>
        <a:ext cx="4666783" cy="885600"/>
      </dsp:txXfrm>
    </dsp:sp>
    <dsp:sp modelId="{2EABB821-7DD3-498C-804B-5E27DE9D36B8}">
      <dsp:nvSpPr>
        <dsp:cNvPr id="0" name=""/>
        <dsp:cNvSpPr/>
      </dsp:nvSpPr>
      <dsp:spPr>
        <a:xfrm>
          <a:off x="0" y="1889959"/>
          <a:ext cx="6666833" cy="7560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dsp:spPr>
      <dsp:style>
        <a:lnRef idx="1">
          <a:scrgbClr r="0" g="0" b="0"/>
        </a:lnRef>
        <a:fillRef idx="1">
          <a:scrgbClr r="0" g="0" b="0"/>
        </a:fillRef>
        <a:effectRef idx="0">
          <a:scrgbClr r="0" g="0" b="0"/>
        </a:effectRef>
        <a:fontRef idx="minor"/>
      </dsp:style>
    </dsp:sp>
    <dsp:sp modelId="{9A1F49C8-C76E-4A40-9D51-6D992E72D171}">
      <dsp:nvSpPr>
        <dsp:cNvPr id="0" name=""/>
        <dsp:cNvSpPr/>
      </dsp:nvSpPr>
      <dsp:spPr>
        <a:xfrm>
          <a:off x="333341" y="1447159"/>
          <a:ext cx="4666783" cy="88560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333500">
            <a:lnSpc>
              <a:spcPct val="90000"/>
            </a:lnSpc>
            <a:spcBef>
              <a:spcPct val="0"/>
            </a:spcBef>
            <a:spcAft>
              <a:spcPct val="35000"/>
            </a:spcAft>
          </a:pPr>
          <a:r>
            <a:rPr lang="en-US" sz="3000" kern="1200" dirty="0"/>
            <a:t>Exception Handling</a:t>
          </a:r>
        </a:p>
      </dsp:txBody>
      <dsp:txXfrm>
        <a:off x="333341" y="1447159"/>
        <a:ext cx="4666783" cy="885600"/>
      </dsp:txXfrm>
    </dsp:sp>
    <dsp:sp modelId="{F6712E95-82A3-4569-AB54-083674F41840}">
      <dsp:nvSpPr>
        <dsp:cNvPr id="0" name=""/>
        <dsp:cNvSpPr/>
      </dsp:nvSpPr>
      <dsp:spPr>
        <a:xfrm>
          <a:off x="0" y="3250759"/>
          <a:ext cx="6666833" cy="7560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1">
          <a:scrgbClr r="0" g="0" b="0"/>
        </a:fillRef>
        <a:effectRef idx="0">
          <a:scrgbClr r="0" g="0" b="0"/>
        </a:effectRef>
        <a:fontRef idx="minor"/>
      </dsp:style>
    </dsp:sp>
    <dsp:sp modelId="{B709A738-C758-4A79-A8BC-7201F60BC4A6}">
      <dsp:nvSpPr>
        <dsp:cNvPr id="0" name=""/>
        <dsp:cNvSpPr/>
      </dsp:nvSpPr>
      <dsp:spPr>
        <a:xfrm>
          <a:off x="333341" y="2807959"/>
          <a:ext cx="4666783" cy="88560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333500">
            <a:lnSpc>
              <a:spcPct val="90000"/>
            </a:lnSpc>
            <a:spcBef>
              <a:spcPct val="0"/>
            </a:spcBef>
            <a:spcAft>
              <a:spcPct val="35000"/>
            </a:spcAft>
          </a:pPr>
          <a:r>
            <a:rPr lang="en-IN" sz="3000" kern="1200"/>
            <a:t>Functions</a:t>
          </a:r>
          <a:endParaRPr lang="en-US" sz="3000" kern="1200"/>
        </a:p>
      </dsp:txBody>
      <dsp:txXfrm>
        <a:off x="333341" y="2807959"/>
        <a:ext cx="4666783" cy="885600"/>
      </dsp:txXfrm>
    </dsp:sp>
    <dsp:sp modelId="{9F0D47CD-199A-4350-950D-B6F04132073F}">
      <dsp:nvSpPr>
        <dsp:cNvPr id="0" name=""/>
        <dsp:cNvSpPr/>
      </dsp:nvSpPr>
      <dsp:spPr>
        <a:xfrm>
          <a:off x="0" y="4611560"/>
          <a:ext cx="6666833" cy="7560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sp>
    <dsp:sp modelId="{81DEAD62-C184-4C65-BE1B-3F7D735BAD6F}">
      <dsp:nvSpPr>
        <dsp:cNvPr id="0" name=""/>
        <dsp:cNvSpPr/>
      </dsp:nvSpPr>
      <dsp:spPr>
        <a:xfrm>
          <a:off x="333341" y="4168760"/>
          <a:ext cx="4666783" cy="8856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333500">
            <a:lnSpc>
              <a:spcPct val="90000"/>
            </a:lnSpc>
            <a:spcBef>
              <a:spcPct val="0"/>
            </a:spcBef>
            <a:spcAft>
              <a:spcPct val="35000"/>
            </a:spcAft>
          </a:pPr>
          <a:r>
            <a:rPr lang="en-IN" sz="3000" kern="1200" dirty="0"/>
            <a:t>Examples</a:t>
          </a:r>
          <a:endParaRPr lang="en-US" sz="3000" kern="1200" dirty="0"/>
        </a:p>
      </dsp:txBody>
      <dsp:txXfrm>
        <a:off x="333341" y="4168760"/>
        <a:ext cx="4666783" cy="8856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3EE7D-AA82-4FFC-966A-E04A087A33D4}" type="datetimeFigureOut">
              <a:rPr lang="en-IN" smtClean="0"/>
              <a:pPr/>
              <a:t>14-03-2023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54CBD-0954-4A92-B2CB-31F0E293312C}" type="slidenum">
              <a:rPr lang="en-IN" smtClean="0"/>
              <a:pPr/>
              <a:t>‹#›</a:t>
            </a:fld>
            <a:endParaRPr lang="en-IN"/>
          </a:p>
        </p:txBody>
      </p:sp>
    </p:spTree>
    <p:extLst>
      <p:ext uri="{BB962C8B-B14F-4D97-AF65-F5344CB8AC3E}">
        <p14:creationId xmlns:p14="http://schemas.microsoft.com/office/powerpoint/2010/main" xmlns="" val="174689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28991-2335-454F-9C12-8ADA7EF04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714212C-C50B-4C62-8038-E3C7B10DF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73D6131-2E92-4BE6-90CF-B87F1CC7C4F3}"/>
              </a:ext>
            </a:extLst>
          </p:cNvPr>
          <p:cNvSpPr>
            <a:spLocks noGrp="1"/>
          </p:cNvSpPr>
          <p:nvPr>
            <p:ph type="dt" sz="half" idx="10"/>
          </p:nvPr>
        </p:nvSpPr>
        <p:spPr/>
        <p:txBody>
          <a:bodyPr/>
          <a:lstStyle/>
          <a:p>
            <a:fld id="{C237BEBE-4C9E-4C5F-BC4B-BA8EDF6979E6}" type="datetime5">
              <a:rPr lang="en-US" smtClean="0"/>
              <a:pPr/>
              <a:t>14-Mar-23</a:t>
            </a:fld>
            <a:endParaRPr lang="en-IN"/>
          </a:p>
        </p:txBody>
      </p:sp>
      <p:sp>
        <p:nvSpPr>
          <p:cNvPr id="5" name="Footer Placeholder 4">
            <a:extLst>
              <a:ext uri="{FF2B5EF4-FFF2-40B4-BE49-F238E27FC236}">
                <a16:creationId xmlns:a16="http://schemas.microsoft.com/office/drawing/2014/main" xmlns="" id="{FC6C14AE-61C4-4139-B1F3-71E0D71685F3}"/>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4ED4A964-3EFF-44C6-A440-8B3A17F98148}"/>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79349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3C6CA-919E-4AB1-B81F-7F76EA2392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182799-6B68-4EC2-A98D-BC012FE72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FE71AFB-B49A-4A6A-BFCE-D9AF1313B7F0}"/>
              </a:ext>
            </a:extLst>
          </p:cNvPr>
          <p:cNvSpPr>
            <a:spLocks noGrp="1"/>
          </p:cNvSpPr>
          <p:nvPr>
            <p:ph type="dt" sz="half" idx="10"/>
          </p:nvPr>
        </p:nvSpPr>
        <p:spPr/>
        <p:txBody>
          <a:bodyPr/>
          <a:lstStyle/>
          <a:p>
            <a:fld id="{13F67BBE-0478-4CFB-9D67-8EE524DD0A90}" type="datetime5">
              <a:rPr lang="en-US" smtClean="0"/>
              <a:pPr/>
              <a:t>14-Mar-23</a:t>
            </a:fld>
            <a:endParaRPr lang="en-IN"/>
          </a:p>
        </p:txBody>
      </p:sp>
      <p:sp>
        <p:nvSpPr>
          <p:cNvPr id="5" name="Footer Placeholder 4">
            <a:extLst>
              <a:ext uri="{FF2B5EF4-FFF2-40B4-BE49-F238E27FC236}">
                <a16:creationId xmlns:a16="http://schemas.microsoft.com/office/drawing/2014/main" xmlns="" id="{64EE3F5B-A343-4B81-9BAA-2E4D0A0C533C}"/>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1E6075BF-9021-4525-B83F-CEF2E4365686}"/>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205554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2B671CF-3C49-4E8D-B794-53D54684C8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0FD0405-9239-4D4C-BFE3-F4164B1B3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31AD7E8-2949-49D4-92BF-E8DF297B9895}"/>
              </a:ext>
            </a:extLst>
          </p:cNvPr>
          <p:cNvSpPr>
            <a:spLocks noGrp="1"/>
          </p:cNvSpPr>
          <p:nvPr>
            <p:ph type="dt" sz="half" idx="10"/>
          </p:nvPr>
        </p:nvSpPr>
        <p:spPr/>
        <p:txBody>
          <a:bodyPr/>
          <a:lstStyle/>
          <a:p>
            <a:fld id="{0EB553F6-9BF9-46F4-A431-912A3E5CC530}" type="datetime5">
              <a:rPr lang="en-US" smtClean="0"/>
              <a:pPr/>
              <a:t>14-Mar-23</a:t>
            </a:fld>
            <a:endParaRPr lang="en-IN"/>
          </a:p>
        </p:txBody>
      </p:sp>
      <p:sp>
        <p:nvSpPr>
          <p:cNvPr id="5" name="Footer Placeholder 4">
            <a:extLst>
              <a:ext uri="{FF2B5EF4-FFF2-40B4-BE49-F238E27FC236}">
                <a16:creationId xmlns:a16="http://schemas.microsoft.com/office/drawing/2014/main" xmlns="" id="{CCF90596-362C-4D2C-895C-0C42D47F8CA3}"/>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5D8D1B02-18F6-4556-91DB-BDC09887339F}"/>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420349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7957B-78DB-4537-8F7A-309D4FFBC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2BF0EEF-8820-4EB3-95BE-A00BAAA52C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BBD88C-2C7A-49C2-83E2-3545547AA4DF}"/>
              </a:ext>
            </a:extLst>
          </p:cNvPr>
          <p:cNvSpPr>
            <a:spLocks noGrp="1"/>
          </p:cNvSpPr>
          <p:nvPr>
            <p:ph type="dt" sz="half" idx="10"/>
          </p:nvPr>
        </p:nvSpPr>
        <p:spPr/>
        <p:txBody>
          <a:bodyPr/>
          <a:lstStyle/>
          <a:p>
            <a:fld id="{C7FFAEFF-77AC-4387-96C5-94339AB14B94}" type="datetime5">
              <a:rPr lang="en-US" smtClean="0"/>
              <a:pPr/>
              <a:t>14-Mar-23</a:t>
            </a:fld>
            <a:endParaRPr lang="en-IN"/>
          </a:p>
        </p:txBody>
      </p:sp>
      <p:sp>
        <p:nvSpPr>
          <p:cNvPr id="5" name="Footer Placeholder 4">
            <a:extLst>
              <a:ext uri="{FF2B5EF4-FFF2-40B4-BE49-F238E27FC236}">
                <a16:creationId xmlns:a16="http://schemas.microsoft.com/office/drawing/2014/main" xmlns="" id="{65154869-9824-40AA-8527-389A921DCDE2}"/>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7BC6F5C6-D7A3-482A-BA47-B41E8F1EE363}"/>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112198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E76F91-DDF5-4D8C-AD48-29720A3B3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19A488-CFC4-4B56-99F9-8986832F8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BBAABAB-E19C-4C87-A59F-19A38BD5CA6C}"/>
              </a:ext>
            </a:extLst>
          </p:cNvPr>
          <p:cNvSpPr>
            <a:spLocks noGrp="1"/>
          </p:cNvSpPr>
          <p:nvPr>
            <p:ph type="dt" sz="half" idx="10"/>
          </p:nvPr>
        </p:nvSpPr>
        <p:spPr/>
        <p:txBody>
          <a:bodyPr/>
          <a:lstStyle/>
          <a:p>
            <a:fld id="{EDB36476-64AD-4212-8838-BF1A6D352E9F}" type="datetime5">
              <a:rPr lang="en-US" smtClean="0"/>
              <a:pPr/>
              <a:t>14-Mar-23</a:t>
            </a:fld>
            <a:endParaRPr lang="en-IN"/>
          </a:p>
        </p:txBody>
      </p:sp>
      <p:sp>
        <p:nvSpPr>
          <p:cNvPr id="5" name="Footer Placeholder 4">
            <a:extLst>
              <a:ext uri="{FF2B5EF4-FFF2-40B4-BE49-F238E27FC236}">
                <a16:creationId xmlns:a16="http://schemas.microsoft.com/office/drawing/2014/main" xmlns="" id="{3DFA6FE4-C102-4FB2-A75D-CB749C3B02EB}"/>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8D809C84-AEC9-4234-A491-6901A30053A2}"/>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218572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8E14A-D8F6-402C-8403-64294E873E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9CEDF3E-314C-4200-99EF-52D04139C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FE44FA6-3E5B-43F8-95A3-661F64137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851140F-73E7-4BF8-86D9-7C9607B726B1}"/>
              </a:ext>
            </a:extLst>
          </p:cNvPr>
          <p:cNvSpPr>
            <a:spLocks noGrp="1"/>
          </p:cNvSpPr>
          <p:nvPr>
            <p:ph type="dt" sz="half" idx="10"/>
          </p:nvPr>
        </p:nvSpPr>
        <p:spPr/>
        <p:txBody>
          <a:bodyPr/>
          <a:lstStyle/>
          <a:p>
            <a:fld id="{92E02B72-AF2E-4923-A023-104C651FBF14}" type="datetime5">
              <a:rPr lang="en-US" smtClean="0"/>
              <a:pPr/>
              <a:t>14-Mar-23</a:t>
            </a:fld>
            <a:endParaRPr lang="en-IN"/>
          </a:p>
        </p:txBody>
      </p:sp>
      <p:sp>
        <p:nvSpPr>
          <p:cNvPr id="6" name="Footer Placeholder 5">
            <a:extLst>
              <a:ext uri="{FF2B5EF4-FFF2-40B4-BE49-F238E27FC236}">
                <a16:creationId xmlns:a16="http://schemas.microsoft.com/office/drawing/2014/main" xmlns="" id="{9C805C18-3F04-4CF7-9715-1D9051960E82}"/>
              </a:ext>
            </a:extLst>
          </p:cNvPr>
          <p:cNvSpPr>
            <a:spLocks noGrp="1"/>
          </p:cNvSpPr>
          <p:nvPr>
            <p:ph type="ftr" sz="quarter" idx="11"/>
          </p:nvPr>
        </p:nvSpPr>
        <p:spPr/>
        <p:txBody>
          <a:bodyPr/>
          <a:lstStyle/>
          <a:p>
            <a:r>
              <a:rPr lang="en-IN"/>
              <a:t>Advanced Programming Spring 2002</a:t>
            </a:r>
          </a:p>
        </p:txBody>
      </p:sp>
      <p:sp>
        <p:nvSpPr>
          <p:cNvPr id="7" name="Slide Number Placeholder 6">
            <a:extLst>
              <a:ext uri="{FF2B5EF4-FFF2-40B4-BE49-F238E27FC236}">
                <a16:creationId xmlns:a16="http://schemas.microsoft.com/office/drawing/2014/main" xmlns="" id="{EAECE44D-4FC8-4D61-8806-40A6C931F0CF}"/>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247488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F4FA5-EB3A-4DFA-9CFF-2FB064FA70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46652C-6DA8-4D38-93CF-E2E017755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B0C0A0A-637E-411B-8CAE-6164A86AC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2E4E01D-FB30-4176-B94F-4BEF36501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CCA2ADB-F34B-4DE0-A5BA-B5CA0CFD5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BCBEC76-D5EE-43AA-BEB5-2C4F57CC3596}"/>
              </a:ext>
            </a:extLst>
          </p:cNvPr>
          <p:cNvSpPr>
            <a:spLocks noGrp="1"/>
          </p:cNvSpPr>
          <p:nvPr>
            <p:ph type="dt" sz="half" idx="10"/>
          </p:nvPr>
        </p:nvSpPr>
        <p:spPr/>
        <p:txBody>
          <a:bodyPr/>
          <a:lstStyle/>
          <a:p>
            <a:fld id="{764F1C69-1B64-4329-A8B9-B708A4D3C954}" type="datetime5">
              <a:rPr lang="en-US" smtClean="0"/>
              <a:pPr/>
              <a:t>14-Mar-23</a:t>
            </a:fld>
            <a:endParaRPr lang="en-IN"/>
          </a:p>
        </p:txBody>
      </p:sp>
      <p:sp>
        <p:nvSpPr>
          <p:cNvPr id="8" name="Footer Placeholder 7">
            <a:extLst>
              <a:ext uri="{FF2B5EF4-FFF2-40B4-BE49-F238E27FC236}">
                <a16:creationId xmlns:a16="http://schemas.microsoft.com/office/drawing/2014/main" xmlns="" id="{7EA69089-3FCD-472C-A61E-D530893399E4}"/>
              </a:ext>
            </a:extLst>
          </p:cNvPr>
          <p:cNvSpPr>
            <a:spLocks noGrp="1"/>
          </p:cNvSpPr>
          <p:nvPr>
            <p:ph type="ftr" sz="quarter" idx="11"/>
          </p:nvPr>
        </p:nvSpPr>
        <p:spPr/>
        <p:txBody>
          <a:bodyPr/>
          <a:lstStyle/>
          <a:p>
            <a:r>
              <a:rPr lang="en-IN"/>
              <a:t>Advanced Programming Spring 2002</a:t>
            </a:r>
          </a:p>
        </p:txBody>
      </p:sp>
      <p:sp>
        <p:nvSpPr>
          <p:cNvPr id="9" name="Slide Number Placeholder 8">
            <a:extLst>
              <a:ext uri="{FF2B5EF4-FFF2-40B4-BE49-F238E27FC236}">
                <a16:creationId xmlns:a16="http://schemas.microsoft.com/office/drawing/2014/main" xmlns="" id="{61318C1D-1A50-4078-B6F0-BCBADE85663B}"/>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373456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7A59A-E847-41E8-8823-71825CFA20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E9C76B5-E098-4C2A-998D-2C41EF4BBC27}"/>
              </a:ext>
            </a:extLst>
          </p:cNvPr>
          <p:cNvSpPr>
            <a:spLocks noGrp="1"/>
          </p:cNvSpPr>
          <p:nvPr>
            <p:ph type="dt" sz="half" idx="10"/>
          </p:nvPr>
        </p:nvSpPr>
        <p:spPr/>
        <p:txBody>
          <a:bodyPr/>
          <a:lstStyle/>
          <a:p>
            <a:fld id="{2297CADD-E641-44E6-8D39-1923717DC87E}" type="datetime5">
              <a:rPr lang="en-US" smtClean="0"/>
              <a:pPr/>
              <a:t>14-Mar-23</a:t>
            </a:fld>
            <a:endParaRPr lang="en-IN"/>
          </a:p>
        </p:txBody>
      </p:sp>
      <p:sp>
        <p:nvSpPr>
          <p:cNvPr id="4" name="Footer Placeholder 3">
            <a:extLst>
              <a:ext uri="{FF2B5EF4-FFF2-40B4-BE49-F238E27FC236}">
                <a16:creationId xmlns:a16="http://schemas.microsoft.com/office/drawing/2014/main" xmlns="" id="{B9756535-A625-4A88-8382-1414E92CF2C2}"/>
              </a:ext>
            </a:extLst>
          </p:cNvPr>
          <p:cNvSpPr>
            <a:spLocks noGrp="1"/>
          </p:cNvSpPr>
          <p:nvPr>
            <p:ph type="ftr" sz="quarter" idx="11"/>
          </p:nvPr>
        </p:nvSpPr>
        <p:spPr/>
        <p:txBody>
          <a:bodyPr/>
          <a:lstStyle/>
          <a:p>
            <a:r>
              <a:rPr lang="en-IN"/>
              <a:t>Advanced Programming Spring 2002</a:t>
            </a:r>
          </a:p>
        </p:txBody>
      </p:sp>
      <p:sp>
        <p:nvSpPr>
          <p:cNvPr id="5" name="Slide Number Placeholder 4">
            <a:extLst>
              <a:ext uri="{FF2B5EF4-FFF2-40B4-BE49-F238E27FC236}">
                <a16:creationId xmlns:a16="http://schemas.microsoft.com/office/drawing/2014/main" xmlns="" id="{38CE87CD-48D5-475D-B57A-7A40F461C09C}"/>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189889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F1BAA7C-03F2-4E9C-BFA9-963B5E79620F}"/>
              </a:ext>
            </a:extLst>
          </p:cNvPr>
          <p:cNvSpPr>
            <a:spLocks noGrp="1"/>
          </p:cNvSpPr>
          <p:nvPr>
            <p:ph type="dt" sz="half" idx="10"/>
          </p:nvPr>
        </p:nvSpPr>
        <p:spPr/>
        <p:txBody>
          <a:bodyPr/>
          <a:lstStyle/>
          <a:p>
            <a:fld id="{8CF5F95E-B2EB-4001-8AF2-F0511FC9A21C}" type="datetime5">
              <a:rPr lang="en-US" smtClean="0"/>
              <a:pPr/>
              <a:t>14-Mar-23</a:t>
            </a:fld>
            <a:endParaRPr lang="en-IN"/>
          </a:p>
        </p:txBody>
      </p:sp>
      <p:sp>
        <p:nvSpPr>
          <p:cNvPr id="3" name="Footer Placeholder 2">
            <a:extLst>
              <a:ext uri="{FF2B5EF4-FFF2-40B4-BE49-F238E27FC236}">
                <a16:creationId xmlns:a16="http://schemas.microsoft.com/office/drawing/2014/main" xmlns="" id="{E8536B3B-1337-446D-B770-C1F866EDD78F}"/>
              </a:ext>
            </a:extLst>
          </p:cNvPr>
          <p:cNvSpPr>
            <a:spLocks noGrp="1"/>
          </p:cNvSpPr>
          <p:nvPr>
            <p:ph type="ftr" sz="quarter" idx="11"/>
          </p:nvPr>
        </p:nvSpPr>
        <p:spPr/>
        <p:txBody>
          <a:bodyPr/>
          <a:lstStyle/>
          <a:p>
            <a:r>
              <a:rPr lang="en-IN"/>
              <a:t>Advanced Programming Spring 2002</a:t>
            </a:r>
          </a:p>
        </p:txBody>
      </p:sp>
      <p:sp>
        <p:nvSpPr>
          <p:cNvPr id="4" name="Slide Number Placeholder 3">
            <a:extLst>
              <a:ext uri="{FF2B5EF4-FFF2-40B4-BE49-F238E27FC236}">
                <a16:creationId xmlns:a16="http://schemas.microsoft.com/office/drawing/2014/main" xmlns="" id="{58A07F80-2CF9-40D2-9AB8-D04DC97FA3E5}"/>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161067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A708C-232F-4157-A452-55C2D9316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4872A93-57F3-4606-9A23-006C4668B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AF3793C-18E3-4ABE-BF4E-C5384F7F8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E1F9D57-BD6C-4984-9B2F-C88BF99D4980}"/>
              </a:ext>
            </a:extLst>
          </p:cNvPr>
          <p:cNvSpPr>
            <a:spLocks noGrp="1"/>
          </p:cNvSpPr>
          <p:nvPr>
            <p:ph type="dt" sz="half" idx="10"/>
          </p:nvPr>
        </p:nvSpPr>
        <p:spPr/>
        <p:txBody>
          <a:bodyPr/>
          <a:lstStyle/>
          <a:p>
            <a:fld id="{2C6A9378-AE55-4121-83A4-B0F471F43F38}" type="datetime5">
              <a:rPr lang="en-US" smtClean="0"/>
              <a:pPr/>
              <a:t>14-Mar-23</a:t>
            </a:fld>
            <a:endParaRPr lang="en-IN"/>
          </a:p>
        </p:txBody>
      </p:sp>
      <p:sp>
        <p:nvSpPr>
          <p:cNvPr id="6" name="Footer Placeholder 5">
            <a:extLst>
              <a:ext uri="{FF2B5EF4-FFF2-40B4-BE49-F238E27FC236}">
                <a16:creationId xmlns:a16="http://schemas.microsoft.com/office/drawing/2014/main" xmlns="" id="{123D9DA5-086B-4DCE-B245-CED5C0BE4D9E}"/>
              </a:ext>
            </a:extLst>
          </p:cNvPr>
          <p:cNvSpPr>
            <a:spLocks noGrp="1"/>
          </p:cNvSpPr>
          <p:nvPr>
            <p:ph type="ftr" sz="quarter" idx="11"/>
          </p:nvPr>
        </p:nvSpPr>
        <p:spPr/>
        <p:txBody>
          <a:bodyPr/>
          <a:lstStyle/>
          <a:p>
            <a:r>
              <a:rPr lang="en-IN"/>
              <a:t>Advanced Programming Spring 2002</a:t>
            </a:r>
          </a:p>
        </p:txBody>
      </p:sp>
      <p:sp>
        <p:nvSpPr>
          <p:cNvPr id="7" name="Slide Number Placeholder 6">
            <a:extLst>
              <a:ext uri="{FF2B5EF4-FFF2-40B4-BE49-F238E27FC236}">
                <a16:creationId xmlns:a16="http://schemas.microsoft.com/office/drawing/2014/main" xmlns="" id="{986E1D29-C945-4A11-BEA2-18024F09BF89}"/>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178526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BC32A-0457-494F-AB95-14553DC8A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3388CF2-9AC9-464A-8835-05BC67F16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5E1C2B1-7BC9-4FFC-9B26-987D8D224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C041DD-D738-4735-A496-58EF4A7FB091}"/>
              </a:ext>
            </a:extLst>
          </p:cNvPr>
          <p:cNvSpPr>
            <a:spLocks noGrp="1"/>
          </p:cNvSpPr>
          <p:nvPr>
            <p:ph type="dt" sz="half" idx="10"/>
          </p:nvPr>
        </p:nvSpPr>
        <p:spPr/>
        <p:txBody>
          <a:bodyPr/>
          <a:lstStyle/>
          <a:p>
            <a:fld id="{A951C9AE-EAAA-4C53-8099-2970E03430FD}" type="datetime5">
              <a:rPr lang="en-US" smtClean="0"/>
              <a:pPr/>
              <a:t>14-Mar-23</a:t>
            </a:fld>
            <a:endParaRPr lang="en-IN"/>
          </a:p>
        </p:txBody>
      </p:sp>
      <p:sp>
        <p:nvSpPr>
          <p:cNvPr id="6" name="Footer Placeholder 5">
            <a:extLst>
              <a:ext uri="{FF2B5EF4-FFF2-40B4-BE49-F238E27FC236}">
                <a16:creationId xmlns:a16="http://schemas.microsoft.com/office/drawing/2014/main" xmlns="" id="{9E294791-A3CF-42A6-A16B-4FA9AFE4850A}"/>
              </a:ext>
            </a:extLst>
          </p:cNvPr>
          <p:cNvSpPr>
            <a:spLocks noGrp="1"/>
          </p:cNvSpPr>
          <p:nvPr>
            <p:ph type="ftr" sz="quarter" idx="11"/>
          </p:nvPr>
        </p:nvSpPr>
        <p:spPr/>
        <p:txBody>
          <a:bodyPr/>
          <a:lstStyle/>
          <a:p>
            <a:r>
              <a:rPr lang="en-IN"/>
              <a:t>Advanced Programming Spring 2002</a:t>
            </a:r>
          </a:p>
        </p:txBody>
      </p:sp>
      <p:sp>
        <p:nvSpPr>
          <p:cNvPr id="7" name="Slide Number Placeholder 6">
            <a:extLst>
              <a:ext uri="{FF2B5EF4-FFF2-40B4-BE49-F238E27FC236}">
                <a16:creationId xmlns:a16="http://schemas.microsoft.com/office/drawing/2014/main" xmlns="" id="{84EE6597-52D2-4BE3-8C7E-7DB5F09DEE8B}"/>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61302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B792F98-5A09-48BE-8179-3EC435BE3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010EEE-0FD6-47BC-8C74-180DA8188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53B0977-4A93-48E7-B8A2-34C1E6B85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6584E-2BB8-4275-AE81-111F73F968B0}" type="datetime5">
              <a:rPr lang="en-US" smtClean="0"/>
              <a:pPr/>
              <a:t>14-Mar-23</a:t>
            </a:fld>
            <a:endParaRPr lang="en-IN"/>
          </a:p>
        </p:txBody>
      </p:sp>
      <p:sp>
        <p:nvSpPr>
          <p:cNvPr id="5" name="Footer Placeholder 4">
            <a:extLst>
              <a:ext uri="{FF2B5EF4-FFF2-40B4-BE49-F238E27FC236}">
                <a16:creationId xmlns:a16="http://schemas.microsoft.com/office/drawing/2014/main" xmlns="" id="{376113C5-8BD2-44B5-9DBC-1F3CBEFBD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Advanced Programming Spring 2002</a:t>
            </a:r>
          </a:p>
        </p:txBody>
      </p:sp>
      <p:sp>
        <p:nvSpPr>
          <p:cNvPr id="6" name="Slide Number Placeholder 5">
            <a:extLst>
              <a:ext uri="{FF2B5EF4-FFF2-40B4-BE49-F238E27FC236}">
                <a16:creationId xmlns:a16="http://schemas.microsoft.com/office/drawing/2014/main" xmlns="" id="{8A5B6C76-C8A9-4A36-81F4-05A8706EF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8593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phy.com/explore/python-snak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2542EEC-4F7C-4AE2-933E-EAC8EB3FA3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A70092F-1AB0-454E-991F-475715F40A63}"/>
              </a:ext>
            </a:extLst>
          </p:cNvPr>
          <p:cNvSpPr>
            <a:spLocks noGrp="1"/>
          </p:cNvSpPr>
          <p:nvPr>
            <p:ph type="ctrTitle"/>
          </p:nvPr>
        </p:nvSpPr>
        <p:spPr>
          <a:xfrm>
            <a:off x="7041856" y="3113415"/>
            <a:ext cx="4036334" cy="2387600"/>
          </a:xfrm>
        </p:spPr>
        <p:txBody>
          <a:bodyPr anchor="t">
            <a:normAutofit fontScale="90000"/>
          </a:bodyPr>
          <a:lstStyle/>
          <a:p>
            <a:pPr algn="l"/>
            <a:r>
              <a:rPr lang="en-IN" sz="2800" dirty="0">
                <a:latin typeface="Times New Roman" panose="02020603050405020304" pitchFamily="18" charset="0"/>
                <a:cs typeface="Times New Roman" panose="02020603050405020304" pitchFamily="18" charset="0"/>
              </a:rPr>
              <a:t>Python Programming </a:t>
            </a:r>
            <a:r>
              <a:rPr lang="en-IN" sz="2800" dirty="0" smtClean="0">
                <a:latin typeface="Times New Roman" panose="02020603050405020304" pitchFamily="18" charset="0"/>
                <a:cs typeface="Times New Roman" panose="02020603050405020304" pitchFamily="18" charset="0"/>
              </a:rPr>
              <a:t>for Electrical Engineering Lab</a:t>
            </a:r>
            <a:r>
              <a:rPr lang="en-IN" sz="2800" dirty="0">
                <a:latin typeface="Times New Roman" panose="02020603050405020304" pitchFamily="18" charset="0"/>
                <a:cs typeface="Times New Roman" panose="02020603050405020304" pitchFamily="18" charset="0"/>
              </a:rPr>
              <a: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Lecture topic#</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Data </a:t>
            </a:r>
            <a:r>
              <a:rPr lang="en-IN" sz="2800" dirty="0" err="1" smtClean="0">
                <a:latin typeface="Times New Roman" panose="02020603050405020304" pitchFamily="18" charset="0"/>
                <a:cs typeface="Times New Roman" panose="02020603050405020304" pitchFamily="18" charset="0"/>
              </a:rPr>
              <a:t>Operations#Files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D37181B-768B-480C-A7A5-043D8FEE5D1B}"/>
              </a:ext>
            </a:extLst>
          </p:cNvPr>
          <p:cNvSpPr>
            <a:spLocks noGrp="1"/>
          </p:cNvSpPr>
          <p:nvPr>
            <p:ph type="subTitle" idx="1"/>
          </p:nvPr>
        </p:nvSpPr>
        <p:spPr>
          <a:xfrm>
            <a:off x="7041858" y="1122362"/>
            <a:ext cx="4036333" cy="1709849"/>
          </a:xfrm>
        </p:spPr>
        <p:txBody>
          <a:bodyPr anchor="b">
            <a:normAutofit/>
          </a:bodyPr>
          <a:lstStyle/>
          <a:p>
            <a:pPr algn="l"/>
            <a:r>
              <a:rPr lang="en-IN" sz="2000" dirty="0"/>
              <a:t>Dr.K.Srikanth</a:t>
            </a:r>
          </a:p>
          <a:p>
            <a:pPr algn="l"/>
            <a:r>
              <a:rPr lang="en-IN" sz="2000" dirty="0"/>
              <a:t>Assistant Professor</a:t>
            </a:r>
          </a:p>
          <a:p>
            <a:pPr algn="l"/>
            <a:r>
              <a:rPr lang="en-IN" sz="2000" dirty="0"/>
              <a:t>Dept of EEE</a:t>
            </a:r>
          </a:p>
        </p:txBody>
      </p:sp>
      <p:sp>
        <p:nvSpPr>
          <p:cNvPr id="11" name="Rectangle 10">
            <a:extLst>
              <a:ext uri="{FF2B5EF4-FFF2-40B4-BE49-F238E27FC236}">
                <a16:creationId xmlns:a16="http://schemas.microsoft.com/office/drawing/2014/main" xmlns="" id="{B81933D1-5615-42C7-9C0B-4EB7105CC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ayatri LOGO AUTONOMOUS_25_4_2013_14_35.JPG">
            <a:extLst>
              <a:ext uri="{FF2B5EF4-FFF2-40B4-BE49-F238E27FC236}">
                <a16:creationId xmlns:a16="http://schemas.microsoft.com/office/drawing/2014/main" xmlns="" id="{6D89BED2-6AF7-4F50-B637-3721FD8406FD}"/>
              </a:ext>
            </a:extLst>
          </p:cNvPr>
          <p:cNvPicPr>
            <a:picLocks noChangeAspect="1"/>
          </p:cNvPicPr>
          <p:nvPr/>
        </p:nvPicPr>
        <p:blipFill rotWithShape="1">
          <a:blip r:embed="rId2" cstate="print"/>
          <a:srcRect l="298" r="741" b="2"/>
          <a:stretch/>
        </p:blipFill>
        <p:spPr>
          <a:xfrm>
            <a:off x="733507" y="666728"/>
            <a:ext cx="5536001" cy="5465791"/>
          </a:xfrm>
          <a:prstGeom prst="rect">
            <a:avLst/>
          </a:prstGeom>
        </p:spPr>
      </p:pic>
      <p:grpSp>
        <p:nvGrpSpPr>
          <p:cNvPr id="15" name="Group 14">
            <a:extLst>
              <a:ext uri="{FF2B5EF4-FFF2-40B4-BE49-F238E27FC236}">
                <a16:creationId xmlns:a16="http://schemas.microsoft.com/office/drawing/2014/main" xmlns=""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60480" y="315431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xmlns=""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Date Placeholder 4">
            <a:extLst>
              <a:ext uri="{FF2B5EF4-FFF2-40B4-BE49-F238E27FC236}">
                <a16:creationId xmlns:a16="http://schemas.microsoft.com/office/drawing/2014/main" xmlns="" id="{A82B4D65-4311-4D51-B8F9-7CB2868E58A1}"/>
              </a:ext>
            </a:extLst>
          </p:cNvPr>
          <p:cNvSpPr>
            <a:spLocks noGrp="1"/>
          </p:cNvSpPr>
          <p:nvPr>
            <p:ph type="dt" sz="half" idx="10"/>
          </p:nvPr>
        </p:nvSpPr>
        <p:spPr/>
        <p:txBody>
          <a:bodyPr/>
          <a:lstStyle/>
          <a:p>
            <a:fld id="{9E75834A-D100-4975-98E5-6C8D300B0F48}" type="datetime5">
              <a:rPr lang="en-US" smtClean="0"/>
              <a:pPr/>
              <a:t>14-Mar-23</a:t>
            </a:fld>
            <a:endParaRPr lang="en-IN"/>
          </a:p>
        </p:txBody>
      </p:sp>
    </p:spTree>
    <p:extLst>
      <p:ext uri="{BB962C8B-B14F-4D97-AF65-F5344CB8AC3E}">
        <p14:creationId xmlns:p14="http://schemas.microsoft.com/office/powerpoint/2010/main" xmlns="" val="78628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E4540-C2F7-4198-B28F-A6DD6EDA1D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0D0C03D-EC73-42E1-93A5-958BDE117856}"/>
              </a:ext>
            </a:extLst>
          </p:cNvPr>
          <p:cNvSpPr>
            <a:spLocks noGrp="1"/>
          </p:cNvSpPr>
          <p:nvPr>
            <p:ph idx="1"/>
          </p:nvPr>
        </p:nvSpPr>
        <p:spPr/>
        <p:txBody>
          <a:bodyPr>
            <a:normAutofit fontScale="92500"/>
          </a:bodyPr>
          <a:lstStyle/>
          <a:p>
            <a:r>
              <a:rPr lang="en-US" dirty="0"/>
              <a:t>When a file is no longer required for reading or writing, it should be closed by invoking the function close as shown below: </a:t>
            </a:r>
          </a:p>
          <a:p>
            <a:r>
              <a:rPr lang="en-US" dirty="0"/>
              <a:t>close(): saves and closes the opened file</a:t>
            </a:r>
          </a:p>
          <a:p>
            <a:r>
              <a:rPr lang="en-US" dirty="0"/>
              <a:t> &gt;&gt;&gt; </a:t>
            </a:r>
            <a:r>
              <a:rPr lang="en-US" dirty="0" err="1"/>
              <a:t>f.close</a:t>
            </a:r>
            <a:r>
              <a:rPr lang="en-US" dirty="0"/>
              <a:t>() The function close also saves a file, which was opened for writing. Once a file is closed, it cannot be read or written any further unless it is opened again and an attempt to access the file results in an I/O (input/output) error: attempt to read/write a closed file results in an error</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E12A5196-8231-4D66-A918-CC8ECBD4E5DA}"/>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36200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18CB1-F185-4413-9DBF-8FCB9393F8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212FAF3-A6B6-460A-B7E6-B85566311C1B}"/>
              </a:ext>
            </a:extLst>
          </p:cNvPr>
          <p:cNvSpPr>
            <a:spLocks noGrp="1"/>
          </p:cNvSpPr>
          <p:nvPr>
            <p:ph idx="1"/>
          </p:nvPr>
        </p:nvSpPr>
        <p:spPr/>
        <p:txBody>
          <a:bodyPr>
            <a:normAutofit fontScale="77500" lnSpcReduction="20000"/>
          </a:bodyPr>
          <a:lstStyle/>
          <a:p>
            <a:r>
              <a:rPr lang="en-US" dirty="0"/>
              <a:t>To read the contents of the file f, we open the file again, but this time in read mode. Once the file has been opened in read mode, its contents can be read using read function:</a:t>
            </a:r>
          </a:p>
          <a:p>
            <a:endParaRPr lang="en-US" dirty="0"/>
          </a:p>
          <a:p>
            <a:r>
              <a:rPr lang="en-US" dirty="0"/>
              <a:t>&gt;&gt;&gt; f = open('PYTHON', 'r’) </a:t>
            </a:r>
          </a:p>
          <a:p>
            <a:r>
              <a:rPr lang="en-US" dirty="0"/>
              <a:t>&gt;&gt;&gt; </a:t>
            </a:r>
            <a:r>
              <a:rPr lang="en-US" dirty="0" err="1"/>
              <a:t>f.read</a:t>
            </a:r>
            <a:r>
              <a:rPr lang="en-US" dirty="0"/>
              <a:t>() </a:t>
            </a:r>
          </a:p>
          <a:p>
            <a:r>
              <a:rPr lang="en-US" dirty="0"/>
              <a:t>'Python:\</a:t>
            </a:r>
            <a:r>
              <a:rPr lang="en-US" dirty="0" err="1"/>
              <a:t>nPython</a:t>
            </a:r>
            <a:r>
              <a:rPr lang="en-US" dirty="0"/>
              <a:t> is an interactive programming language.</a:t>
            </a:r>
          </a:p>
          <a:p>
            <a:r>
              <a:rPr lang="en-US" dirty="0"/>
              <a:t>\</a:t>
            </a:r>
            <a:r>
              <a:rPr lang="en-US" dirty="0" err="1"/>
              <a:t>nSimple</a:t>
            </a:r>
            <a:r>
              <a:rPr lang="en-US" dirty="0"/>
              <a:t> syntax of the language makes Python programs easy to read and </a:t>
            </a:r>
            <a:r>
              <a:rPr lang="en-US"/>
              <a:t>write.’ </a:t>
            </a:r>
          </a:p>
          <a:p>
            <a:r>
              <a:rPr lang="en-US"/>
              <a:t>&gt;&gt;&gt; </a:t>
            </a:r>
            <a:r>
              <a:rPr lang="en-US" dirty="0" err="1"/>
              <a:t>f.close</a:t>
            </a:r>
            <a:r>
              <a:rPr lang="en-US" dirty="0"/>
              <a:t>()</a:t>
            </a:r>
          </a:p>
          <a:p>
            <a:endParaRPr lang="en-US" dirty="0"/>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09CAE1EA-CBD7-42AD-81C4-8AA237AAE62E}"/>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186718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447EF-4CC4-453F-9183-848BDE3298A2}"/>
              </a:ext>
            </a:extLst>
          </p:cNvPr>
          <p:cNvSpPr>
            <a:spLocks noGrp="1"/>
          </p:cNvSpPr>
          <p:nvPr>
            <p:ph type="title"/>
          </p:nvPr>
        </p:nvSpPr>
        <p:spPr/>
        <p:txBody>
          <a:bodyPr/>
          <a:lstStyle/>
          <a:p>
            <a:r>
              <a:rPr lang="en-IN"/>
              <a:t>Example Code</a:t>
            </a:r>
            <a:endParaRPr lang="en-IN" dirty="0"/>
          </a:p>
        </p:txBody>
      </p:sp>
      <p:pic>
        <p:nvPicPr>
          <p:cNvPr id="6" name="Content Placeholder 5">
            <a:extLst>
              <a:ext uri="{FF2B5EF4-FFF2-40B4-BE49-F238E27FC236}">
                <a16:creationId xmlns:a16="http://schemas.microsoft.com/office/drawing/2014/main" xmlns="" id="{93FA3E02-2F19-466A-8F28-040F6A831A4D}"/>
              </a:ext>
            </a:extLst>
          </p:cNvPr>
          <p:cNvPicPr>
            <a:picLocks noGrp="1" noChangeAspect="1"/>
          </p:cNvPicPr>
          <p:nvPr>
            <p:ph idx="1"/>
          </p:nvPr>
        </p:nvPicPr>
        <p:blipFill>
          <a:blip r:embed="rId2" cstate="print"/>
          <a:stretch>
            <a:fillRect/>
          </a:stretch>
        </p:blipFill>
        <p:spPr>
          <a:xfrm>
            <a:off x="2055472" y="1825625"/>
            <a:ext cx="8081056" cy="4351338"/>
          </a:xfrm>
        </p:spPr>
      </p:pic>
      <p:sp>
        <p:nvSpPr>
          <p:cNvPr id="4" name="Date Placeholder 3">
            <a:extLst>
              <a:ext uri="{FF2B5EF4-FFF2-40B4-BE49-F238E27FC236}">
                <a16:creationId xmlns:a16="http://schemas.microsoft.com/office/drawing/2014/main" xmlns="" id="{43D121D3-52EA-4086-A9E2-41ADA0169F72}"/>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40909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3A379-C842-4D99-81BC-5A008696589E}"/>
              </a:ext>
            </a:extLst>
          </p:cNvPr>
          <p:cNvSpPr>
            <a:spLocks noGrp="1"/>
          </p:cNvSpPr>
          <p:nvPr>
            <p:ph type="title"/>
          </p:nvPr>
        </p:nvSpPr>
        <p:spPr/>
        <p:txBody>
          <a:bodyPr/>
          <a:lstStyle/>
          <a:p>
            <a:r>
              <a:rPr lang="en-IN" dirty="0"/>
              <a:t>Reading by number of bytes:</a:t>
            </a:r>
          </a:p>
        </p:txBody>
      </p:sp>
      <p:sp>
        <p:nvSpPr>
          <p:cNvPr id="3" name="Content Placeholder 2">
            <a:extLst>
              <a:ext uri="{FF2B5EF4-FFF2-40B4-BE49-F238E27FC236}">
                <a16:creationId xmlns:a16="http://schemas.microsoft.com/office/drawing/2014/main" xmlns="" id="{A8E2F345-A523-4F5E-8954-57EA32CD13E6}"/>
              </a:ext>
            </a:extLst>
          </p:cNvPr>
          <p:cNvSpPr>
            <a:spLocks noGrp="1"/>
          </p:cNvSpPr>
          <p:nvPr>
            <p:ph idx="1"/>
          </p:nvPr>
        </p:nvSpPr>
        <p:spPr/>
        <p:txBody>
          <a:bodyPr/>
          <a:lstStyle/>
          <a:p>
            <a:r>
              <a:rPr lang="en-US" dirty="0"/>
              <a:t>the read() function retrieves the contents of the entire file. More often, we need to read data in smaller chunks. </a:t>
            </a:r>
          </a:p>
          <a:p>
            <a:r>
              <a:rPr lang="en-US" dirty="0"/>
              <a:t>As an alternative, we can read a fixed number of bytes from the file by specifying the number of bytes as the argument to read function. For example, reading only first 4 bytes will return </a:t>
            </a:r>
            <a:r>
              <a:rPr lang="en-US" dirty="0" err="1"/>
              <a:t>Pyth</a:t>
            </a:r>
            <a:r>
              <a:rPr lang="en-US" dirty="0"/>
              <a:t> as output.</a:t>
            </a:r>
          </a:p>
          <a:p>
            <a:r>
              <a:rPr lang="en-US" dirty="0"/>
              <a:t>function read retrieves the content of the entire file</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393C498C-0E94-404E-9AE2-EB7CF8EB58D6}"/>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10345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188E1-BFF0-4663-AC74-F3190031B92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2ED23A2E-3EC0-46D4-8249-7863195D99B1}"/>
              </a:ext>
            </a:extLst>
          </p:cNvPr>
          <p:cNvSpPr>
            <a:spLocks noGrp="1"/>
          </p:cNvSpPr>
          <p:nvPr>
            <p:ph idx="1"/>
          </p:nvPr>
        </p:nvSpPr>
        <p:spPr/>
        <p:txBody>
          <a:bodyPr/>
          <a:lstStyle/>
          <a:p>
            <a:endParaRPr lang="en-IN" dirty="0"/>
          </a:p>
          <a:p>
            <a:endParaRPr lang="en-IN" dirty="0"/>
          </a:p>
          <a:p>
            <a:r>
              <a:rPr lang="en-IN" dirty="0"/>
              <a:t>&gt;&gt;&gt; f = open('</a:t>
            </a:r>
            <a:r>
              <a:rPr lang="en-IN" dirty="0" err="1"/>
              <a:t>PYTHON','r</a:t>
            </a:r>
            <a:r>
              <a:rPr lang="en-IN" dirty="0"/>
              <a:t>’) </a:t>
            </a:r>
          </a:p>
          <a:p>
            <a:r>
              <a:rPr lang="en-IN" dirty="0"/>
              <a:t>&gt;&gt;&gt; </a:t>
            </a:r>
            <a:r>
              <a:rPr lang="en-IN" dirty="0" err="1"/>
              <a:t>f.tell</a:t>
            </a:r>
            <a:r>
              <a:rPr lang="en-IN" dirty="0"/>
              <a:t>() 0 </a:t>
            </a:r>
          </a:p>
          <a:p>
            <a:r>
              <a:rPr lang="en-IN" dirty="0"/>
              <a:t>&gt;&gt;&gt; </a:t>
            </a:r>
            <a:r>
              <a:rPr lang="en-IN" dirty="0" err="1"/>
              <a:t>f.read</a:t>
            </a:r>
            <a:r>
              <a:rPr lang="en-IN" dirty="0"/>
              <a:t>(4) '</a:t>
            </a:r>
            <a:r>
              <a:rPr lang="en-IN" dirty="0" err="1"/>
              <a:t>Pyth</a:t>
            </a:r>
            <a:r>
              <a:rPr lang="en-IN" dirty="0"/>
              <a:t>’ </a:t>
            </a:r>
          </a:p>
          <a:p>
            <a:r>
              <a:rPr lang="en-IN" dirty="0"/>
              <a:t>&gt;&gt;&gt; </a:t>
            </a:r>
            <a:r>
              <a:rPr lang="en-IN" dirty="0" err="1"/>
              <a:t>f.tell</a:t>
            </a:r>
            <a:r>
              <a:rPr lang="en-IN" dirty="0"/>
              <a:t>() 4</a:t>
            </a:r>
          </a:p>
          <a:p>
            <a:endParaRPr lang="en-IN" dirty="0"/>
          </a:p>
        </p:txBody>
      </p:sp>
      <p:sp>
        <p:nvSpPr>
          <p:cNvPr id="4" name="Date Placeholder 3">
            <a:extLst>
              <a:ext uri="{FF2B5EF4-FFF2-40B4-BE49-F238E27FC236}">
                <a16:creationId xmlns:a16="http://schemas.microsoft.com/office/drawing/2014/main" xmlns="" id="{AF82EAFC-601A-4751-BF99-C44FBCB85AEB}"/>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24465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9AC18-AC8C-4D74-9637-A4EA03276D76}"/>
              </a:ext>
            </a:extLst>
          </p:cNvPr>
          <p:cNvSpPr>
            <a:spLocks noGrp="1"/>
          </p:cNvSpPr>
          <p:nvPr>
            <p:ph type="title"/>
          </p:nvPr>
        </p:nvSpPr>
        <p:spPr/>
        <p:txBody>
          <a:bodyPr/>
          <a:lstStyle/>
          <a:p>
            <a:r>
              <a:rPr lang="en-IN" dirty="0"/>
              <a:t>Tell Function</a:t>
            </a:r>
          </a:p>
        </p:txBody>
      </p:sp>
      <p:sp>
        <p:nvSpPr>
          <p:cNvPr id="3" name="Content Placeholder 2">
            <a:extLst>
              <a:ext uri="{FF2B5EF4-FFF2-40B4-BE49-F238E27FC236}">
                <a16:creationId xmlns:a16="http://schemas.microsoft.com/office/drawing/2014/main" xmlns="" id="{B3C4DD27-4C2C-40BD-9133-317326A86065}"/>
              </a:ext>
            </a:extLst>
          </p:cNvPr>
          <p:cNvSpPr>
            <a:spLocks noGrp="1"/>
          </p:cNvSpPr>
          <p:nvPr>
            <p:ph idx="1"/>
          </p:nvPr>
        </p:nvSpPr>
        <p:spPr/>
        <p:txBody>
          <a:bodyPr/>
          <a:lstStyle/>
          <a:p>
            <a:r>
              <a:rPr lang="en-US" dirty="0"/>
              <a:t>tell to know the current position while reading the file object f. </a:t>
            </a:r>
          </a:p>
          <a:p>
            <a:r>
              <a:rPr lang="en-US" dirty="0"/>
              <a:t>Initially, the current position of file object f is set at 0, i.e., position of the first byte.</a:t>
            </a:r>
          </a:p>
          <a:p>
            <a:r>
              <a:rPr lang="en-US" dirty="0"/>
              <a:t> A subsequent read operation will read the file f from the current position of the file object. tell(): to find current position of the file object</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5A8F482E-45FE-4FD5-8672-DE7677E1CD87}"/>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3303987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6C71C-6CDD-4F64-BA97-70A5DDC0FB1E}"/>
              </a:ext>
            </a:extLst>
          </p:cNvPr>
          <p:cNvSpPr>
            <a:spLocks noGrp="1"/>
          </p:cNvSpPr>
          <p:nvPr>
            <p:ph type="title"/>
          </p:nvPr>
        </p:nvSpPr>
        <p:spPr/>
        <p:txBody>
          <a:bodyPr/>
          <a:lstStyle/>
          <a:p>
            <a:r>
              <a:rPr lang="en-IN" dirty="0" err="1"/>
              <a:t>Readline</a:t>
            </a:r>
            <a:r>
              <a:rPr lang="en-IN" dirty="0"/>
              <a:t> function</a:t>
            </a:r>
          </a:p>
        </p:txBody>
      </p:sp>
      <p:sp>
        <p:nvSpPr>
          <p:cNvPr id="3" name="Content Placeholder 2">
            <a:extLst>
              <a:ext uri="{FF2B5EF4-FFF2-40B4-BE49-F238E27FC236}">
                <a16:creationId xmlns:a16="http://schemas.microsoft.com/office/drawing/2014/main" xmlns="" id="{14468DE0-C630-4850-89EA-535D1D4AC6C3}"/>
              </a:ext>
            </a:extLst>
          </p:cNvPr>
          <p:cNvSpPr>
            <a:spLocks noGrp="1"/>
          </p:cNvSpPr>
          <p:nvPr>
            <p:ph idx="1"/>
          </p:nvPr>
        </p:nvSpPr>
        <p:spPr/>
        <p:txBody>
          <a:bodyPr>
            <a:normAutofit lnSpcReduction="10000"/>
          </a:bodyPr>
          <a:lstStyle/>
          <a:p>
            <a:r>
              <a:rPr lang="en-US" dirty="0"/>
              <a:t>Note that the </a:t>
            </a:r>
            <a:r>
              <a:rPr lang="en-US" dirty="0" err="1"/>
              <a:t>readline</a:t>
            </a:r>
            <a:r>
              <a:rPr lang="en-US" dirty="0"/>
              <a:t> function reads a stream of bytes beginning the current position until a newline character is encountered.</a:t>
            </a:r>
          </a:p>
          <a:p>
            <a:endParaRPr lang="en-US" dirty="0"/>
          </a:p>
          <a:p>
            <a:r>
              <a:rPr lang="en-US" dirty="0"/>
              <a:t>&gt;&gt;&gt; </a:t>
            </a:r>
            <a:r>
              <a:rPr lang="en-US" dirty="0" err="1"/>
              <a:t>f.readline</a:t>
            </a:r>
            <a:r>
              <a:rPr lang="en-US" dirty="0"/>
              <a:t>()</a:t>
            </a:r>
          </a:p>
          <a:p>
            <a:r>
              <a:rPr lang="en-US" dirty="0"/>
              <a:t>The function seek returns the new absolute position. </a:t>
            </a:r>
          </a:p>
          <a:p>
            <a:r>
              <a:rPr lang="en-US" dirty="0"/>
              <a:t>The function </a:t>
            </a:r>
            <a:r>
              <a:rPr lang="en-US" dirty="0" err="1"/>
              <a:t>readlines</a:t>
            </a:r>
            <a:r>
              <a:rPr lang="en-US" dirty="0"/>
              <a:t>()returns all the remaining lines of the file in the form of a list: </a:t>
            </a:r>
            <a:r>
              <a:rPr lang="en-US" dirty="0" err="1"/>
              <a:t>readlines</a:t>
            </a:r>
            <a:r>
              <a:rPr lang="en-US" dirty="0"/>
              <a:t>(): reads and returns a list of lines read from a file</a:t>
            </a:r>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7AFC312F-7482-4D2A-B6DA-FDA2802229AD}"/>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351456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D6AC3-4610-4390-ADE6-7DB32E9DABD4}"/>
              </a:ext>
            </a:extLst>
          </p:cNvPr>
          <p:cNvSpPr>
            <a:spLocks noGrp="1"/>
          </p:cNvSpPr>
          <p:nvPr>
            <p:ph type="title"/>
          </p:nvPr>
        </p:nvSpPr>
        <p:spPr/>
        <p:txBody>
          <a:bodyPr/>
          <a:lstStyle/>
          <a:p>
            <a:r>
              <a:rPr lang="en-IN" dirty="0" err="1"/>
              <a:t>writelines</a:t>
            </a:r>
            <a:endParaRPr lang="en-IN" dirty="0"/>
          </a:p>
        </p:txBody>
      </p:sp>
      <p:sp>
        <p:nvSpPr>
          <p:cNvPr id="3" name="Content Placeholder 2">
            <a:extLst>
              <a:ext uri="{FF2B5EF4-FFF2-40B4-BE49-F238E27FC236}">
                <a16:creationId xmlns:a16="http://schemas.microsoft.com/office/drawing/2014/main" xmlns="" id="{75750AA0-C9F6-4957-A7C4-36F290FDA968}"/>
              </a:ext>
            </a:extLst>
          </p:cNvPr>
          <p:cNvSpPr>
            <a:spLocks noGrp="1"/>
          </p:cNvSpPr>
          <p:nvPr>
            <p:ph idx="1"/>
          </p:nvPr>
        </p:nvSpPr>
        <p:spPr/>
        <p:txBody>
          <a:bodyPr/>
          <a:lstStyle/>
          <a:p>
            <a:r>
              <a:rPr lang="en-US" dirty="0" err="1"/>
              <a:t>writelines</a:t>
            </a:r>
            <a:r>
              <a:rPr lang="en-US" dirty="0"/>
              <a:t> takes a list of lines to be written in the file as an argument. </a:t>
            </a:r>
          </a:p>
          <a:p>
            <a:r>
              <a:rPr lang="en-US" dirty="0" err="1"/>
              <a:t>writelines</a:t>
            </a:r>
            <a:r>
              <a:rPr lang="en-US" dirty="0"/>
              <a:t>(): writes a list of lines to a file</a:t>
            </a:r>
            <a:endParaRPr lang="en-IN" dirty="0"/>
          </a:p>
        </p:txBody>
      </p:sp>
      <p:sp>
        <p:nvSpPr>
          <p:cNvPr id="4" name="Date Placeholder 3">
            <a:extLst>
              <a:ext uri="{FF2B5EF4-FFF2-40B4-BE49-F238E27FC236}">
                <a16:creationId xmlns:a16="http://schemas.microsoft.com/office/drawing/2014/main" xmlns="" id="{2EC96E7D-A091-45A3-95A2-153162617BE2}"/>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108125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684BD-8C85-4528-A5F3-CA678C390491}"/>
              </a:ext>
            </a:extLst>
          </p:cNvPr>
          <p:cNvSpPr>
            <a:spLocks noGrp="1"/>
          </p:cNvSpPr>
          <p:nvPr>
            <p:ph type="title"/>
          </p:nvPr>
        </p:nvSpPr>
        <p:spPr/>
        <p:txBody>
          <a:bodyPr/>
          <a:lstStyle/>
          <a:p>
            <a:r>
              <a:rPr lang="en-IN" dirty="0"/>
              <a:t>Copying contents</a:t>
            </a:r>
          </a:p>
        </p:txBody>
      </p:sp>
      <p:sp>
        <p:nvSpPr>
          <p:cNvPr id="3" name="Content Placeholder 2">
            <a:extLst>
              <a:ext uri="{FF2B5EF4-FFF2-40B4-BE49-F238E27FC236}">
                <a16:creationId xmlns:a16="http://schemas.microsoft.com/office/drawing/2014/main" xmlns="" id="{41440FCB-54A1-4B53-881C-DDD6FE2A08DC}"/>
              </a:ext>
            </a:extLst>
          </p:cNvPr>
          <p:cNvSpPr>
            <a:spLocks noGrp="1"/>
          </p:cNvSpPr>
          <p:nvPr>
            <p:ph idx="1"/>
          </p:nvPr>
        </p:nvSpPr>
        <p:spPr/>
        <p:txBody>
          <a:bodyPr/>
          <a:lstStyle/>
          <a:p>
            <a:endParaRPr lang="en-IN" dirty="0"/>
          </a:p>
          <a:p>
            <a:endParaRPr lang="en-IN" dirty="0"/>
          </a:p>
          <a:p>
            <a:r>
              <a:rPr lang="en-IN" dirty="0"/>
              <a:t>&gt;&gt;&gt; f1 = open('PYTHON', 'r') </a:t>
            </a:r>
          </a:p>
          <a:p>
            <a:r>
              <a:rPr lang="en-IN" dirty="0"/>
              <a:t>&gt;&gt;&gt; f2 = open('</a:t>
            </a:r>
            <a:r>
              <a:rPr lang="en-IN" dirty="0" err="1"/>
              <a:t>PythonCopy</a:t>
            </a:r>
            <a:r>
              <a:rPr lang="en-IN" dirty="0"/>
              <a:t>', 'w') </a:t>
            </a:r>
          </a:p>
          <a:p>
            <a:r>
              <a:rPr lang="en-IN" dirty="0"/>
              <a:t>&gt;&gt;&gt; data = f1.read() </a:t>
            </a:r>
          </a:p>
          <a:p>
            <a:r>
              <a:rPr lang="en-IN" dirty="0"/>
              <a:t>&gt;&gt;&gt; f2.write(data)</a:t>
            </a:r>
          </a:p>
          <a:p>
            <a:endParaRPr lang="en-IN" dirty="0"/>
          </a:p>
        </p:txBody>
      </p:sp>
      <p:sp>
        <p:nvSpPr>
          <p:cNvPr id="4" name="Date Placeholder 3">
            <a:extLst>
              <a:ext uri="{FF2B5EF4-FFF2-40B4-BE49-F238E27FC236}">
                <a16:creationId xmlns:a16="http://schemas.microsoft.com/office/drawing/2014/main" xmlns="" id="{AFCE3E52-8F20-4EDC-8C2C-E9BC4A36A951}"/>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196167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4E1AF-A184-41CB-A7DF-37CE20DE8138}"/>
              </a:ext>
            </a:extLst>
          </p:cNvPr>
          <p:cNvSpPr>
            <a:spLocks noGrp="1"/>
          </p:cNvSpPr>
          <p:nvPr>
            <p:ph type="title"/>
          </p:nvPr>
        </p:nvSpPr>
        <p:spPr/>
        <p:txBody>
          <a:bodyPr/>
          <a:lstStyle/>
          <a:p>
            <a:r>
              <a:rPr lang="en-IN" dirty="0"/>
              <a:t>Writing a structure to file:</a:t>
            </a:r>
          </a:p>
        </p:txBody>
      </p:sp>
      <p:sp>
        <p:nvSpPr>
          <p:cNvPr id="3" name="Content Placeholder 2">
            <a:extLst>
              <a:ext uri="{FF2B5EF4-FFF2-40B4-BE49-F238E27FC236}">
                <a16:creationId xmlns:a16="http://schemas.microsoft.com/office/drawing/2014/main" xmlns="" id="{D8811B44-2ACB-48FD-905F-D17AF4B69E50}"/>
              </a:ext>
            </a:extLst>
          </p:cNvPr>
          <p:cNvSpPr>
            <a:spLocks noGrp="1"/>
          </p:cNvSpPr>
          <p:nvPr>
            <p:ph idx="1"/>
          </p:nvPr>
        </p:nvSpPr>
        <p:spPr/>
        <p:txBody>
          <a:bodyPr>
            <a:normAutofit lnSpcReduction="10000"/>
          </a:bodyPr>
          <a:lstStyle/>
          <a:p>
            <a:r>
              <a:rPr lang="en-US" dirty="0"/>
              <a:t>If we wish to write a structure such as a list or a dictionary to a file and read it subsequently, we may use the Python module pickle. </a:t>
            </a:r>
          </a:p>
          <a:p>
            <a:r>
              <a:rPr lang="en-US" dirty="0"/>
              <a:t>Pickling refers to the process of converting the structure to a byte stream before writing to the file. </a:t>
            </a:r>
          </a:p>
          <a:p>
            <a:r>
              <a:rPr lang="en-US" dirty="0"/>
              <a:t>While reading the contents of the file, a reverse process called unpickling is used to convert the byte stream back to the original structure.</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08972E45-05F7-4DCF-BFD6-EA0007F23CAB}"/>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21984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22096E8-AFE0-4389-B42C-B3C7077C2659}"/>
              </a:ext>
            </a:extLst>
          </p:cNvPr>
          <p:cNvSpPr>
            <a:spLocks noGrp="1"/>
          </p:cNvSpPr>
          <p:nvPr>
            <p:ph type="title"/>
          </p:nvPr>
        </p:nvSpPr>
        <p:spPr>
          <a:xfrm>
            <a:off x="586478" y="1683756"/>
            <a:ext cx="3115265" cy="2396359"/>
          </a:xfrm>
        </p:spPr>
        <p:txBody>
          <a:bodyPr anchor="b">
            <a:normAutofit/>
          </a:bodyPr>
          <a:lstStyle/>
          <a:p>
            <a:pPr algn="r"/>
            <a:r>
              <a:rPr lang="en-IN" sz="4000" dirty="0">
                <a:solidFill>
                  <a:srgbClr val="FFFFFF"/>
                </a:solidFill>
              </a:rPr>
              <a:t>Discussion Content</a:t>
            </a:r>
          </a:p>
        </p:txBody>
      </p:sp>
      <p:sp>
        <p:nvSpPr>
          <p:cNvPr id="4" name="Date Placeholder 3">
            <a:extLst>
              <a:ext uri="{FF2B5EF4-FFF2-40B4-BE49-F238E27FC236}">
                <a16:creationId xmlns:a16="http://schemas.microsoft.com/office/drawing/2014/main" xmlns="" id="{0F62E88F-9280-4329-AD4D-65E8AB42F097}"/>
              </a:ext>
            </a:extLst>
          </p:cNvPr>
          <p:cNvSpPr>
            <a:spLocks noGrp="1"/>
          </p:cNvSpPr>
          <p:nvPr>
            <p:ph type="dt" sz="half" idx="10"/>
          </p:nvPr>
        </p:nvSpPr>
        <p:spPr>
          <a:xfrm>
            <a:off x="8972550" y="6455664"/>
            <a:ext cx="2743200" cy="365125"/>
          </a:xfrm>
        </p:spPr>
        <p:txBody>
          <a:bodyPr>
            <a:normAutofit/>
          </a:bodyPr>
          <a:lstStyle/>
          <a:p>
            <a:pPr algn="r">
              <a:spcAft>
                <a:spcPts val="600"/>
              </a:spcAft>
            </a:pPr>
            <a:fld id="{C7FFAEFF-77AC-4387-96C5-94339AB14B94}" type="datetime5">
              <a:rPr lang="en-US" sz="1100">
                <a:solidFill>
                  <a:schemeClr val="tx1">
                    <a:lumMod val="50000"/>
                    <a:lumOff val="50000"/>
                  </a:schemeClr>
                </a:solidFill>
              </a:rPr>
              <a:pPr algn="r">
                <a:spcAft>
                  <a:spcPts val="600"/>
                </a:spcAft>
              </a:pPr>
              <a:t>14-Mar-23</a:t>
            </a:fld>
            <a:endParaRPr lang="en-IN" sz="1100">
              <a:solidFill>
                <a:schemeClr val="tx1">
                  <a:lumMod val="50000"/>
                  <a:lumOff val="50000"/>
                </a:schemeClr>
              </a:solidFill>
            </a:endParaRPr>
          </a:p>
        </p:txBody>
      </p:sp>
      <p:graphicFrame>
        <p:nvGraphicFramePr>
          <p:cNvPr id="17" name="Content Placeholder 2">
            <a:extLst>
              <a:ext uri="{FF2B5EF4-FFF2-40B4-BE49-F238E27FC236}">
                <a16:creationId xmlns:a16="http://schemas.microsoft.com/office/drawing/2014/main" xmlns="" id="{956B83D0-13F8-4592-9F64-8D765B1DFB67}"/>
              </a:ext>
            </a:extLst>
          </p:cNvPr>
          <p:cNvGraphicFramePr>
            <a:graphicFrameLocks noGrp="1"/>
          </p:cNvGraphicFramePr>
          <p:nvPr>
            <p:ph idx="1"/>
            <p:extLst>
              <p:ext uri="{D42A27DB-BD31-4B8C-83A1-F6EECF244321}">
                <p14:modId xmlns:p14="http://schemas.microsoft.com/office/powerpoint/2010/main" xmlns="" val="66038332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03937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3CBE5-2AF2-4DFA-878B-DCE361DA9316}"/>
              </a:ext>
            </a:extLst>
          </p:cNvPr>
          <p:cNvSpPr>
            <a:spLocks noGrp="1"/>
          </p:cNvSpPr>
          <p:nvPr>
            <p:ph type="title"/>
          </p:nvPr>
        </p:nvSpPr>
        <p:spPr/>
        <p:txBody>
          <a:bodyPr/>
          <a:lstStyle/>
          <a:p>
            <a:r>
              <a:rPr lang="en-IN" dirty="0"/>
              <a:t>Example</a:t>
            </a:r>
          </a:p>
        </p:txBody>
      </p:sp>
      <p:pic>
        <p:nvPicPr>
          <p:cNvPr id="6" name="Content Placeholder 5">
            <a:extLst>
              <a:ext uri="{FF2B5EF4-FFF2-40B4-BE49-F238E27FC236}">
                <a16:creationId xmlns:a16="http://schemas.microsoft.com/office/drawing/2014/main" xmlns="" id="{97E35369-3663-484B-B5EC-39F9E686B5C3}"/>
              </a:ext>
            </a:extLst>
          </p:cNvPr>
          <p:cNvPicPr>
            <a:picLocks noGrp="1" noChangeAspect="1"/>
          </p:cNvPicPr>
          <p:nvPr>
            <p:ph idx="1"/>
          </p:nvPr>
        </p:nvPicPr>
        <p:blipFill>
          <a:blip r:embed="rId2" cstate="print"/>
          <a:stretch>
            <a:fillRect/>
          </a:stretch>
        </p:blipFill>
        <p:spPr>
          <a:xfrm>
            <a:off x="3057525" y="2015331"/>
            <a:ext cx="6076950" cy="3971925"/>
          </a:xfrm>
        </p:spPr>
      </p:pic>
      <p:sp>
        <p:nvSpPr>
          <p:cNvPr id="4" name="Date Placeholder 3">
            <a:extLst>
              <a:ext uri="{FF2B5EF4-FFF2-40B4-BE49-F238E27FC236}">
                <a16:creationId xmlns:a16="http://schemas.microsoft.com/office/drawing/2014/main" xmlns="" id="{0660BDD0-60A4-4E25-876F-6F7DE133FFB6}"/>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1241007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DDEA0-6424-4A1B-B842-B3533E3ADFDE}"/>
              </a:ext>
            </a:extLst>
          </p:cNvPr>
          <p:cNvSpPr>
            <a:spLocks noGrp="1"/>
          </p:cNvSpPr>
          <p:nvPr>
            <p:ph type="title"/>
          </p:nvPr>
        </p:nvSpPr>
        <p:spPr/>
        <p:txBody>
          <a:bodyPr/>
          <a:lstStyle/>
          <a:p>
            <a:r>
              <a:rPr lang="en-IN" dirty="0"/>
              <a:t>Other functions</a:t>
            </a:r>
          </a:p>
        </p:txBody>
      </p:sp>
      <p:sp>
        <p:nvSpPr>
          <p:cNvPr id="3" name="Content Placeholder 2">
            <a:extLst>
              <a:ext uri="{FF2B5EF4-FFF2-40B4-BE49-F238E27FC236}">
                <a16:creationId xmlns:a16="http://schemas.microsoft.com/office/drawing/2014/main" xmlns="" id="{ABAC18E9-EFED-4868-9EE0-ADF0CFD80505}"/>
              </a:ext>
            </a:extLst>
          </p:cNvPr>
          <p:cNvSpPr>
            <a:spLocks noGrp="1"/>
          </p:cNvSpPr>
          <p:nvPr>
            <p:ph idx="1"/>
          </p:nvPr>
        </p:nvSpPr>
        <p:spPr/>
        <p:txBody>
          <a:bodyPr/>
          <a:lstStyle/>
          <a:p>
            <a:r>
              <a:rPr lang="en-US" dirty="0"/>
              <a:t>dump(): to convert a structure to byte stream and write it to a file</a:t>
            </a:r>
          </a:p>
          <a:p>
            <a:r>
              <a:rPr lang="en-US" dirty="0"/>
              <a:t>load(): to read a byte stream from a file and convert it back to the original structure</a:t>
            </a:r>
          </a:p>
          <a:p>
            <a:r>
              <a:rPr lang="en-US" dirty="0"/>
              <a:t> </a:t>
            </a:r>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BACC7576-BDDC-47F5-B76F-0C034E7B64E1}"/>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69576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8E8A6-92D4-4358-9900-2086E8C44DA3}"/>
              </a:ext>
            </a:extLst>
          </p:cNvPr>
          <p:cNvSpPr>
            <a:spLocks noGrp="1"/>
          </p:cNvSpPr>
          <p:nvPr>
            <p:ph type="title"/>
          </p:nvPr>
        </p:nvSpPr>
        <p:spPr/>
        <p:txBody>
          <a:bodyPr/>
          <a:lstStyle/>
          <a:p>
            <a:r>
              <a:rPr lang="en-IN" dirty="0"/>
              <a:t>Errors and Exceptions:</a:t>
            </a:r>
          </a:p>
        </p:txBody>
      </p:sp>
      <p:sp>
        <p:nvSpPr>
          <p:cNvPr id="3" name="Content Placeholder 2">
            <a:extLst>
              <a:ext uri="{FF2B5EF4-FFF2-40B4-BE49-F238E27FC236}">
                <a16:creationId xmlns:a16="http://schemas.microsoft.com/office/drawing/2014/main" xmlns="" id="{7BA22998-BF1F-41D3-BC75-F86F97E4230F}"/>
              </a:ext>
            </a:extLst>
          </p:cNvPr>
          <p:cNvSpPr>
            <a:spLocks noGrp="1"/>
          </p:cNvSpPr>
          <p:nvPr>
            <p:ph idx="1"/>
          </p:nvPr>
        </p:nvSpPr>
        <p:spPr/>
        <p:txBody>
          <a:bodyPr>
            <a:normAutofit fontScale="77500" lnSpcReduction="20000"/>
          </a:bodyPr>
          <a:lstStyle/>
          <a:p>
            <a:r>
              <a:rPr lang="en-US" dirty="0"/>
              <a:t>Errors occur when something goes wrong. We have encountered several errors in our program such as index out of bound, division by zero, and invalid cast operation.</a:t>
            </a:r>
          </a:p>
          <a:p>
            <a:r>
              <a:rPr lang="en-US" dirty="0"/>
              <a:t> The errors in Python programming may be categorized as syntax errors and exceptions. </a:t>
            </a:r>
          </a:p>
          <a:p>
            <a:r>
              <a:rPr lang="en-US" dirty="0"/>
              <a:t>A syntax error occurs when a rule of Python grammar is violated, </a:t>
            </a:r>
          </a:p>
          <a:p>
            <a:r>
              <a:rPr lang="en-US" dirty="0"/>
              <a:t>for example, a syntax error occurs in the following call to print function because of missing quote mark at the end of the string. Similarly, missing colon in the for statement results in a syntax error. syntax error: violation of Python grammar rule</a:t>
            </a:r>
          </a:p>
          <a:p>
            <a:endParaRPr lang="en-US" dirty="0"/>
          </a:p>
          <a:p>
            <a:endParaRPr lang="en-US" dirty="0"/>
          </a:p>
          <a:p>
            <a:r>
              <a:rPr lang="en-US" dirty="0"/>
              <a:t>&gt;&gt;&gt; print('Hello)</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CE35708F-2F7D-48DF-B9E8-B96DF62864E1}"/>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508104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74526-A409-4C8D-98DC-606C7FEFB6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6114166-4346-4B9A-A343-50ECDCF640C8}"/>
              </a:ext>
            </a:extLst>
          </p:cNvPr>
          <p:cNvSpPr>
            <a:spLocks noGrp="1"/>
          </p:cNvSpPr>
          <p:nvPr>
            <p:ph idx="1"/>
          </p:nvPr>
        </p:nvSpPr>
        <p:spPr/>
        <p:txBody>
          <a:bodyPr/>
          <a:lstStyle/>
          <a:p>
            <a:r>
              <a:rPr lang="en-US" dirty="0"/>
              <a:t>Another common error in Python programming is caused by incorrect indentation. </a:t>
            </a:r>
          </a:p>
          <a:p>
            <a:r>
              <a:rPr lang="en-US" dirty="0"/>
              <a:t>Often it leads to a syntax error, but incorrect indentation may sometimes lead to a logical error that alters the intended meaning of the program that is difficult to locate.</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37380298-21D7-4F1E-AFBF-9C8D04773692}"/>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375423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964B2-1FBC-43CE-B6E3-527DCD318F3B}"/>
              </a:ext>
            </a:extLst>
          </p:cNvPr>
          <p:cNvSpPr>
            <a:spLocks noGrp="1"/>
          </p:cNvSpPr>
          <p:nvPr>
            <p:ph type="title"/>
          </p:nvPr>
        </p:nvSpPr>
        <p:spPr/>
        <p:txBody>
          <a:bodyPr/>
          <a:lstStyle/>
          <a:p>
            <a:r>
              <a:rPr lang="en-IN" dirty="0"/>
              <a:t>Exceptions:</a:t>
            </a:r>
          </a:p>
        </p:txBody>
      </p:sp>
      <p:sp>
        <p:nvSpPr>
          <p:cNvPr id="3" name="Content Placeholder 2">
            <a:extLst>
              <a:ext uri="{FF2B5EF4-FFF2-40B4-BE49-F238E27FC236}">
                <a16:creationId xmlns:a16="http://schemas.microsoft.com/office/drawing/2014/main" xmlns="" id="{7E5E6CEB-6276-461A-9C34-DF93144EFC1D}"/>
              </a:ext>
            </a:extLst>
          </p:cNvPr>
          <p:cNvSpPr>
            <a:spLocks noGrp="1"/>
          </p:cNvSpPr>
          <p:nvPr>
            <p:ph idx="1"/>
          </p:nvPr>
        </p:nvSpPr>
        <p:spPr/>
        <p:txBody>
          <a:bodyPr>
            <a:normAutofit/>
          </a:bodyPr>
          <a:lstStyle/>
          <a:p>
            <a:r>
              <a:rPr lang="en-US" dirty="0"/>
              <a:t>exceptions: errors that occur at execution time</a:t>
            </a:r>
          </a:p>
          <a:p>
            <a:r>
              <a:rPr lang="en-US" dirty="0"/>
              <a:t> For example, opening a non-existent file for reading, attempting to access value of a variable without assigning a value to it, and dividing a number by zero. These errors disrupt the flow of the program at a run-time by terminating the execution at the point of occurrence of the error. We have noticed that whenever an exception occurs, a Traceback object is displayed which includes error name, its description, and the point of occurrence of the error such as line number.</a:t>
            </a:r>
          </a:p>
          <a:p>
            <a:endParaRPr lang="en-US" dirty="0"/>
          </a:p>
        </p:txBody>
      </p:sp>
      <p:sp>
        <p:nvSpPr>
          <p:cNvPr id="4" name="Date Placeholder 3">
            <a:extLst>
              <a:ext uri="{FF2B5EF4-FFF2-40B4-BE49-F238E27FC236}">
                <a16:creationId xmlns:a16="http://schemas.microsoft.com/office/drawing/2014/main" xmlns="" id="{E8096226-3569-4DEA-830C-403B228CF1AB}"/>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2957554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D34D5B-85B2-49E9-B324-DE2AF682B742}"/>
              </a:ext>
            </a:extLst>
          </p:cNvPr>
          <p:cNvSpPr>
            <a:spLocks noGrp="1"/>
          </p:cNvSpPr>
          <p:nvPr>
            <p:ph type="title"/>
          </p:nvPr>
        </p:nvSpPr>
        <p:spPr/>
        <p:txBody>
          <a:bodyPr/>
          <a:lstStyle/>
          <a:p>
            <a:r>
              <a:rPr lang="en-IN" dirty="0"/>
              <a:t>Exceptions: </a:t>
            </a:r>
            <a:r>
              <a:rPr lang="en-IN" dirty="0" err="1"/>
              <a:t>NameError</a:t>
            </a:r>
            <a:endParaRPr lang="en-IN" dirty="0"/>
          </a:p>
        </p:txBody>
      </p:sp>
      <p:sp>
        <p:nvSpPr>
          <p:cNvPr id="3" name="Content Placeholder 2">
            <a:extLst>
              <a:ext uri="{FF2B5EF4-FFF2-40B4-BE49-F238E27FC236}">
                <a16:creationId xmlns:a16="http://schemas.microsoft.com/office/drawing/2014/main" xmlns="" id="{AC5C91DB-DF16-4DCF-81DD-D1C82E873438}"/>
              </a:ext>
            </a:extLst>
          </p:cNvPr>
          <p:cNvSpPr>
            <a:spLocks noGrp="1"/>
          </p:cNvSpPr>
          <p:nvPr>
            <p:ph idx="1"/>
          </p:nvPr>
        </p:nvSpPr>
        <p:spPr/>
        <p:txBody>
          <a:bodyPr>
            <a:normAutofit fontScale="85000" lnSpcReduction="20000"/>
          </a:bodyPr>
          <a:lstStyle/>
          <a:p>
            <a:r>
              <a:rPr lang="en-US" dirty="0"/>
              <a:t>This exception occurs whenever a name that appears in a statement is not found globally.</a:t>
            </a:r>
          </a:p>
          <a:p>
            <a:r>
              <a:rPr lang="en-US" dirty="0"/>
              <a:t> For example, in the following statement, we intend to take marks as an input from the user. </a:t>
            </a:r>
          </a:p>
          <a:p>
            <a:r>
              <a:rPr lang="en-US" dirty="0"/>
              <a:t>For doing so, we intended to use function input but instead typed Input. </a:t>
            </a:r>
          </a:p>
          <a:p>
            <a:r>
              <a:rPr lang="en-US" dirty="0"/>
              <a:t>Python being case-sensitive fails to recognize the function input and the system responds with the error message </a:t>
            </a:r>
            <a:r>
              <a:rPr lang="en-US" dirty="0" err="1"/>
              <a:t>NameError</a:t>
            </a:r>
            <a:r>
              <a:rPr lang="en-US" dirty="0"/>
              <a:t>: name 'Input' is not defined.</a:t>
            </a:r>
          </a:p>
          <a:p>
            <a:r>
              <a:rPr lang="en-US" dirty="0"/>
              <a:t> This message begins with the name of the exception. Note that the following Traceback object describes that error occurred in line 1 in Python shell, in the most recent call: name not found globally</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12C2C0A0-0C70-4147-B61B-7871D974137D}"/>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378275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78BFC-F096-4D63-A2F6-62B422DB4E9A}"/>
              </a:ext>
            </a:extLst>
          </p:cNvPr>
          <p:cNvSpPr>
            <a:spLocks noGrp="1"/>
          </p:cNvSpPr>
          <p:nvPr>
            <p:ph type="title"/>
          </p:nvPr>
        </p:nvSpPr>
        <p:spPr/>
        <p:txBody>
          <a:bodyPr/>
          <a:lstStyle/>
          <a:p>
            <a:r>
              <a:rPr lang="en-IN" dirty="0"/>
              <a:t>Error Handling</a:t>
            </a:r>
          </a:p>
        </p:txBody>
      </p:sp>
      <p:sp>
        <p:nvSpPr>
          <p:cNvPr id="3" name="Content Placeholder 2">
            <a:extLst>
              <a:ext uri="{FF2B5EF4-FFF2-40B4-BE49-F238E27FC236}">
                <a16:creationId xmlns:a16="http://schemas.microsoft.com/office/drawing/2014/main" xmlns="" id="{8A021F23-CE18-4CBE-9CE5-CC11ECBEC00E}"/>
              </a:ext>
            </a:extLst>
          </p:cNvPr>
          <p:cNvSpPr>
            <a:spLocks noGrp="1"/>
          </p:cNvSpPr>
          <p:nvPr>
            <p:ph idx="1"/>
          </p:nvPr>
        </p:nvSpPr>
        <p:spPr/>
        <p:txBody>
          <a:bodyPr/>
          <a:lstStyle/>
          <a:p>
            <a:r>
              <a:rPr lang="en-US" dirty="0"/>
              <a:t>&gt;&gt;&gt; def Input():  #creating a function with capital I</a:t>
            </a:r>
          </a:p>
          <a:p>
            <a:r>
              <a:rPr lang="en-US" dirty="0"/>
              <a:t>return input('Enter your marks: ') </a:t>
            </a:r>
          </a:p>
          <a:p>
            <a:r>
              <a:rPr lang="en-US" dirty="0"/>
              <a:t>&gt;&gt;&gt; marks = Input() </a:t>
            </a:r>
          </a:p>
          <a:p>
            <a:r>
              <a:rPr lang="en-US" dirty="0"/>
              <a:t>Enter your marks: 78 </a:t>
            </a:r>
          </a:p>
          <a:p>
            <a:r>
              <a:rPr lang="en-US" dirty="0"/>
              <a:t>&gt;&gt;&gt; marks '78'</a:t>
            </a:r>
          </a:p>
          <a:p>
            <a:endParaRPr lang="en-IN" dirty="0"/>
          </a:p>
        </p:txBody>
      </p:sp>
      <p:sp>
        <p:nvSpPr>
          <p:cNvPr id="4" name="Date Placeholder 3">
            <a:extLst>
              <a:ext uri="{FF2B5EF4-FFF2-40B4-BE49-F238E27FC236}">
                <a16:creationId xmlns:a16="http://schemas.microsoft.com/office/drawing/2014/main" xmlns="" id="{1FA36D7B-5E43-4912-BB84-915BB57319F1}"/>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4191074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3B3BA-4BBE-46DF-80D6-5314B88C3A4C}"/>
              </a:ext>
            </a:extLst>
          </p:cNvPr>
          <p:cNvSpPr>
            <a:spLocks noGrp="1"/>
          </p:cNvSpPr>
          <p:nvPr>
            <p:ph type="title"/>
          </p:nvPr>
        </p:nvSpPr>
        <p:spPr/>
        <p:txBody>
          <a:bodyPr/>
          <a:lstStyle/>
          <a:p>
            <a:r>
              <a:rPr lang="en-IN" dirty="0"/>
              <a:t>Type Error:</a:t>
            </a:r>
          </a:p>
        </p:txBody>
      </p:sp>
      <p:sp>
        <p:nvSpPr>
          <p:cNvPr id="3" name="Content Placeholder 2">
            <a:extLst>
              <a:ext uri="{FF2B5EF4-FFF2-40B4-BE49-F238E27FC236}">
                <a16:creationId xmlns:a16="http://schemas.microsoft.com/office/drawing/2014/main" xmlns="" id="{F856DF6A-931A-4165-B70C-807D0C958BC9}"/>
              </a:ext>
            </a:extLst>
          </p:cNvPr>
          <p:cNvSpPr>
            <a:spLocks noGrp="1"/>
          </p:cNvSpPr>
          <p:nvPr>
            <p:ph idx="1"/>
          </p:nvPr>
        </p:nvSpPr>
        <p:spPr/>
        <p:txBody>
          <a:bodyPr>
            <a:normAutofit/>
          </a:bodyPr>
          <a:lstStyle/>
          <a:p>
            <a:r>
              <a:rPr lang="en-US" dirty="0"/>
              <a:t>This exception occurs when an operation or function is applied to an object of inappropriate type. For example, the expression 'sum of 2 and 3 is ' + 5 involves adding a number to a string which is not a valid operation resulting in an exception. Invalid type of operands for the operation</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10DD1FAF-DAD0-4E6E-9B94-D8B47230E27D}"/>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2888366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1804B-960C-43AA-B3EB-449318685D9F}"/>
              </a:ext>
            </a:extLst>
          </p:cNvPr>
          <p:cNvSpPr>
            <a:spLocks noGrp="1"/>
          </p:cNvSpPr>
          <p:nvPr>
            <p:ph type="title"/>
          </p:nvPr>
        </p:nvSpPr>
        <p:spPr/>
        <p:txBody>
          <a:bodyPr/>
          <a:lstStyle/>
          <a:p>
            <a:r>
              <a:rPr lang="en-IN" dirty="0"/>
              <a:t>Value Error:</a:t>
            </a:r>
          </a:p>
        </p:txBody>
      </p:sp>
      <p:sp>
        <p:nvSpPr>
          <p:cNvPr id="3" name="Content Placeholder 2">
            <a:extLst>
              <a:ext uri="{FF2B5EF4-FFF2-40B4-BE49-F238E27FC236}">
                <a16:creationId xmlns:a16="http://schemas.microsoft.com/office/drawing/2014/main" xmlns="" id="{7A9A51C5-EA9D-449F-9C59-E19048715951}"/>
              </a:ext>
            </a:extLst>
          </p:cNvPr>
          <p:cNvSpPr>
            <a:spLocks noGrp="1"/>
          </p:cNvSpPr>
          <p:nvPr>
            <p:ph idx="1"/>
          </p:nvPr>
        </p:nvSpPr>
        <p:spPr/>
        <p:txBody>
          <a:bodyPr/>
          <a:lstStyle/>
          <a:p>
            <a:r>
              <a:rPr lang="en-US" dirty="0"/>
              <a:t>This exception occurs whenever an inappropriate argument value, even though of correct type, is used in a function call, for example: Invalid argument value</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88D4C428-10D5-4180-AB12-1DBAF74DA8AD}"/>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4164703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DFD48-1C59-46B5-9FE7-79E875578FBC}"/>
              </a:ext>
            </a:extLst>
          </p:cNvPr>
          <p:cNvSpPr>
            <a:spLocks noGrp="1"/>
          </p:cNvSpPr>
          <p:nvPr>
            <p:ph type="title"/>
          </p:nvPr>
        </p:nvSpPr>
        <p:spPr/>
        <p:txBody>
          <a:bodyPr/>
          <a:lstStyle/>
          <a:p>
            <a:r>
              <a:rPr lang="en-IN" dirty="0" err="1"/>
              <a:t>Zerodivision</a:t>
            </a:r>
            <a:r>
              <a:rPr lang="en-IN" dirty="0"/>
              <a:t> Error:</a:t>
            </a:r>
          </a:p>
        </p:txBody>
      </p:sp>
      <p:sp>
        <p:nvSpPr>
          <p:cNvPr id="3" name="Content Placeholder 2">
            <a:extLst>
              <a:ext uri="{FF2B5EF4-FFF2-40B4-BE49-F238E27FC236}">
                <a16:creationId xmlns:a16="http://schemas.microsoft.com/office/drawing/2014/main" xmlns="" id="{074D5228-DEA5-4D2A-A775-B0D098B206F7}"/>
              </a:ext>
            </a:extLst>
          </p:cNvPr>
          <p:cNvSpPr>
            <a:spLocks noGrp="1"/>
          </p:cNvSpPr>
          <p:nvPr>
            <p:ph idx="1"/>
          </p:nvPr>
        </p:nvSpPr>
        <p:spPr/>
        <p:txBody>
          <a:bodyPr/>
          <a:lstStyle/>
          <a:p>
            <a:r>
              <a:rPr lang="en-US" dirty="0"/>
              <a:t>This exception occurs when we try to perform numeric division in which the denominator happens to be zero, for example:</a:t>
            </a:r>
          </a:p>
          <a:p>
            <a:r>
              <a:rPr lang="en-US" dirty="0"/>
              <a:t>&gt;&gt;&gt; 78/(2+3-5)</a:t>
            </a:r>
          </a:p>
          <a:p>
            <a:endParaRPr lang="en-US" dirty="0"/>
          </a:p>
          <a:p>
            <a:r>
              <a:rPr lang="en-US" dirty="0"/>
              <a:t>Taneja Sheetal; Kumar Naveen. Python Programming: A modular approach . Pearson Education. Kindle Edition. </a:t>
            </a:r>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1AB84BA3-E641-44B2-B4E9-9A8747497EF6}"/>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1472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24C219F-C065-41C2-9EFA-3A831D62D0E1}"/>
              </a:ext>
            </a:extLst>
          </p:cNvPr>
          <p:cNvSpPr>
            <a:spLocks noGrp="1"/>
          </p:cNvSpPr>
          <p:nvPr>
            <p:ph type="title"/>
          </p:nvPr>
        </p:nvSpPr>
        <p:spPr/>
        <p:txBody>
          <a:bodyPr/>
          <a:lstStyle/>
          <a:p>
            <a:r>
              <a:rPr lang="en-IN" dirty="0"/>
              <a:t>Python core data types</a:t>
            </a:r>
          </a:p>
        </p:txBody>
      </p:sp>
      <p:sp>
        <p:nvSpPr>
          <p:cNvPr id="2" name="Date Placeholder 1">
            <a:extLst>
              <a:ext uri="{FF2B5EF4-FFF2-40B4-BE49-F238E27FC236}">
                <a16:creationId xmlns:a16="http://schemas.microsoft.com/office/drawing/2014/main" xmlns="" id="{CABFD339-7C97-4A5F-99BA-E3BB7B450175}"/>
              </a:ext>
            </a:extLst>
          </p:cNvPr>
          <p:cNvSpPr>
            <a:spLocks noGrp="1"/>
          </p:cNvSpPr>
          <p:nvPr>
            <p:ph type="dt" sz="half" idx="10"/>
          </p:nvPr>
        </p:nvSpPr>
        <p:spPr/>
        <p:txBody>
          <a:bodyPr/>
          <a:lstStyle/>
          <a:p>
            <a:fld id="{8CF5F95E-B2EB-4001-8AF2-F0511FC9A21C}" type="datetime5">
              <a:rPr lang="en-US" smtClean="0"/>
              <a:pPr/>
              <a:t>14-Mar-23</a:t>
            </a:fld>
            <a:endParaRPr lang="en-IN"/>
          </a:p>
        </p:txBody>
      </p:sp>
      <p:graphicFrame>
        <p:nvGraphicFramePr>
          <p:cNvPr id="3" name="Table 3">
            <a:extLst>
              <a:ext uri="{FF2B5EF4-FFF2-40B4-BE49-F238E27FC236}">
                <a16:creationId xmlns:a16="http://schemas.microsoft.com/office/drawing/2014/main" xmlns="" id="{9C0F5499-DD40-44A4-A9FA-1C5C6A54F18E}"/>
              </a:ext>
            </a:extLst>
          </p:cNvPr>
          <p:cNvGraphicFramePr>
            <a:graphicFrameLocks noGrp="1"/>
          </p:cNvGraphicFramePr>
          <p:nvPr>
            <p:extLst>
              <p:ext uri="{D42A27DB-BD31-4B8C-83A1-F6EECF244321}">
                <p14:modId xmlns:p14="http://schemas.microsoft.com/office/powerpoint/2010/main" xmlns="" val="1331812629"/>
              </p:ext>
            </p:extLst>
          </p:nvPr>
        </p:nvGraphicFramePr>
        <p:xfrm>
          <a:off x="1795695" y="2291613"/>
          <a:ext cx="9053816" cy="2966720"/>
        </p:xfrm>
        <a:graphic>
          <a:graphicData uri="http://schemas.openxmlformats.org/drawingml/2006/table">
            <a:tbl>
              <a:tblPr firstRow="1" bandRow="1">
                <a:tableStyleId>{5C22544A-7EE6-4342-B048-85BDC9FD1C3A}</a:tableStyleId>
              </a:tblPr>
              <a:tblGrid>
                <a:gridCol w="4526908">
                  <a:extLst>
                    <a:ext uri="{9D8B030D-6E8A-4147-A177-3AD203B41FA5}">
                      <a16:colId xmlns:a16="http://schemas.microsoft.com/office/drawing/2014/main" xmlns="" val="821637996"/>
                    </a:ext>
                  </a:extLst>
                </a:gridCol>
                <a:gridCol w="4526908">
                  <a:extLst>
                    <a:ext uri="{9D8B030D-6E8A-4147-A177-3AD203B41FA5}">
                      <a16:colId xmlns:a16="http://schemas.microsoft.com/office/drawing/2014/main" xmlns="" val="3593389727"/>
                    </a:ext>
                  </a:extLst>
                </a:gridCol>
              </a:tblGrid>
              <a:tr h="370840">
                <a:tc>
                  <a:txBody>
                    <a:bodyPr/>
                    <a:lstStyle/>
                    <a:p>
                      <a:r>
                        <a:rPr lang="en-IN" dirty="0"/>
                        <a:t>Object type</a:t>
                      </a:r>
                    </a:p>
                  </a:txBody>
                  <a:tcPr/>
                </a:tc>
                <a:tc>
                  <a:txBody>
                    <a:bodyPr/>
                    <a:lstStyle/>
                    <a:p>
                      <a:r>
                        <a:rPr lang="en-IN" dirty="0"/>
                        <a:t>Example Literals/Creation</a:t>
                      </a:r>
                    </a:p>
                  </a:txBody>
                  <a:tcPr/>
                </a:tc>
                <a:extLst>
                  <a:ext uri="{0D108BD9-81ED-4DB2-BD59-A6C34878D82A}">
                    <a16:rowId xmlns:a16="http://schemas.microsoft.com/office/drawing/2014/main" xmlns="" val="459991758"/>
                  </a:ext>
                </a:extLst>
              </a:tr>
              <a:tr h="370840">
                <a:tc>
                  <a:txBody>
                    <a:bodyPr/>
                    <a:lstStyle/>
                    <a:p>
                      <a:r>
                        <a:rPr lang="en-IN" dirty="0"/>
                        <a:t>Numbers</a:t>
                      </a:r>
                    </a:p>
                  </a:txBody>
                  <a:tcPr/>
                </a:tc>
                <a:tc>
                  <a:txBody>
                    <a:bodyPr/>
                    <a:lstStyle/>
                    <a:p>
                      <a:r>
                        <a:rPr lang="en-IN" dirty="0"/>
                        <a:t>1234, 3.14, ob1111, Decimal(), Fraction()</a:t>
                      </a:r>
                    </a:p>
                  </a:txBody>
                  <a:tcPr/>
                </a:tc>
                <a:extLst>
                  <a:ext uri="{0D108BD9-81ED-4DB2-BD59-A6C34878D82A}">
                    <a16:rowId xmlns:a16="http://schemas.microsoft.com/office/drawing/2014/main" xmlns="" val="2076396281"/>
                  </a:ext>
                </a:extLst>
              </a:tr>
              <a:tr h="370840">
                <a:tc>
                  <a:txBody>
                    <a:bodyPr/>
                    <a:lstStyle/>
                    <a:p>
                      <a:r>
                        <a:rPr lang="en-IN" dirty="0"/>
                        <a:t>Strings</a:t>
                      </a:r>
                    </a:p>
                  </a:txBody>
                  <a:tcPr/>
                </a:tc>
                <a:tc>
                  <a:txBody>
                    <a:bodyPr/>
                    <a:lstStyle/>
                    <a:p>
                      <a:r>
                        <a:rPr lang="en-IN" dirty="0"/>
                        <a:t>‘</a:t>
                      </a:r>
                      <a:r>
                        <a:rPr lang="en-IN" dirty="0" err="1"/>
                        <a:t>spam’,”Bomb’s</a:t>
                      </a:r>
                      <a:r>
                        <a:rPr lang="en-IN" dirty="0"/>
                        <a:t>” </a:t>
                      </a:r>
                    </a:p>
                  </a:txBody>
                  <a:tcPr/>
                </a:tc>
                <a:extLst>
                  <a:ext uri="{0D108BD9-81ED-4DB2-BD59-A6C34878D82A}">
                    <a16:rowId xmlns:a16="http://schemas.microsoft.com/office/drawing/2014/main" xmlns="" val="2873900224"/>
                  </a:ext>
                </a:extLst>
              </a:tr>
              <a:tr h="370840">
                <a:tc>
                  <a:txBody>
                    <a:bodyPr/>
                    <a:lstStyle/>
                    <a:p>
                      <a:r>
                        <a:rPr lang="en-IN" dirty="0"/>
                        <a:t>Lists</a:t>
                      </a:r>
                    </a:p>
                  </a:txBody>
                  <a:tcPr/>
                </a:tc>
                <a:tc>
                  <a:txBody>
                    <a:bodyPr/>
                    <a:lstStyle/>
                    <a:p>
                      <a:r>
                        <a:rPr lang="en-IN" dirty="0"/>
                        <a:t>[1, [2, ‘three’],4.5],list(range(10))</a:t>
                      </a:r>
                    </a:p>
                  </a:txBody>
                  <a:tcPr/>
                </a:tc>
                <a:extLst>
                  <a:ext uri="{0D108BD9-81ED-4DB2-BD59-A6C34878D82A}">
                    <a16:rowId xmlns:a16="http://schemas.microsoft.com/office/drawing/2014/main" xmlns="" val="872695709"/>
                  </a:ext>
                </a:extLst>
              </a:tr>
              <a:tr h="370840">
                <a:tc>
                  <a:txBody>
                    <a:bodyPr/>
                    <a:lstStyle/>
                    <a:p>
                      <a:r>
                        <a:rPr lang="en-IN" dirty="0"/>
                        <a:t>Dictionaries</a:t>
                      </a:r>
                    </a:p>
                  </a:txBody>
                  <a:tcPr/>
                </a:tc>
                <a:tc>
                  <a:txBody>
                    <a:bodyPr/>
                    <a:lstStyle/>
                    <a:p>
                      <a:r>
                        <a:rPr lang="en-IN" dirty="0"/>
                        <a:t>{‘food’: ‘</a:t>
                      </a:r>
                      <a:r>
                        <a:rPr lang="en-IN" dirty="0" err="1"/>
                        <a:t>spam’,’taste</a:t>
                      </a:r>
                      <a:r>
                        <a:rPr lang="en-IN" dirty="0"/>
                        <a:t>’: ‘yum’} </a:t>
                      </a:r>
                      <a:r>
                        <a:rPr lang="en-IN" dirty="0" err="1"/>
                        <a:t>dict</a:t>
                      </a:r>
                      <a:r>
                        <a:rPr lang="en-IN" dirty="0"/>
                        <a:t>(hours=10)</a:t>
                      </a:r>
                    </a:p>
                  </a:txBody>
                  <a:tcPr/>
                </a:tc>
                <a:extLst>
                  <a:ext uri="{0D108BD9-81ED-4DB2-BD59-A6C34878D82A}">
                    <a16:rowId xmlns:a16="http://schemas.microsoft.com/office/drawing/2014/main" xmlns="" val="772039348"/>
                  </a:ext>
                </a:extLst>
              </a:tr>
              <a:tr h="370840">
                <a:tc>
                  <a:txBody>
                    <a:bodyPr/>
                    <a:lstStyle/>
                    <a:p>
                      <a:r>
                        <a:rPr lang="en-IN" dirty="0"/>
                        <a:t>Tuples</a:t>
                      </a:r>
                    </a:p>
                  </a:txBody>
                  <a:tcPr/>
                </a:tc>
                <a:tc>
                  <a:txBody>
                    <a:bodyPr/>
                    <a:lstStyle/>
                    <a:p>
                      <a:r>
                        <a:rPr lang="en-IN" dirty="0"/>
                        <a:t>(1, ‘spam’,4’ ‘U’), tuple (‘spam’), </a:t>
                      </a:r>
                      <a:r>
                        <a:rPr lang="en-IN" dirty="0" err="1"/>
                        <a:t>namedtuple</a:t>
                      </a:r>
                      <a:endParaRPr lang="en-IN" dirty="0"/>
                    </a:p>
                  </a:txBody>
                  <a:tcPr/>
                </a:tc>
                <a:extLst>
                  <a:ext uri="{0D108BD9-81ED-4DB2-BD59-A6C34878D82A}">
                    <a16:rowId xmlns:a16="http://schemas.microsoft.com/office/drawing/2014/main" xmlns="" val="1250996949"/>
                  </a:ext>
                </a:extLst>
              </a:tr>
              <a:tr h="370840">
                <a:tc>
                  <a:txBody>
                    <a:bodyPr/>
                    <a:lstStyle/>
                    <a:p>
                      <a:r>
                        <a:rPr lang="en-IN" dirty="0"/>
                        <a:t>Files</a:t>
                      </a:r>
                    </a:p>
                  </a:txBody>
                  <a:tcPr/>
                </a:tc>
                <a:tc>
                  <a:txBody>
                    <a:bodyPr/>
                    <a:lstStyle/>
                    <a:p>
                      <a:r>
                        <a:rPr lang="en-IN" dirty="0"/>
                        <a:t>open(‘eggs.txt’)</a:t>
                      </a:r>
                    </a:p>
                  </a:txBody>
                  <a:tcPr/>
                </a:tc>
                <a:extLst>
                  <a:ext uri="{0D108BD9-81ED-4DB2-BD59-A6C34878D82A}">
                    <a16:rowId xmlns:a16="http://schemas.microsoft.com/office/drawing/2014/main" xmlns="" val="704576908"/>
                  </a:ext>
                </a:extLst>
              </a:tr>
              <a:tr h="370840">
                <a:tc>
                  <a:txBody>
                    <a:bodyPr/>
                    <a:lstStyle/>
                    <a:p>
                      <a:r>
                        <a:rPr lang="en-IN" dirty="0"/>
                        <a:t>Sets</a:t>
                      </a:r>
                    </a:p>
                  </a:txBody>
                  <a:tcPr/>
                </a:tc>
                <a:tc>
                  <a:txBody>
                    <a:bodyPr/>
                    <a:lstStyle/>
                    <a:p>
                      <a:r>
                        <a:rPr lang="en-IN" dirty="0"/>
                        <a:t>Set(‘</a:t>
                      </a:r>
                      <a:r>
                        <a:rPr lang="en-IN" dirty="0" err="1"/>
                        <a:t>abc</a:t>
                      </a:r>
                      <a:r>
                        <a:rPr lang="en-IN" dirty="0"/>
                        <a:t>’),{‘</a:t>
                      </a:r>
                      <a:r>
                        <a:rPr lang="en-IN" dirty="0" err="1"/>
                        <a:t>a’,’b’,’c</a:t>
                      </a:r>
                      <a:r>
                        <a:rPr lang="en-IN" dirty="0"/>
                        <a:t>’}</a:t>
                      </a:r>
                    </a:p>
                  </a:txBody>
                  <a:tcPr/>
                </a:tc>
                <a:extLst>
                  <a:ext uri="{0D108BD9-81ED-4DB2-BD59-A6C34878D82A}">
                    <a16:rowId xmlns:a16="http://schemas.microsoft.com/office/drawing/2014/main" xmlns="" val="2763253562"/>
                  </a:ext>
                </a:extLst>
              </a:tr>
            </a:tbl>
          </a:graphicData>
        </a:graphic>
      </p:graphicFrame>
    </p:spTree>
    <p:extLst>
      <p:ext uri="{BB962C8B-B14F-4D97-AF65-F5344CB8AC3E}">
        <p14:creationId xmlns:p14="http://schemas.microsoft.com/office/powerpoint/2010/main" xmlns="" val="20874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FF557-6966-438D-965B-F06F05D222C0}"/>
              </a:ext>
            </a:extLst>
          </p:cNvPr>
          <p:cNvSpPr>
            <a:spLocks noGrp="1"/>
          </p:cNvSpPr>
          <p:nvPr>
            <p:ph type="title"/>
          </p:nvPr>
        </p:nvSpPr>
        <p:spPr/>
        <p:txBody>
          <a:bodyPr/>
          <a:lstStyle/>
          <a:p>
            <a:r>
              <a:rPr lang="en-US" dirty="0" err="1"/>
              <a:t>OSError</a:t>
            </a:r>
            <a:endParaRPr lang="en-IN" dirty="0"/>
          </a:p>
        </p:txBody>
      </p:sp>
      <p:sp>
        <p:nvSpPr>
          <p:cNvPr id="3" name="Content Placeholder 2">
            <a:extLst>
              <a:ext uri="{FF2B5EF4-FFF2-40B4-BE49-F238E27FC236}">
                <a16:creationId xmlns:a16="http://schemas.microsoft.com/office/drawing/2014/main" xmlns="" id="{33459FEA-695F-44DE-A76B-B1CF238D68E5}"/>
              </a:ext>
            </a:extLst>
          </p:cNvPr>
          <p:cNvSpPr>
            <a:spLocks noGrp="1"/>
          </p:cNvSpPr>
          <p:nvPr>
            <p:ph idx="1"/>
          </p:nvPr>
        </p:nvSpPr>
        <p:spPr/>
        <p:txBody>
          <a:bodyPr/>
          <a:lstStyle/>
          <a:p>
            <a:r>
              <a:rPr lang="en-US" dirty="0"/>
              <a:t>This exception occurs whenever there is a system related error such as disk full or an error related to input/output, for example, opening a non-existent file for reading or reading a file opened in write mode:</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542C4790-F262-43AA-A646-F253BEB9F3C2}"/>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3593836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06D20-939E-4A1C-92BE-C14400D18478}"/>
              </a:ext>
            </a:extLst>
          </p:cNvPr>
          <p:cNvSpPr>
            <a:spLocks noGrp="1"/>
          </p:cNvSpPr>
          <p:nvPr>
            <p:ph type="title"/>
          </p:nvPr>
        </p:nvSpPr>
        <p:spPr/>
        <p:txBody>
          <a:bodyPr/>
          <a:lstStyle/>
          <a:p>
            <a:r>
              <a:rPr lang="en-IN" dirty="0" err="1"/>
              <a:t>IndexError</a:t>
            </a:r>
            <a:r>
              <a:rPr lang="en-IN" dirty="0"/>
              <a:t>:</a:t>
            </a:r>
          </a:p>
        </p:txBody>
      </p:sp>
      <p:sp>
        <p:nvSpPr>
          <p:cNvPr id="3" name="Content Placeholder 2">
            <a:extLst>
              <a:ext uri="{FF2B5EF4-FFF2-40B4-BE49-F238E27FC236}">
                <a16:creationId xmlns:a16="http://schemas.microsoft.com/office/drawing/2014/main" xmlns="" id="{AFA30DA1-09E8-4A45-989D-594F855470D3}"/>
              </a:ext>
            </a:extLst>
          </p:cNvPr>
          <p:cNvSpPr>
            <a:spLocks noGrp="1"/>
          </p:cNvSpPr>
          <p:nvPr>
            <p:ph idx="1"/>
          </p:nvPr>
        </p:nvSpPr>
        <p:spPr/>
        <p:txBody>
          <a:bodyPr>
            <a:normAutofit/>
          </a:bodyPr>
          <a:lstStyle/>
          <a:p>
            <a:r>
              <a:rPr lang="en-US" dirty="0"/>
              <a:t>This exception occurs whenever we try to access an index that is out of a valid range. For example, let us name the list of colors ['red', 'green', 'blue'], as colors. Now the valid range of indexes for colors is [-3, -2, -1, 0, 1, 2] and the valid index range of indexes for the string colors colors[2] is [-4, -3, -2, -1, 0, 1, 2, 3].</a:t>
            </a:r>
          </a:p>
          <a:p>
            <a:endParaRPr lang="en-US" dirty="0"/>
          </a:p>
          <a:p>
            <a:r>
              <a:rPr lang="en-US" dirty="0"/>
              <a:t> Accessing an index outside a valid range will cause </a:t>
            </a:r>
            <a:r>
              <a:rPr lang="en-US" dirty="0" err="1"/>
              <a:t>IndexError</a:t>
            </a:r>
            <a:r>
              <a:rPr lang="en-US" dirty="0"/>
              <a:t> exception to occur: accessing an invalid index</a:t>
            </a:r>
          </a:p>
          <a:p>
            <a:endParaRPr lang="en-US" dirty="0"/>
          </a:p>
        </p:txBody>
      </p:sp>
      <p:sp>
        <p:nvSpPr>
          <p:cNvPr id="4" name="Date Placeholder 3">
            <a:extLst>
              <a:ext uri="{FF2B5EF4-FFF2-40B4-BE49-F238E27FC236}">
                <a16:creationId xmlns:a16="http://schemas.microsoft.com/office/drawing/2014/main" xmlns="" id="{A635E3ED-A5D2-4048-815F-21D5F3F7D251}"/>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446619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43B918-26CF-41B7-8D67-D3D06223495F}"/>
              </a:ext>
            </a:extLst>
          </p:cNvPr>
          <p:cNvSpPr>
            <a:spLocks noGrp="1"/>
          </p:cNvSpPr>
          <p:nvPr>
            <p:ph type="title"/>
          </p:nvPr>
        </p:nvSpPr>
        <p:spPr/>
        <p:txBody>
          <a:bodyPr/>
          <a:lstStyle/>
          <a:p>
            <a:r>
              <a:rPr lang="en-IN" dirty="0"/>
              <a:t>Exception Handling:</a:t>
            </a:r>
          </a:p>
        </p:txBody>
      </p:sp>
      <p:sp>
        <p:nvSpPr>
          <p:cNvPr id="3" name="Content Placeholder 2">
            <a:extLst>
              <a:ext uri="{FF2B5EF4-FFF2-40B4-BE49-F238E27FC236}">
                <a16:creationId xmlns:a16="http://schemas.microsoft.com/office/drawing/2014/main" xmlns="" id="{41117993-0BEE-4B25-9FA4-5E4183F1C08E}"/>
              </a:ext>
            </a:extLst>
          </p:cNvPr>
          <p:cNvSpPr>
            <a:spLocks noGrp="1"/>
          </p:cNvSpPr>
          <p:nvPr>
            <p:ph idx="1"/>
          </p:nvPr>
        </p:nvSpPr>
        <p:spPr/>
        <p:txBody>
          <a:bodyPr>
            <a:normAutofit lnSpcReduction="10000"/>
          </a:bodyPr>
          <a:lstStyle/>
          <a:p>
            <a:r>
              <a:rPr lang="en-US" dirty="0"/>
              <a:t>when an exception is raised, we need to handle it by catching it and taking appropriate action using the try…except clause.</a:t>
            </a:r>
          </a:p>
          <a:p>
            <a:r>
              <a:rPr lang="en-US" dirty="0"/>
              <a:t>Whereas a try block comprises statements that have the potential to raise an exception, except block describes the action to be taken when an exception is raised. </a:t>
            </a:r>
          </a:p>
          <a:p>
            <a:r>
              <a:rPr lang="en-US" dirty="0"/>
              <a:t>In the except clause, we may specify a list of exceptions and the common action to be taken on occurrence of any of these exceptions. Alternatively, a specific action may be provided for each of the exceptions separately. </a:t>
            </a:r>
          </a:p>
          <a:p>
            <a:r>
              <a:rPr lang="en-US" dirty="0"/>
              <a:t>We can also specify a finally block in the try…except clause, which is executed irrespective of whether an exception is raised.</a:t>
            </a:r>
          </a:p>
        </p:txBody>
      </p:sp>
      <p:sp>
        <p:nvSpPr>
          <p:cNvPr id="4" name="Date Placeholder 3">
            <a:extLst>
              <a:ext uri="{FF2B5EF4-FFF2-40B4-BE49-F238E27FC236}">
                <a16:creationId xmlns:a16="http://schemas.microsoft.com/office/drawing/2014/main" xmlns="" id="{6D7D19A3-4FC2-43AF-AEF3-101F31A1F005}"/>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2618622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4E5E1-65CE-4B12-B97B-F4ACE707D238}"/>
              </a:ext>
            </a:extLst>
          </p:cNvPr>
          <p:cNvSpPr>
            <a:spLocks noGrp="1"/>
          </p:cNvSpPr>
          <p:nvPr>
            <p:ph type="title"/>
          </p:nvPr>
        </p:nvSpPr>
        <p:spPr/>
        <p:txBody>
          <a:bodyPr/>
          <a:lstStyle/>
          <a:p>
            <a:r>
              <a:rPr lang="en-IN" dirty="0"/>
              <a:t>Example</a:t>
            </a:r>
          </a:p>
        </p:txBody>
      </p:sp>
      <p:pic>
        <p:nvPicPr>
          <p:cNvPr id="6" name="Content Placeholder 5">
            <a:extLst>
              <a:ext uri="{FF2B5EF4-FFF2-40B4-BE49-F238E27FC236}">
                <a16:creationId xmlns:a16="http://schemas.microsoft.com/office/drawing/2014/main" xmlns="" id="{F5EBD47C-1A30-4678-9AA7-54E35B6B31F0}"/>
              </a:ext>
            </a:extLst>
          </p:cNvPr>
          <p:cNvPicPr>
            <a:picLocks noGrp="1" noChangeAspect="1"/>
          </p:cNvPicPr>
          <p:nvPr>
            <p:ph idx="1"/>
          </p:nvPr>
        </p:nvPicPr>
        <p:blipFill>
          <a:blip r:embed="rId2" cstate="print"/>
          <a:stretch>
            <a:fillRect/>
          </a:stretch>
        </p:blipFill>
        <p:spPr>
          <a:xfrm>
            <a:off x="3024187" y="2624931"/>
            <a:ext cx="6143625" cy="2752725"/>
          </a:xfrm>
        </p:spPr>
      </p:pic>
      <p:sp>
        <p:nvSpPr>
          <p:cNvPr id="4" name="Date Placeholder 3">
            <a:extLst>
              <a:ext uri="{FF2B5EF4-FFF2-40B4-BE49-F238E27FC236}">
                <a16:creationId xmlns:a16="http://schemas.microsoft.com/office/drawing/2014/main" xmlns="" id="{921331F6-EF99-46A3-94C1-625A33CBEBA9}"/>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971777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0D474-1550-4E29-852D-869A2309FA95}"/>
              </a:ext>
            </a:extLst>
          </p:cNvPr>
          <p:cNvSpPr>
            <a:spLocks noGrp="1"/>
          </p:cNvSpPr>
          <p:nvPr>
            <p:ph type="title"/>
          </p:nvPr>
        </p:nvSpPr>
        <p:spPr/>
        <p:txBody>
          <a:bodyPr/>
          <a:lstStyle/>
          <a:p>
            <a:r>
              <a:rPr lang="en-IN" dirty="0"/>
              <a:t>Example#2</a:t>
            </a:r>
          </a:p>
        </p:txBody>
      </p:sp>
      <p:pic>
        <p:nvPicPr>
          <p:cNvPr id="6" name="Content Placeholder 5">
            <a:extLst>
              <a:ext uri="{FF2B5EF4-FFF2-40B4-BE49-F238E27FC236}">
                <a16:creationId xmlns:a16="http://schemas.microsoft.com/office/drawing/2014/main" xmlns="" id="{DF2B9625-E558-4EEF-81FB-AD7BA5DEB7B7}"/>
              </a:ext>
            </a:extLst>
          </p:cNvPr>
          <p:cNvPicPr>
            <a:picLocks noGrp="1" noChangeAspect="1"/>
          </p:cNvPicPr>
          <p:nvPr>
            <p:ph idx="1"/>
          </p:nvPr>
        </p:nvPicPr>
        <p:blipFill>
          <a:blip r:embed="rId2" cstate="print"/>
          <a:stretch>
            <a:fillRect/>
          </a:stretch>
        </p:blipFill>
        <p:spPr>
          <a:xfrm>
            <a:off x="3057525" y="1920081"/>
            <a:ext cx="6076950" cy="4162425"/>
          </a:xfrm>
        </p:spPr>
      </p:pic>
      <p:sp>
        <p:nvSpPr>
          <p:cNvPr id="4" name="Date Placeholder 3">
            <a:extLst>
              <a:ext uri="{FF2B5EF4-FFF2-40B4-BE49-F238E27FC236}">
                <a16:creationId xmlns:a16="http://schemas.microsoft.com/office/drawing/2014/main" xmlns="" id="{A23FBE2B-E767-4D03-AFB7-499F0666A70E}"/>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597245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C4D3D-194E-4C1C-B085-47428BFC680A}"/>
              </a:ext>
            </a:extLst>
          </p:cNvPr>
          <p:cNvSpPr>
            <a:spLocks noGrp="1"/>
          </p:cNvSpPr>
          <p:nvPr>
            <p:ph type="title"/>
          </p:nvPr>
        </p:nvSpPr>
        <p:spPr/>
        <p:txBody>
          <a:bodyPr/>
          <a:lstStyle/>
          <a:p>
            <a:r>
              <a:rPr lang="en-IN"/>
              <a:t>Example#3</a:t>
            </a:r>
          </a:p>
        </p:txBody>
      </p:sp>
      <p:pic>
        <p:nvPicPr>
          <p:cNvPr id="6" name="Content Placeholder 5">
            <a:extLst>
              <a:ext uri="{FF2B5EF4-FFF2-40B4-BE49-F238E27FC236}">
                <a16:creationId xmlns:a16="http://schemas.microsoft.com/office/drawing/2014/main" xmlns="" id="{F4A00CA5-0E46-4C77-8CA4-2C1851CBA334}"/>
              </a:ext>
            </a:extLst>
          </p:cNvPr>
          <p:cNvPicPr>
            <a:picLocks noGrp="1" noChangeAspect="1"/>
          </p:cNvPicPr>
          <p:nvPr>
            <p:ph idx="1"/>
          </p:nvPr>
        </p:nvPicPr>
        <p:blipFill>
          <a:blip r:embed="rId2" cstate="print"/>
          <a:stretch>
            <a:fillRect/>
          </a:stretch>
        </p:blipFill>
        <p:spPr>
          <a:xfrm>
            <a:off x="3492967" y="1825625"/>
            <a:ext cx="5206065" cy="4351338"/>
          </a:xfrm>
        </p:spPr>
      </p:pic>
      <p:sp>
        <p:nvSpPr>
          <p:cNvPr id="4" name="Date Placeholder 3">
            <a:extLst>
              <a:ext uri="{FF2B5EF4-FFF2-40B4-BE49-F238E27FC236}">
                <a16:creationId xmlns:a16="http://schemas.microsoft.com/office/drawing/2014/main" xmlns="" id="{98658748-4EB1-4CCB-9152-3B8A47420DED}"/>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424933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138C2-4BF8-4EF9-ABFF-E6427AEC28C6}"/>
              </a:ext>
            </a:extLst>
          </p:cNvPr>
          <p:cNvSpPr>
            <a:spLocks noGrp="1"/>
          </p:cNvSpPr>
          <p:nvPr>
            <p:ph type="title"/>
          </p:nvPr>
        </p:nvSpPr>
        <p:spPr/>
        <p:txBody>
          <a:bodyPr/>
          <a:lstStyle/>
          <a:p>
            <a:r>
              <a:rPr lang="en-IN" dirty="0"/>
              <a:t>Additional reading</a:t>
            </a:r>
          </a:p>
        </p:txBody>
      </p:sp>
      <p:sp>
        <p:nvSpPr>
          <p:cNvPr id="3" name="Content Placeholder 2">
            <a:extLst>
              <a:ext uri="{FF2B5EF4-FFF2-40B4-BE49-F238E27FC236}">
                <a16:creationId xmlns:a16="http://schemas.microsoft.com/office/drawing/2014/main" xmlns="" id="{7ACDBC81-5CA8-4C7B-874A-AB86D2E94A3F}"/>
              </a:ext>
            </a:extLst>
          </p:cNvPr>
          <p:cNvSpPr>
            <a:spLocks noGrp="1"/>
          </p:cNvSpPr>
          <p:nvPr>
            <p:ph idx="1"/>
          </p:nvPr>
        </p:nvSpPr>
        <p:spPr/>
        <p:txBody>
          <a:bodyPr/>
          <a:lstStyle/>
          <a:p>
            <a:r>
              <a:rPr lang="en-US" dirty="0"/>
              <a:t>finally block is associated with try…except clause and is executed irrespective of whether an exception is raised.</a:t>
            </a:r>
          </a:p>
          <a:p>
            <a:r>
              <a:rPr lang="en-US" dirty="0"/>
              <a:t> Details of the exception raised by Python can be accessed from the object: </a:t>
            </a:r>
            <a:r>
              <a:rPr lang="en-US" dirty="0" err="1"/>
              <a:t>sys.exc_info</a:t>
            </a:r>
            <a:r>
              <a:rPr lang="en-US" dirty="0"/>
              <a:t>().</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73B66E60-CA0B-42D9-9DA9-0EBB1E8C673E}"/>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751327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B1EC5-0044-4DEA-A634-3B01D873B593}"/>
              </a:ext>
            </a:extLst>
          </p:cNvPr>
          <p:cNvSpPr>
            <a:spLocks noGrp="1"/>
          </p:cNvSpPr>
          <p:nvPr>
            <p:ph type="title"/>
          </p:nvPr>
        </p:nvSpPr>
        <p:spPr/>
        <p:txBody>
          <a:bodyPr/>
          <a:lstStyle/>
          <a:p>
            <a:r>
              <a:rPr lang="en-IN" dirty="0"/>
              <a:t>Books:</a:t>
            </a:r>
          </a:p>
        </p:txBody>
      </p:sp>
      <p:sp>
        <p:nvSpPr>
          <p:cNvPr id="3" name="Content Placeholder 2">
            <a:extLst>
              <a:ext uri="{FF2B5EF4-FFF2-40B4-BE49-F238E27FC236}">
                <a16:creationId xmlns:a16="http://schemas.microsoft.com/office/drawing/2014/main" xmlns="" id="{65964D53-BDED-48F6-84A1-8F00EC0E81E0}"/>
              </a:ext>
            </a:extLst>
          </p:cNvPr>
          <p:cNvSpPr>
            <a:spLocks noGrp="1"/>
          </p:cNvSpPr>
          <p:nvPr>
            <p:ph idx="1"/>
          </p:nvPr>
        </p:nvSpPr>
        <p:spPr/>
        <p:txBody>
          <a:bodyPr/>
          <a:lstStyle/>
          <a:p>
            <a:r>
              <a:rPr lang="en-IN" dirty="0"/>
              <a:t>1. Y. Daniel Liang, Introduction to programming using Python, Pearson Publications, 2017. </a:t>
            </a:r>
          </a:p>
          <a:p>
            <a:r>
              <a:rPr lang="en-IN" dirty="0"/>
              <a:t>2. Sheetal Taneja, Python Programming A Modular Approach, 1st edition, Pearson Publications, 2017. </a:t>
            </a:r>
          </a:p>
          <a:p>
            <a:r>
              <a:rPr lang="en-IN" dirty="0"/>
              <a:t>3. Brett </a:t>
            </a:r>
            <a:r>
              <a:rPr lang="en-IN" dirty="0" err="1"/>
              <a:t>Slatkin</a:t>
            </a:r>
            <a:r>
              <a:rPr lang="en-IN" dirty="0"/>
              <a:t> (C), Effective Python: 59 Specific Ways to Write Better Python, I/C, 1st edition, Pearson Publications, 2015. </a:t>
            </a:r>
          </a:p>
          <a:p>
            <a:r>
              <a:rPr lang="en-IN" dirty="0"/>
              <a:t>4. Ashok </a:t>
            </a:r>
            <a:r>
              <a:rPr lang="en-IN" dirty="0" err="1"/>
              <a:t>Namdev</a:t>
            </a:r>
            <a:r>
              <a:rPr lang="en-IN" dirty="0"/>
              <a:t> </a:t>
            </a:r>
            <a:r>
              <a:rPr lang="en-IN" dirty="0" err="1"/>
              <a:t>Kamathane</a:t>
            </a:r>
            <a:r>
              <a:rPr lang="en-IN" dirty="0"/>
              <a:t> and Amit Ashok </a:t>
            </a:r>
            <a:r>
              <a:rPr lang="en-IN" dirty="0" err="1"/>
              <a:t>Kamathane</a:t>
            </a:r>
            <a:r>
              <a:rPr lang="en-IN" dirty="0"/>
              <a:t>, Programming and Problem Solving with Python, 1st edition, McGraw Hill Education (India) Private Limited, 2017</a:t>
            </a:r>
          </a:p>
        </p:txBody>
      </p:sp>
      <p:sp>
        <p:nvSpPr>
          <p:cNvPr id="4" name="Date Placeholder 3">
            <a:extLst>
              <a:ext uri="{FF2B5EF4-FFF2-40B4-BE49-F238E27FC236}">
                <a16:creationId xmlns:a16="http://schemas.microsoft.com/office/drawing/2014/main" xmlns="" id="{D0785C4C-E106-41D4-9ED8-9857CB1B55B6}"/>
              </a:ext>
            </a:extLst>
          </p:cNvPr>
          <p:cNvSpPr>
            <a:spLocks noGrp="1"/>
          </p:cNvSpPr>
          <p:nvPr>
            <p:ph type="dt" sz="half" idx="10"/>
          </p:nvPr>
        </p:nvSpPr>
        <p:spPr/>
        <p:txBody>
          <a:bodyPr/>
          <a:lstStyle/>
          <a:p>
            <a:fld id="{51D9BC96-09E7-4BE9-B797-10CF9ACB6334}" type="datetime5">
              <a:rPr lang="en-US" smtClean="0"/>
              <a:pPr/>
              <a:t>14-Mar-23</a:t>
            </a:fld>
            <a:endParaRPr lang="en-IN"/>
          </a:p>
        </p:txBody>
      </p:sp>
    </p:spTree>
    <p:extLst>
      <p:ext uri="{BB962C8B-B14F-4D97-AF65-F5344CB8AC3E}">
        <p14:creationId xmlns:p14="http://schemas.microsoft.com/office/powerpoint/2010/main" xmlns="" val="2219614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93A15B-37F5-4EF6-BD77-E9E1DDF6FC8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CECF3377-075B-4CE9-8270-C552BB59F6ED}"/>
              </a:ext>
            </a:extLst>
          </p:cNvPr>
          <p:cNvSpPr>
            <a:spLocks noGrp="1"/>
          </p:cNvSpPr>
          <p:nvPr>
            <p:ph idx="1"/>
          </p:nvPr>
        </p:nvSpPr>
        <p:spPr/>
        <p:txBody>
          <a:bodyPr>
            <a:normAutofit lnSpcReduction="10000"/>
          </a:bodyPr>
          <a:lstStyle/>
          <a:p>
            <a:r>
              <a:rPr lang="en-US" dirty="0"/>
              <a:t>Taneja Sheetal; Kumar Naveen. Python Programming: A modular approach . Pearson Education. Kindle Edition. </a:t>
            </a:r>
            <a:endParaRPr lang="en-IN" dirty="0"/>
          </a:p>
          <a:p>
            <a:endParaRPr lang="en-IN" dirty="0"/>
          </a:p>
          <a:p>
            <a:r>
              <a:rPr lang="en-IN" dirty="0"/>
              <a:t>Mark Lutz, Learning Python, O’Reilly Books</a:t>
            </a:r>
          </a:p>
          <a:p>
            <a:r>
              <a:rPr lang="en-US" dirty="0"/>
              <a:t>Lecture Slides on Python, Prof. Henning </a:t>
            </a:r>
            <a:r>
              <a:rPr lang="en-US" dirty="0" err="1"/>
              <a:t>Schulzrrinne</a:t>
            </a:r>
            <a:r>
              <a:rPr lang="en-US" dirty="0"/>
              <a:t>, Columbia University</a:t>
            </a:r>
            <a:endParaRPr lang="en-IN" dirty="0"/>
          </a:p>
          <a:p>
            <a:r>
              <a:rPr lang="en-US" dirty="0"/>
              <a:t>Guido van Rossum, Tutorial Material of ZOPE Corporation, New York</a:t>
            </a:r>
          </a:p>
          <a:p>
            <a:r>
              <a:rPr lang="en-IN" dirty="0">
                <a:hlinkClick r:id="rId2"/>
              </a:rPr>
              <a:t>https://giphy.com/explore/python-snake</a:t>
            </a:r>
            <a:endParaRPr lang="en-IN" dirty="0"/>
          </a:p>
          <a:p>
            <a:r>
              <a:rPr lang="en-US" dirty="0"/>
              <a:t>Cay </a:t>
            </a:r>
            <a:r>
              <a:rPr lang="en-US" dirty="0" err="1"/>
              <a:t>Hostann</a:t>
            </a:r>
            <a:r>
              <a:rPr lang="en-US" dirty="0"/>
              <a:t>, </a:t>
            </a:r>
            <a:r>
              <a:rPr lang="en-US" dirty="0" err="1"/>
              <a:t>Rance</a:t>
            </a:r>
            <a:r>
              <a:rPr lang="en-US" dirty="0"/>
              <a:t> </a:t>
            </a:r>
            <a:r>
              <a:rPr lang="en-US" dirty="0" err="1"/>
              <a:t>Necaise</a:t>
            </a:r>
            <a:r>
              <a:rPr lang="en-US" dirty="0"/>
              <a:t>, Python for Everyone 2/e, Wiley Publications.</a:t>
            </a:r>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xmlns="" id="{1B799407-7140-45D9-BA4E-7C447A91928A}"/>
              </a:ext>
            </a:extLst>
          </p:cNvPr>
          <p:cNvSpPr>
            <a:spLocks noGrp="1"/>
          </p:cNvSpPr>
          <p:nvPr>
            <p:ph type="dt" sz="half" idx="10"/>
          </p:nvPr>
        </p:nvSpPr>
        <p:spPr/>
        <p:txBody>
          <a:bodyPr/>
          <a:lstStyle/>
          <a:p>
            <a:fld id="{B17EB3EB-684A-4289-82F0-016225EFBC25}" type="datetime5">
              <a:rPr lang="en-US" smtClean="0"/>
              <a:pPr/>
              <a:t>14-Mar-23</a:t>
            </a:fld>
            <a:endParaRPr lang="en-IN"/>
          </a:p>
        </p:txBody>
      </p:sp>
    </p:spTree>
    <p:extLst>
      <p:ext uri="{BB962C8B-B14F-4D97-AF65-F5344CB8AC3E}">
        <p14:creationId xmlns:p14="http://schemas.microsoft.com/office/powerpoint/2010/main" xmlns="" val="2403603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C1DD1A8A-57D5-4A81-AD04-532B043C5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on clear background">
            <a:extLst>
              <a:ext uri="{FF2B5EF4-FFF2-40B4-BE49-F238E27FC236}">
                <a16:creationId xmlns:a16="http://schemas.microsoft.com/office/drawing/2014/main" xmlns="" id="{67454283-D221-4E0A-9B8F-E942221BD640}"/>
              </a:ext>
            </a:extLst>
          </p:cNvPr>
          <p:cNvPicPr>
            <a:picLocks noChangeAspect="1"/>
          </p:cNvPicPr>
          <p:nvPr/>
        </p:nvPicPr>
        <p:blipFill rotWithShape="1">
          <a:blip r:embed="rId2" cstate="print"/>
          <a:srcRect b="15730"/>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xmlns="" id="{007891EC-4501-44ED-A8C8-B11B6DB767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CD67EB6-314E-447A-865D-FDC866105DC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Thank you, </a:t>
            </a:r>
            <a:br>
              <a:rPr lang="en-US" sz="5200">
                <a:solidFill>
                  <a:srgbClr val="FFFFFF"/>
                </a:solidFill>
              </a:rPr>
            </a:br>
            <a:r>
              <a:rPr lang="en-US" sz="5200">
                <a:solidFill>
                  <a:srgbClr val="FFFFFF"/>
                </a:solidFill>
              </a:rPr>
              <a:t/>
            </a:r>
            <a:br>
              <a:rPr lang="en-US" sz="5200">
                <a:solidFill>
                  <a:srgbClr val="FFFFFF"/>
                </a:solidFill>
              </a:rPr>
            </a:br>
            <a:r>
              <a:rPr lang="en-US" sz="5200">
                <a:solidFill>
                  <a:srgbClr val="FFFFFF"/>
                </a:solidFill>
              </a:rPr>
              <a:t>Any queries?</a:t>
            </a:r>
          </a:p>
        </p:txBody>
      </p:sp>
      <p:sp>
        <p:nvSpPr>
          <p:cNvPr id="4" name="Date Placeholder 3">
            <a:extLst>
              <a:ext uri="{FF2B5EF4-FFF2-40B4-BE49-F238E27FC236}">
                <a16:creationId xmlns:a16="http://schemas.microsoft.com/office/drawing/2014/main" xmlns="" id="{ABE34960-4557-4596-B573-65DE7B0D410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C418602B-E4A7-49EC-A002-5129AA8DE786}" type="datetime5">
              <a:rPr lang="en-US">
                <a:solidFill>
                  <a:srgbClr val="FFFFFF"/>
                </a:solidFill>
                <a:latin typeface="Calibri" panose="020F0502020204030204"/>
              </a:rPr>
              <a:pPr>
                <a:spcAft>
                  <a:spcPts val="600"/>
                </a:spcAft>
                <a:defRPr/>
              </a:pPr>
              <a:t>14-Mar-23</a:t>
            </a:fld>
            <a:endParaRPr lang="en-US">
              <a:solidFill>
                <a:srgbClr val="FFFFFF"/>
              </a:solidFill>
              <a:latin typeface="Calibri" panose="020F0502020204030204"/>
            </a:endParaRPr>
          </a:p>
        </p:txBody>
      </p:sp>
    </p:spTree>
    <p:extLst>
      <p:ext uri="{BB962C8B-B14F-4D97-AF65-F5344CB8AC3E}">
        <p14:creationId xmlns:p14="http://schemas.microsoft.com/office/powerpoint/2010/main" xmlns="" val="262333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0CE816-8C08-40CD-BBAE-9DE55C9E8E5B}"/>
              </a:ext>
            </a:extLst>
          </p:cNvPr>
          <p:cNvSpPr>
            <a:spLocks noGrp="1"/>
          </p:cNvSpPr>
          <p:nvPr>
            <p:ph type="title"/>
          </p:nvPr>
        </p:nvSpPr>
        <p:spPr/>
        <p:txBody>
          <a:bodyPr/>
          <a:lstStyle/>
          <a:p>
            <a:r>
              <a:rPr lang="en-IN" dirty="0"/>
              <a:t>Files</a:t>
            </a:r>
          </a:p>
        </p:txBody>
      </p:sp>
      <p:sp>
        <p:nvSpPr>
          <p:cNvPr id="3" name="Content Placeholder 2">
            <a:extLst>
              <a:ext uri="{FF2B5EF4-FFF2-40B4-BE49-F238E27FC236}">
                <a16:creationId xmlns:a16="http://schemas.microsoft.com/office/drawing/2014/main" xmlns="" id="{549D487D-EAE6-4741-97AF-79506D80A842}"/>
              </a:ext>
            </a:extLst>
          </p:cNvPr>
          <p:cNvSpPr>
            <a:spLocks noGrp="1"/>
          </p:cNvSpPr>
          <p:nvPr>
            <p:ph idx="1"/>
          </p:nvPr>
        </p:nvSpPr>
        <p:spPr/>
        <p:txBody>
          <a:bodyPr>
            <a:normAutofit fontScale="70000" lnSpcReduction="20000"/>
          </a:bodyPr>
          <a:lstStyle/>
          <a:p>
            <a:r>
              <a:rPr lang="en-US" dirty="0"/>
              <a:t>Programs that we have developed so far take data from the user in an interactive manner. </a:t>
            </a:r>
          </a:p>
          <a:p>
            <a:r>
              <a:rPr lang="en-US" dirty="0"/>
              <a:t>Such data remain in memory only during the lifetime of the program. </a:t>
            </a:r>
          </a:p>
          <a:p>
            <a:r>
              <a:rPr lang="en-US" dirty="0"/>
              <a:t>Often we want to store data permanently, in the form of files that usually reside on disks, so that it is available as and when required.</a:t>
            </a:r>
          </a:p>
          <a:p>
            <a:r>
              <a:rPr lang="en-US" dirty="0"/>
              <a:t> For example, for login application, we would like to validate the user name and password entered by a user against the names and passwords of valid users stored permanently in a file.</a:t>
            </a:r>
          </a:p>
          <a:p>
            <a:r>
              <a:rPr lang="en-US" dirty="0"/>
              <a:t> By default, Python provides a standard input file and a standard output file to deal with the transitory data. The standard input file is read from the keyboard, and the standard output file is displayed on the screen.</a:t>
            </a:r>
          </a:p>
          <a:p>
            <a:r>
              <a:rPr lang="en-US" dirty="0"/>
              <a:t> Apart from these standard input/output files, we can also create files on disks that store data permanently for subsequent use. In</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BDEB3CBA-A319-4C0C-9BB2-6B363E7DAEE6}"/>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311095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86BC0-61D6-48D0-8D14-A7F663DE8B0F}"/>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xmlns="" id="{C7A30CE1-CDC9-4DC0-AFED-FEFA46BB04AC}"/>
              </a:ext>
            </a:extLst>
          </p:cNvPr>
          <p:cNvSpPr>
            <a:spLocks noGrp="1"/>
          </p:cNvSpPr>
          <p:nvPr>
            <p:ph idx="1"/>
          </p:nvPr>
        </p:nvSpPr>
        <p:spPr/>
        <p:txBody>
          <a:bodyPr>
            <a:normAutofit fontScale="85000" lnSpcReduction="20000"/>
          </a:bodyPr>
          <a:lstStyle/>
          <a:p>
            <a:r>
              <a:rPr lang="en-US" dirty="0" smtClean="0"/>
              <a:t>Moreover, programs necessarily have to deal with exception situations like unavailability of a file we want to read from or an error like division by zero.</a:t>
            </a:r>
          </a:p>
          <a:p>
            <a:r>
              <a:rPr lang="en-US" dirty="0" smtClean="0"/>
              <a:t>Files </a:t>
            </a:r>
            <a:r>
              <a:rPr lang="en-US" dirty="0"/>
              <a:t>provide a means of communication between the program and the outside world.</a:t>
            </a:r>
          </a:p>
          <a:p>
            <a:r>
              <a:rPr lang="en-US" dirty="0"/>
              <a:t> A file is nothing but a stream of bytes, comprising data of interest. </a:t>
            </a:r>
          </a:p>
          <a:p>
            <a:r>
              <a:rPr lang="en-US" dirty="0"/>
              <a:t>Files can be used in any application where data is required to be stored permanently. </a:t>
            </a:r>
          </a:p>
          <a:p>
            <a:r>
              <a:rPr lang="en-US" dirty="0"/>
              <a:t>Before performing a read or write operation in a file, we need to open the file. Built-in function open() is used for this purpose.</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948D6159-EA34-48CE-95D8-02BF5C10D566}"/>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373162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978835-F797-45E2-B990-778751BB657D}"/>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xmlns="" id="{82FD831A-2D51-47C2-9D79-33DEE99B82E8}"/>
              </a:ext>
            </a:extLst>
          </p:cNvPr>
          <p:cNvSpPr>
            <a:spLocks noGrp="1"/>
          </p:cNvSpPr>
          <p:nvPr>
            <p:ph idx="1"/>
          </p:nvPr>
        </p:nvSpPr>
        <p:spPr/>
        <p:txBody>
          <a:bodyPr>
            <a:normAutofit fontScale="77500" lnSpcReduction="20000"/>
          </a:bodyPr>
          <a:lstStyle/>
          <a:p>
            <a:r>
              <a:rPr lang="en-US" dirty="0"/>
              <a:t>A file may be opened in any of the three modes: r (read), w (write), and a (append). </a:t>
            </a:r>
          </a:p>
          <a:p>
            <a:r>
              <a:rPr lang="en-US" dirty="0"/>
              <a:t>Read mode is used when an existing file is to be read. Write mode is used when a file is to be accessed for writing data in it. </a:t>
            </a:r>
          </a:p>
          <a:p>
            <a:r>
              <a:rPr lang="en-US" dirty="0"/>
              <a:t>While opening a file in the read mode, if the specified file does not exist, it would lead to an error.</a:t>
            </a:r>
          </a:p>
          <a:p>
            <a:r>
              <a:rPr lang="en-US" dirty="0"/>
              <a:t> As opposed to this, while opening a file in write mode, if the specified file does not exist, Python will create a new file.</a:t>
            </a:r>
          </a:p>
          <a:p>
            <a:r>
              <a:rPr lang="en-US" dirty="0"/>
              <a:t> However, while opening a file in write mode, if the specified file already exists, this file gets overwritten. As the name suggests, append mode allows us to write into a file by appending contents at the end of the specified file.</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44D4280B-5486-46D7-A6F0-721EE4D03744}"/>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42980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BD51E-5038-43BD-BDC4-9060B71C2BB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DE009E7F-6F6D-4ED5-80C4-4B9FC3C1592B}"/>
              </a:ext>
            </a:extLst>
          </p:cNvPr>
          <p:cNvSpPr>
            <a:spLocks noGrp="1"/>
          </p:cNvSpPr>
          <p:nvPr>
            <p:ph idx="1"/>
          </p:nvPr>
        </p:nvSpPr>
        <p:spPr/>
        <p:txBody>
          <a:bodyPr/>
          <a:lstStyle/>
          <a:p>
            <a:r>
              <a:rPr lang="en-US" dirty="0"/>
              <a:t>file is a stream of bytes .</a:t>
            </a:r>
          </a:p>
          <a:p>
            <a:r>
              <a:rPr lang="en-US" dirty="0"/>
              <a:t>open(): to open a file modes for opening a file:</a:t>
            </a:r>
          </a:p>
          <a:p>
            <a:r>
              <a:rPr lang="en-US" dirty="0"/>
              <a:t>read(r): to read the file </a:t>
            </a:r>
          </a:p>
          <a:p>
            <a:r>
              <a:rPr lang="en-US" dirty="0"/>
              <a:t>write(w): to write to the file </a:t>
            </a:r>
          </a:p>
          <a:p>
            <a:r>
              <a:rPr lang="en-US" dirty="0"/>
              <a:t>append(a): to write at the end of the file</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C54CBBD2-4DF4-4BE8-B9B7-CBCA4EC7F4FD}"/>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277375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A3E161-E19C-485A-AA9E-150B7F346DA8}"/>
              </a:ext>
            </a:extLst>
          </p:cNvPr>
          <p:cNvSpPr>
            <a:spLocks noGrp="1"/>
          </p:cNvSpPr>
          <p:nvPr>
            <p:ph type="title"/>
          </p:nvPr>
        </p:nvSpPr>
        <p:spPr/>
        <p:txBody>
          <a:bodyPr/>
          <a:lstStyle/>
          <a:p>
            <a:r>
              <a:rPr lang="en-IN" dirty="0"/>
              <a:t>Syntax</a:t>
            </a:r>
          </a:p>
        </p:txBody>
      </p:sp>
      <p:sp>
        <p:nvSpPr>
          <p:cNvPr id="3" name="Content Placeholder 2">
            <a:extLst>
              <a:ext uri="{FF2B5EF4-FFF2-40B4-BE49-F238E27FC236}">
                <a16:creationId xmlns:a16="http://schemas.microsoft.com/office/drawing/2014/main" xmlns="" id="{5D4A206C-7A40-4305-86A7-2FCE052CCBEA}"/>
              </a:ext>
            </a:extLst>
          </p:cNvPr>
          <p:cNvSpPr>
            <a:spLocks noGrp="1"/>
          </p:cNvSpPr>
          <p:nvPr>
            <p:ph idx="1"/>
          </p:nvPr>
        </p:nvSpPr>
        <p:spPr/>
        <p:txBody>
          <a:bodyPr>
            <a:normAutofit fontScale="70000" lnSpcReduction="20000"/>
          </a:bodyPr>
          <a:lstStyle/>
          <a:p>
            <a:r>
              <a:rPr lang="en-US" dirty="0"/>
              <a:t>f = open(</a:t>
            </a:r>
            <a:r>
              <a:rPr lang="en-US" dirty="0" err="1"/>
              <a:t>file_name</a:t>
            </a:r>
            <a:r>
              <a:rPr lang="en-US" dirty="0"/>
              <a:t>, </a:t>
            </a:r>
            <a:r>
              <a:rPr lang="en-US" dirty="0" err="1"/>
              <a:t>access_mode</a:t>
            </a:r>
            <a:r>
              <a:rPr lang="en-US" dirty="0"/>
              <a:t>) by default, a file is opened in read mode</a:t>
            </a:r>
          </a:p>
          <a:p>
            <a:r>
              <a:rPr lang="en-US" dirty="0"/>
              <a:t>In the following statement, the file object returned by the function open has been named f and we will be using this name for writing the contents into the file: </a:t>
            </a:r>
          </a:p>
          <a:p>
            <a:r>
              <a:rPr lang="en-US" dirty="0"/>
              <a:t>&gt;&gt;&gt; f = open('</a:t>
            </a:r>
            <a:r>
              <a:rPr lang="en-US" dirty="0" err="1"/>
              <a:t>PYTHON','w</a:t>
            </a:r>
            <a:r>
              <a:rPr lang="en-US" dirty="0"/>
              <a:t>') By default, the system creates a file in the default working directory. </a:t>
            </a:r>
          </a:p>
          <a:p>
            <a:r>
              <a:rPr lang="en-US" dirty="0"/>
              <a:t>Instead of this relative path name, absolute (full) path name such as F:\PythonCode\Ch09 could also be specified. </a:t>
            </a:r>
          </a:p>
          <a:p>
            <a:r>
              <a:rPr lang="en-US" dirty="0"/>
              <a:t>The functions read and write are used for reading from and writing into the file respectively.</a:t>
            </a:r>
          </a:p>
          <a:p>
            <a:endParaRPr lang="en-US" dirty="0"/>
          </a:p>
          <a:p>
            <a:r>
              <a:rPr lang="en-US" dirty="0"/>
              <a:t>Taneja Sheetal; Kumar Naveen. Python Programming: A modular approach . Pearson Education. Kindle Edition. </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7C4A9466-D1C1-4F9F-847C-611B58036E38}"/>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166841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9F1F93-1A2F-4590-8710-F2F14691DC78}"/>
              </a:ext>
            </a:extLst>
          </p:cNvPr>
          <p:cNvSpPr>
            <a:spLocks noGrp="1"/>
          </p:cNvSpPr>
          <p:nvPr>
            <p:ph type="title"/>
          </p:nvPr>
        </p:nvSpPr>
        <p:spPr/>
        <p:txBody>
          <a:bodyPr/>
          <a:lstStyle/>
          <a:p>
            <a:r>
              <a:rPr lang="en-IN" dirty="0"/>
              <a:t>Syntax:</a:t>
            </a:r>
          </a:p>
        </p:txBody>
      </p:sp>
      <p:sp>
        <p:nvSpPr>
          <p:cNvPr id="3" name="Content Placeholder 2">
            <a:extLst>
              <a:ext uri="{FF2B5EF4-FFF2-40B4-BE49-F238E27FC236}">
                <a16:creationId xmlns:a16="http://schemas.microsoft.com/office/drawing/2014/main" xmlns="" id="{B4DCB6C4-F56D-461D-A2F2-1C5210D66D30}"/>
              </a:ext>
            </a:extLst>
          </p:cNvPr>
          <p:cNvSpPr>
            <a:spLocks noGrp="1"/>
          </p:cNvSpPr>
          <p:nvPr>
            <p:ph idx="1"/>
          </p:nvPr>
        </p:nvSpPr>
        <p:spPr/>
        <p:txBody>
          <a:bodyPr/>
          <a:lstStyle/>
          <a:p>
            <a:r>
              <a:rPr lang="en-US" dirty="0"/>
              <a:t>&gt;&gt;&gt; </a:t>
            </a:r>
            <a:r>
              <a:rPr lang="en-US" dirty="0" err="1"/>
              <a:t>f.write</a:t>
            </a:r>
            <a:r>
              <a:rPr lang="en-US" dirty="0"/>
              <a:t>('''Python: Python is an interactive programming language. Simple syntax of the language makes Python programs easy to read and write.'‘’)</a:t>
            </a:r>
          </a:p>
          <a:p>
            <a:r>
              <a:rPr lang="en-US" dirty="0"/>
              <a:t>reading a file opened for writing yields an error</a:t>
            </a:r>
          </a:p>
          <a:p>
            <a:endParaRPr lang="en-US" dirty="0"/>
          </a:p>
          <a:p>
            <a:r>
              <a:rPr lang="en-US" dirty="0"/>
              <a:t>Taneja Sheetal; Kumar Naveen. Python Programming: A modular approach . Pearson Education. Kindle Edition. </a:t>
            </a:r>
            <a:endParaRPr lang="en-IN" dirty="0"/>
          </a:p>
        </p:txBody>
      </p:sp>
      <p:sp>
        <p:nvSpPr>
          <p:cNvPr id="4" name="Date Placeholder 3">
            <a:extLst>
              <a:ext uri="{FF2B5EF4-FFF2-40B4-BE49-F238E27FC236}">
                <a16:creationId xmlns:a16="http://schemas.microsoft.com/office/drawing/2014/main" xmlns="" id="{439E55A6-98C0-42E6-8B2A-F8F62E2D315B}"/>
              </a:ext>
            </a:extLst>
          </p:cNvPr>
          <p:cNvSpPr>
            <a:spLocks noGrp="1"/>
          </p:cNvSpPr>
          <p:nvPr>
            <p:ph type="dt" sz="half" idx="10"/>
          </p:nvPr>
        </p:nvSpPr>
        <p:spPr/>
        <p:txBody>
          <a:bodyPr/>
          <a:lstStyle/>
          <a:p>
            <a:fld id="{C7FFAEFF-77AC-4387-96C5-94339AB14B94}" type="datetime5">
              <a:rPr lang="en-US" smtClean="0"/>
              <a:pPr/>
              <a:t>14-Mar-23</a:t>
            </a:fld>
            <a:endParaRPr lang="en-IN"/>
          </a:p>
        </p:txBody>
      </p:sp>
    </p:spTree>
    <p:extLst>
      <p:ext uri="{BB962C8B-B14F-4D97-AF65-F5344CB8AC3E}">
        <p14:creationId xmlns:p14="http://schemas.microsoft.com/office/powerpoint/2010/main" xmlns="" val="1044014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2810</Words>
  <Application>Microsoft Office PowerPoint</Application>
  <PresentationFormat>Custom</PresentationFormat>
  <Paragraphs>257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Python Programming for Electrical Engineering Lab:: Lecture topic#  Data Operations#Files</vt:lpstr>
      <vt:lpstr>Discussion Content</vt:lpstr>
      <vt:lpstr>Python core data types</vt:lpstr>
      <vt:lpstr>Files</vt:lpstr>
      <vt:lpstr>File Handling:</vt:lpstr>
      <vt:lpstr>File Handling</vt:lpstr>
      <vt:lpstr>Slide 7</vt:lpstr>
      <vt:lpstr>Syntax</vt:lpstr>
      <vt:lpstr>Syntax:</vt:lpstr>
      <vt:lpstr>Slide 10</vt:lpstr>
      <vt:lpstr>Slide 11</vt:lpstr>
      <vt:lpstr>Example Code</vt:lpstr>
      <vt:lpstr>Reading by number of bytes:</vt:lpstr>
      <vt:lpstr>Example:</vt:lpstr>
      <vt:lpstr>Tell Function</vt:lpstr>
      <vt:lpstr>Readline function</vt:lpstr>
      <vt:lpstr>writelines</vt:lpstr>
      <vt:lpstr>Copying contents</vt:lpstr>
      <vt:lpstr>Writing a structure to file:</vt:lpstr>
      <vt:lpstr>Example</vt:lpstr>
      <vt:lpstr>Other functions</vt:lpstr>
      <vt:lpstr>Errors and Exceptions:</vt:lpstr>
      <vt:lpstr>Slide 23</vt:lpstr>
      <vt:lpstr>Exceptions:</vt:lpstr>
      <vt:lpstr>Exceptions: NameError</vt:lpstr>
      <vt:lpstr>Error Handling</vt:lpstr>
      <vt:lpstr>Type Error:</vt:lpstr>
      <vt:lpstr>Value Error:</vt:lpstr>
      <vt:lpstr>Zerodivision Error:</vt:lpstr>
      <vt:lpstr>OSError</vt:lpstr>
      <vt:lpstr>IndexError:</vt:lpstr>
      <vt:lpstr>Exception Handling:</vt:lpstr>
      <vt:lpstr>Example</vt:lpstr>
      <vt:lpstr>Example#2</vt:lpstr>
      <vt:lpstr>Example#3</vt:lpstr>
      <vt:lpstr>Additional reading</vt:lpstr>
      <vt:lpstr>Books:</vt:lpstr>
      <vt:lpstr>References:</vt:lpstr>
      <vt:lpstr>Thank you,   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Lab</dc:title>
  <dc:creator>Dr.K.Srikanth</dc:creator>
  <cp:lastModifiedBy>Student</cp:lastModifiedBy>
  <cp:revision>182</cp:revision>
  <dcterms:created xsi:type="dcterms:W3CDTF">2021-04-26T02:07:03Z</dcterms:created>
  <dcterms:modified xsi:type="dcterms:W3CDTF">2023-03-14T06:24:21Z</dcterms:modified>
  <cp:category>Draft</cp:category>
</cp:coreProperties>
</file>