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57" r:id="rId3"/>
    <p:sldId id="258" r:id="rId4"/>
    <p:sldId id="280" r:id="rId5"/>
    <p:sldId id="281" r:id="rId6"/>
    <p:sldId id="282" r:id="rId7"/>
    <p:sldId id="284" r:id="rId8"/>
    <p:sldId id="259" r:id="rId9"/>
    <p:sldId id="260" r:id="rId10"/>
    <p:sldId id="261" r:id="rId11"/>
    <p:sldId id="262" r:id="rId12"/>
    <p:sldId id="263" r:id="rId13"/>
    <p:sldId id="265" r:id="rId14"/>
    <p:sldId id="266" r:id="rId15"/>
    <p:sldId id="267" r:id="rId16"/>
    <p:sldId id="271" r:id="rId17"/>
    <p:sldId id="270" r:id="rId18"/>
    <p:sldId id="269" r:id="rId19"/>
    <p:sldId id="268" r:id="rId20"/>
    <p:sldId id="272" r:id="rId21"/>
    <p:sldId id="274" r:id="rId22"/>
    <p:sldId id="283" r:id="rId23"/>
    <p:sldId id="264"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114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E0E637-A840-40EA-9C1B-13BDD5C6ADC1}" type="datetimeFigureOut">
              <a:rPr lang="en-US" smtClean="0"/>
              <a:t>12/26/2023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19EA2E-386A-4B6E-89A8-8932C7577F51}"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2159A-E909-4D14-B94B-6193B53AD9BF}"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85FFB-0C95-4BC4-9695-2E544C391F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2159A-E909-4D14-B94B-6193B53AD9BF}" type="datetimeFigureOut">
              <a:rPr lang="en-US" smtClean="0"/>
              <a:pPr/>
              <a:t>12/26/2023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85FFB-0C95-4BC4-9695-2E544C391F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Industrial Automation and Control</a:t>
            </a:r>
            <a:endParaRPr lang="en-US" dirty="0"/>
          </a:p>
        </p:txBody>
      </p:sp>
      <p:sp>
        <p:nvSpPr>
          <p:cNvPr id="3" name="Subtitle 2"/>
          <p:cNvSpPr>
            <a:spLocks noGrp="1"/>
          </p:cNvSpPr>
          <p:nvPr>
            <p:ph type="subTitle" idx="1"/>
          </p:nvPr>
        </p:nvSpPr>
        <p:spPr/>
        <p:txBody>
          <a:bodyPr/>
          <a:lstStyle/>
          <a:p>
            <a:r>
              <a:rPr lang="en-IN" dirty="0" smtClean="0"/>
              <a:t>Dr. </a:t>
            </a:r>
            <a:r>
              <a:rPr lang="en-IN" dirty="0" err="1" smtClean="0"/>
              <a:t>Kavirayani</a:t>
            </a:r>
            <a:r>
              <a:rPr lang="en-IN" dirty="0" smtClean="0"/>
              <a:t> </a:t>
            </a:r>
            <a:r>
              <a:rPr lang="en-IN" dirty="0" err="1" smtClean="0"/>
              <a:t>Srikanth</a:t>
            </a:r>
            <a:endParaRPr lang="en-IN" dirty="0" smtClean="0"/>
          </a:p>
          <a:p>
            <a:r>
              <a:rPr lang="en-IN" dirty="0" smtClean="0"/>
              <a:t>Asst. Professor</a:t>
            </a:r>
          </a:p>
          <a:p>
            <a:r>
              <a:rPr lang="en-IN" dirty="0" smtClean="0"/>
              <a:t>Dept. of EEE</a:t>
            </a:r>
            <a:endParaRPr lang="en-US" dirty="0"/>
          </a:p>
        </p:txBody>
      </p:sp>
      <p:pic>
        <p:nvPicPr>
          <p:cNvPr id="4" name="Picture 3" descr="College Logo_GVPCEA.jpg"/>
          <p:cNvPicPr>
            <a:picLocks noChangeAspect="1"/>
          </p:cNvPicPr>
          <p:nvPr/>
        </p:nvPicPr>
        <p:blipFill>
          <a:blip r:embed="rId2" cstate="print"/>
          <a:stretch>
            <a:fillRect/>
          </a:stretch>
        </p:blipFill>
        <p:spPr>
          <a:xfrm>
            <a:off x="4000496" y="642918"/>
            <a:ext cx="1198422" cy="12282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is this a pyramid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because as you go up the pyramid, the spatial scale and time scale of a given system at that level increase. </a:t>
            </a:r>
          </a:p>
          <a:p>
            <a:r>
              <a:rPr lang="en-US" dirty="0" smtClean="0"/>
              <a:t>For example, consider one sensor system measures one process variable in the whole machine, look only at that variable, in that sense, its spatial scale is very limited.</a:t>
            </a:r>
          </a:p>
          <a:p>
            <a:r>
              <a:rPr lang="en-US" dirty="0" smtClean="0"/>
              <a:t> In the whole shop floor, there are several machines, and in each machine there are several process variables at the sensor (level zero), so in that sense, its scope is very limited, but its interaction is over very small time scale (sampling time) it gives to the controller, each value represents the variable over a very short time in that sense each value which comes from a sensor has a very short time scale.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Pyramid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you go up for example, if you go to the automatic control, the latter also watches the sampling level, it computes control input for the plant at each sample time. </a:t>
            </a:r>
          </a:p>
          <a:p>
            <a:r>
              <a:rPr lang="en-US" dirty="0" smtClean="0"/>
              <a:t>Sometimes considerations are made of large duration.</a:t>
            </a:r>
          </a:p>
          <a:p>
            <a:r>
              <a:rPr lang="en-US" dirty="0" smtClean="0"/>
              <a:t> For example, when you say that the settling time should be low. When considering setting time you are considering that if you make change from one operating time to another, how the output reach from one level to another. So you are typically concerning about duration of time. </a:t>
            </a:r>
          </a:p>
          <a:p>
            <a:r>
              <a:rPr lang="en-US" dirty="0" smtClean="0"/>
              <a:t>If you go to supervisory control level one of the major function of this level is to change a set point. The set points change is not made every moment. Control input changes affects the plant every sample time. But set points changes are not made every sample time, Let us say some hours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pyramid?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One automatic controller may take control action over several sensors into account. </a:t>
            </a:r>
          </a:p>
          <a:p>
            <a:r>
              <a:rPr lang="en-US" dirty="0" smtClean="0"/>
              <a:t>In that sense, its spatial scale increases. One supervisory controller will typically look after a number of automatically control loops and typically looks after one piece of equipment, like a boiler, a refinery or distillation column. </a:t>
            </a:r>
          </a:p>
          <a:p>
            <a:r>
              <a:rPr lang="en-US" dirty="0" smtClean="0"/>
              <a:t>Typically, there will have many automatic controlling loops. </a:t>
            </a:r>
          </a:p>
          <a:p>
            <a:r>
              <a:rPr lang="en-US" dirty="0" smtClean="0"/>
              <a:t>Similarly, a shop floor may be made of several set units of machines, so the production control is done typically at the shop level. </a:t>
            </a:r>
          </a:p>
          <a:p>
            <a:r>
              <a:rPr lang="en-US" dirty="0" smtClean="0"/>
              <a:t>While the enterprise control is done at overall enterprise level, so as you go up, the time scale will increase and the spatial scale will also increase. That is why it is a pyramid is not a cylinder.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285860"/>
            <a:ext cx="8904868" cy="396410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 System</a:t>
            </a:r>
            <a:endParaRPr lang="en-US" dirty="0"/>
          </a:p>
        </p:txBody>
      </p:sp>
      <p:pic>
        <p:nvPicPr>
          <p:cNvPr id="3074" name="Picture 2"/>
          <p:cNvPicPr>
            <a:picLocks noChangeAspect="1" noChangeArrowheads="1"/>
          </p:cNvPicPr>
          <p:nvPr/>
        </p:nvPicPr>
        <p:blipFill>
          <a:blip r:embed="rId2"/>
          <a:srcRect/>
          <a:stretch>
            <a:fillRect/>
          </a:stretch>
        </p:blipFill>
        <p:spPr bwMode="auto">
          <a:xfrm>
            <a:off x="428596" y="2143116"/>
            <a:ext cx="8352039" cy="338139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Actuator System</a:t>
            </a:r>
            <a:endParaRPr lang="en-US" dirty="0"/>
          </a:p>
        </p:txBody>
      </p:sp>
      <p:pic>
        <p:nvPicPr>
          <p:cNvPr id="4098" name="Picture 2"/>
          <p:cNvPicPr>
            <a:picLocks noChangeAspect="1" noChangeArrowheads="1"/>
          </p:cNvPicPr>
          <p:nvPr/>
        </p:nvPicPr>
        <p:blipFill>
          <a:blip r:embed="rId2"/>
          <a:srcRect/>
          <a:stretch>
            <a:fillRect/>
          </a:stretch>
        </p:blipFill>
        <p:spPr bwMode="auto">
          <a:xfrm>
            <a:off x="500034" y="1643050"/>
            <a:ext cx="8216485" cy="41817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Level-0:: Sensors and actuators</a:t>
            </a:r>
            <a:endParaRPr lang="en-US" dirty="0"/>
          </a:p>
        </p:txBody>
      </p:sp>
      <p:sp>
        <p:nvSpPr>
          <p:cNvPr id="3" name="Content Placeholder 2"/>
          <p:cNvSpPr>
            <a:spLocks noGrp="1"/>
          </p:cNvSpPr>
          <p:nvPr>
            <p:ph idx="1"/>
          </p:nvPr>
        </p:nvSpPr>
        <p:spPr/>
        <p:txBody>
          <a:bodyPr/>
          <a:lstStyle/>
          <a:p>
            <a:pPr>
              <a:buNone/>
            </a:pPr>
            <a:r>
              <a:rPr lang="en-US" dirty="0" smtClean="0"/>
              <a:t>• Analog electronic signal conditioning followed by 	 Digital processing </a:t>
            </a:r>
          </a:p>
          <a:p>
            <a:pPr lvl="1"/>
            <a:r>
              <a:rPr lang="en-US" dirty="0" smtClean="0"/>
              <a:t>Diagnostics/calibration/configuration </a:t>
            </a:r>
          </a:p>
          <a:p>
            <a:pPr lvl="1"/>
            <a:r>
              <a:rPr lang="en-US" dirty="0" smtClean="0"/>
              <a:t>Communication</a:t>
            </a:r>
          </a:p>
          <a:p>
            <a:pPr lvl="1"/>
            <a:r>
              <a:rPr lang="en-US" dirty="0" smtClean="0"/>
              <a:t>Signal protection and transmission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Level-1 Automatic 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Controls analog continuous process variables </a:t>
            </a:r>
          </a:p>
          <a:p>
            <a:r>
              <a:rPr lang="en-US" dirty="0" smtClean="0"/>
              <a:t>closed loop control </a:t>
            </a:r>
          </a:p>
          <a:p>
            <a:r>
              <a:rPr lang="en-US" dirty="0" smtClean="0"/>
              <a:t>Track/hold set point/ (follow the set point). The set point is not constant it should hold it) </a:t>
            </a:r>
          </a:p>
          <a:p>
            <a:r>
              <a:rPr lang="en-US" dirty="0" smtClean="0"/>
              <a:t>Reject disturbance </a:t>
            </a:r>
          </a:p>
          <a:p>
            <a:r>
              <a:rPr lang="en-US" dirty="0" smtClean="0"/>
              <a:t>Generic PID/special purpose</a:t>
            </a:r>
          </a:p>
          <a:p>
            <a:r>
              <a:rPr lang="en-US" dirty="0" smtClean="0"/>
              <a:t> Tunable </a:t>
            </a:r>
          </a:p>
          <a:p>
            <a:r>
              <a:rPr lang="en-US" dirty="0" smtClean="0"/>
              <a:t>Dedicated digital RTS (microprocessor based system) </a:t>
            </a:r>
          </a:p>
          <a:p>
            <a:r>
              <a:rPr lang="en-US" dirty="0" smtClean="0"/>
              <a:t>Comparatively inexpensive The second type of the automatic control is the sequence/discrete event control. </a:t>
            </a:r>
          </a:p>
          <a:p>
            <a:r>
              <a:rPr lang="en-US" dirty="0" smtClean="0"/>
              <a:t>Control of discrete valued process variables (ON/OFF or High/ Medium/Low).</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Level-2:: Supervisory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Set point computation (Impact on energy, quality, production volume) </a:t>
            </a:r>
          </a:p>
          <a:p>
            <a:r>
              <a:rPr lang="en-US" dirty="0" smtClean="0"/>
              <a:t>b- Start up, shutdown, emergency operations </a:t>
            </a:r>
          </a:p>
          <a:p>
            <a:r>
              <a:rPr lang="en-US" dirty="0" smtClean="0"/>
              <a:t>c- Control reconfiguration/tuning </a:t>
            </a:r>
          </a:p>
          <a:p>
            <a:r>
              <a:rPr lang="en-US" dirty="0" smtClean="0"/>
              <a:t>d- Performance monitoring/diagnostics </a:t>
            </a:r>
          </a:p>
          <a:p>
            <a:r>
              <a:rPr lang="en-US" dirty="0" smtClean="0"/>
              <a:t>e- Operator interface </a:t>
            </a:r>
          </a:p>
          <a:p>
            <a:r>
              <a:rPr lang="en-US" dirty="0" smtClean="0"/>
              <a:t>f- Domain dependent (physical model based g- Hard/soft real time </a:t>
            </a:r>
          </a:p>
          <a:p>
            <a:r>
              <a:rPr lang="en-US" dirty="0" smtClean="0"/>
              <a:t>h- Expensive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3 Production Control</a:t>
            </a:r>
            <a:endParaRPr lang="en-US" dirty="0"/>
          </a:p>
        </p:txBody>
      </p:sp>
      <p:sp>
        <p:nvSpPr>
          <p:cNvPr id="3" name="Content Placeholder 2"/>
          <p:cNvSpPr>
            <a:spLocks noGrp="1"/>
          </p:cNvSpPr>
          <p:nvPr>
            <p:ph idx="1"/>
          </p:nvPr>
        </p:nvSpPr>
        <p:spPr/>
        <p:txBody>
          <a:bodyPr/>
          <a:lstStyle/>
          <a:p>
            <a:r>
              <a:rPr lang="en-US" dirty="0" smtClean="0"/>
              <a:t>a- Process scheduling </a:t>
            </a:r>
          </a:p>
          <a:p>
            <a:r>
              <a:rPr lang="en-US" dirty="0" smtClean="0"/>
              <a:t>b- Material handling </a:t>
            </a:r>
          </a:p>
          <a:p>
            <a:r>
              <a:rPr lang="en-US" dirty="0" smtClean="0"/>
              <a:t>c- Maintenance management</a:t>
            </a:r>
          </a:p>
          <a:p>
            <a:r>
              <a:rPr lang="en-US" dirty="0" smtClean="0"/>
              <a:t> d- Inventory management </a:t>
            </a:r>
          </a:p>
          <a:p>
            <a:r>
              <a:rPr lang="en-US" dirty="0" smtClean="0"/>
              <a:t>e- Quality management</a:t>
            </a:r>
          </a:p>
          <a:p>
            <a:r>
              <a:rPr lang="en-US" dirty="0" smtClean="0"/>
              <a:t> f- Resource optimization technology</a:t>
            </a:r>
          </a:p>
          <a:p>
            <a:r>
              <a:rPr lang="en-US" dirty="0" smtClean="0"/>
              <a:t> g- On-line non-real time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Objectives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CO1 Describe the architecture of industrial automation systems (L2) </a:t>
            </a:r>
            <a:br>
              <a:rPr lang="en-US" dirty="0" smtClean="0"/>
            </a:br>
            <a:endParaRPr lang="en-US" dirty="0" smtClean="0"/>
          </a:p>
          <a:p>
            <a:r>
              <a:rPr lang="en-US" dirty="0" smtClean="0"/>
              <a:t>CO2 Distinguish PID control tuning techniques (L3) </a:t>
            </a:r>
          </a:p>
          <a:p>
            <a:r>
              <a:rPr lang="en-US" dirty="0" smtClean="0"/>
              <a:t>CO3 Explain time delay systems and special control structures and PLCs (L3)</a:t>
            </a:r>
          </a:p>
          <a:p>
            <a:r>
              <a:rPr lang="en-US" dirty="0" smtClean="0"/>
              <a:t> CO4 Explain the working of flow control valves in hydraulic systems(L4) </a:t>
            </a:r>
            <a:br>
              <a:rPr lang="en-US" dirty="0" smtClean="0"/>
            </a:br>
            <a:endParaRPr lang="en-US" dirty="0" smtClean="0"/>
          </a:p>
          <a:p>
            <a:r>
              <a:rPr lang="en-US" dirty="0" smtClean="0"/>
              <a:t>CO5 Illustrate the working of Industrial Drives and Electrical Vehicle Drives (L4</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4:: Enterprise</a:t>
            </a:r>
            <a:endParaRPr lang="en-US" dirty="0"/>
          </a:p>
        </p:txBody>
      </p:sp>
      <p:sp>
        <p:nvSpPr>
          <p:cNvPr id="3" name="Content Placeholder 2"/>
          <p:cNvSpPr>
            <a:spLocks noGrp="1"/>
          </p:cNvSpPr>
          <p:nvPr>
            <p:ph idx="1"/>
          </p:nvPr>
        </p:nvSpPr>
        <p:spPr/>
        <p:txBody>
          <a:bodyPr/>
          <a:lstStyle/>
          <a:p>
            <a:r>
              <a:rPr lang="en-IN" dirty="0" smtClean="0"/>
              <a:t>Supply </a:t>
            </a:r>
          </a:p>
          <a:p>
            <a:r>
              <a:rPr lang="en-IN" dirty="0" smtClean="0"/>
              <a:t>Demand</a:t>
            </a:r>
          </a:p>
          <a:p>
            <a:r>
              <a:rPr lang="en-IN" dirty="0" smtClean="0"/>
              <a:t>Cash flow</a:t>
            </a:r>
          </a:p>
          <a:p>
            <a:r>
              <a:rPr lang="en-IN" dirty="0" smtClean="0"/>
              <a:t>Product Marketing</a:t>
            </a:r>
          </a:p>
          <a:p>
            <a:pPr>
              <a:buNone/>
            </a:pPr>
            <a:endParaRPr lang="en-IN"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857356" y="857232"/>
            <a:ext cx="5643602" cy="5512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885825"/>
            <a:ext cx="9163050" cy="50863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t>Industrial Instrumentation, Control and Automation, S. </a:t>
            </a:r>
            <a:r>
              <a:rPr lang="en-US" dirty="0" err="1" smtClean="0"/>
              <a:t>Mukhopadhyay</a:t>
            </a:r>
            <a:r>
              <a:rPr lang="en-US" dirty="0" smtClean="0"/>
              <a:t>, S. </a:t>
            </a:r>
            <a:r>
              <a:rPr lang="en-US" dirty="0" err="1" smtClean="0"/>
              <a:t>Sen</a:t>
            </a:r>
            <a:r>
              <a:rPr lang="en-US" dirty="0" smtClean="0"/>
              <a:t> and A. K. Deb, </a:t>
            </a:r>
            <a:r>
              <a:rPr lang="en-US" dirty="0" err="1" smtClean="0"/>
              <a:t>Jaico</a:t>
            </a:r>
            <a:r>
              <a:rPr lang="en-US" dirty="0" smtClean="0"/>
              <a:t> Publishing House, 2013 </a:t>
            </a:r>
          </a:p>
          <a:p>
            <a:r>
              <a:rPr lang="en-US" dirty="0" err="1" smtClean="0"/>
              <a:t>oai:ojs.pkp.sfu.ca:article</a:t>
            </a:r>
            <a:r>
              <a:rPr lang="en-US" dirty="0" smtClean="0"/>
              <a:t>/2628</a:t>
            </a:r>
          </a:p>
          <a:p>
            <a:r>
              <a:rPr lang="en-US" dirty="0" smtClean="0"/>
              <a:t>https://www.ieee802.org/3/ad_hoc/ngrates/public/18_03/woods_nea_01_0318.pdf</a:t>
            </a:r>
          </a:p>
          <a:p>
            <a:r>
              <a:rPr lang="en-US" dirty="0" smtClean="0"/>
              <a:t>http://www.atriainfotek.com/industries.html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US" dirty="0"/>
          </a:p>
        </p:txBody>
      </p:sp>
      <p:sp>
        <p:nvSpPr>
          <p:cNvPr id="3" name="Content Placeholder 2"/>
          <p:cNvSpPr>
            <a:spLocks noGrp="1"/>
          </p:cNvSpPr>
          <p:nvPr>
            <p:ph idx="1"/>
          </p:nvPr>
        </p:nvSpPr>
        <p:spPr/>
        <p:txBody>
          <a:bodyPr/>
          <a:lstStyle/>
          <a:p>
            <a:r>
              <a:rPr lang="en-IN" dirty="0" smtClean="0"/>
              <a:t>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Unit-1 Syllabus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 - Architecture of Industrial Automation Systems–Classification- Examples-Pharmaceutical Industries and Measurements, Food Processing Industry, Aerospace Industry, Bioprocess Industry, Paper &amp; Textile Industry, Automation Pyramid Measurement Systems </a:t>
            </a:r>
            <a:br>
              <a:rPr lang="en-US" dirty="0" smtClean="0"/>
            </a:br>
            <a:endParaRPr lang="en-US" dirty="0" smtClean="0"/>
          </a:p>
          <a:p>
            <a:r>
              <a:rPr lang="en-US" dirty="0" smtClean="0"/>
              <a:t>Characteristics –Semiconductor sensors, Smart Sensors, </a:t>
            </a:r>
            <a:r>
              <a:rPr lang="en-US" dirty="0" err="1" smtClean="0"/>
              <a:t>Microsensors</a:t>
            </a:r>
            <a:r>
              <a:rPr lang="en-US" dirty="0" smtClean="0"/>
              <a:t>, IR Radiation Sensors, Ultrasonic Sensors, </a:t>
            </a:r>
            <a:r>
              <a:rPr lang="en-US" dirty="0" err="1" smtClean="0"/>
              <a:t>Fibre</a:t>
            </a:r>
            <a:r>
              <a:rPr lang="en-US" dirty="0" smtClean="0"/>
              <a:t> Optic Sensors, Chemical Sensors, Biosensors, Data Acquisition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dustrial Automation System Integrators | Process Automation | Cates"/>
          <p:cNvPicPr>
            <a:picLocks noChangeAspect="1" noChangeArrowheads="1"/>
          </p:cNvPicPr>
          <p:nvPr/>
        </p:nvPicPr>
        <p:blipFill>
          <a:blip r:embed="rId2"/>
          <a:srcRect/>
          <a:stretch>
            <a:fillRect/>
          </a:stretch>
        </p:blipFill>
        <p:spPr bwMode="auto">
          <a:xfrm>
            <a:off x="857224" y="1000108"/>
            <a:ext cx="7408795" cy="45291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733425" y="1228725"/>
            <a:ext cx="7677150" cy="4400550"/>
          </a:xfrm>
          <a:prstGeom prst="rect">
            <a:avLst/>
          </a:prstGeom>
          <a:noFill/>
          <a:ln w="9525">
            <a:noFill/>
            <a:miter lim="800000"/>
            <a:headEnd/>
            <a:tailEnd/>
          </a:ln>
          <a:effectLst/>
        </p:spPr>
      </p:pic>
      <p:sp>
        <p:nvSpPr>
          <p:cNvPr id="3" name="TextBox 2"/>
          <p:cNvSpPr txBox="1"/>
          <p:nvPr/>
        </p:nvSpPr>
        <p:spPr>
          <a:xfrm>
            <a:off x="785786" y="5214950"/>
            <a:ext cx="2857520" cy="369332"/>
          </a:xfrm>
          <a:prstGeom prst="rect">
            <a:avLst/>
          </a:prstGeom>
          <a:noFill/>
        </p:spPr>
        <p:txBody>
          <a:bodyPr wrap="square" rtlCol="0">
            <a:spAutoFit/>
          </a:bodyPr>
          <a:lstStyle/>
          <a:p>
            <a:r>
              <a:rPr lang="en-IN" dirty="0" smtClean="0"/>
              <a:t>Operational Technology(OT)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690563" y="1209675"/>
            <a:ext cx="7762875" cy="4438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642910" y="785794"/>
            <a:ext cx="7810290" cy="557216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Automation Pyramid</a:t>
            </a:r>
            <a:endParaRPr lang="en-US" dirty="0"/>
          </a:p>
        </p:txBody>
      </p:sp>
      <p:pic>
        <p:nvPicPr>
          <p:cNvPr id="1026" name="Picture 2"/>
          <p:cNvPicPr>
            <a:picLocks noChangeAspect="1" noChangeArrowheads="1"/>
          </p:cNvPicPr>
          <p:nvPr/>
        </p:nvPicPr>
        <p:blipFill>
          <a:blip r:embed="rId2"/>
          <a:srcRect/>
          <a:stretch>
            <a:fillRect/>
          </a:stretch>
        </p:blipFill>
        <p:spPr bwMode="auto">
          <a:xfrm>
            <a:off x="928662" y="1357298"/>
            <a:ext cx="7570006" cy="496256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Automation Pyramid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Level 0 is a sensor and actuator that directly interact with the process of the machine. </a:t>
            </a:r>
          </a:p>
          <a:p>
            <a:pPr algn="just"/>
            <a:r>
              <a:rPr lang="en-US" dirty="0" smtClean="0"/>
              <a:t>Level 1 is an automatic control and Level 2 is a supervisory control. </a:t>
            </a:r>
          </a:p>
          <a:p>
            <a:pPr algn="just"/>
            <a:r>
              <a:rPr lang="en-US" dirty="0" smtClean="0"/>
              <a:t>Level 3 production control which is responsible for maintenance, production, quality, inventory, etc. </a:t>
            </a:r>
          </a:p>
          <a:p>
            <a:pPr algn="just"/>
            <a:r>
              <a:rPr lang="en-US" dirty="0" smtClean="0"/>
              <a:t>Level 4 enterprise is mainly concerned with management functions, sales, marketing, etc</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790</Words>
  <Application>Microsoft Office PowerPoint</Application>
  <PresentationFormat>On-screen Show (4:3)</PresentationFormat>
  <Paragraphs>80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Industrial Automation and Control</vt:lpstr>
      <vt:lpstr>Course Objectives</vt:lpstr>
      <vt:lpstr>Unit-1 Syllabus</vt:lpstr>
      <vt:lpstr>Slide 4</vt:lpstr>
      <vt:lpstr>Slide 5</vt:lpstr>
      <vt:lpstr>Slide 6</vt:lpstr>
      <vt:lpstr>Slide 7</vt:lpstr>
      <vt:lpstr>Automation Pyramid</vt:lpstr>
      <vt:lpstr>Automation Pyramid</vt:lpstr>
      <vt:lpstr>Why is this a pyramid</vt:lpstr>
      <vt:lpstr>Why Pyramid</vt:lpstr>
      <vt:lpstr>Why pyramid?</vt:lpstr>
      <vt:lpstr>Slide 13</vt:lpstr>
      <vt:lpstr>Sensor System</vt:lpstr>
      <vt:lpstr>Actuator System</vt:lpstr>
      <vt:lpstr>Level-0:: Sensors and actuators</vt:lpstr>
      <vt:lpstr>Level-1 Automatic Control</vt:lpstr>
      <vt:lpstr>Level-2:: Supervisory Control</vt:lpstr>
      <vt:lpstr>Level 3 Production Control</vt:lpstr>
      <vt:lpstr>Level 4:: Enterprise</vt:lpstr>
      <vt:lpstr>Slide 21</vt:lpstr>
      <vt:lpstr>Slide 22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 and Control</dc:title>
  <dc:creator>Student</dc:creator>
  <cp:lastModifiedBy>Student</cp:lastModifiedBy>
  <cp:revision>29</cp:revision>
  <dcterms:created xsi:type="dcterms:W3CDTF">2023-01-27T07:45:51Z</dcterms:created>
  <dcterms:modified xsi:type="dcterms:W3CDTF">2023-12-26T09:22:15Z</dcterms:modified>
</cp:coreProperties>
</file>