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7" r:id="rId10"/>
    <p:sldId id="268" r:id="rId11"/>
    <p:sldId id="269" r:id="rId12"/>
    <p:sldId id="266" r:id="rId13"/>
    <p:sldId id="265" r:id="rId14"/>
    <p:sldId id="272"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09D949-78FC-4EDF-B76D-C4FC53C1394E}"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09D949-78FC-4EDF-B76D-C4FC53C1394E}"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09D949-78FC-4EDF-B76D-C4FC53C1394E}"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09D949-78FC-4EDF-B76D-C4FC53C1394E}"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09D949-78FC-4EDF-B76D-C4FC53C1394E}"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09D949-78FC-4EDF-B76D-C4FC53C1394E}"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09D949-78FC-4EDF-B76D-C4FC53C1394E}" type="datetimeFigureOut">
              <a:rPr lang="en-US" smtClean="0"/>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09D949-78FC-4EDF-B76D-C4FC53C1394E}" type="datetimeFigureOut">
              <a:rPr lang="en-US" smtClean="0"/>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9D949-78FC-4EDF-B76D-C4FC53C1394E}" type="datetimeFigureOut">
              <a:rPr lang="en-US" smtClean="0"/>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09D949-78FC-4EDF-B76D-C4FC53C1394E}"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09D949-78FC-4EDF-B76D-C4FC53C1394E}" type="datetimeFigureOut">
              <a:rPr lang="en-US" smtClean="0"/>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2FB2A-9C2D-44B1-A67F-10F6C28C18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9D949-78FC-4EDF-B76D-C4FC53C1394E}" type="datetimeFigureOut">
              <a:rPr lang="en-US" smtClean="0"/>
              <a:t>3/23/2023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2FB2A-9C2D-44B1-A67F-10F6C28C18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Industrial Automation and Control (20EE11Q3)</a:t>
            </a:r>
            <a:endParaRPr lang="en-US" dirty="0"/>
          </a:p>
        </p:txBody>
      </p:sp>
      <p:sp>
        <p:nvSpPr>
          <p:cNvPr id="3" name="Subtitle 2"/>
          <p:cNvSpPr>
            <a:spLocks noGrp="1"/>
          </p:cNvSpPr>
          <p:nvPr>
            <p:ph type="subTitle" idx="1"/>
          </p:nvPr>
        </p:nvSpPr>
        <p:spPr/>
        <p:txBody>
          <a:bodyPr/>
          <a:lstStyle/>
          <a:p>
            <a:r>
              <a:rPr lang="en-IN" dirty="0" smtClean="0"/>
              <a:t>Dr. </a:t>
            </a:r>
            <a:r>
              <a:rPr lang="en-IN" dirty="0" err="1" smtClean="0"/>
              <a:t>Kavirayani</a:t>
            </a:r>
            <a:r>
              <a:rPr lang="en-IN" dirty="0" smtClean="0"/>
              <a:t> </a:t>
            </a:r>
            <a:r>
              <a:rPr lang="en-IN" dirty="0" err="1" smtClean="0"/>
              <a:t>Srikanth</a:t>
            </a:r>
            <a:endParaRPr lang="en-IN" dirty="0" smtClean="0"/>
          </a:p>
          <a:p>
            <a:r>
              <a:rPr lang="en-IN" dirty="0" smtClean="0"/>
              <a:t>Asst. Professor</a:t>
            </a:r>
          </a:p>
          <a:p>
            <a:r>
              <a:rPr lang="en-IN" dirty="0" smtClean="0"/>
              <a:t>Dept. of EEE</a:t>
            </a:r>
            <a:endParaRPr lang="en-US" dirty="0"/>
          </a:p>
        </p:txBody>
      </p:sp>
      <p:pic>
        <p:nvPicPr>
          <p:cNvPr id="4" name="Picture 3" descr="College Logo_GVPCEA.jpg"/>
          <p:cNvPicPr>
            <a:picLocks noChangeAspect="1"/>
          </p:cNvPicPr>
          <p:nvPr/>
        </p:nvPicPr>
        <p:blipFill>
          <a:blip r:embed="rId2" cstate="print"/>
          <a:stretch>
            <a:fillRect/>
          </a:stretch>
        </p:blipFill>
        <p:spPr>
          <a:xfrm>
            <a:off x="4000496" y="642918"/>
            <a:ext cx="1198422" cy="122820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fontScale="62500" lnSpcReduction="20000"/>
          </a:bodyPr>
          <a:lstStyle/>
          <a:p>
            <a:r>
              <a:rPr lang="en-US" i="1" dirty="0"/>
              <a:t>Automatic Gage Control (AGC) is the most important control scheme in a rolling mill. </a:t>
            </a:r>
            <a:endParaRPr lang="en-US" i="1" dirty="0" smtClean="0"/>
          </a:p>
          <a:p>
            <a:r>
              <a:rPr lang="en-US" i="1" dirty="0" smtClean="0"/>
              <a:t>Its </a:t>
            </a:r>
            <a:r>
              <a:rPr lang="en-US" i="1" dirty="0"/>
              <a:t>main objective is to maintain the thickness of the sheet steel coming out of a rolling mill constant</a:t>
            </a:r>
            <a:r>
              <a:rPr lang="en-US" i="1" dirty="0" smtClean="0"/>
              <a:t>.</a:t>
            </a:r>
          </a:p>
          <a:p>
            <a:r>
              <a:rPr lang="en-US" i="1" dirty="0" smtClean="0"/>
              <a:t> </a:t>
            </a:r>
            <a:r>
              <a:rPr lang="en-US" i="1" dirty="0"/>
              <a:t>The basic feedback scheme for AGC in a single stand rolling mill is shown in Fig. 4</a:t>
            </a:r>
            <a:r>
              <a:rPr lang="en-US" i="1" dirty="0" smtClean="0"/>
              <a:t>.</a:t>
            </a:r>
          </a:p>
          <a:p>
            <a:r>
              <a:rPr lang="en-US" i="1" dirty="0" smtClean="0"/>
              <a:t> </a:t>
            </a:r>
            <a:r>
              <a:rPr lang="en-US" i="1" dirty="0"/>
              <a:t>The gage is controlled by varying the gap between the rollers in a stand. </a:t>
            </a:r>
            <a:endParaRPr lang="en-US" i="1" dirty="0" smtClean="0"/>
          </a:p>
          <a:p>
            <a:r>
              <a:rPr lang="en-US" i="1" dirty="0" smtClean="0"/>
              <a:t>In </a:t>
            </a:r>
            <a:r>
              <a:rPr lang="en-US" i="1" dirty="0"/>
              <a:t>fact, there are a number of stands in a rolling milling and the rolling is carried out in stages</a:t>
            </a:r>
            <a:r>
              <a:rPr lang="en-US" i="1" dirty="0" smtClean="0"/>
              <a:t>.</a:t>
            </a:r>
          </a:p>
          <a:p>
            <a:r>
              <a:rPr lang="en-US" i="1" dirty="0" smtClean="0"/>
              <a:t> </a:t>
            </a:r>
            <a:r>
              <a:rPr lang="en-US" i="1" dirty="0"/>
              <a:t>Hydraulic actuators are normally used for roll gap adjustment</a:t>
            </a:r>
            <a:r>
              <a:rPr lang="en-US" i="1" dirty="0" smtClean="0"/>
              <a:t>.</a:t>
            </a:r>
          </a:p>
          <a:p>
            <a:r>
              <a:rPr lang="en-US" i="1" dirty="0" smtClean="0"/>
              <a:t> </a:t>
            </a:r>
            <a:r>
              <a:rPr lang="en-US" i="1" dirty="0"/>
              <a:t>In this scheme, the gage of the strip is measured at the exit stand and compared with the reference gage command. </a:t>
            </a:r>
            <a:endParaRPr lang="en-US" i="1" dirty="0" smtClean="0"/>
          </a:p>
          <a:p>
            <a:r>
              <a:rPr lang="en-US" i="1" dirty="0" smtClean="0"/>
              <a:t>The </a:t>
            </a:r>
            <a:r>
              <a:rPr lang="en-US" i="1" dirty="0"/>
              <a:t>error is amplified to operate the servo valve of the hydraulic actuator. </a:t>
            </a:r>
            <a:endParaRPr lang="en-US" i="1" dirty="0" smtClean="0"/>
          </a:p>
          <a:p>
            <a:r>
              <a:rPr lang="en-US" i="1" dirty="0" smtClean="0"/>
              <a:t>The </a:t>
            </a:r>
            <a:r>
              <a:rPr lang="en-US" i="1" dirty="0"/>
              <a:t>basic control scheme shown here is P-type. Nucleonic detector is used for measurement of gage thickness at the exit stand.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But because of the fact that the thickness measuring device is installed at a distance from the roll, it will introduce transportation lag in the closed loop system</a:t>
            </a:r>
            <a:r>
              <a:rPr lang="en-US" dirty="0" smtClean="0"/>
              <a:t>.</a:t>
            </a:r>
          </a:p>
          <a:p>
            <a:r>
              <a:rPr lang="en-US" dirty="0" smtClean="0"/>
              <a:t> </a:t>
            </a:r>
            <a:r>
              <a:rPr lang="en-US" dirty="0"/>
              <a:t>There will be considerable time lag to detect the variation of sheet thickness at the roll stand and that will lead to oscillatory and unsatisfactory </a:t>
            </a:r>
            <a:r>
              <a:rPr lang="en-US" dirty="0" smtClean="0"/>
              <a:t>behavior </a:t>
            </a:r>
            <a:r>
              <a:rPr lang="en-US" dirty="0"/>
              <a:t>of closed loop gage control</a:t>
            </a:r>
            <a:r>
              <a:rPr lang="en-US" dirty="0" smtClean="0"/>
              <a:t>.</a:t>
            </a:r>
          </a:p>
          <a:p>
            <a:r>
              <a:rPr lang="en-US" dirty="0"/>
              <a:t>In order to improve the performance of the closed loop scheme, Predictive Control mechanism are added with the basic feedback scheme. </a:t>
            </a:r>
            <a:endParaRPr lang="en-US" dirty="0" smtClean="0"/>
          </a:p>
          <a:p>
            <a:r>
              <a:rPr lang="en-US" dirty="0" smtClean="0"/>
              <a:t>Here </a:t>
            </a:r>
            <a:r>
              <a:rPr lang="en-US" dirty="0"/>
              <a:t>the actual roll gap (and subsequently the gage thickness) is estimated at the roll stand. This can be achieved by two possible methods: </a:t>
            </a:r>
          </a:p>
          <a:p>
            <a:pPr lvl="1">
              <a:buFont typeface="Wingdings" pitchFamily="2" charset="2"/>
              <a:buChar char="ü"/>
            </a:pPr>
            <a:r>
              <a:rPr lang="en-US" dirty="0" smtClean="0"/>
              <a:t>estimating </a:t>
            </a:r>
            <a:r>
              <a:rPr lang="en-US" dirty="0"/>
              <a:t>the roll gap </a:t>
            </a:r>
          </a:p>
          <a:p>
            <a:pPr lvl="1">
              <a:buFont typeface="Wingdings" pitchFamily="2" charset="2"/>
              <a:buChar char="ü"/>
            </a:pPr>
            <a:r>
              <a:rPr lang="en-US" dirty="0" smtClean="0"/>
              <a:t>estimating </a:t>
            </a:r>
            <a:r>
              <a:rPr lang="en-US" dirty="0"/>
              <a:t>the gap thickness from constant mass flow principle. </a:t>
            </a:r>
          </a:p>
          <a:p>
            <a:endParaRPr lang="en-US" dirty="0"/>
          </a:p>
          <a:p>
            <a:r>
              <a:rPr lang="en-US" dirty="0"/>
              <a:t>In both the cases, the gap is estimated through an approximate model of the rolling stand.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Smith Predictor by estimating the roll gap</a:t>
            </a:r>
          </a:p>
        </p:txBody>
      </p:sp>
      <p:sp>
        <p:nvSpPr>
          <p:cNvPr id="3" name="Content Placeholder 2"/>
          <p:cNvSpPr>
            <a:spLocks noGrp="1"/>
          </p:cNvSpPr>
          <p:nvPr>
            <p:ph idx="1"/>
          </p:nvPr>
        </p:nvSpPr>
        <p:spPr>
          <a:xfrm>
            <a:off x="457200" y="1600201"/>
            <a:ext cx="8229600" cy="1676400"/>
          </a:xfrm>
        </p:spPr>
        <p:txBody>
          <a:bodyPr/>
          <a:lstStyle/>
          <a:p>
            <a:r>
              <a:rPr lang="en-US" dirty="0"/>
              <a:t>In this method, the gage thickness is predicted by estimating the roll gap using the expression:</a:t>
            </a:r>
          </a:p>
        </p:txBody>
      </p:sp>
      <p:pic>
        <p:nvPicPr>
          <p:cNvPr id="5122" name="Picture 2"/>
          <p:cNvPicPr>
            <a:picLocks noChangeAspect="1" noChangeArrowheads="1"/>
          </p:cNvPicPr>
          <p:nvPr/>
        </p:nvPicPr>
        <p:blipFill>
          <a:blip r:embed="rId2"/>
          <a:srcRect/>
          <a:stretch>
            <a:fillRect/>
          </a:stretch>
        </p:blipFill>
        <p:spPr bwMode="auto">
          <a:xfrm>
            <a:off x="2514600" y="3124200"/>
            <a:ext cx="2770496" cy="914400"/>
          </a:xfrm>
          <a:prstGeom prst="rect">
            <a:avLst/>
          </a:prstGeom>
          <a:noFill/>
          <a:ln w="9525">
            <a:noFill/>
            <a:miter lim="800000"/>
            <a:headEnd/>
            <a:tailEnd/>
          </a:ln>
          <a:effectLst/>
        </p:spPr>
      </p:pic>
      <p:sp>
        <p:nvSpPr>
          <p:cNvPr id="5" name="Rectangle 4"/>
          <p:cNvSpPr/>
          <p:nvPr/>
        </p:nvSpPr>
        <p:spPr>
          <a:xfrm>
            <a:off x="1066800" y="4191000"/>
            <a:ext cx="7239000" cy="923330"/>
          </a:xfrm>
          <a:prstGeom prst="rect">
            <a:avLst/>
          </a:prstGeom>
        </p:spPr>
        <p:txBody>
          <a:bodyPr wrap="square">
            <a:spAutoFit/>
          </a:bodyPr>
          <a:lstStyle/>
          <a:p>
            <a:r>
              <a:rPr lang="en-US" dirty="0"/>
              <a:t>where h is the exit thickness of the rolled product, C</a:t>
            </a:r>
            <a:r>
              <a:rPr lang="en-US" baseline="-25000" dirty="0"/>
              <a:t>0</a:t>
            </a:r>
            <a:r>
              <a:rPr lang="en-US" baseline="30000" dirty="0"/>
              <a:t> </a:t>
            </a:r>
            <a:r>
              <a:rPr lang="en-US" dirty="0"/>
              <a:t>is the no-load roll gap, P is the roll force in the hydraulic actuator and K</a:t>
            </a:r>
            <a:r>
              <a:rPr lang="en-US" baseline="-25000" dirty="0"/>
              <a:t>s</a:t>
            </a:r>
            <a:r>
              <a:rPr lang="en-US" baseline="30000" dirty="0"/>
              <a:t> </a:t>
            </a:r>
            <a:r>
              <a:rPr lang="en-US" dirty="0"/>
              <a:t>is the structural stiffness of the mill. The overall scheme can be represented as in Fig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7150" y="1333500"/>
            <a:ext cx="9029700" cy="4191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685800" y="609600"/>
            <a:ext cx="7082724" cy="5498431"/>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Inverse Response</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762449" y="1676400"/>
            <a:ext cx="7832048" cy="449579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Objectives</a:t>
            </a:r>
            <a:endParaRPr lang="en-US" dirty="0"/>
          </a:p>
        </p:txBody>
      </p:sp>
      <p:sp>
        <p:nvSpPr>
          <p:cNvPr id="3" name="Content Placeholder 2"/>
          <p:cNvSpPr>
            <a:spLocks noGrp="1"/>
          </p:cNvSpPr>
          <p:nvPr>
            <p:ph idx="1"/>
          </p:nvPr>
        </p:nvSpPr>
        <p:spPr/>
        <p:txBody>
          <a:bodyPr>
            <a:normAutofit/>
          </a:bodyPr>
          <a:lstStyle/>
          <a:p>
            <a:r>
              <a:rPr lang="en-US" sz="2000" dirty="0" smtClean="0"/>
              <a:t>CO1 Describe the architecture of industrial automation systems (L2) </a:t>
            </a:r>
            <a:br>
              <a:rPr lang="en-US" sz="2000" dirty="0" smtClean="0"/>
            </a:br>
            <a:endParaRPr lang="en-US" sz="2000" dirty="0" smtClean="0"/>
          </a:p>
          <a:p>
            <a:r>
              <a:rPr lang="en-US" sz="2000" dirty="0" smtClean="0"/>
              <a:t>CO2 Distinguish PID control tuning techniques (L3) </a:t>
            </a:r>
          </a:p>
          <a:p>
            <a:r>
              <a:rPr lang="en-US" sz="2000" dirty="0" smtClean="0"/>
              <a:t>CO3 Explain time delay systems and special control structures and PLCs (L3)</a:t>
            </a:r>
          </a:p>
          <a:p>
            <a:r>
              <a:rPr lang="en-US" sz="2000" dirty="0" smtClean="0"/>
              <a:t> CO4 Explain the working of flow control valves in hydraulic systems(L4) </a:t>
            </a:r>
            <a:br>
              <a:rPr lang="en-US" sz="2000" dirty="0" smtClean="0"/>
            </a:br>
            <a:endParaRPr lang="en-US" sz="2000" dirty="0" smtClean="0"/>
          </a:p>
          <a:p>
            <a:r>
              <a:rPr lang="en-US" sz="2000" dirty="0" smtClean="0"/>
              <a:t>CO5 Illustrate the working of Industrial Drives and Electrical Vehicle Drives (L4)</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Unit-III::PROGRAMMABLE LOGIC CONTROLLERS</a:t>
            </a:r>
            <a:endParaRPr lang="en-US" dirty="0"/>
          </a:p>
        </p:txBody>
      </p:sp>
      <p:sp>
        <p:nvSpPr>
          <p:cNvPr id="3" name="Content Placeholder 2"/>
          <p:cNvSpPr>
            <a:spLocks noGrp="1"/>
          </p:cNvSpPr>
          <p:nvPr>
            <p:ph idx="1"/>
          </p:nvPr>
        </p:nvSpPr>
        <p:spPr/>
        <p:txBody>
          <a:bodyPr/>
          <a:lstStyle/>
          <a:p>
            <a:r>
              <a:rPr lang="en-US" dirty="0" smtClean="0"/>
              <a:t>Time Delay Systems and Inverse Response Systems-Special Control Structures, Introduction to Sequence Control, PLC, RLL-Sequence Control, Scan Cycle, Simple RLL Programs-More RLL Elements, RLL Syntax-Structured Design Approach to Sequence Control -PLC Hardware Environment.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Predictive Control</a:t>
            </a:r>
          </a:p>
        </p:txBody>
      </p:sp>
      <p:sp>
        <p:nvSpPr>
          <p:cNvPr id="3" name="Content Placeholder 2"/>
          <p:cNvSpPr>
            <a:spLocks noGrp="1"/>
          </p:cNvSpPr>
          <p:nvPr>
            <p:ph idx="1"/>
          </p:nvPr>
        </p:nvSpPr>
        <p:spPr/>
        <p:txBody>
          <a:bodyPr>
            <a:normAutofit fontScale="77500" lnSpcReduction="20000"/>
          </a:bodyPr>
          <a:lstStyle/>
          <a:p>
            <a:r>
              <a:rPr lang="en-US" dirty="0" smtClean="0"/>
              <a:t>In </a:t>
            </a:r>
            <a:r>
              <a:rPr lang="en-US" dirty="0"/>
              <a:t>a chemical process control transportation lag (time delay) comes into picture affecting the model and performance of the process. </a:t>
            </a:r>
            <a:endParaRPr lang="en-US" dirty="0" smtClean="0"/>
          </a:p>
          <a:p>
            <a:r>
              <a:rPr lang="en-US" dirty="0" smtClean="0"/>
              <a:t>Model </a:t>
            </a:r>
            <a:r>
              <a:rPr lang="en-US" dirty="0"/>
              <a:t>of a process having a time </a:t>
            </a:r>
            <a:r>
              <a:rPr lang="en-US" dirty="0" smtClean="0"/>
              <a:t>delay </a:t>
            </a:r>
            <a:r>
              <a:rPr lang="en-US" i="1" dirty="0" err="1" smtClean="0"/>
              <a:t>τ</a:t>
            </a:r>
            <a:r>
              <a:rPr lang="en-US" i="1" baseline="-25000" dirty="0" err="1" smtClean="0"/>
              <a:t>d</a:t>
            </a:r>
            <a:r>
              <a:rPr lang="en-US" i="1" dirty="0" smtClean="0"/>
              <a:t> </a:t>
            </a:r>
            <a:r>
              <a:rPr lang="en-US" i="1" dirty="0"/>
              <a:t>will have a term </a:t>
            </a:r>
            <a:r>
              <a:rPr lang="en-US" i="1" dirty="0" smtClean="0"/>
              <a:t> e</a:t>
            </a:r>
            <a:r>
              <a:rPr lang="en-US" i="1" baseline="30000" dirty="0" smtClean="0"/>
              <a:t>-std</a:t>
            </a:r>
            <a:r>
              <a:rPr lang="en-US" i="1" dirty="0" smtClean="0"/>
              <a:t> in </a:t>
            </a:r>
            <a:r>
              <a:rPr lang="en-US" i="1" dirty="0"/>
              <a:t>its numerator of the transfer function. </a:t>
            </a:r>
            <a:endParaRPr lang="en-US" i="1" dirty="0" smtClean="0"/>
          </a:p>
          <a:p>
            <a:r>
              <a:rPr lang="en-US" i="1" dirty="0" smtClean="0"/>
              <a:t>Processes </a:t>
            </a:r>
            <a:r>
              <a:rPr lang="en-US" i="1" dirty="0"/>
              <a:t>having large time delays are normally difficult to control. </a:t>
            </a:r>
            <a:endParaRPr lang="en-US" i="1" dirty="0" smtClean="0"/>
          </a:p>
          <a:p>
            <a:r>
              <a:rPr lang="en-US" i="1" dirty="0" smtClean="0"/>
              <a:t>A </a:t>
            </a:r>
            <a:r>
              <a:rPr lang="en-US" i="1" dirty="0"/>
              <a:t>change in set point or disturbance does not reach the output until a time </a:t>
            </a:r>
            <a:r>
              <a:rPr lang="en-US" i="1" dirty="0" err="1" smtClean="0"/>
              <a:t>τ</a:t>
            </a:r>
            <a:r>
              <a:rPr lang="en-US" i="1" baseline="-25000" dirty="0" err="1" smtClean="0"/>
              <a:t>d</a:t>
            </a:r>
            <a:r>
              <a:rPr lang="en-US" i="1" dirty="0" smtClean="0"/>
              <a:t> </a:t>
            </a:r>
            <a:r>
              <a:rPr lang="en-US" i="1" dirty="0"/>
              <a:t>has elapsed</a:t>
            </a:r>
            <a:r>
              <a:rPr lang="en-US" i="1" dirty="0" smtClean="0"/>
              <a:t>.</a:t>
            </a:r>
          </a:p>
          <a:p>
            <a:r>
              <a:rPr lang="en-US" i="1" dirty="0" smtClean="0"/>
              <a:t> </a:t>
            </a:r>
            <a:r>
              <a:rPr lang="en-US" i="1" dirty="0"/>
              <a:t>As a result, performance of the closed loop control system is normally sluggish and any change in set point or disturbance will give rise to large oscillations of the output before coming to a steady state value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Smith Predictor</a:t>
            </a:r>
            <a:endParaRPr lang="en-US" dirty="0"/>
          </a:p>
        </p:txBody>
      </p:sp>
      <p:sp>
        <p:nvSpPr>
          <p:cNvPr id="3" name="Content Placeholder 2"/>
          <p:cNvSpPr>
            <a:spLocks noGrp="1"/>
          </p:cNvSpPr>
          <p:nvPr>
            <p:ph idx="1"/>
          </p:nvPr>
        </p:nvSpPr>
        <p:spPr/>
        <p:txBody>
          <a:bodyPr/>
          <a:lstStyle/>
          <a:p>
            <a:r>
              <a:rPr lang="en-US" dirty="0"/>
              <a:t>In order to improve the closed loop performances of such time delay systems, O.J.M. Smith in 1957 first suggested a modification of conventional PID control schemes for processes having large time delay. The scheme for taking a predictive action in presence of transportation delay in the system is better known as </a:t>
            </a:r>
            <a:r>
              <a:rPr lang="en-US" i="1" dirty="0"/>
              <a:t>Smith Predictor.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fontScale="90000"/>
          </a:bodyPr>
          <a:lstStyle/>
          <a:p>
            <a:r>
              <a:rPr lang="en-US" dirty="0" smtClean="0"/>
              <a:t>Smith Predictor</a:t>
            </a:r>
            <a:endParaRPr lang="en-US" dirty="0"/>
          </a:p>
        </p:txBody>
      </p:sp>
      <p:pic>
        <p:nvPicPr>
          <p:cNvPr id="1026" name="Picture 2"/>
          <p:cNvPicPr>
            <a:picLocks noChangeAspect="1" noChangeArrowheads="1"/>
          </p:cNvPicPr>
          <p:nvPr/>
        </p:nvPicPr>
        <p:blipFill>
          <a:blip r:embed="rId2"/>
          <a:srcRect/>
          <a:stretch>
            <a:fillRect/>
          </a:stretch>
        </p:blipFill>
        <p:spPr bwMode="auto">
          <a:xfrm>
            <a:off x="609600" y="1066800"/>
            <a:ext cx="2738120" cy="8382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 y="1676400"/>
            <a:ext cx="7858125" cy="29908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810000" y="4724400"/>
            <a:ext cx="5067300" cy="1562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89696" y="410944"/>
            <a:ext cx="7316104" cy="591365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Design</a:t>
            </a:r>
            <a:endParaRPr lang="en-US" dirty="0"/>
          </a:p>
        </p:txBody>
      </p:sp>
      <p:sp>
        <p:nvSpPr>
          <p:cNvPr id="4" name="Content Placeholder 3"/>
          <p:cNvSpPr>
            <a:spLocks noGrp="1"/>
          </p:cNvSpPr>
          <p:nvPr>
            <p:ph idx="1"/>
          </p:nvPr>
        </p:nvSpPr>
        <p:spPr/>
        <p:txBody>
          <a:bodyPr>
            <a:normAutofit fontScale="62500" lnSpcReduction="20000"/>
          </a:bodyPr>
          <a:lstStyle/>
          <a:p>
            <a:r>
              <a:rPr lang="en-US" dirty="0"/>
              <a:t>Here </a:t>
            </a:r>
            <a:r>
              <a:rPr lang="en-US" dirty="0" smtClean="0"/>
              <a:t>G</a:t>
            </a:r>
            <a:r>
              <a:rPr lang="en-US" baseline="-25000" dirty="0" smtClean="0"/>
              <a:t>C</a:t>
            </a:r>
            <a:r>
              <a:rPr lang="en-US" dirty="0" smtClean="0"/>
              <a:t>(s</a:t>
            </a:r>
            <a:r>
              <a:rPr lang="en-US" dirty="0"/>
              <a:t>) is the conventional PID controller designed </a:t>
            </a:r>
            <a:r>
              <a:rPr lang="en-US" dirty="0" smtClean="0"/>
              <a:t>for </a:t>
            </a:r>
            <a:r>
              <a:rPr lang="en-US" dirty="0"/>
              <a:t>the process G(s). </a:t>
            </a:r>
          </a:p>
          <a:p>
            <a:r>
              <a:rPr lang="en-US" dirty="0" smtClean="0"/>
              <a:t>If </a:t>
            </a:r>
            <a:r>
              <a:rPr lang="en-US" dirty="0"/>
              <a:t>the system model is exact, the output of the comparator-A would be zero and the outer loop can be ignored</a:t>
            </a:r>
            <a:r>
              <a:rPr lang="en-US" dirty="0" smtClean="0"/>
              <a:t>.</a:t>
            </a:r>
          </a:p>
          <a:p>
            <a:r>
              <a:rPr lang="en-US" dirty="0" smtClean="0"/>
              <a:t> </a:t>
            </a:r>
            <a:r>
              <a:rPr lang="en-US" dirty="0"/>
              <a:t>The closed loop system can be simplified as the block diagram shown in Fig. 2. </a:t>
            </a:r>
            <a:r>
              <a:rPr lang="en-US" dirty="0" smtClean="0"/>
              <a:t> Since </a:t>
            </a:r>
            <a:r>
              <a:rPr lang="en-US" dirty="0"/>
              <a:t>the time delay part is absent here, the controller will see the effect of control action much earlier and the sluggish response of the system will improve. </a:t>
            </a:r>
            <a:endParaRPr lang="en-US" dirty="0" smtClean="0"/>
          </a:p>
          <a:p>
            <a:r>
              <a:rPr lang="en-US" dirty="0" smtClean="0"/>
              <a:t>The </a:t>
            </a:r>
            <a:r>
              <a:rPr lang="en-US" dirty="0"/>
              <a:t>outer loop comes into play if the model of the process is not exact (normally that is expected). </a:t>
            </a:r>
            <a:r>
              <a:rPr lang="en-US" dirty="0" smtClean="0"/>
              <a:t>Fig</a:t>
            </a:r>
            <a:r>
              <a:rPr lang="en-US" dirty="0"/>
              <a:t>. 1 can be redrawn as shown in Fig. 3 with the actual controller is shown inside the dashed line. </a:t>
            </a:r>
          </a:p>
          <a:p>
            <a:r>
              <a:rPr lang="en-US" dirty="0"/>
              <a:t>The performance of the Smith Predictor depends heavily on the actual knowledge of the plant model. Any change in the plant characteristics (particularly dead time) should be instantly taken care of, or otherwise, can cause deterioration of its performance. Besides, the hardware implementation of the controller using analog circuits is difficult. But the control scheme can be implemented with relative ease with a digital controller.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pic>
        <p:nvPicPr>
          <p:cNvPr id="4098" name="Picture 2"/>
          <p:cNvPicPr>
            <a:picLocks noChangeAspect="1" noChangeArrowheads="1"/>
          </p:cNvPicPr>
          <p:nvPr/>
        </p:nvPicPr>
        <p:blipFill>
          <a:blip r:embed="rId2"/>
          <a:srcRect/>
          <a:stretch>
            <a:fillRect/>
          </a:stretch>
        </p:blipFill>
        <p:spPr bwMode="auto">
          <a:xfrm>
            <a:off x="762000" y="1905000"/>
            <a:ext cx="7581900" cy="44672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845</Words>
  <Application>Microsoft Office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Industrial Automation and Control (20EE11Q3)</vt:lpstr>
      <vt:lpstr>Course Objectives</vt:lpstr>
      <vt:lpstr>Unit-III::PROGRAMMABLE LOGIC CONTROLLERS</vt:lpstr>
      <vt:lpstr>Predictive Control</vt:lpstr>
      <vt:lpstr>Smith Predictor</vt:lpstr>
      <vt:lpstr>Smith Predictor</vt:lpstr>
      <vt:lpstr>Slide 7</vt:lpstr>
      <vt:lpstr>Design</vt:lpstr>
      <vt:lpstr>Example</vt:lpstr>
      <vt:lpstr>Slide 10</vt:lpstr>
      <vt:lpstr>Slide 11</vt:lpstr>
      <vt:lpstr>Smith Predictor by estimating the roll gap</vt:lpstr>
      <vt:lpstr>Slide 13</vt:lpstr>
      <vt:lpstr>Slide 14</vt:lpstr>
      <vt:lpstr>Inverse Response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Automation and Control (20EE11Q3)</dc:title>
  <dc:creator>Student</dc:creator>
  <cp:lastModifiedBy>Student</cp:lastModifiedBy>
  <cp:revision>11</cp:revision>
  <dcterms:created xsi:type="dcterms:W3CDTF">2023-03-23T06:03:01Z</dcterms:created>
  <dcterms:modified xsi:type="dcterms:W3CDTF">2023-03-23T06:24:51Z</dcterms:modified>
</cp:coreProperties>
</file>