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58"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83" r:id="rId21"/>
    <p:sldId id="275" r:id="rId22"/>
    <p:sldId id="276" r:id="rId23"/>
    <p:sldId id="277" r:id="rId24"/>
    <p:sldId id="278" r:id="rId25"/>
    <p:sldId id="279" r:id="rId26"/>
    <p:sldId id="280" r:id="rId27"/>
    <p:sldId id="282"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8" d="100"/>
          <a:sy n="78" d="100"/>
        </p:scale>
        <p:origin x="-114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8F9479-2950-4191-82E5-436B9358BA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F9479-2950-4191-82E5-436B9358BA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F9479-2950-4191-82E5-436B9358BA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8F9479-2950-4191-82E5-436B9358BA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F9479-2950-4191-82E5-436B9358BA81}"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8F9479-2950-4191-82E5-436B9358BA8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8F9479-2950-4191-82E5-436B9358BA81}"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8F9479-2950-4191-82E5-436B9358BA81}"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F9479-2950-4191-82E5-436B9358BA81}"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F9479-2950-4191-82E5-436B9358BA8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F9479-2950-4191-82E5-436B9358BA81}"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A443D-762D-46B4-8043-C7F8AAD18B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F9479-2950-4191-82E5-436B9358BA81}" type="datetimeFigureOut">
              <a:rPr lang="en-US" smtClean="0"/>
              <a:t>4/12/2023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A443D-762D-46B4-8043-C7F8AAD18B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uffworking.com/hydraulics-definition-and-historical-development/"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idc-online.com/technical_references/pdfs/mechanical_engineering/Industrial_Hydraulic_Circuits.pdf" TargetMode="External"/><Relationship Id="rId2" Type="http://schemas.openxmlformats.org/officeDocument/2006/relationships/hyperlink" Target="https://engineeringlibrary.org/reference/hydraulics-basic-diagrams-and-systems-nav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Topic: Unit </a:t>
            </a:r>
            <a:r>
              <a:rPr lang="en-IN" dirty="0" smtClean="0"/>
              <a:t>4</a:t>
            </a:r>
            <a:r>
              <a:rPr lang="en-IN" dirty="0" smtClean="0"/>
              <a:t/>
            </a:r>
            <a:br>
              <a:rPr lang="en-IN" dirty="0" smtClean="0"/>
            </a:br>
            <a:r>
              <a:rPr lang="en-IN" dirty="0" smtClean="0"/>
              <a:t>Course </a:t>
            </a:r>
            <a:r>
              <a:rPr lang="en-IN" dirty="0" err="1" smtClean="0"/>
              <a:t>Name:Industrial</a:t>
            </a:r>
            <a:r>
              <a:rPr lang="en-IN" dirty="0" smtClean="0"/>
              <a:t> Automation and Control</a:t>
            </a:r>
            <a:endParaRPr lang="en-US" dirty="0"/>
          </a:p>
        </p:txBody>
      </p:sp>
      <p:sp>
        <p:nvSpPr>
          <p:cNvPr id="3" name="Subtitle 2"/>
          <p:cNvSpPr>
            <a:spLocks noGrp="1"/>
          </p:cNvSpPr>
          <p:nvPr>
            <p:ph type="subTitle" idx="1"/>
          </p:nvPr>
        </p:nvSpPr>
        <p:spPr/>
        <p:txBody>
          <a:bodyPr/>
          <a:lstStyle/>
          <a:p>
            <a:r>
              <a:rPr lang="en-IN" dirty="0" smtClean="0"/>
              <a:t>Dr. </a:t>
            </a:r>
            <a:r>
              <a:rPr lang="en-IN" dirty="0" err="1" smtClean="0"/>
              <a:t>Kavirayani</a:t>
            </a:r>
            <a:r>
              <a:rPr lang="en-IN" dirty="0" smtClean="0"/>
              <a:t> </a:t>
            </a:r>
            <a:r>
              <a:rPr lang="en-IN" dirty="0" err="1" smtClean="0"/>
              <a:t>Srikanth</a:t>
            </a:r>
            <a:endParaRPr lang="en-IN" dirty="0" smtClean="0"/>
          </a:p>
          <a:p>
            <a:r>
              <a:rPr lang="en-IN" dirty="0" smtClean="0"/>
              <a:t>Asst. Professor</a:t>
            </a:r>
          </a:p>
          <a:p>
            <a:r>
              <a:rPr lang="en-IN" dirty="0" smtClean="0"/>
              <a:t>Dept. of EEE</a:t>
            </a:r>
            <a:endParaRPr lang="en-US" dirty="0"/>
          </a:p>
        </p:txBody>
      </p:sp>
      <p:pic>
        <p:nvPicPr>
          <p:cNvPr id="4" name="Picture 3" descr="College Logo_GVPCEA.jpg"/>
          <p:cNvPicPr>
            <a:picLocks noChangeAspect="1"/>
          </p:cNvPicPr>
          <p:nvPr/>
        </p:nvPicPr>
        <p:blipFill>
          <a:blip r:embed="rId2" cstate="print"/>
          <a:stretch>
            <a:fillRect/>
          </a:stretch>
        </p:blipFill>
        <p:spPr>
          <a:xfrm>
            <a:off x="4000496" y="642918"/>
            <a:ext cx="1198422" cy="12282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Hydraulic Actuators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Hydraulic Actuators, as used in industrial process control, employ hydraulic pressure to drive an</a:t>
            </a:r>
          </a:p>
          <a:p>
            <a:pPr>
              <a:buNone/>
            </a:pPr>
            <a:r>
              <a:rPr lang="en-US" dirty="0" smtClean="0"/>
              <a:t>        output member.  </a:t>
            </a:r>
            <a:r>
              <a:rPr lang="en-US" dirty="0"/>
              <a:t>T</a:t>
            </a:r>
            <a:r>
              <a:rPr lang="en-US" dirty="0" smtClean="0"/>
              <a:t>hese are used where high speed and large forces are required. </a:t>
            </a:r>
          </a:p>
          <a:p>
            <a:pPr>
              <a:buNone/>
            </a:pPr>
            <a:endParaRPr lang="en-US" dirty="0" smtClean="0"/>
          </a:p>
          <a:p>
            <a:pPr>
              <a:buNone/>
            </a:pPr>
            <a:r>
              <a:rPr lang="en-US" dirty="0" smtClean="0"/>
              <a:t>        The fluid used in  hydraulic actuator is highly incompressible so that pressure applied can be transmitted instantaneously to the member attached to it.</a:t>
            </a:r>
          </a:p>
          <a:p>
            <a:pPr>
              <a:buNone/>
            </a:pPr>
            <a:endParaRPr lang="en-US" dirty="0" smtClean="0"/>
          </a:p>
          <a:p>
            <a:r>
              <a:rPr lang="en-US" dirty="0" smtClean="0"/>
              <a:t>It was not, however, until the 17th century that the branch of hydraulics with which we are to be</a:t>
            </a:r>
          </a:p>
          <a:p>
            <a:r>
              <a:rPr lang="en-US" dirty="0" smtClean="0"/>
              <a:t>concerned first came into use. Based upon a principle discovered by the French scientist Pascal,</a:t>
            </a:r>
          </a:p>
          <a:p>
            <a:r>
              <a:rPr lang="en-US" dirty="0" smtClean="0"/>
              <a:t>it relates to the use of confined fluids in transmitting power, multiplying force and modifying</a:t>
            </a:r>
          </a:p>
          <a:p>
            <a:r>
              <a:rPr lang="en-US" dirty="0" smtClean="0"/>
              <a:t>motions.</a:t>
            </a:r>
          </a:p>
          <a:p>
            <a:endParaRPr lang="en-IN" dirty="0"/>
          </a:p>
          <a:p>
            <a:endParaRPr lang="en-US" dirty="0" smtClean="0"/>
          </a:p>
          <a:p>
            <a:r>
              <a:rPr lang="en-US" dirty="0" smtClean="0"/>
              <a:t>Then, in the early stages of the industrial revolution, a British mechanic named Joseph </a:t>
            </a:r>
            <a:r>
              <a:rPr lang="en-US" dirty="0" err="1" smtClean="0"/>
              <a:t>Bramah</a:t>
            </a:r>
            <a:endParaRPr lang="en-US" dirty="0" smtClean="0"/>
          </a:p>
          <a:p>
            <a:r>
              <a:rPr lang="en-US" dirty="0" smtClean="0"/>
              <a:t>utilized Pascal’s discovery in developing a hydraulic press. </a:t>
            </a:r>
            <a:r>
              <a:rPr lang="en-US" dirty="0" err="1" smtClean="0"/>
              <a:t>Bramah</a:t>
            </a:r>
            <a:r>
              <a:rPr lang="en-US" dirty="0" smtClean="0"/>
              <a:t> decided that, if a small force</a:t>
            </a:r>
          </a:p>
          <a:p>
            <a:r>
              <a:rPr lang="en-US" dirty="0" smtClean="0"/>
              <a:t>on a small area would create a proportionally larger force on a larger area, the only limit to the</a:t>
            </a:r>
          </a:p>
          <a:p>
            <a:r>
              <a:rPr lang="en-US" dirty="0" smtClean="0"/>
              <a:t>force a machine can exert is the area to which the pressure is applied.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Hydraulic Systems</a:t>
            </a:r>
            <a:endParaRPr lang="en-US" dirty="0"/>
          </a:p>
        </p:txBody>
      </p:sp>
      <p:sp>
        <p:nvSpPr>
          <p:cNvPr id="3" name="Content Placeholder 2"/>
          <p:cNvSpPr>
            <a:spLocks noGrp="1"/>
          </p:cNvSpPr>
          <p:nvPr>
            <p:ph idx="1"/>
          </p:nvPr>
        </p:nvSpPr>
        <p:spPr/>
        <p:txBody>
          <a:bodyPr/>
          <a:lstStyle/>
          <a:p>
            <a:r>
              <a:rPr lang="en-US" dirty="0" smtClean="0"/>
              <a:t>Variable Speed and Direction</a:t>
            </a:r>
          </a:p>
          <a:p>
            <a:r>
              <a:rPr lang="en-US" dirty="0" smtClean="0"/>
              <a:t>Power-to-weight ratio</a:t>
            </a:r>
          </a:p>
          <a:p>
            <a:r>
              <a:rPr lang="en-US" dirty="0" smtClean="0"/>
              <a:t>Stall Condition and Overload Protection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57158" y="1714488"/>
            <a:ext cx="8443988" cy="382338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890713" y="2262188"/>
            <a:ext cx="5362575" cy="23336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1633538" y="2366963"/>
            <a:ext cx="5876925" cy="21240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1590675" y="2219325"/>
            <a:ext cx="5962650" cy="24193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357158" y="1571612"/>
            <a:ext cx="8541815" cy="443949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1814513" y="1514475"/>
            <a:ext cx="5514975" cy="38290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500034" y="142852"/>
            <a:ext cx="8321072" cy="345706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1928794" y="3500438"/>
            <a:ext cx="6000792" cy="308062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Industrial Hydraulic System</a:t>
            </a:r>
            <a:endParaRPr lang="en-US" dirty="0"/>
          </a:p>
        </p:txBody>
      </p:sp>
      <p:pic>
        <p:nvPicPr>
          <p:cNvPr id="11266" name="Picture 2"/>
          <p:cNvPicPr>
            <a:picLocks noChangeAspect="1" noChangeArrowheads="1"/>
          </p:cNvPicPr>
          <p:nvPr/>
        </p:nvPicPr>
        <p:blipFill>
          <a:blip r:embed="rId2"/>
          <a:srcRect/>
          <a:stretch>
            <a:fillRect/>
          </a:stretch>
        </p:blipFill>
        <p:spPr bwMode="auto">
          <a:xfrm>
            <a:off x="1176338" y="1690688"/>
            <a:ext cx="6791325" cy="34766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Syllabus</a:t>
            </a:r>
            <a:endParaRPr lang="en-US" dirty="0"/>
          </a:p>
        </p:txBody>
      </p:sp>
      <p:pic>
        <p:nvPicPr>
          <p:cNvPr id="1026" name="Picture 2"/>
          <p:cNvPicPr>
            <a:picLocks noChangeAspect="1" noChangeArrowheads="1"/>
          </p:cNvPicPr>
          <p:nvPr/>
        </p:nvPicPr>
        <p:blipFill>
          <a:blip r:embed="rId2"/>
          <a:srcRect/>
          <a:stretch>
            <a:fillRect/>
          </a:stretch>
        </p:blipFill>
        <p:spPr bwMode="auto">
          <a:xfrm>
            <a:off x="214282" y="2428868"/>
            <a:ext cx="8160398" cy="141446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Industrial Hydraulic Circuit</a:t>
            </a:r>
            <a:endParaRPr lang="en-US" dirty="0"/>
          </a:p>
        </p:txBody>
      </p:sp>
      <p:sp>
        <p:nvSpPr>
          <p:cNvPr id="6" name="Content Placeholder 5"/>
          <p:cNvSpPr>
            <a:spLocks noGrp="1"/>
          </p:cNvSpPr>
          <p:nvPr>
            <p:ph idx="1"/>
          </p:nvPr>
        </p:nvSpPr>
        <p:spPr/>
        <p:txBody>
          <a:bodyPr>
            <a:normAutofit fontScale="77500" lnSpcReduction="20000"/>
          </a:bodyPr>
          <a:lstStyle/>
          <a:p>
            <a:r>
              <a:rPr lang="en-US" dirty="0"/>
              <a:t>The main components of an industrial hydraulic circuit typically include a reservoir to hold hydraulic fluid, a hydraulic pump to supply fluid to the system, control valves to direct the flow of fluid, actuators such as cylinders or motors to convert hydraulic power into mechanical power, and pipes or hoses to transport the fluid throughout the system</a:t>
            </a:r>
            <a:r>
              <a:rPr lang="en-US" dirty="0" smtClean="0"/>
              <a:t>.</a:t>
            </a:r>
          </a:p>
          <a:p>
            <a:r>
              <a:rPr lang="en-US" dirty="0" smtClean="0"/>
              <a:t> </a:t>
            </a:r>
            <a:r>
              <a:rPr lang="en-US" dirty="0"/>
              <a:t>Additionally, filters and accumulators may be present to remove contamination and regulate pressure, respectively. Seals, fittings, and connections are also important components to ensure that the hydraulic system is leak-free and properly joined. The specific components and their arrangement can vary depending on the application and desired system performance.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928662" y="1859340"/>
            <a:ext cx="7215238" cy="2031325"/>
          </a:xfrm>
          <a:prstGeom prst="rect">
            <a:avLst/>
          </a:prstGeom>
        </p:spPr>
        <p:txBody>
          <a:bodyPr wrap="square">
            <a:spAutoFit/>
          </a:bodyPr>
          <a:lstStyle/>
          <a:p>
            <a:r>
              <a:rPr lang="en-US" dirty="0"/>
              <a:t>The industrial hydraulic symbol or just the hydraulic symbol is the first step towards an understanding of the hydraulic system. Without a basic understanding of symbols, one cannot efficiently troubleshoot the hydraulic system completely. A </a:t>
            </a:r>
            <a:r>
              <a:rPr lang="en-US" dirty="0">
                <a:hlinkClick r:id="rId2"/>
              </a:rPr>
              <a:t>hydraulic system</a:t>
            </a:r>
            <a:r>
              <a:rPr lang="en-US" dirty="0"/>
              <a:t> consists of cylinders, motors, valves, and pumps connected via hydraulic hoses and pipes. Due to the complexity of showing these components in a diagram we use symbols instead of absolute components.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ydraulic system pictorial diagram"/>
          <p:cNvPicPr>
            <a:picLocks noChangeAspect="1" noChangeArrowheads="1"/>
          </p:cNvPicPr>
          <p:nvPr/>
        </p:nvPicPr>
        <p:blipFill>
          <a:blip r:embed="rId2"/>
          <a:srcRect/>
          <a:stretch>
            <a:fillRect/>
          </a:stretch>
        </p:blipFill>
        <p:spPr bwMode="auto">
          <a:xfrm>
            <a:off x="1357290" y="928670"/>
            <a:ext cx="6381750" cy="54006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taway diagram—pneumatic"/>
          <p:cNvPicPr>
            <a:picLocks noChangeAspect="1" noChangeArrowheads="1"/>
          </p:cNvPicPr>
          <p:nvPr/>
        </p:nvPicPr>
        <p:blipFill>
          <a:blip r:embed="rId2"/>
          <a:srcRect/>
          <a:stretch>
            <a:fillRect/>
          </a:stretch>
        </p:blipFill>
        <p:spPr bwMode="auto">
          <a:xfrm>
            <a:off x="1142976" y="1571612"/>
            <a:ext cx="6572250" cy="42195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Typical schematic diagram"/>
          <p:cNvPicPr>
            <a:picLocks noChangeAspect="1" noChangeArrowheads="1"/>
          </p:cNvPicPr>
          <p:nvPr/>
        </p:nvPicPr>
        <p:blipFill>
          <a:blip r:embed="rId2"/>
          <a:srcRect/>
          <a:stretch>
            <a:fillRect/>
          </a:stretch>
        </p:blipFill>
        <p:spPr bwMode="auto">
          <a:xfrm>
            <a:off x="1142976" y="214290"/>
            <a:ext cx="6429420" cy="6516423"/>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losed-center hydraulic system schematic"/>
          <p:cNvPicPr>
            <a:picLocks noChangeAspect="1" noChangeArrowheads="1"/>
          </p:cNvPicPr>
          <p:nvPr/>
        </p:nvPicPr>
        <p:blipFill>
          <a:blip r:embed="rId2"/>
          <a:srcRect/>
          <a:stretch>
            <a:fillRect/>
          </a:stretch>
        </p:blipFill>
        <p:spPr bwMode="auto">
          <a:xfrm>
            <a:off x="0" y="642918"/>
            <a:ext cx="8858280" cy="531984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Train power drive components"/>
          <p:cNvPicPr>
            <a:picLocks noChangeAspect="1" noChangeArrowheads="1"/>
          </p:cNvPicPr>
          <p:nvPr/>
        </p:nvPicPr>
        <p:blipFill>
          <a:blip r:embed="rId2"/>
          <a:srcRect/>
          <a:stretch>
            <a:fillRect/>
          </a:stretch>
        </p:blipFill>
        <p:spPr bwMode="auto">
          <a:xfrm>
            <a:off x="785786" y="613196"/>
            <a:ext cx="7597276" cy="510182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Main cylinder assembly"/>
          <p:cNvPicPr>
            <a:picLocks noChangeAspect="1" noChangeArrowheads="1"/>
          </p:cNvPicPr>
          <p:nvPr/>
        </p:nvPicPr>
        <p:blipFill>
          <a:blip r:embed="rId2"/>
          <a:srcRect/>
          <a:stretch>
            <a:fillRect/>
          </a:stretch>
        </p:blipFill>
        <p:spPr bwMode="auto">
          <a:xfrm>
            <a:off x="2428860" y="1428736"/>
            <a:ext cx="4257675" cy="459105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https://engineeringlibrary.org/reference/hydraulics-basic-diagrams-and-systems-navy</a:t>
            </a:r>
            <a:endParaRPr lang="en-US" dirty="0" smtClean="0"/>
          </a:p>
          <a:p>
            <a:r>
              <a:rPr lang="en-US" dirty="0" smtClean="0">
                <a:hlinkClick r:id="rId3"/>
              </a:rPr>
              <a:t>https://www.idc-online.com/technical_references/pdfs/mechanical_engineering/Industrial_Hydraulic_Circuits.pdf</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Control Valves</a:t>
            </a:r>
            <a:endParaRPr lang="en-US" dirty="0"/>
          </a:p>
        </p:txBody>
      </p:sp>
      <p:sp>
        <p:nvSpPr>
          <p:cNvPr id="4" name="Content Placeholder 3"/>
          <p:cNvSpPr>
            <a:spLocks noGrp="1"/>
          </p:cNvSpPr>
          <p:nvPr>
            <p:ph idx="1"/>
          </p:nvPr>
        </p:nvSpPr>
        <p:spPr/>
        <p:txBody>
          <a:bodyPr>
            <a:normAutofit fontScale="55000" lnSpcReduction="20000"/>
          </a:bodyPr>
          <a:lstStyle/>
          <a:p>
            <a:r>
              <a:rPr lang="en-US" dirty="0" smtClean="0"/>
              <a:t>The control action in any control loop system, is executed by the final control element. </a:t>
            </a:r>
          </a:p>
          <a:p>
            <a:endParaRPr lang="en-US" dirty="0" smtClean="0"/>
          </a:p>
          <a:p>
            <a:r>
              <a:rPr lang="en-US" dirty="0" smtClean="0"/>
              <a:t>The most common type of final control element used in chemical and other process control is the control valve. </a:t>
            </a:r>
            <a:br>
              <a:rPr lang="en-US" dirty="0" smtClean="0"/>
            </a:br>
            <a:endParaRPr lang="en-US" dirty="0" smtClean="0"/>
          </a:p>
          <a:p>
            <a:r>
              <a:rPr lang="en-US" dirty="0" smtClean="0"/>
              <a:t>A control valve is normally driven by a diaphragm type pneumatic actuator that throttles the flow of the manipulating variable for obtaining the desired control action. </a:t>
            </a:r>
            <a:br>
              <a:rPr lang="en-US" dirty="0" smtClean="0"/>
            </a:br>
            <a:endParaRPr lang="en-US" dirty="0" smtClean="0"/>
          </a:p>
          <a:p>
            <a:r>
              <a:rPr lang="en-US" dirty="0" smtClean="0"/>
              <a:t>A control valve  essentially consists of a plug and a stem. The stem can be raised or lowered by air pressure and the plug changes the effective area of an orifice in the flow path. </a:t>
            </a:r>
            <a:br>
              <a:rPr lang="en-US" dirty="0" smtClean="0"/>
            </a:br>
            <a:endParaRPr lang="en-US" dirty="0" smtClean="0"/>
          </a:p>
          <a:p>
            <a:r>
              <a:rPr lang="en-US" dirty="0" smtClean="0"/>
              <a:t>A typical control valve action can be explained using Figure. </a:t>
            </a:r>
            <a:br>
              <a:rPr lang="en-US" dirty="0" smtClean="0"/>
            </a:br>
            <a:r>
              <a:rPr lang="en-US" dirty="0" smtClean="0"/>
              <a:t>When the air pressure increases, the downward force of the diaphragm moves the stem downward against the spring.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Control valves are available in different types and shapes. </a:t>
            </a:r>
            <a:br>
              <a:rPr lang="en-US" dirty="0" smtClean="0"/>
            </a:br>
            <a:r>
              <a:rPr lang="en-US" dirty="0" smtClean="0"/>
              <a:t>They can be classified in different ways; based on: </a:t>
            </a:r>
            <a:br>
              <a:rPr lang="en-US" dirty="0" smtClean="0"/>
            </a:br>
            <a:r>
              <a:rPr lang="en-US" dirty="0" smtClean="0"/>
              <a:t>(a) action, </a:t>
            </a:r>
            <a:br>
              <a:rPr lang="en-US" dirty="0" smtClean="0"/>
            </a:br>
            <a:r>
              <a:rPr lang="en-US" dirty="0" smtClean="0"/>
              <a:t>(b) number of plugs, and </a:t>
            </a:r>
            <a:br>
              <a:rPr lang="en-US" dirty="0" smtClean="0"/>
            </a:br>
            <a:r>
              <a:rPr lang="en-US" dirty="0" smtClean="0"/>
              <a:t>(c) flow characteristics.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Valve</a:t>
            </a:r>
            <a:endParaRPr lang="en-US" dirty="0"/>
          </a:p>
        </p:txBody>
      </p:sp>
      <p:sp>
        <p:nvSpPr>
          <p:cNvPr id="7" name="Content Placeholder 6"/>
          <p:cNvSpPr>
            <a:spLocks noGrp="1"/>
          </p:cNvSpPr>
          <p:nvPr>
            <p:ph sz="quarter" idx="4"/>
          </p:nvPr>
        </p:nvSpPr>
        <p:spPr>
          <a:xfrm>
            <a:off x="4645025" y="1357298"/>
            <a:ext cx="4041775" cy="4768865"/>
          </a:xfrm>
        </p:spPr>
        <p:txBody>
          <a:bodyPr>
            <a:normAutofit fontScale="62500" lnSpcReduction="20000"/>
          </a:bodyPr>
          <a:lstStyle/>
          <a:p>
            <a:r>
              <a:rPr lang="en-US" dirty="0" smtClean="0"/>
              <a:t>(a) Action: Control valves operated through pneumatic actuators can be either (</a:t>
            </a:r>
            <a:br>
              <a:rPr lang="en-US" dirty="0" smtClean="0"/>
            </a:br>
            <a:r>
              <a:rPr lang="en-US" dirty="0" err="1" smtClean="0"/>
              <a:t>i</a:t>
            </a:r>
            <a:r>
              <a:rPr lang="en-US" dirty="0" smtClean="0"/>
              <a:t>) air to open, or </a:t>
            </a:r>
            <a:br>
              <a:rPr lang="en-US" dirty="0" smtClean="0"/>
            </a:br>
            <a:r>
              <a:rPr lang="en-US" dirty="0" smtClean="0"/>
              <a:t>ii) air to close. </a:t>
            </a:r>
            <a:br>
              <a:rPr lang="en-US" dirty="0" smtClean="0"/>
            </a:br>
            <a:endParaRPr lang="en-US" dirty="0" smtClean="0"/>
          </a:p>
          <a:p>
            <a:r>
              <a:rPr lang="en-US" dirty="0" smtClean="0"/>
              <a:t>They are designed such that if the air supply fails, the control valve will be either fully open, or fully closed, depending upon the safety requirement of the process. </a:t>
            </a:r>
            <a:br>
              <a:rPr lang="en-US" dirty="0" smtClean="0"/>
            </a:br>
            <a:endParaRPr lang="en-US" dirty="0" smtClean="0"/>
          </a:p>
          <a:p>
            <a:r>
              <a:rPr lang="en-US" dirty="0" smtClean="0"/>
              <a:t>For example, if the valve is used to control steam or fuel flow, the valve should be shut off completely in case of air failure. </a:t>
            </a:r>
            <a:br>
              <a:rPr lang="en-US" dirty="0" smtClean="0"/>
            </a:br>
            <a:endParaRPr lang="en-US" dirty="0" smtClean="0"/>
          </a:p>
          <a:p>
            <a:r>
              <a:rPr lang="en-US" dirty="0" smtClean="0"/>
              <a:t>On the other hand, if the valve is handling cooling water to a reactor, the flow should be maximum in case of emergency. </a:t>
            </a:r>
            <a:br>
              <a:rPr lang="en-US" dirty="0" smtClean="0"/>
            </a:br>
            <a:endParaRPr lang="en-US" dirty="0" smtClean="0"/>
          </a:p>
          <a:p>
            <a:r>
              <a:rPr lang="en-US" dirty="0" smtClean="0"/>
              <a:t>The schematic arrangements of these two actions are shown in Fig. 2. Valve A are air to close type, indicating, if the air fails, the</a:t>
            </a:r>
          </a:p>
          <a:p>
            <a:r>
              <a:rPr lang="en-US" dirty="0" smtClean="0"/>
              <a:t>valve will be fully open. Opposite is the case for valve B.</a:t>
            </a:r>
            <a:endParaRPr lang="en-US" dirty="0"/>
          </a:p>
        </p:txBody>
      </p:sp>
      <p:pic>
        <p:nvPicPr>
          <p:cNvPr id="2050" name="Picture 2"/>
          <p:cNvPicPr>
            <a:picLocks noChangeAspect="1" noChangeArrowheads="1"/>
          </p:cNvPicPr>
          <p:nvPr/>
        </p:nvPicPr>
        <p:blipFill>
          <a:blip r:embed="rId2"/>
          <a:srcRect l="11850" r="11784"/>
          <a:stretch>
            <a:fillRect/>
          </a:stretch>
        </p:blipFill>
        <p:spPr bwMode="auto">
          <a:xfrm>
            <a:off x="357158" y="1071546"/>
            <a:ext cx="2928958" cy="307371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85786" y="4357694"/>
            <a:ext cx="3086100" cy="19907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1538" y="2428868"/>
            <a:ext cx="6248400" cy="3190875"/>
          </a:xfrm>
          <a:prstGeom prst="rect">
            <a:avLst/>
          </a:prstGeom>
          <a:noFill/>
          <a:ln w="9525">
            <a:noFill/>
            <a:miter lim="800000"/>
            <a:headEnd/>
            <a:tailEnd/>
          </a:ln>
          <a:effectLst/>
        </p:spPr>
      </p:pic>
      <p:sp>
        <p:nvSpPr>
          <p:cNvPr id="8" name="Title 7"/>
          <p:cNvSpPr>
            <a:spLocks noGrp="1"/>
          </p:cNvSpPr>
          <p:nvPr>
            <p:ph type="title"/>
          </p:nvPr>
        </p:nvSpPr>
        <p:spPr/>
        <p:txBody>
          <a:bodyPr/>
          <a:lstStyle/>
          <a:p>
            <a:r>
              <a:rPr lang="en-IN" dirty="0" smtClean="0"/>
              <a:t>Control Valve Types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Control valves can also be characterized in terms of the number of plugs present, as single-seated valve and double-seated valve. </a:t>
            </a:r>
          </a:p>
          <a:p>
            <a:r>
              <a:rPr lang="en-US" dirty="0" smtClean="0"/>
              <a:t>The difference in construction between a single seated and double-seated valve are illustrated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Single Seated and Double Seated Valves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only one plug is present in the control valve, so it is single seated valve. The advantage of this type of valve is that, it can be fully closed and flow variation from 0 to 100% can be achieved. But looking at its construction, due to the pressure drop across the orifice a large upward force is present in the orifice area, and as a result, the force required to move the valve against this upward thrust is also large. Thus this type of valves is more suitable for small flow rates. </a:t>
            </a:r>
          </a:p>
          <a:p>
            <a:endParaRPr lang="en-US" dirty="0"/>
          </a:p>
          <a:p>
            <a:r>
              <a:rPr lang="en-US" dirty="0" smtClean="0"/>
              <a:t>On the other hand, there are two plugs in a double-seated valve; flow moves upward in one orifice area, and downward in the other orifice. The resultant upward or downward thrust is almost zero. As a result, the force required to move a double-seated valve is comparatively much less.</a:t>
            </a:r>
          </a:p>
          <a:p>
            <a:endParaRPr lang="en-US" dirty="0" smtClean="0"/>
          </a:p>
          <a:p>
            <a:r>
              <a:rPr lang="en-US" dirty="0" smtClean="0"/>
              <a:t>But the double-seated valve suffers from one disadvantage. The flow cannot be shut off</a:t>
            </a:r>
          </a:p>
          <a:p>
            <a:pPr>
              <a:buNone/>
            </a:pPr>
            <a:r>
              <a:rPr lang="en-US" dirty="0" smtClean="0"/>
              <a:t>        completely, because of the differential temperature expansion of the stem and the valve seat.</a:t>
            </a:r>
          </a:p>
          <a:p>
            <a:endParaRPr lang="en-US" dirty="0" smtClean="0"/>
          </a:p>
          <a:p>
            <a:r>
              <a:rPr lang="en-US" dirty="0" smtClean="0"/>
              <a:t>If one plug is tightly closed, there is usually a small gap between the other plug and its seat.</a:t>
            </a:r>
          </a:p>
          <a:p>
            <a:pPr>
              <a:buNone/>
            </a:pPr>
            <a:r>
              <a:rPr lang="en-US" dirty="0" smtClean="0"/>
              <a:t>        Thus, single-seated valves are recommended for when the valves are required to be shut off</a:t>
            </a:r>
          </a:p>
          <a:p>
            <a:pPr>
              <a:buNone/>
            </a:pPr>
            <a:r>
              <a:rPr lang="en-US" dirty="0" smtClean="0"/>
              <a:t>        completely. But there are many processes, where the valve used is not expected to operate</a:t>
            </a:r>
          </a:p>
          <a:p>
            <a:pPr>
              <a:buNone/>
            </a:pPr>
            <a:r>
              <a:rPr lang="en-US" dirty="0" smtClean="0"/>
              <a:t>        near shut off position. </a:t>
            </a:r>
          </a:p>
          <a:p>
            <a:endParaRPr lang="en-US" dirty="0"/>
          </a:p>
          <a:p>
            <a:r>
              <a:rPr lang="en-US" dirty="0" smtClean="0"/>
              <a:t>For this condition, double-seated valves are recommended.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shape of a valve plug is not the only deciding factor for determining its effective flow characteristics, but other equipment connected in the line along with the control valve, also affect its flow characteristics. </a:t>
            </a:r>
          </a:p>
          <a:p>
            <a:endParaRPr lang="en-US" dirty="0" smtClean="0"/>
          </a:p>
          <a:p>
            <a:r>
              <a:rPr lang="en-US" dirty="0" smtClean="0"/>
              <a:t>Thus the effective flow characteristics of a linear valve may become</a:t>
            </a:r>
          </a:p>
          <a:p>
            <a:pPr>
              <a:buNone/>
            </a:pPr>
            <a:r>
              <a:rPr lang="en-US" dirty="0" smtClean="0"/>
              <a:t>      nonlinear, For this reason, equal percentage valves are preferred in many cases, since their effective characteristics tend to be linear, in presence of </a:t>
            </a:r>
            <a:r>
              <a:rPr lang="en-US" dirty="0" err="1" smtClean="0"/>
              <a:t>headloss</a:t>
            </a:r>
            <a:r>
              <a:rPr lang="en-US" dirty="0" smtClean="0"/>
              <a:t> in the pipeline. </a:t>
            </a:r>
          </a:p>
          <a:p>
            <a:pPr>
              <a:buNone/>
            </a:pPr>
            <a:r>
              <a:rPr lang="en-US" dirty="0"/>
              <a:t> </a:t>
            </a:r>
            <a:r>
              <a:rPr lang="en-US" dirty="0" smtClean="0"/>
              <a:t>     </a:t>
            </a:r>
          </a:p>
          <a:p>
            <a:r>
              <a:rPr lang="en-US" dirty="0"/>
              <a:t> </a:t>
            </a:r>
            <a:r>
              <a:rPr lang="en-US" dirty="0" smtClean="0"/>
              <a:t>There are distinct guidelines for selecting the valve size and shape depending on load change, pipeline diameter etc. Bypass lines are sometimes used with a control valve in order to change the flow characteristics of the valve.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880</Words>
  <Application>Microsoft Office PowerPoint</Application>
  <PresentationFormat>On-screen Show (4:3)</PresentationFormat>
  <Paragraphs>71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Topic: Unit 4 Course Name:Industrial Automation and Control</vt:lpstr>
      <vt:lpstr>Syllabus</vt:lpstr>
      <vt:lpstr>Control Valves</vt:lpstr>
      <vt:lpstr>Slide 4</vt:lpstr>
      <vt:lpstr>Control Valve</vt:lpstr>
      <vt:lpstr>Control Valve Types</vt:lpstr>
      <vt:lpstr>Slide 7</vt:lpstr>
      <vt:lpstr>Single Seated and Double Seated Valves</vt:lpstr>
      <vt:lpstr>Slide 9</vt:lpstr>
      <vt:lpstr>Hydraulic Actuators</vt:lpstr>
      <vt:lpstr>Advantages of Hydraulic Systems</vt:lpstr>
      <vt:lpstr>Slide 12</vt:lpstr>
      <vt:lpstr>Slide 13</vt:lpstr>
      <vt:lpstr>Slide 14</vt:lpstr>
      <vt:lpstr>Slide 15</vt:lpstr>
      <vt:lpstr>Slide 16</vt:lpstr>
      <vt:lpstr>Slide 17</vt:lpstr>
      <vt:lpstr>Slide 18</vt:lpstr>
      <vt:lpstr>Industrial Hydraulic System</vt:lpstr>
      <vt:lpstr>Industrial Hydraulic Circuit</vt:lpstr>
      <vt:lpstr>Slide 21</vt:lpstr>
      <vt:lpstr>Slide 22</vt:lpstr>
      <vt:lpstr>Slide 23</vt:lpstr>
      <vt:lpstr>Slide 24</vt:lpstr>
      <vt:lpstr>Slide 25</vt:lpstr>
      <vt:lpstr>Slide 26</vt:lpstr>
      <vt:lpstr>Slide 27</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Unit 4 Course Name:Industrial Automation and Control</dc:title>
  <dc:creator>Student</dc:creator>
  <cp:lastModifiedBy>Student</cp:lastModifiedBy>
  <cp:revision>21</cp:revision>
  <dcterms:created xsi:type="dcterms:W3CDTF">2023-04-12T07:50:38Z</dcterms:created>
  <dcterms:modified xsi:type="dcterms:W3CDTF">2023-04-12T08:44:08Z</dcterms:modified>
</cp:coreProperties>
</file>