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7" r:id="rId2"/>
    <p:sldId id="258" r:id="rId3"/>
    <p:sldId id="339"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0" r:id="rId54"/>
    <p:sldId id="391" r:id="rId55"/>
    <p:sldId id="392" r:id="rId56"/>
    <p:sldId id="393" r:id="rId57"/>
    <p:sldId id="394" r:id="rId58"/>
    <p:sldId id="395" r:id="rId59"/>
    <p:sldId id="396" r:id="rId60"/>
    <p:sldId id="397" r:id="rId61"/>
    <p:sldId id="398" r:id="rId62"/>
    <p:sldId id="399" r:id="rId63"/>
    <p:sldId id="400" r:id="rId64"/>
    <p:sldId id="401" r:id="rId65"/>
    <p:sldId id="402" r:id="rId66"/>
    <p:sldId id="403" r:id="rId67"/>
    <p:sldId id="404" r:id="rId68"/>
    <p:sldId id="405" r:id="rId69"/>
    <p:sldId id="406" r:id="rId70"/>
    <p:sldId id="407" r:id="rId71"/>
    <p:sldId id="408" r:id="rId72"/>
    <p:sldId id="409" r:id="rId73"/>
    <p:sldId id="410" r:id="rId74"/>
    <p:sldId id="411" r:id="rId75"/>
    <p:sldId id="412" r:id="rId76"/>
    <p:sldId id="413" r:id="rId77"/>
    <p:sldId id="414" r:id="rId78"/>
    <p:sldId id="415" r:id="rId79"/>
    <p:sldId id="416" r:id="rId80"/>
    <p:sldId id="417" r:id="rId81"/>
    <p:sldId id="418" r:id="rId82"/>
    <p:sldId id="419" r:id="rId83"/>
    <p:sldId id="420" r:id="rId84"/>
    <p:sldId id="421" r:id="rId85"/>
    <p:sldId id="422" r:id="rId86"/>
    <p:sldId id="423" r:id="rId87"/>
    <p:sldId id="424" r:id="rId88"/>
    <p:sldId id="425" r:id="rId89"/>
    <p:sldId id="426" r:id="rId90"/>
    <p:sldId id="427" r:id="rId91"/>
    <p:sldId id="428" r:id="rId92"/>
    <p:sldId id="429" r:id="rId93"/>
    <p:sldId id="430" r:id="rId94"/>
    <p:sldId id="431" r:id="rId95"/>
    <p:sldId id="432" r:id="rId96"/>
    <p:sldId id="433" r:id="rId97"/>
    <p:sldId id="434" r:id="rId98"/>
    <p:sldId id="435" r:id="rId99"/>
    <p:sldId id="436" r:id="rId100"/>
    <p:sldId id="437" r:id="rId101"/>
    <p:sldId id="438" r:id="rId102"/>
    <p:sldId id="330" r:id="rId103"/>
    <p:sldId id="338"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rts/_rels/chart1.xml.rels><?xml version="1.0" encoding="UTF-8" standalone="yes"?>
<Relationships xmlns="http://schemas.openxmlformats.org/package/2006/relationships"><Relationship Id="rId1" Type="http://schemas.openxmlformats.org/officeDocument/2006/relationships/oleObject" Target="file:///D:\phD_work_20\phd_coursework\ML\assignment\Assignment2\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phD_work_20\phd_coursework\ML\assignment\Assignment2\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'100'!$A$3</c:f>
              <c:strCache>
                <c:ptCount val="1"/>
                <c:pt idx="0">
                  <c:v>Logistic Regression</c:v>
                </c:pt>
              </c:strCache>
            </c:strRef>
          </c:tx>
          <c:cat>
            <c:strRef>
              <c:f>'100'!$B$2:$E$2</c:f>
              <c:strCache>
                <c:ptCount val="4"/>
                <c:pt idx="0">
                  <c:v>accuracy</c:v>
                </c:pt>
                <c:pt idx="1">
                  <c:v>precision</c:v>
                </c:pt>
                <c:pt idx="2">
                  <c:v>recall</c:v>
                </c:pt>
                <c:pt idx="3">
                  <c:v>f1-score</c:v>
                </c:pt>
              </c:strCache>
            </c:strRef>
          </c:cat>
          <c:val>
            <c:numRef>
              <c:f>'100'!$B$3:$E$3</c:f>
              <c:numCache>
                <c:formatCode>General</c:formatCode>
                <c:ptCount val="4"/>
                <c:pt idx="0">
                  <c:v>0.76000000000000112</c:v>
                </c:pt>
                <c:pt idx="1">
                  <c:v>0.76000000000000112</c:v>
                </c:pt>
                <c:pt idx="2">
                  <c:v>0.98</c:v>
                </c:pt>
                <c:pt idx="3">
                  <c:v>0.85000000000000064</c:v>
                </c:pt>
              </c:numCache>
            </c:numRef>
          </c:val>
          <c:extLst xmlns:c16r2="http://schemas.microsoft.com/office/drawing/2015/06/chart">
            <c:ext xmlns:c16="http://schemas.microsoft.com/office/drawing/2014/chart" uri="{C3380CC4-5D6E-409C-BE32-E72D297353CC}">
              <c16:uniqueId val="{00000000-E36D-41DA-B1F0-A39D568A6015}"/>
            </c:ext>
          </c:extLst>
        </c:ser>
        <c:ser>
          <c:idx val="1"/>
          <c:order val="1"/>
          <c:tx>
            <c:strRef>
              <c:f>'100'!$A$4</c:f>
              <c:strCache>
                <c:ptCount val="1"/>
                <c:pt idx="0">
                  <c:v>Naive Bayes</c:v>
                </c:pt>
              </c:strCache>
            </c:strRef>
          </c:tx>
          <c:cat>
            <c:strRef>
              <c:f>'100'!$B$2:$E$2</c:f>
              <c:strCache>
                <c:ptCount val="4"/>
                <c:pt idx="0">
                  <c:v>accuracy</c:v>
                </c:pt>
                <c:pt idx="1">
                  <c:v>precision</c:v>
                </c:pt>
                <c:pt idx="2">
                  <c:v>recall</c:v>
                </c:pt>
                <c:pt idx="3">
                  <c:v>f1-score</c:v>
                </c:pt>
              </c:strCache>
            </c:strRef>
          </c:cat>
          <c:val>
            <c:numRef>
              <c:f>'100'!$B$4:$E$4</c:f>
              <c:numCache>
                <c:formatCode>General</c:formatCode>
                <c:ptCount val="4"/>
                <c:pt idx="0">
                  <c:v>0.72000000000000064</c:v>
                </c:pt>
                <c:pt idx="1">
                  <c:v>0.75000000000000111</c:v>
                </c:pt>
                <c:pt idx="2">
                  <c:v>0.93</c:v>
                </c:pt>
                <c:pt idx="3">
                  <c:v>0.83000000000000063</c:v>
                </c:pt>
              </c:numCache>
            </c:numRef>
          </c:val>
          <c:extLst xmlns:c16r2="http://schemas.microsoft.com/office/drawing/2015/06/chart">
            <c:ext xmlns:c16="http://schemas.microsoft.com/office/drawing/2014/chart" uri="{C3380CC4-5D6E-409C-BE32-E72D297353CC}">
              <c16:uniqueId val="{00000001-E36D-41DA-B1F0-A39D568A6015}"/>
            </c:ext>
          </c:extLst>
        </c:ser>
        <c:ser>
          <c:idx val="2"/>
          <c:order val="2"/>
          <c:tx>
            <c:strRef>
              <c:f>'100'!$A$5</c:f>
              <c:strCache>
                <c:ptCount val="1"/>
                <c:pt idx="0">
                  <c:v>KNeighbours </c:v>
                </c:pt>
              </c:strCache>
            </c:strRef>
          </c:tx>
          <c:cat>
            <c:strRef>
              <c:f>'100'!$B$2:$E$2</c:f>
              <c:strCache>
                <c:ptCount val="4"/>
                <c:pt idx="0">
                  <c:v>accuracy</c:v>
                </c:pt>
                <c:pt idx="1">
                  <c:v>precision</c:v>
                </c:pt>
                <c:pt idx="2">
                  <c:v>recall</c:v>
                </c:pt>
                <c:pt idx="3">
                  <c:v>f1-score</c:v>
                </c:pt>
              </c:strCache>
            </c:strRef>
          </c:cat>
          <c:val>
            <c:numRef>
              <c:f>'100'!$B$5:$E$5</c:f>
              <c:numCache>
                <c:formatCode>General</c:formatCode>
                <c:ptCount val="4"/>
                <c:pt idx="0">
                  <c:v>0.61000000000000065</c:v>
                </c:pt>
                <c:pt idx="1">
                  <c:v>0.71000000000000063</c:v>
                </c:pt>
                <c:pt idx="2">
                  <c:v>0.77000000000000046</c:v>
                </c:pt>
                <c:pt idx="3">
                  <c:v>0.74000000000000099</c:v>
                </c:pt>
              </c:numCache>
            </c:numRef>
          </c:val>
          <c:extLst xmlns:c16r2="http://schemas.microsoft.com/office/drawing/2015/06/chart">
            <c:ext xmlns:c16="http://schemas.microsoft.com/office/drawing/2014/chart" uri="{C3380CC4-5D6E-409C-BE32-E72D297353CC}">
              <c16:uniqueId val="{00000002-E36D-41DA-B1F0-A39D568A6015}"/>
            </c:ext>
          </c:extLst>
        </c:ser>
        <c:ser>
          <c:idx val="3"/>
          <c:order val="3"/>
          <c:tx>
            <c:strRef>
              <c:f>'100'!$A$6</c:f>
              <c:strCache>
                <c:ptCount val="1"/>
                <c:pt idx="0">
                  <c:v>Decision Tree</c:v>
                </c:pt>
              </c:strCache>
            </c:strRef>
          </c:tx>
          <c:cat>
            <c:strRef>
              <c:f>'100'!$B$2:$E$2</c:f>
              <c:strCache>
                <c:ptCount val="4"/>
                <c:pt idx="0">
                  <c:v>accuracy</c:v>
                </c:pt>
                <c:pt idx="1">
                  <c:v>precision</c:v>
                </c:pt>
                <c:pt idx="2">
                  <c:v>recall</c:v>
                </c:pt>
                <c:pt idx="3">
                  <c:v>f1-score</c:v>
                </c:pt>
              </c:strCache>
            </c:strRef>
          </c:cat>
          <c:val>
            <c:numRef>
              <c:f>'100'!$B$6:$E$6</c:f>
              <c:numCache>
                <c:formatCode>General</c:formatCode>
                <c:ptCount val="4"/>
                <c:pt idx="0">
                  <c:v>0.76000000000000112</c:v>
                </c:pt>
                <c:pt idx="1">
                  <c:v>0.76000000000000112</c:v>
                </c:pt>
                <c:pt idx="2">
                  <c:v>0.98</c:v>
                </c:pt>
                <c:pt idx="3">
                  <c:v>0.85000000000000064</c:v>
                </c:pt>
              </c:numCache>
            </c:numRef>
          </c:val>
          <c:extLst xmlns:c16r2="http://schemas.microsoft.com/office/drawing/2015/06/chart">
            <c:ext xmlns:c16="http://schemas.microsoft.com/office/drawing/2014/chart" uri="{C3380CC4-5D6E-409C-BE32-E72D297353CC}">
              <c16:uniqueId val="{00000003-E36D-41DA-B1F0-A39D568A6015}"/>
            </c:ext>
          </c:extLst>
        </c:ser>
        <c:ser>
          <c:idx val="4"/>
          <c:order val="4"/>
          <c:tx>
            <c:strRef>
              <c:f>'100'!$A$7</c:f>
              <c:strCache>
                <c:ptCount val="1"/>
                <c:pt idx="0">
                  <c:v>SVM</c:v>
                </c:pt>
              </c:strCache>
            </c:strRef>
          </c:tx>
          <c:cat>
            <c:strRef>
              <c:f>'100'!$B$2:$E$2</c:f>
              <c:strCache>
                <c:ptCount val="4"/>
                <c:pt idx="0">
                  <c:v>accuracy</c:v>
                </c:pt>
                <c:pt idx="1">
                  <c:v>precision</c:v>
                </c:pt>
                <c:pt idx="2">
                  <c:v>recall</c:v>
                </c:pt>
                <c:pt idx="3">
                  <c:v>f1-score</c:v>
                </c:pt>
              </c:strCache>
            </c:strRef>
          </c:cat>
          <c:val>
            <c:numRef>
              <c:f>'100'!$B$7:$E$7</c:f>
              <c:numCache>
                <c:formatCode>General</c:formatCode>
                <c:ptCount val="4"/>
                <c:pt idx="0">
                  <c:v>0.76000000000000112</c:v>
                </c:pt>
                <c:pt idx="1">
                  <c:v>0.76000000000000112</c:v>
                </c:pt>
                <c:pt idx="2">
                  <c:v>0.98</c:v>
                </c:pt>
                <c:pt idx="3">
                  <c:v>0.85000000000000064</c:v>
                </c:pt>
              </c:numCache>
            </c:numRef>
          </c:val>
          <c:extLst xmlns:c16r2="http://schemas.microsoft.com/office/drawing/2015/06/chart">
            <c:ext xmlns:c16="http://schemas.microsoft.com/office/drawing/2014/chart" uri="{C3380CC4-5D6E-409C-BE32-E72D297353CC}">
              <c16:uniqueId val="{00000004-E36D-41DA-B1F0-A39D568A6015}"/>
            </c:ext>
          </c:extLst>
        </c:ser>
        <c:ser>
          <c:idx val="5"/>
          <c:order val="5"/>
          <c:tx>
            <c:strRef>
              <c:f>'100'!$A$8</c:f>
              <c:strCache>
                <c:ptCount val="1"/>
                <c:pt idx="0">
                  <c:v>LDA</c:v>
                </c:pt>
              </c:strCache>
            </c:strRef>
          </c:tx>
          <c:cat>
            <c:strRef>
              <c:f>'100'!$B$2:$E$2</c:f>
              <c:strCache>
                <c:ptCount val="4"/>
                <c:pt idx="0">
                  <c:v>accuracy</c:v>
                </c:pt>
                <c:pt idx="1">
                  <c:v>precision</c:v>
                </c:pt>
                <c:pt idx="2">
                  <c:v>recall</c:v>
                </c:pt>
                <c:pt idx="3">
                  <c:v>f1-score</c:v>
                </c:pt>
              </c:strCache>
            </c:strRef>
          </c:cat>
          <c:val>
            <c:numRef>
              <c:f>'100'!$B$8:$E$8</c:f>
              <c:numCache>
                <c:formatCode>General</c:formatCode>
                <c:ptCount val="4"/>
                <c:pt idx="0">
                  <c:v>0.75000000000000111</c:v>
                </c:pt>
                <c:pt idx="1">
                  <c:v>0.76000000000000112</c:v>
                </c:pt>
                <c:pt idx="2">
                  <c:v>0.97000000000000042</c:v>
                </c:pt>
                <c:pt idx="3">
                  <c:v>0.85000000000000064</c:v>
                </c:pt>
              </c:numCache>
            </c:numRef>
          </c:val>
          <c:extLst xmlns:c16r2="http://schemas.microsoft.com/office/drawing/2015/06/chart">
            <c:ext xmlns:c16="http://schemas.microsoft.com/office/drawing/2014/chart" uri="{C3380CC4-5D6E-409C-BE32-E72D297353CC}">
              <c16:uniqueId val="{00000005-E36D-41DA-B1F0-A39D568A6015}"/>
            </c:ext>
          </c:extLst>
        </c:ser>
        <c:ser>
          <c:idx val="6"/>
          <c:order val="6"/>
          <c:tx>
            <c:strRef>
              <c:f>'100'!$A$9</c:f>
              <c:strCache>
                <c:ptCount val="1"/>
                <c:pt idx="0">
                  <c:v>MLP</c:v>
                </c:pt>
              </c:strCache>
            </c:strRef>
          </c:tx>
          <c:cat>
            <c:strRef>
              <c:f>'100'!$B$2:$E$2</c:f>
              <c:strCache>
                <c:ptCount val="4"/>
                <c:pt idx="0">
                  <c:v>accuracy</c:v>
                </c:pt>
                <c:pt idx="1">
                  <c:v>precision</c:v>
                </c:pt>
                <c:pt idx="2">
                  <c:v>recall</c:v>
                </c:pt>
                <c:pt idx="3">
                  <c:v>f1-score</c:v>
                </c:pt>
              </c:strCache>
            </c:strRef>
          </c:cat>
          <c:val>
            <c:numRef>
              <c:f>'100'!$B$9:$E$9</c:f>
              <c:numCache>
                <c:formatCode>General</c:formatCode>
                <c:ptCount val="4"/>
                <c:pt idx="0">
                  <c:v>0.71000000000000063</c:v>
                </c:pt>
                <c:pt idx="1">
                  <c:v>0.71000000000000063</c:v>
                </c:pt>
                <c:pt idx="2">
                  <c:v>0.97000000000000042</c:v>
                </c:pt>
                <c:pt idx="3">
                  <c:v>0.82000000000000062</c:v>
                </c:pt>
              </c:numCache>
            </c:numRef>
          </c:val>
          <c:extLst xmlns:c16r2="http://schemas.microsoft.com/office/drawing/2015/06/chart">
            <c:ext xmlns:c16="http://schemas.microsoft.com/office/drawing/2014/chart" uri="{C3380CC4-5D6E-409C-BE32-E72D297353CC}">
              <c16:uniqueId val="{00000006-E36D-41DA-B1F0-A39D568A6015}"/>
            </c:ext>
          </c:extLst>
        </c:ser>
        <c:axId val="202353280"/>
        <c:axId val="202441088"/>
      </c:barChart>
      <c:catAx>
        <c:axId val="202353280"/>
        <c:scaling>
          <c:orientation val="minMax"/>
        </c:scaling>
        <c:axPos val="b"/>
        <c:numFmt formatCode="General" sourceLinked="0"/>
        <c:tickLblPos val="nextTo"/>
        <c:txPr>
          <a:bodyPr/>
          <a:lstStyle/>
          <a:p>
            <a:pPr>
              <a:defRPr lang="en-US"/>
            </a:pPr>
            <a:endParaRPr lang="en-US"/>
          </a:p>
        </c:txPr>
        <c:crossAx val="202441088"/>
        <c:crosses val="autoZero"/>
        <c:auto val="1"/>
        <c:lblAlgn val="ctr"/>
        <c:lblOffset val="100"/>
      </c:catAx>
      <c:valAx>
        <c:axId val="202441088"/>
        <c:scaling>
          <c:orientation val="minMax"/>
        </c:scaling>
        <c:axPos val="l"/>
        <c:majorGridlines/>
        <c:numFmt formatCode="General" sourceLinked="1"/>
        <c:tickLblPos val="nextTo"/>
        <c:txPr>
          <a:bodyPr/>
          <a:lstStyle/>
          <a:p>
            <a:pPr>
              <a:defRPr lang="en-US"/>
            </a:pPr>
            <a:endParaRPr lang="en-US"/>
          </a:p>
        </c:txPr>
        <c:crossAx val="202353280"/>
        <c:crosses val="autoZero"/>
        <c:crossBetween val="between"/>
      </c:valAx>
    </c:plotArea>
    <c:legend>
      <c:legendPos val="r"/>
      <c:txPr>
        <a:bodyPr/>
        <a:lstStyle/>
        <a:p>
          <a:pPr>
            <a:defRPr lang="en-US"/>
          </a:pPr>
          <a:endParaRPr lang="en-US"/>
        </a:p>
      </c:txPr>
    </c:legend>
    <c:plotVisOnly val="1"/>
    <c:dispBlanksAs val="gap"/>
  </c:chart>
  <c:txPr>
    <a:bodyPr/>
    <a:lstStyle/>
    <a:p>
      <a:pPr>
        <a:defRPr sz="20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'400'!$A$3</c:f>
              <c:strCache>
                <c:ptCount val="1"/>
                <c:pt idx="0">
                  <c:v>Logistic Regression</c:v>
                </c:pt>
              </c:strCache>
            </c:strRef>
          </c:tx>
          <c:cat>
            <c:strRef>
              <c:f>'400'!$B$2:$E$2</c:f>
              <c:strCache>
                <c:ptCount val="4"/>
                <c:pt idx="0">
                  <c:v>accuracy</c:v>
                </c:pt>
                <c:pt idx="1">
                  <c:v>precision</c:v>
                </c:pt>
                <c:pt idx="2">
                  <c:v>recall</c:v>
                </c:pt>
                <c:pt idx="3">
                  <c:v>f1-score</c:v>
                </c:pt>
              </c:strCache>
            </c:strRef>
          </c:cat>
          <c:val>
            <c:numRef>
              <c:f>'400'!$B$3:$E$3</c:f>
              <c:numCache>
                <c:formatCode>General</c:formatCode>
                <c:ptCount val="4"/>
                <c:pt idx="0">
                  <c:v>0.73000000000000065</c:v>
                </c:pt>
                <c:pt idx="1">
                  <c:v>0.73000000000000065</c:v>
                </c:pt>
                <c:pt idx="2">
                  <c:v>0.95000000000000062</c:v>
                </c:pt>
                <c:pt idx="3">
                  <c:v>0.83000000000000063</c:v>
                </c:pt>
              </c:numCache>
            </c:numRef>
          </c:val>
          <c:extLst xmlns:c16r2="http://schemas.microsoft.com/office/drawing/2015/06/chart">
            <c:ext xmlns:c16="http://schemas.microsoft.com/office/drawing/2014/chart" uri="{C3380CC4-5D6E-409C-BE32-E72D297353CC}">
              <c16:uniqueId val="{00000000-38E9-4290-838D-29FC2E19FBE7}"/>
            </c:ext>
          </c:extLst>
        </c:ser>
        <c:ser>
          <c:idx val="1"/>
          <c:order val="1"/>
          <c:tx>
            <c:strRef>
              <c:f>'400'!$A$4</c:f>
              <c:strCache>
                <c:ptCount val="1"/>
                <c:pt idx="0">
                  <c:v>Naive Bayes</c:v>
                </c:pt>
              </c:strCache>
            </c:strRef>
          </c:tx>
          <c:cat>
            <c:strRef>
              <c:f>'400'!$B$2:$E$2</c:f>
              <c:strCache>
                <c:ptCount val="4"/>
                <c:pt idx="0">
                  <c:v>accuracy</c:v>
                </c:pt>
                <c:pt idx="1">
                  <c:v>precision</c:v>
                </c:pt>
                <c:pt idx="2">
                  <c:v>recall</c:v>
                </c:pt>
                <c:pt idx="3">
                  <c:v>f1-score</c:v>
                </c:pt>
              </c:strCache>
            </c:strRef>
          </c:cat>
          <c:val>
            <c:numRef>
              <c:f>'400'!$B$4:$E$4</c:f>
              <c:numCache>
                <c:formatCode>General</c:formatCode>
                <c:ptCount val="4"/>
                <c:pt idx="0">
                  <c:v>0.71000000000000063</c:v>
                </c:pt>
                <c:pt idx="1">
                  <c:v>0.73000000000000065</c:v>
                </c:pt>
                <c:pt idx="2">
                  <c:v>0.92</c:v>
                </c:pt>
                <c:pt idx="3">
                  <c:v>0.81</c:v>
                </c:pt>
              </c:numCache>
            </c:numRef>
          </c:val>
          <c:extLst xmlns:c16r2="http://schemas.microsoft.com/office/drawing/2015/06/chart">
            <c:ext xmlns:c16="http://schemas.microsoft.com/office/drawing/2014/chart" uri="{C3380CC4-5D6E-409C-BE32-E72D297353CC}">
              <c16:uniqueId val="{00000001-38E9-4290-838D-29FC2E19FBE7}"/>
            </c:ext>
          </c:extLst>
        </c:ser>
        <c:ser>
          <c:idx val="2"/>
          <c:order val="2"/>
          <c:tx>
            <c:strRef>
              <c:f>'400'!$A$5</c:f>
              <c:strCache>
                <c:ptCount val="1"/>
                <c:pt idx="0">
                  <c:v>KNeighbours </c:v>
                </c:pt>
              </c:strCache>
            </c:strRef>
          </c:tx>
          <c:cat>
            <c:strRef>
              <c:f>'400'!$B$2:$E$2</c:f>
              <c:strCache>
                <c:ptCount val="4"/>
                <c:pt idx="0">
                  <c:v>accuracy</c:v>
                </c:pt>
                <c:pt idx="1">
                  <c:v>precision</c:v>
                </c:pt>
                <c:pt idx="2">
                  <c:v>recall</c:v>
                </c:pt>
                <c:pt idx="3">
                  <c:v>f1-score</c:v>
                </c:pt>
              </c:strCache>
            </c:strRef>
          </c:cat>
          <c:val>
            <c:numRef>
              <c:f>'400'!$B$5:$E$5</c:f>
              <c:numCache>
                <c:formatCode>General</c:formatCode>
                <c:ptCount val="4"/>
                <c:pt idx="0">
                  <c:v>0.68</c:v>
                </c:pt>
                <c:pt idx="1">
                  <c:v>0.77000000000000113</c:v>
                </c:pt>
                <c:pt idx="2">
                  <c:v>0.77000000000000113</c:v>
                </c:pt>
                <c:pt idx="3">
                  <c:v>0.77000000000000113</c:v>
                </c:pt>
              </c:numCache>
            </c:numRef>
          </c:val>
          <c:extLst xmlns:c16r2="http://schemas.microsoft.com/office/drawing/2015/06/chart">
            <c:ext xmlns:c16="http://schemas.microsoft.com/office/drawing/2014/chart" uri="{C3380CC4-5D6E-409C-BE32-E72D297353CC}">
              <c16:uniqueId val="{00000002-38E9-4290-838D-29FC2E19FBE7}"/>
            </c:ext>
          </c:extLst>
        </c:ser>
        <c:ser>
          <c:idx val="3"/>
          <c:order val="3"/>
          <c:tx>
            <c:strRef>
              <c:f>'400'!$A$6</c:f>
              <c:strCache>
                <c:ptCount val="1"/>
                <c:pt idx="0">
                  <c:v>Decision Tree</c:v>
                </c:pt>
              </c:strCache>
            </c:strRef>
          </c:tx>
          <c:cat>
            <c:strRef>
              <c:f>'400'!$B$2:$E$2</c:f>
              <c:strCache>
                <c:ptCount val="4"/>
                <c:pt idx="0">
                  <c:v>accuracy</c:v>
                </c:pt>
                <c:pt idx="1">
                  <c:v>precision</c:v>
                </c:pt>
                <c:pt idx="2">
                  <c:v>recall</c:v>
                </c:pt>
                <c:pt idx="3">
                  <c:v>f1-score</c:v>
                </c:pt>
              </c:strCache>
            </c:strRef>
          </c:cat>
          <c:val>
            <c:numRef>
              <c:f>'400'!$B$6:$E$6</c:f>
              <c:numCache>
                <c:formatCode>General</c:formatCode>
                <c:ptCount val="4"/>
                <c:pt idx="0">
                  <c:v>0.73000000000000065</c:v>
                </c:pt>
                <c:pt idx="1">
                  <c:v>0.73000000000000065</c:v>
                </c:pt>
                <c:pt idx="2">
                  <c:v>0.95000000000000062</c:v>
                </c:pt>
                <c:pt idx="3">
                  <c:v>0.83000000000000063</c:v>
                </c:pt>
              </c:numCache>
            </c:numRef>
          </c:val>
          <c:extLst xmlns:c16r2="http://schemas.microsoft.com/office/drawing/2015/06/chart">
            <c:ext xmlns:c16="http://schemas.microsoft.com/office/drawing/2014/chart" uri="{C3380CC4-5D6E-409C-BE32-E72D297353CC}">
              <c16:uniqueId val="{00000003-38E9-4290-838D-29FC2E19FBE7}"/>
            </c:ext>
          </c:extLst>
        </c:ser>
        <c:ser>
          <c:idx val="4"/>
          <c:order val="4"/>
          <c:tx>
            <c:strRef>
              <c:f>'400'!$A$7</c:f>
              <c:strCache>
                <c:ptCount val="1"/>
                <c:pt idx="0">
                  <c:v>SVM</c:v>
                </c:pt>
              </c:strCache>
            </c:strRef>
          </c:tx>
          <c:cat>
            <c:strRef>
              <c:f>'400'!$B$2:$E$2</c:f>
              <c:strCache>
                <c:ptCount val="4"/>
                <c:pt idx="0">
                  <c:v>accuracy</c:v>
                </c:pt>
                <c:pt idx="1">
                  <c:v>precision</c:v>
                </c:pt>
                <c:pt idx="2">
                  <c:v>recall</c:v>
                </c:pt>
                <c:pt idx="3">
                  <c:v>f1-score</c:v>
                </c:pt>
              </c:strCache>
            </c:strRef>
          </c:cat>
          <c:val>
            <c:numRef>
              <c:f>'400'!$B$7:$E$7</c:f>
              <c:numCache>
                <c:formatCode>General</c:formatCode>
                <c:ptCount val="4"/>
                <c:pt idx="0">
                  <c:v>0.73000000000000065</c:v>
                </c:pt>
                <c:pt idx="1">
                  <c:v>0.73000000000000065</c:v>
                </c:pt>
                <c:pt idx="2">
                  <c:v>0.95000000000000062</c:v>
                </c:pt>
                <c:pt idx="3">
                  <c:v>0.83000000000000063</c:v>
                </c:pt>
              </c:numCache>
            </c:numRef>
          </c:val>
          <c:extLst xmlns:c16r2="http://schemas.microsoft.com/office/drawing/2015/06/chart">
            <c:ext xmlns:c16="http://schemas.microsoft.com/office/drawing/2014/chart" uri="{C3380CC4-5D6E-409C-BE32-E72D297353CC}">
              <c16:uniqueId val="{00000004-38E9-4290-838D-29FC2E19FBE7}"/>
            </c:ext>
          </c:extLst>
        </c:ser>
        <c:ser>
          <c:idx val="5"/>
          <c:order val="5"/>
          <c:tx>
            <c:strRef>
              <c:f>'400'!$A$8</c:f>
              <c:strCache>
                <c:ptCount val="1"/>
                <c:pt idx="0">
                  <c:v>LDA</c:v>
                </c:pt>
              </c:strCache>
            </c:strRef>
          </c:tx>
          <c:cat>
            <c:strRef>
              <c:f>'400'!$B$2:$E$2</c:f>
              <c:strCache>
                <c:ptCount val="4"/>
                <c:pt idx="0">
                  <c:v>accuracy</c:v>
                </c:pt>
                <c:pt idx="1">
                  <c:v>precision</c:v>
                </c:pt>
                <c:pt idx="2">
                  <c:v>recall</c:v>
                </c:pt>
                <c:pt idx="3">
                  <c:v>f1-score</c:v>
                </c:pt>
              </c:strCache>
            </c:strRef>
          </c:cat>
          <c:val>
            <c:numRef>
              <c:f>'400'!$B$8:$E$8</c:f>
              <c:numCache>
                <c:formatCode>General</c:formatCode>
                <c:ptCount val="4"/>
                <c:pt idx="0">
                  <c:v>0.73000000000000065</c:v>
                </c:pt>
                <c:pt idx="1">
                  <c:v>0.73000000000000065</c:v>
                </c:pt>
                <c:pt idx="2">
                  <c:v>0.94000000000000061</c:v>
                </c:pt>
                <c:pt idx="3">
                  <c:v>0.82000000000000062</c:v>
                </c:pt>
              </c:numCache>
            </c:numRef>
          </c:val>
          <c:extLst xmlns:c16r2="http://schemas.microsoft.com/office/drawing/2015/06/chart">
            <c:ext xmlns:c16="http://schemas.microsoft.com/office/drawing/2014/chart" uri="{C3380CC4-5D6E-409C-BE32-E72D297353CC}">
              <c16:uniqueId val="{00000005-38E9-4290-838D-29FC2E19FBE7}"/>
            </c:ext>
          </c:extLst>
        </c:ser>
        <c:ser>
          <c:idx val="6"/>
          <c:order val="6"/>
          <c:tx>
            <c:strRef>
              <c:f>'400'!$A$9</c:f>
              <c:strCache>
                <c:ptCount val="1"/>
                <c:pt idx="0">
                  <c:v>MLP</c:v>
                </c:pt>
              </c:strCache>
            </c:strRef>
          </c:tx>
          <c:cat>
            <c:strRef>
              <c:f>'400'!$B$2:$E$2</c:f>
              <c:strCache>
                <c:ptCount val="4"/>
                <c:pt idx="0">
                  <c:v>accuracy</c:v>
                </c:pt>
                <c:pt idx="1">
                  <c:v>precision</c:v>
                </c:pt>
                <c:pt idx="2">
                  <c:v>recall</c:v>
                </c:pt>
                <c:pt idx="3">
                  <c:v>f1-score</c:v>
                </c:pt>
              </c:strCache>
            </c:strRef>
          </c:cat>
          <c:val>
            <c:numRef>
              <c:f>'400'!$B$9:$E$9</c:f>
              <c:numCache>
                <c:formatCode>General</c:formatCode>
                <c:ptCount val="4"/>
                <c:pt idx="0">
                  <c:v>0.73000000000000065</c:v>
                </c:pt>
                <c:pt idx="1">
                  <c:v>0.73000000000000065</c:v>
                </c:pt>
                <c:pt idx="2">
                  <c:v>0.95000000000000062</c:v>
                </c:pt>
                <c:pt idx="3">
                  <c:v>0.83000000000000063</c:v>
                </c:pt>
              </c:numCache>
            </c:numRef>
          </c:val>
          <c:extLst xmlns:c16r2="http://schemas.microsoft.com/office/drawing/2015/06/chart">
            <c:ext xmlns:c16="http://schemas.microsoft.com/office/drawing/2014/chart" uri="{C3380CC4-5D6E-409C-BE32-E72D297353CC}">
              <c16:uniqueId val="{00000006-38E9-4290-838D-29FC2E19FBE7}"/>
            </c:ext>
          </c:extLst>
        </c:ser>
        <c:axId val="202585216"/>
        <c:axId val="202586752"/>
      </c:barChart>
      <c:catAx>
        <c:axId val="202585216"/>
        <c:scaling>
          <c:orientation val="minMax"/>
        </c:scaling>
        <c:axPos val="b"/>
        <c:numFmt formatCode="General" sourceLinked="0"/>
        <c:tickLblPos val="nextTo"/>
        <c:txPr>
          <a:bodyPr/>
          <a:lstStyle/>
          <a:p>
            <a:pPr>
              <a:defRPr lang="en-US"/>
            </a:pPr>
            <a:endParaRPr lang="en-US"/>
          </a:p>
        </c:txPr>
        <c:crossAx val="202586752"/>
        <c:crosses val="autoZero"/>
        <c:auto val="1"/>
        <c:lblAlgn val="ctr"/>
        <c:lblOffset val="100"/>
      </c:catAx>
      <c:valAx>
        <c:axId val="202586752"/>
        <c:scaling>
          <c:orientation val="minMax"/>
        </c:scaling>
        <c:axPos val="l"/>
        <c:majorGridlines/>
        <c:numFmt formatCode="General" sourceLinked="1"/>
        <c:tickLblPos val="nextTo"/>
        <c:txPr>
          <a:bodyPr/>
          <a:lstStyle/>
          <a:p>
            <a:pPr>
              <a:defRPr lang="en-US"/>
            </a:pPr>
            <a:endParaRPr lang="en-US"/>
          </a:p>
        </c:txPr>
        <c:crossAx val="202585216"/>
        <c:crosses val="autoZero"/>
        <c:crossBetween val="between"/>
      </c:valAx>
    </c:plotArea>
    <c:legend>
      <c:legendPos val="r"/>
      <c:txPr>
        <a:bodyPr/>
        <a:lstStyle/>
        <a:p>
          <a:pPr>
            <a:defRPr lang="en-US"/>
          </a:pPr>
          <a:endParaRPr lang="en-US"/>
        </a:p>
      </c:txPr>
    </c:legend>
    <c:plotVisOnly val="1"/>
    <c:dispBlanksAs val="gap"/>
  </c:chart>
  <c:txPr>
    <a:bodyPr/>
    <a:lstStyle/>
    <a:p>
      <a:pPr>
        <a:defRPr sz="2000"/>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3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6CBF4F-4E60-46EB-84D7-2ABCA250422C}" type="datetimeFigureOut">
              <a:rPr lang="en-US" smtClean="0"/>
              <a:pPr/>
              <a:t>3/16/2023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049335-1ED1-461F-9699-082A3D3642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D3EB95-DAC4-49FE-ADF3-CD0A74DD2191}"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3EB95-DAC4-49FE-ADF3-CD0A74DD2191}"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3EB95-DAC4-49FE-ADF3-CD0A74DD2191}"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3EB95-DAC4-49FE-ADF3-CD0A74DD2191}"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D3EB95-DAC4-49FE-ADF3-CD0A74DD2191}"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D3EB95-DAC4-49FE-ADF3-CD0A74DD2191}" type="datetimeFigureOut">
              <a:rPr lang="en-US" smtClean="0"/>
              <a:pPr/>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D3EB95-DAC4-49FE-ADF3-CD0A74DD2191}" type="datetimeFigureOut">
              <a:rPr lang="en-US" smtClean="0"/>
              <a:pPr/>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D3EB95-DAC4-49FE-ADF3-CD0A74DD2191}" type="datetimeFigureOut">
              <a:rPr lang="en-US" smtClean="0"/>
              <a:pPr/>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3EB95-DAC4-49FE-ADF3-CD0A74DD2191}" type="datetimeFigureOut">
              <a:rPr lang="en-US" smtClean="0"/>
              <a:pPr/>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D3EB95-DAC4-49FE-ADF3-CD0A74DD2191}" type="datetimeFigureOut">
              <a:rPr lang="en-US" smtClean="0"/>
              <a:pPr/>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D3EB95-DAC4-49FE-ADF3-CD0A74DD2191}" type="datetimeFigureOut">
              <a:rPr lang="en-US" smtClean="0"/>
              <a:pPr/>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3EB95-DAC4-49FE-ADF3-CD0A74DD2191}" type="datetimeFigureOut">
              <a:rPr lang="en-US" smtClean="0"/>
              <a:pPr/>
              <a:t>3/16/2023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C80C2-9747-4ECF-922E-B7F3F7F97E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hyperlink" Target="https://www.javatpoint.com/machine-learning-naive-bayes-classifier"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hyperlink" Target="https://www.javatpoint.com/bayes-theorem-in-artifical-intelligence"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archive.ics.uci.edu/ml/datasets/News+Aggregator"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archive.ics.uci.edu/ml/datasets/News+Aggregator"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hdl.handle.net/10415/683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Industrial Automation and Control (20EE11Q3)</a:t>
            </a:r>
            <a:endParaRPr lang="en-US" dirty="0"/>
          </a:p>
        </p:txBody>
      </p:sp>
      <p:sp>
        <p:nvSpPr>
          <p:cNvPr id="3" name="Subtitle 2"/>
          <p:cNvSpPr>
            <a:spLocks noGrp="1"/>
          </p:cNvSpPr>
          <p:nvPr>
            <p:ph type="subTitle" idx="1"/>
          </p:nvPr>
        </p:nvSpPr>
        <p:spPr/>
        <p:txBody>
          <a:bodyPr/>
          <a:lstStyle/>
          <a:p>
            <a:r>
              <a:rPr lang="en-IN" dirty="0" smtClean="0"/>
              <a:t>Dr. </a:t>
            </a:r>
            <a:r>
              <a:rPr lang="en-IN" dirty="0" err="1" smtClean="0"/>
              <a:t>Kavirayani</a:t>
            </a:r>
            <a:r>
              <a:rPr lang="en-IN" dirty="0" smtClean="0"/>
              <a:t> </a:t>
            </a:r>
            <a:r>
              <a:rPr lang="en-IN" dirty="0" err="1" smtClean="0"/>
              <a:t>Srikanth</a:t>
            </a:r>
            <a:endParaRPr lang="en-IN" dirty="0" smtClean="0"/>
          </a:p>
          <a:p>
            <a:r>
              <a:rPr lang="en-IN" dirty="0" smtClean="0"/>
              <a:t>Asst. Professor</a:t>
            </a:r>
          </a:p>
          <a:p>
            <a:r>
              <a:rPr lang="en-IN" dirty="0" smtClean="0"/>
              <a:t>Dept. of EEE</a:t>
            </a:r>
            <a:endParaRPr lang="en-US" dirty="0"/>
          </a:p>
        </p:txBody>
      </p:sp>
      <p:pic>
        <p:nvPicPr>
          <p:cNvPr id="4" name="Picture 3" descr="College Logo_GVPCEA.jpg"/>
          <p:cNvPicPr>
            <a:picLocks noChangeAspect="1"/>
          </p:cNvPicPr>
          <p:nvPr/>
        </p:nvPicPr>
        <p:blipFill>
          <a:blip r:embed="rId2" cstate="print"/>
          <a:stretch>
            <a:fillRect/>
          </a:stretch>
        </p:blipFill>
        <p:spPr>
          <a:xfrm>
            <a:off x="4000496" y="642918"/>
            <a:ext cx="1198422" cy="122820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2"/>
          <p:cNvPicPr>
            <a:picLocks noChangeAspect="1" noChangeArrowheads="1"/>
          </p:cNvPicPr>
          <p:nvPr/>
        </p:nvPicPr>
        <p:blipFill>
          <a:blip r:embed="rId2"/>
          <a:srcRect/>
          <a:stretch>
            <a:fillRect/>
          </a:stretch>
        </p:blipFill>
        <p:spPr bwMode="auto">
          <a:xfrm>
            <a:off x="2571736" y="1071546"/>
            <a:ext cx="4357718" cy="2765890"/>
          </a:xfrm>
          <a:prstGeom prst="rect">
            <a:avLst/>
          </a:prstGeom>
          <a:noFill/>
          <a:ln w="9525">
            <a:noFill/>
            <a:miter lim="800000"/>
            <a:headEnd/>
            <a:tailEnd/>
          </a:ln>
          <a:effectLst/>
        </p:spPr>
      </p:pic>
      <p:sp>
        <p:nvSpPr>
          <p:cNvPr id="5" name="Title 4"/>
          <p:cNvSpPr>
            <a:spLocks noGrp="1"/>
          </p:cNvSpPr>
          <p:nvPr>
            <p:ph type="title"/>
          </p:nvPr>
        </p:nvSpPr>
        <p:spPr>
          <a:xfrm>
            <a:off x="457200" y="274638"/>
            <a:ext cx="8229600" cy="654032"/>
          </a:xfrm>
        </p:spPr>
        <p:txBody>
          <a:bodyPr>
            <a:normAutofit fontScale="90000"/>
          </a:bodyPr>
          <a:lstStyle/>
          <a:p>
            <a:r>
              <a:rPr lang="en-IN" dirty="0" smtClean="0"/>
              <a:t>Digital Logic Function</a:t>
            </a:r>
            <a:endParaRPr lang="en-US" dirty="0"/>
          </a:p>
        </p:txBody>
      </p:sp>
      <p:sp>
        <p:nvSpPr>
          <p:cNvPr id="6" name="Rectangle 5"/>
          <p:cNvSpPr/>
          <p:nvPr/>
        </p:nvSpPr>
        <p:spPr>
          <a:xfrm>
            <a:off x="214282" y="4071942"/>
            <a:ext cx="8929718" cy="2308324"/>
          </a:xfrm>
          <a:prstGeom prst="rect">
            <a:avLst/>
          </a:prstGeom>
        </p:spPr>
        <p:txBody>
          <a:bodyPr wrap="square">
            <a:spAutoFit/>
          </a:bodyPr>
          <a:lstStyle/>
          <a:p>
            <a:pPr algn="just"/>
            <a:r>
              <a:rPr lang="en-US" dirty="0" smtClean="0"/>
              <a:t>We can construct simply logic functions for our hypothetical lamp circuit, using multiple contacts, and document these circuits quite easily and understandably with additional rungs to our original "ladder." If we use standard binary notation for the status of the switches and lamp (0 for </a:t>
            </a:r>
            <a:r>
              <a:rPr lang="en-US" dirty="0" err="1" smtClean="0"/>
              <a:t>unactuated</a:t>
            </a:r>
            <a:r>
              <a:rPr lang="en-US" dirty="0" smtClean="0"/>
              <a:t> or de-energized; 1 for actuated or energized), a truth table can be made to show how the logic </a:t>
            </a:r>
            <a:r>
              <a:rPr lang="en-US" dirty="0" err="1" smtClean="0"/>
              <a:t>works:Now</a:t>
            </a:r>
            <a:r>
              <a:rPr lang="en-US" dirty="0" smtClean="0"/>
              <a:t>, the lamp will come on if either contact A or contact B is actuated, because all it takes for the lamp to be energized is to have at least one path for current from wire L</a:t>
            </a:r>
            <a:r>
              <a:rPr lang="en-US" baseline="-25000" dirty="0" smtClean="0"/>
              <a:t>1</a:t>
            </a:r>
            <a:r>
              <a:rPr lang="en-US" dirty="0" smtClean="0"/>
              <a:t> to wire 1. What we have is a simple OR logic function, implemented with nothing more than contacts and a lamp.</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smtClean="0"/>
              <a:t>GIAN Training Material, NIT </a:t>
            </a:r>
            <a:r>
              <a:rPr lang="en-IN" dirty="0" err="1" smtClean="0"/>
              <a:t>Tirchy</a:t>
            </a:r>
            <a:r>
              <a:rPr lang="en-IN" dirty="0" smtClean="0"/>
              <a:t>, 2022</a:t>
            </a:r>
          </a:p>
          <a:p>
            <a:r>
              <a:rPr lang="en-IN" dirty="0">
                <a:hlinkClick r:id="rId2"/>
              </a:rPr>
              <a:t>https://</a:t>
            </a:r>
            <a:r>
              <a:rPr lang="en-IN" dirty="0" smtClean="0">
                <a:hlinkClick r:id="rId2"/>
              </a:rPr>
              <a:t>www.javatpoint.com/machine-learning-naive-bayes-classifier</a:t>
            </a:r>
            <a:endParaRPr lang="en-IN" dirty="0" smtClean="0"/>
          </a:p>
          <a:p>
            <a:endParaRPr lang="en-IN" dirty="0"/>
          </a:p>
        </p:txBody>
      </p:sp>
    </p:spTree>
    <p:extLst>
      <p:ext uri="{BB962C8B-B14F-4D97-AF65-F5344CB8AC3E}">
        <p14:creationId xmlns="" xmlns:p14="http://schemas.microsoft.com/office/powerpoint/2010/main" val="17863831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a:t>
            </a:r>
            <a:r>
              <a:rPr lang="en-US" dirty="0"/>
              <a:t>You</a:t>
            </a:r>
            <a:endParaRPr lang="en-IN" dirty="0"/>
          </a:p>
        </p:txBody>
      </p:sp>
      <p:sp>
        <p:nvSpPr>
          <p:cNvPr id="3" name="Subtitle 2"/>
          <p:cNvSpPr>
            <a:spLocks noGrp="1"/>
          </p:cNvSpPr>
          <p:nvPr>
            <p:ph type="subTitle" idx="1"/>
          </p:nvPr>
        </p:nvSpPr>
        <p:spPr/>
        <p:txBody>
          <a:bodyPr/>
          <a:lstStyle/>
          <a:p>
            <a:r>
              <a:rPr lang="en-IN" dirty="0" smtClean="0"/>
              <a:t>Queries</a:t>
            </a:r>
            <a:endParaRPr lang="en-IN" dirty="0"/>
          </a:p>
        </p:txBody>
      </p:sp>
    </p:spTree>
    <p:extLst>
      <p:ext uri="{BB962C8B-B14F-4D97-AF65-F5344CB8AC3E}">
        <p14:creationId xmlns="" xmlns:p14="http://schemas.microsoft.com/office/powerpoint/2010/main" val="3155684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IN" dirty="0" smtClean="0"/>
              <a:t>D.V.S. Murthy, Transducers and Instrumentation, PHI,2013</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US" dirty="0"/>
          </a:p>
        </p:txBody>
      </p:sp>
      <p:sp>
        <p:nvSpPr>
          <p:cNvPr id="3" name="Content Placeholder 2"/>
          <p:cNvSpPr>
            <a:spLocks noGrp="1"/>
          </p:cNvSpPr>
          <p:nvPr>
            <p:ph idx="1"/>
          </p:nvPr>
        </p:nvSpPr>
        <p:spPr/>
        <p:txBody>
          <a:bodyPr/>
          <a:lstStyle/>
          <a:p>
            <a:r>
              <a:rPr lang="en-IN" dirty="0" smtClean="0"/>
              <a:t>Queries?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2" name="Picture 2"/>
          <p:cNvPicPr>
            <a:picLocks noChangeAspect="1" noChangeArrowheads="1"/>
          </p:cNvPicPr>
          <p:nvPr/>
        </p:nvPicPr>
        <p:blipFill>
          <a:blip r:embed="rId2"/>
          <a:srcRect/>
          <a:stretch>
            <a:fillRect/>
          </a:stretch>
        </p:blipFill>
        <p:spPr bwMode="auto">
          <a:xfrm>
            <a:off x="1985963" y="2009775"/>
            <a:ext cx="5172075" cy="2838450"/>
          </a:xfrm>
          <a:prstGeom prst="rect">
            <a:avLst/>
          </a:prstGeom>
          <a:noFill/>
          <a:ln w="9525">
            <a:noFill/>
            <a:miter lim="800000"/>
            <a:headEnd/>
            <a:tailEnd/>
          </a:ln>
          <a:effectLst/>
        </p:spPr>
      </p:pic>
      <p:sp>
        <p:nvSpPr>
          <p:cNvPr id="3" name="Title 2"/>
          <p:cNvSpPr>
            <a:spLocks noGrp="1"/>
          </p:cNvSpPr>
          <p:nvPr>
            <p:ph type="title"/>
          </p:nvPr>
        </p:nvSpPr>
        <p:spPr/>
        <p:txBody>
          <a:bodyPr/>
          <a:lstStyle/>
          <a:p>
            <a:r>
              <a:rPr lang="en-IN" dirty="0" smtClean="0"/>
              <a:t>Scenario#2</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6" name="Picture 2" descr="https://www.ibiblio.org/kuphaldt/electricCircuits/Digital/04011.png"/>
          <p:cNvPicPr>
            <a:picLocks noChangeAspect="1" noChangeArrowheads="1"/>
          </p:cNvPicPr>
          <p:nvPr/>
        </p:nvPicPr>
        <p:blipFill>
          <a:blip r:embed="rId2"/>
          <a:srcRect/>
          <a:stretch>
            <a:fillRect/>
          </a:stretch>
        </p:blipFill>
        <p:spPr bwMode="auto">
          <a:xfrm>
            <a:off x="1571604" y="2428868"/>
            <a:ext cx="4714875" cy="2209801"/>
          </a:xfrm>
          <a:prstGeom prst="rect">
            <a:avLst/>
          </a:prstGeom>
          <a:noFill/>
        </p:spPr>
      </p:pic>
      <p:sp>
        <p:nvSpPr>
          <p:cNvPr id="5" name="Title 4"/>
          <p:cNvSpPr>
            <a:spLocks noGrp="1"/>
          </p:cNvSpPr>
          <p:nvPr>
            <p:ph type="title"/>
          </p:nvPr>
        </p:nvSpPr>
        <p:spPr/>
        <p:txBody>
          <a:bodyPr/>
          <a:lstStyle/>
          <a:p>
            <a:r>
              <a:rPr lang="en-IN" dirty="0" smtClean="0"/>
              <a:t>Scenario#3</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u="sng" dirty="0" smtClean="0"/>
              <a:t>PLC RULES</a:t>
            </a:r>
            <a:r>
              <a:rPr lang="en-US" dirty="0" smtClean="0"/>
              <a:t/>
            </a:r>
            <a:br>
              <a:rPr lang="en-US" dirty="0" smtClean="0"/>
            </a:br>
            <a:endParaRPr lang="en-US" dirty="0"/>
          </a:p>
        </p:txBody>
      </p:sp>
      <p:sp>
        <p:nvSpPr>
          <p:cNvPr id="6" name="Content Placeholder 5"/>
          <p:cNvSpPr>
            <a:spLocks noGrp="1"/>
          </p:cNvSpPr>
          <p:nvPr>
            <p:ph idx="1"/>
          </p:nvPr>
        </p:nvSpPr>
        <p:spPr/>
        <p:txBody>
          <a:bodyPr>
            <a:normAutofit fontScale="77500" lnSpcReduction="20000"/>
          </a:bodyPr>
          <a:lstStyle/>
          <a:p>
            <a:pPr lvl="0"/>
            <a:r>
              <a:rPr lang="en-US" b="1" dirty="0" smtClean="0"/>
              <a:t>INPUTS are on the LEFT Side.</a:t>
            </a:r>
            <a:endParaRPr lang="en-US" dirty="0" smtClean="0"/>
          </a:p>
          <a:p>
            <a:pPr lvl="0"/>
            <a:r>
              <a:rPr lang="en-US" b="1" dirty="0" smtClean="0"/>
              <a:t>OUTPUTS are on the RIGHT side.</a:t>
            </a:r>
            <a:endParaRPr lang="en-US" dirty="0" smtClean="0"/>
          </a:p>
          <a:p>
            <a:pPr lvl="0"/>
            <a:r>
              <a:rPr lang="en-US" b="1" dirty="0" smtClean="0"/>
              <a:t>INPUTS can go in Series.</a:t>
            </a:r>
            <a:endParaRPr lang="en-US" dirty="0" smtClean="0"/>
          </a:p>
          <a:p>
            <a:pPr lvl="0"/>
            <a:r>
              <a:rPr lang="en-US" b="1" dirty="0" smtClean="0"/>
              <a:t>INPUTS can go in Parallel.</a:t>
            </a:r>
            <a:endParaRPr lang="en-US" dirty="0" smtClean="0"/>
          </a:p>
          <a:p>
            <a:pPr lvl="0"/>
            <a:r>
              <a:rPr lang="en-US" b="1" dirty="0" smtClean="0"/>
              <a:t>INPUTS can go in combination.</a:t>
            </a:r>
            <a:endParaRPr lang="en-US" dirty="0" smtClean="0"/>
          </a:p>
          <a:p>
            <a:pPr lvl="0"/>
            <a:r>
              <a:rPr lang="en-US" b="1" dirty="0" smtClean="0">
                <a:solidFill>
                  <a:srgbClr val="FF0000"/>
                </a:solidFill>
              </a:rPr>
              <a:t>OUTPUTS can go only in parallel or Stand alone.</a:t>
            </a:r>
            <a:endParaRPr lang="en-US" dirty="0" smtClean="0">
              <a:solidFill>
                <a:srgbClr val="FF0000"/>
              </a:solidFill>
            </a:endParaRPr>
          </a:p>
          <a:p>
            <a:pPr lvl="0"/>
            <a:r>
              <a:rPr lang="en-US" b="1" dirty="0" smtClean="0"/>
              <a:t>For every INPUT there is an OUTPUT.</a:t>
            </a:r>
            <a:endParaRPr lang="en-US" dirty="0" smtClean="0"/>
          </a:p>
          <a:p>
            <a:pPr lvl="0"/>
            <a:r>
              <a:rPr lang="en-US" b="1" dirty="0" smtClean="0"/>
              <a:t>Every symbol is represented by a 3 letter abbreviation.</a:t>
            </a:r>
            <a:endParaRPr lang="en-US" dirty="0" smtClean="0"/>
          </a:p>
          <a:p>
            <a:pPr lvl="0"/>
            <a:r>
              <a:rPr lang="en-US" b="1" dirty="0" smtClean="0"/>
              <a:t>OUTPUTS can be INPUTS.</a:t>
            </a:r>
            <a:endParaRPr lang="en-US" dirty="0" smtClean="0"/>
          </a:p>
          <a:p>
            <a:pPr lvl="0"/>
            <a:r>
              <a:rPr lang="en-US" b="1" dirty="0" smtClean="0"/>
              <a:t>For one action there can be more than one relation.</a:t>
            </a:r>
            <a:endParaRPr lang="en-US" dirty="0" smtClean="0"/>
          </a:p>
          <a:p>
            <a:pPr lvl="0"/>
            <a:r>
              <a:rPr lang="en-US" b="1" dirty="0" smtClean="0">
                <a:solidFill>
                  <a:srgbClr val="FF0000"/>
                </a:solidFill>
              </a:rPr>
              <a:t>Every rung and every symbol needs a comment.</a:t>
            </a:r>
            <a:endParaRPr lang="en-US"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Inside PLC housing unit</a:t>
            </a:r>
            <a:endParaRPr lang="en-US" dirty="0"/>
          </a:p>
        </p:txBody>
      </p:sp>
      <p:pic>
        <p:nvPicPr>
          <p:cNvPr id="218114" name="Picture 2"/>
          <p:cNvPicPr>
            <a:picLocks noChangeAspect="1" noChangeArrowheads="1"/>
          </p:cNvPicPr>
          <p:nvPr/>
        </p:nvPicPr>
        <p:blipFill>
          <a:blip r:embed="rId2"/>
          <a:srcRect/>
          <a:stretch>
            <a:fillRect/>
          </a:stretch>
        </p:blipFill>
        <p:spPr bwMode="auto">
          <a:xfrm>
            <a:off x="2214547" y="1285861"/>
            <a:ext cx="4429156" cy="3096490"/>
          </a:xfrm>
          <a:prstGeom prst="rect">
            <a:avLst/>
          </a:prstGeom>
          <a:noFill/>
          <a:ln w="9525">
            <a:noFill/>
            <a:miter lim="800000"/>
            <a:headEnd/>
            <a:tailEnd/>
          </a:ln>
          <a:effectLst/>
        </p:spPr>
      </p:pic>
      <p:sp>
        <p:nvSpPr>
          <p:cNvPr id="4" name="Rectangle 3"/>
          <p:cNvSpPr/>
          <p:nvPr/>
        </p:nvSpPr>
        <p:spPr>
          <a:xfrm>
            <a:off x="428596" y="4714884"/>
            <a:ext cx="8286808" cy="1754326"/>
          </a:xfrm>
          <a:prstGeom prst="rect">
            <a:avLst/>
          </a:prstGeom>
        </p:spPr>
        <p:txBody>
          <a:bodyPr wrap="square">
            <a:spAutoFit/>
          </a:bodyPr>
          <a:lstStyle/>
          <a:p>
            <a:r>
              <a:rPr lang="en-US" dirty="0" smtClean="0"/>
              <a:t>Inside the PLC housing, connected between each input terminal and the Common terminal, is an </a:t>
            </a:r>
            <a:r>
              <a:rPr lang="en-US" dirty="0" err="1" smtClean="0"/>
              <a:t>opto</a:t>
            </a:r>
            <a:r>
              <a:rPr lang="en-US" dirty="0" smtClean="0"/>
              <a:t>-isolator device (Light-Emitting Diode) that provides an electrically isolated "high" logic signal to the computer's circuitry (a photo-transistor interprets the LED's light) when there is 120 VAC power applied between the respective input terminal and the Common terminal. An indicating LED on the front panel of the PLC gives visual indication of an "energized" input: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Inside PLC housing Unit</a:t>
            </a:r>
            <a:endParaRPr lang="en-US" dirty="0"/>
          </a:p>
        </p:txBody>
      </p:sp>
      <p:pic>
        <p:nvPicPr>
          <p:cNvPr id="219138" name="Picture 2"/>
          <p:cNvPicPr>
            <a:picLocks noChangeAspect="1" noChangeArrowheads="1"/>
          </p:cNvPicPr>
          <p:nvPr/>
        </p:nvPicPr>
        <p:blipFill>
          <a:blip r:embed="rId2"/>
          <a:srcRect/>
          <a:stretch>
            <a:fillRect/>
          </a:stretch>
        </p:blipFill>
        <p:spPr bwMode="auto">
          <a:xfrm>
            <a:off x="1714480" y="1142984"/>
            <a:ext cx="6105525" cy="3762375"/>
          </a:xfrm>
          <a:prstGeom prst="rect">
            <a:avLst/>
          </a:prstGeom>
          <a:noFill/>
          <a:ln w="9525">
            <a:noFill/>
            <a:miter lim="800000"/>
            <a:headEnd/>
            <a:tailEnd/>
          </a:ln>
          <a:effectLst/>
        </p:spPr>
      </p:pic>
      <p:sp>
        <p:nvSpPr>
          <p:cNvPr id="4" name="Rectangle 3"/>
          <p:cNvSpPr/>
          <p:nvPr/>
        </p:nvSpPr>
        <p:spPr>
          <a:xfrm>
            <a:off x="428596" y="4857760"/>
            <a:ext cx="8286808" cy="1754326"/>
          </a:xfrm>
          <a:prstGeom prst="rect">
            <a:avLst/>
          </a:prstGeom>
        </p:spPr>
        <p:txBody>
          <a:bodyPr wrap="square">
            <a:spAutoFit/>
          </a:bodyPr>
          <a:lstStyle/>
          <a:p>
            <a:r>
              <a:rPr lang="en-US" dirty="0" smtClean="0"/>
              <a:t>Output signals are generated by the PLC's computer circuitry activating a switching device (transistor, TRIAC, or even an electromechanical relay), connecting the "Source" terminal to any of the "Y-" labeled output terminals. The "Source" terminal, correspondingly, is usually connected to the L1 side of the 120 VAC power source. As with each input, an indicating LED on the front panel of the PLC gives visual indication of an "energized" output: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smtClean="0"/>
              <a:t>Actual Representation</a:t>
            </a:r>
            <a:endParaRPr lang="en-US" dirty="0"/>
          </a:p>
        </p:txBody>
      </p:sp>
      <p:pic>
        <p:nvPicPr>
          <p:cNvPr id="220162" name="Picture 2"/>
          <p:cNvPicPr>
            <a:picLocks noChangeAspect="1" noChangeArrowheads="1"/>
          </p:cNvPicPr>
          <p:nvPr/>
        </p:nvPicPr>
        <p:blipFill>
          <a:blip r:embed="rId2"/>
          <a:srcRect/>
          <a:stretch>
            <a:fillRect/>
          </a:stretch>
        </p:blipFill>
        <p:spPr bwMode="auto">
          <a:xfrm>
            <a:off x="2143108" y="1000108"/>
            <a:ext cx="4143404" cy="4171979"/>
          </a:xfrm>
          <a:prstGeom prst="rect">
            <a:avLst/>
          </a:prstGeom>
          <a:noFill/>
          <a:ln w="9525">
            <a:noFill/>
            <a:miter lim="800000"/>
            <a:headEnd/>
            <a:tailEnd/>
          </a:ln>
          <a:effectLst/>
        </p:spPr>
      </p:pic>
      <p:sp>
        <p:nvSpPr>
          <p:cNvPr id="4" name="Rectangle 3"/>
          <p:cNvSpPr/>
          <p:nvPr/>
        </p:nvSpPr>
        <p:spPr>
          <a:xfrm>
            <a:off x="357158" y="5357826"/>
            <a:ext cx="8286808" cy="1200329"/>
          </a:xfrm>
          <a:prstGeom prst="rect">
            <a:avLst/>
          </a:prstGeom>
        </p:spPr>
        <p:txBody>
          <a:bodyPr wrap="square">
            <a:spAutoFit/>
          </a:bodyPr>
          <a:lstStyle/>
          <a:p>
            <a:r>
              <a:rPr lang="en-US" dirty="0" smtClean="0"/>
              <a:t>When the pushbutton switch is </a:t>
            </a:r>
            <a:r>
              <a:rPr lang="en-US" dirty="0" err="1" smtClean="0"/>
              <a:t>unactuated</a:t>
            </a:r>
            <a:r>
              <a:rPr lang="en-US" dirty="0" smtClean="0"/>
              <a:t> (</a:t>
            </a:r>
            <a:r>
              <a:rPr lang="en-US" dirty="0" err="1" smtClean="0"/>
              <a:t>unpressed</a:t>
            </a:r>
            <a:r>
              <a:rPr lang="en-US" dirty="0" smtClean="0"/>
              <a:t>), no power is sent to the X1 input of the PLC. Following the program, which shows a normally-open X1 contact in series with a Y1 coil, no "power" will be sent to the Y1 coil. Thus, the PLC's Y1 output remains de-energized, and the indicator lamp connected to it remains dark.</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smtClean="0"/>
              <a:t>Real time</a:t>
            </a:r>
            <a:endParaRPr lang="en-US" dirty="0"/>
          </a:p>
        </p:txBody>
      </p:sp>
      <p:pic>
        <p:nvPicPr>
          <p:cNvPr id="221186" name="Picture 2"/>
          <p:cNvPicPr>
            <a:picLocks noChangeAspect="1" noChangeArrowheads="1"/>
          </p:cNvPicPr>
          <p:nvPr/>
        </p:nvPicPr>
        <p:blipFill>
          <a:blip r:embed="rId2"/>
          <a:srcRect/>
          <a:stretch>
            <a:fillRect/>
          </a:stretch>
        </p:blipFill>
        <p:spPr bwMode="auto">
          <a:xfrm>
            <a:off x="1714480" y="928670"/>
            <a:ext cx="5591175"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actual </a:t>
            </a:r>
            <a:r>
              <a:rPr lang="en-US" i="1" dirty="0" smtClean="0"/>
              <a:t>logic</a:t>
            </a:r>
            <a:r>
              <a:rPr lang="en-US" dirty="0" smtClean="0"/>
              <a:t> of the control system is established inside the PLC by means of a computer program. </a:t>
            </a:r>
          </a:p>
          <a:p>
            <a:pPr algn="just"/>
            <a:r>
              <a:rPr lang="en-US" dirty="0" smtClean="0"/>
              <a:t>This program dictates which output gets energized under which input conditions. </a:t>
            </a:r>
          </a:p>
          <a:p>
            <a:pPr algn="just"/>
            <a:r>
              <a:rPr lang="en-US" dirty="0" smtClean="0"/>
              <a:t>Although the program itself appears to be a ladder logic diagram, with switch and relay symbols, there are no actual switch contacts or relay coils operating inside the PLC to create the logical relationships between input and output. </a:t>
            </a:r>
          </a:p>
          <a:p>
            <a:pPr algn="just"/>
            <a:r>
              <a:rPr lang="en-US" dirty="0" smtClean="0"/>
              <a:t>These are </a:t>
            </a:r>
            <a:r>
              <a:rPr lang="en-US" i="1" dirty="0" smtClean="0"/>
              <a:t>imaginary</a:t>
            </a:r>
            <a:r>
              <a:rPr lang="en-US" dirty="0" smtClean="0"/>
              <a:t> contacts and coils, if you will. The program is entered and viewed via a personal computer connected to the PLC's programming port.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PLC programming?</a:t>
            </a:r>
          </a:p>
        </p:txBody>
      </p:sp>
      <p:sp>
        <p:nvSpPr>
          <p:cNvPr id="3" name="Content Placeholder 2"/>
          <p:cNvSpPr>
            <a:spLocks noGrp="1"/>
          </p:cNvSpPr>
          <p:nvPr>
            <p:ph idx="1"/>
          </p:nvPr>
        </p:nvSpPr>
        <p:spPr>
          <a:xfrm>
            <a:off x="628650" y="1690689"/>
            <a:ext cx="7886700" cy="4762363"/>
          </a:xfrm>
        </p:spPr>
        <p:txBody>
          <a:bodyPr>
            <a:normAutofit/>
          </a:bodyPr>
          <a:lstStyle/>
          <a:p>
            <a:r>
              <a:rPr lang="en-US" sz="2600" dirty="0"/>
              <a:t>It consists of a set of instructions either in textual or graphical form.</a:t>
            </a:r>
          </a:p>
          <a:p>
            <a:r>
              <a:rPr lang="en-US" sz="2600" dirty="0"/>
              <a:t>Represents the logic to be implemented for specific industrial real-time applications.</a:t>
            </a:r>
          </a:p>
          <a:p>
            <a:r>
              <a:rPr lang="en-US" sz="2600" dirty="0"/>
              <a:t>A dedicated PLC programming software comes from a PLC hardware of specific manufacturer that </a:t>
            </a:r>
          </a:p>
          <a:p>
            <a:pPr lvl="1"/>
            <a:r>
              <a:rPr lang="en-US" sz="2200" dirty="0"/>
              <a:t>allows  entry and development of  user application code, which can be finally downloaded  to the PLC hardware. </a:t>
            </a:r>
          </a:p>
          <a:p>
            <a:r>
              <a:rPr lang="en-US" sz="2600" dirty="0"/>
              <a:t>Once this program gets downloaded to the PLC and if the PLC is placed in Run mode, then the PLC continuously works according to the program. </a:t>
            </a:r>
            <a:endParaRPr lang="en-IN" sz="2600" dirty="0"/>
          </a:p>
        </p:txBody>
      </p:sp>
    </p:spTree>
    <p:extLst>
      <p:ext uri="{BB962C8B-B14F-4D97-AF65-F5344CB8AC3E}">
        <p14:creationId xmlns:p14="http://schemas.microsoft.com/office/powerpoint/2010/main" xmlns="" val="1202739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Course Objectives</a:t>
            </a:r>
            <a:endParaRPr lang="en-US" dirty="0"/>
          </a:p>
        </p:txBody>
      </p:sp>
      <p:sp>
        <p:nvSpPr>
          <p:cNvPr id="3" name="Content Placeholder 2"/>
          <p:cNvSpPr>
            <a:spLocks noGrp="1"/>
          </p:cNvSpPr>
          <p:nvPr>
            <p:ph idx="1"/>
          </p:nvPr>
        </p:nvSpPr>
        <p:spPr/>
        <p:txBody>
          <a:bodyPr>
            <a:normAutofit/>
          </a:bodyPr>
          <a:lstStyle/>
          <a:p>
            <a:r>
              <a:rPr lang="en-US" sz="2000" dirty="0" smtClean="0"/>
              <a:t>CO1 Describe the architecture of industrial automation systems (L2) </a:t>
            </a:r>
            <a:br>
              <a:rPr lang="en-US" sz="2000" dirty="0" smtClean="0"/>
            </a:br>
            <a:endParaRPr lang="en-US" sz="2000" dirty="0" smtClean="0"/>
          </a:p>
          <a:p>
            <a:r>
              <a:rPr lang="en-US" sz="2000" dirty="0" smtClean="0"/>
              <a:t>CO2 Distinguish PID control tuning techniques (L3) </a:t>
            </a:r>
          </a:p>
          <a:p>
            <a:r>
              <a:rPr lang="en-US" sz="2000" dirty="0" smtClean="0"/>
              <a:t>CO3 Explain time delay systems and special control structures and PLCs (L3)</a:t>
            </a:r>
          </a:p>
          <a:p>
            <a:r>
              <a:rPr lang="en-US" sz="2000" dirty="0" smtClean="0"/>
              <a:t> CO4 Explain the working of flow control valves in hydraulic systems(L4) </a:t>
            </a:r>
            <a:br>
              <a:rPr lang="en-US" sz="2000" dirty="0" smtClean="0"/>
            </a:br>
            <a:endParaRPr lang="en-US" sz="2000" dirty="0" smtClean="0"/>
          </a:p>
          <a:p>
            <a:r>
              <a:rPr lang="en-US" sz="2000" dirty="0" smtClean="0"/>
              <a:t>CO5 Illustrate the working of Industrial Drives and Electrical Vehicle Drives (L4)</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PLC Programming Devices</a:t>
            </a:r>
            <a:endParaRPr lang="en-IN" dirty="0"/>
          </a:p>
        </p:txBody>
      </p:sp>
      <p:sp>
        <p:nvSpPr>
          <p:cNvPr id="3" name="Content Placeholder 2"/>
          <p:cNvSpPr>
            <a:spLocks noGrp="1"/>
          </p:cNvSpPr>
          <p:nvPr>
            <p:ph idx="1"/>
          </p:nvPr>
        </p:nvSpPr>
        <p:spPr/>
        <p:txBody>
          <a:bodyPr numCol="1">
            <a:normAutofit fontScale="77500" lnSpcReduction="20000"/>
          </a:bodyPr>
          <a:lstStyle/>
          <a:p>
            <a:r>
              <a:rPr lang="en-US" dirty="0"/>
              <a:t>Various types of programming devices are used to enter, modify and troubleshoot a  PLC program.</a:t>
            </a:r>
          </a:p>
          <a:p>
            <a:r>
              <a:rPr lang="en-US" dirty="0"/>
              <a:t>These programming terminal devices include-</a:t>
            </a:r>
          </a:p>
          <a:p>
            <a:pPr lvl="1"/>
            <a:r>
              <a:rPr lang="en-US" dirty="0"/>
              <a:t> handheld and PC based devices. </a:t>
            </a:r>
          </a:p>
          <a:p>
            <a:r>
              <a:rPr lang="en-US" i="1" u="sng" dirty="0"/>
              <a:t>Handheld programming device </a:t>
            </a:r>
            <a:r>
              <a:rPr lang="en-US" u="sng" dirty="0"/>
              <a:t>method</a:t>
            </a:r>
          </a:p>
          <a:p>
            <a:pPr lvl="1"/>
            <a:r>
              <a:rPr lang="en-US" dirty="0"/>
              <a:t>a proprietary device is connected to PLC through a  connecting cable. </a:t>
            </a:r>
          </a:p>
          <a:p>
            <a:pPr lvl="1"/>
            <a:r>
              <a:rPr lang="en-US" dirty="0"/>
              <a:t>This device consists of a set of keys that allows to enter, edit and dump the code into the PLC.</a:t>
            </a:r>
          </a:p>
          <a:p>
            <a:pPr lvl="1"/>
            <a:r>
              <a:rPr lang="en-US" dirty="0"/>
              <a:t>These handheld devices consist of small display to make the instruction that has been programmed visible. </a:t>
            </a:r>
          </a:p>
          <a:p>
            <a:pPr lvl="1"/>
            <a:r>
              <a:rPr lang="en-US" dirty="0"/>
              <a:t>These are compact and easy to use devices, but these handheld devices have limited capabilities.</a:t>
            </a:r>
          </a:p>
          <a:p>
            <a:endParaRPr lang="en-US" dirty="0"/>
          </a:p>
          <a:p>
            <a:endParaRPr lang="en-IN" dirty="0"/>
          </a:p>
        </p:txBody>
      </p:sp>
    </p:spTree>
    <p:extLst>
      <p:ext uri="{BB962C8B-B14F-4D97-AF65-F5344CB8AC3E}">
        <p14:creationId xmlns:p14="http://schemas.microsoft.com/office/powerpoint/2010/main" xmlns="" val="16873029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 based programming devices</a:t>
            </a:r>
            <a:endParaRPr lang="en-IN" dirty="0"/>
          </a:p>
        </p:txBody>
      </p:sp>
      <p:sp>
        <p:nvSpPr>
          <p:cNvPr id="3" name="Content Placeholder 2"/>
          <p:cNvSpPr>
            <a:spLocks noGrp="1"/>
          </p:cNvSpPr>
          <p:nvPr>
            <p:ph idx="1"/>
          </p:nvPr>
        </p:nvSpPr>
        <p:spPr>
          <a:xfrm>
            <a:off x="423726" y="1494745"/>
            <a:ext cx="8296548" cy="5219564"/>
          </a:xfrm>
        </p:spPr>
        <p:txBody>
          <a:bodyPr numCol="2">
            <a:normAutofit/>
          </a:bodyPr>
          <a:lstStyle/>
          <a:p>
            <a:r>
              <a:rPr lang="en-US" sz="2600" dirty="0"/>
              <a:t>Most popularly a Personal Computer (PC) is used for programming the PLC in conjunction with the software given by the manufacturer. </a:t>
            </a:r>
          </a:p>
          <a:p>
            <a:r>
              <a:rPr lang="en-US" sz="2600" dirty="0"/>
              <a:t>By using this PC, the program can be run in either online or offline mode. </a:t>
            </a:r>
          </a:p>
          <a:p>
            <a:r>
              <a:rPr lang="en-US" sz="2600" dirty="0"/>
              <a:t>Can edit, monitor, diagnose and troubleshoot the program of the PLC. </a:t>
            </a:r>
          </a:p>
          <a:p>
            <a:r>
              <a:rPr lang="en-US" sz="2600" dirty="0"/>
              <a:t>The way of transferring the program to the PLC is shown in the below figure  wherein –</a:t>
            </a:r>
          </a:p>
          <a:p>
            <a:pPr lvl="1"/>
            <a:r>
              <a:rPr lang="en-US" sz="2200" dirty="0"/>
              <a:t>The PC consists of program code corresponding to control application which is transferred to the PLC CPU via programming cable.</a:t>
            </a:r>
            <a:endParaRPr lang="en-IN" sz="2200" dirty="0"/>
          </a:p>
        </p:txBody>
      </p:sp>
    </p:spTree>
    <p:extLst>
      <p:ext uri="{BB962C8B-B14F-4D97-AF65-F5344CB8AC3E}">
        <p14:creationId xmlns:p14="http://schemas.microsoft.com/office/powerpoint/2010/main" xmlns="" val="1220579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Types of PLC Programming Languages </a:t>
            </a:r>
            <a:endParaRPr lang="en-IN" dirty="0"/>
          </a:p>
        </p:txBody>
      </p:sp>
      <p:sp>
        <p:nvSpPr>
          <p:cNvPr id="3" name="Content Placeholder 2"/>
          <p:cNvSpPr>
            <a:spLocks noGrp="1"/>
          </p:cNvSpPr>
          <p:nvPr>
            <p:ph idx="1"/>
          </p:nvPr>
        </p:nvSpPr>
        <p:spPr>
          <a:xfrm>
            <a:off x="628650" y="1690688"/>
            <a:ext cx="7886700" cy="4351338"/>
          </a:xfrm>
        </p:spPr>
        <p:txBody>
          <a:bodyPr>
            <a:normAutofit fontScale="85000" lnSpcReduction="20000"/>
          </a:bodyPr>
          <a:lstStyle/>
          <a:p>
            <a:r>
              <a:rPr lang="en-US" sz="2600" dirty="0"/>
              <a:t>The IEC (International Electrotechnical Commission) standard allows some basic rules to standardize the PLC and its language.</a:t>
            </a:r>
          </a:p>
          <a:p>
            <a:r>
              <a:rPr lang="en-US" sz="2600" dirty="0"/>
              <a:t>According to IEC 61131–3, only 5 languages are considered standard languages used on PLCs.</a:t>
            </a:r>
          </a:p>
          <a:p>
            <a:r>
              <a:rPr lang="en-US" sz="2600" dirty="0"/>
              <a:t>Here is the most popular PLC programming language</a:t>
            </a:r>
          </a:p>
          <a:p>
            <a:r>
              <a:rPr lang="en-IN" sz="2600" u="sng" dirty="0"/>
              <a:t>Graphical language</a:t>
            </a:r>
            <a:endParaRPr lang="en-US" sz="2600" u="sng" dirty="0"/>
          </a:p>
          <a:p>
            <a:pPr marL="971550" lvl="1" indent="-514350">
              <a:buFont typeface="+mj-lt"/>
              <a:buAutoNum type="arabicPeriod"/>
            </a:pPr>
            <a:r>
              <a:rPr lang="en-US" dirty="0"/>
              <a:t>Ladder Diagram (LD)</a:t>
            </a:r>
          </a:p>
          <a:p>
            <a:pPr marL="971550" lvl="1" indent="-514350">
              <a:buFont typeface="+mj-lt"/>
              <a:buAutoNum type="arabicPeriod"/>
            </a:pPr>
            <a:r>
              <a:rPr lang="en-US" dirty="0"/>
              <a:t>Sequential Function Chart (SFC)</a:t>
            </a:r>
          </a:p>
          <a:p>
            <a:pPr marL="971550" lvl="1" indent="-514350">
              <a:buFont typeface="+mj-lt"/>
              <a:buAutoNum type="arabicPeriod"/>
            </a:pPr>
            <a:r>
              <a:rPr lang="en-US" dirty="0"/>
              <a:t>Functional block diagram (FBD)</a:t>
            </a:r>
          </a:p>
          <a:p>
            <a:pPr marL="228600" lvl="1">
              <a:spcBef>
                <a:spcPts val="1000"/>
              </a:spcBef>
            </a:pPr>
            <a:r>
              <a:rPr lang="en-US" sz="2600" u="sng" dirty="0"/>
              <a:t>Textual language:</a:t>
            </a:r>
          </a:p>
          <a:p>
            <a:pPr marL="971550" lvl="1" indent="-514350">
              <a:buFont typeface="+mj-lt"/>
              <a:buAutoNum type="arabicPeriod"/>
            </a:pPr>
            <a:r>
              <a:rPr lang="en-US" dirty="0"/>
              <a:t>Structured text (ST)</a:t>
            </a:r>
          </a:p>
          <a:p>
            <a:pPr marL="971550" lvl="1" indent="-514350">
              <a:buFont typeface="+mj-lt"/>
              <a:buAutoNum type="arabicPeriod"/>
            </a:pPr>
            <a:r>
              <a:rPr lang="en-US" dirty="0"/>
              <a:t>Instruction list (IL)</a:t>
            </a:r>
            <a:endParaRPr lang="en-IN" dirty="0"/>
          </a:p>
        </p:txBody>
      </p:sp>
    </p:spTree>
    <p:extLst>
      <p:ext uri="{BB962C8B-B14F-4D97-AF65-F5344CB8AC3E}">
        <p14:creationId xmlns:p14="http://schemas.microsoft.com/office/powerpoint/2010/main" xmlns="" val="2189723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00232" y="1000108"/>
            <a:ext cx="5086358" cy="528280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Ladder Program &amp; Instruction List</a:t>
            </a:r>
            <a:endParaRPr lang="en-IN" dirty="0"/>
          </a:p>
        </p:txBody>
      </p:sp>
      <p:sp>
        <p:nvSpPr>
          <p:cNvPr id="3" name="Content Placeholder 2"/>
          <p:cNvSpPr>
            <a:spLocks noGrp="1"/>
          </p:cNvSpPr>
          <p:nvPr>
            <p:ph idx="1"/>
          </p:nvPr>
        </p:nvSpPr>
        <p:spPr/>
        <p:txBody>
          <a:bodyPr/>
          <a:lstStyle/>
          <a:p>
            <a:pPr marL="0" indent="0">
              <a:buNone/>
            </a:pPr>
            <a:r>
              <a:rPr lang="en-US" dirty="0"/>
              <a:t>                    AND </a:t>
            </a:r>
          </a:p>
          <a:p>
            <a:pPr marL="0" indent="0">
              <a:buNone/>
            </a:pPr>
            <a:endParaRPr lang="en-US" dirty="0"/>
          </a:p>
          <a:p>
            <a:pPr marL="0" indent="0">
              <a:buNone/>
            </a:pPr>
            <a:endParaRPr lang="en-US" dirty="0"/>
          </a:p>
          <a:p>
            <a:pPr marL="0" indent="0">
              <a:buNone/>
            </a:pPr>
            <a:endParaRPr lang="en-US" dirty="0"/>
          </a:p>
          <a:p>
            <a:pPr marL="0" indent="0">
              <a:buNone/>
            </a:pPr>
            <a:r>
              <a:rPr lang="en-US" dirty="0"/>
              <a:t>                       OR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885593" y="2117410"/>
            <a:ext cx="2328863"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1124712" y="2211968"/>
            <a:ext cx="2670048" cy="10015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Times New Roman" pitchFamily="18" charset="0"/>
              <a:ea typeface="Arial Unicode MS" pitchFamily="34" charset="-128"/>
              <a:cs typeface="Times New Roman" pitchFamily="18" charset="0"/>
            </a:endParaRPr>
          </a:p>
          <a:p>
            <a:pPr algn="ctr"/>
            <a:r>
              <a:rPr lang="en-US" sz="2000" dirty="0">
                <a:solidFill>
                  <a:schemeClr val="tx1"/>
                </a:solidFill>
                <a:latin typeface="Times New Roman" pitchFamily="18" charset="0"/>
                <a:ea typeface="Arial Unicode MS" pitchFamily="34" charset="-128"/>
                <a:cs typeface="Times New Roman" pitchFamily="18" charset="0"/>
              </a:rPr>
              <a:t>LD          X400</a:t>
            </a:r>
          </a:p>
          <a:p>
            <a:pPr algn="ctr"/>
            <a:r>
              <a:rPr lang="en-US" sz="2000" dirty="0">
                <a:solidFill>
                  <a:schemeClr val="tx1"/>
                </a:solidFill>
                <a:latin typeface="Times New Roman" pitchFamily="18" charset="0"/>
                <a:ea typeface="Arial Unicode MS" pitchFamily="34" charset="-128"/>
                <a:cs typeface="Times New Roman" pitchFamily="18" charset="0"/>
              </a:rPr>
              <a:t>AND          X401</a:t>
            </a:r>
          </a:p>
          <a:p>
            <a:pPr algn="ctr"/>
            <a:r>
              <a:rPr lang="en-US" sz="2000" dirty="0">
                <a:solidFill>
                  <a:schemeClr val="tx1"/>
                </a:solidFill>
                <a:latin typeface="Times New Roman" pitchFamily="18" charset="0"/>
                <a:ea typeface="Arial Unicode MS" pitchFamily="34" charset="-128"/>
                <a:cs typeface="Times New Roman" pitchFamily="18" charset="0"/>
              </a:rPr>
              <a:t>OUT         Y430</a:t>
            </a:r>
            <a:endParaRPr lang="en-IN" sz="2000" dirty="0">
              <a:solidFill>
                <a:schemeClr val="tx1"/>
              </a:solidFill>
              <a:latin typeface="Times New Roman" pitchFamily="18" charset="0"/>
              <a:ea typeface="Arial Unicode MS" pitchFamily="34" charset="-128"/>
              <a:cs typeface="Times New Roman" pitchFamily="18" charset="0"/>
            </a:endParaRPr>
          </a:p>
          <a:p>
            <a:pPr algn="ctr"/>
            <a:endParaRPr lang="en-IN" sz="2000" dirty="0">
              <a:solidFill>
                <a:schemeClr val="tx1"/>
              </a:solidFill>
              <a:latin typeface="Times New Roman" pitchFamily="18" charset="0"/>
              <a:ea typeface="Arial Unicode MS" pitchFamily="34" charset="-128"/>
              <a:cs typeface="Times New Roman" pitchFamily="18" charset="0"/>
            </a:endParaRPr>
          </a:p>
        </p:txBody>
      </p:sp>
      <p:sp>
        <p:nvSpPr>
          <p:cNvPr id="5" name="Left-Right Arrow 4"/>
          <p:cNvSpPr/>
          <p:nvPr/>
        </p:nvSpPr>
        <p:spPr>
          <a:xfrm>
            <a:off x="4379976" y="2389631"/>
            <a:ext cx="1243584" cy="646176"/>
          </a:xfrm>
          <a:prstGeom prst="lef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39197" y="4124896"/>
            <a:ext cx="1821656" cy="205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1124712" y="4652845"/>
            <a:ext cx="2670048" cy="10015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Times New Roman" pitchFamily="18" charset="0"/>
              <a:ea typeface="Arial Unicode MS" pitchFamily="34" charset="-128"/>
              <a:cs typeface="Times New Roman" pitchFamily="18" charset="0"/>
            </a:endParaRPr>
          </a:p>
          <a:p>
            <a:pPr algn="ctr"/>
            <a:r>
              <a:rPr lang="en-US" sz="2000" dirty="0">
                <a:solidFill>
                  <a:schemeClr val="tx1"/>
                </a:solidFill>
                <a:latin typeface="Times New Roman" pitchFamily="18" charset="0"/>
                <a:ea typeface="Arial Unicode MS" pitchFamily="34" charset="-128"/>
                <a:cs typeface="Times New Roman" pitchFamily="18" charset="0"/>
              </a:rPr>
              <a:t>LD          X400</a:t>
            </a:r>
          </a:p>
          <a:p>
            <a:pPr algn="ctr"/>
            <a:r>
              <a:rPr lang="en-US" sz="2000" dirty="0">
                <a:solidFill>
                  <a:schemeClr val="tx1"/>
                </a:solidFill>
                <a:latin typeface="Times New Roman" pitchFamily="18" charset="0"/>
                <a:ea typeface="Arial Unicode MS" pitchFamily="34" charset="-128"/>
                <a:cs typeface="Times New Roman" pitchFamily="18" charset="0"/>
              </a:rPr>
              <a:t>OR          X401</a:t>
            </a:r>
          </a:p>
          <a:p>
            <a:pPr algn="ctr"/>
            <a:r>
              <a:rPr lang="en-US" sz="2000" dirty="0">
                <a:solidFill>
                  <a:schemeClr val="tx1"/>
                </a:solidFill>
                <a:latin typeface="Times New Roman" pitchFamily="18" charset="0"/>
                <a:ea typeface="Arial Unicode MS" pitchFamily="34" charset="-128"/>
                <a:cs typeface="Times New Roman" pitchFamily="18" charset="0"/>
              </a:rPr>
              <a:t>OUT         Y430</a:t>
            </a:r>
            <a:endParaRPr lang="en-IN" sz="2000" dirty="0">
              <a:solidFill>
                <a:schemeClr val="tx1"/>
              </a:solidFill>
              <a:latin typeface="Times New Roman" pitchFamily="18" charset="0"/>
              <a:ea typeface="Arial Unicode MS" pitchFamily="34" charset="-128"/>
              <a:cs typeface="Times New Roman" pitchFamily="18" charset="0"/>
            </a:endParaRPr>
          </a:p>
          <a:p>
            <a:pPr algn="ctr"/>
            <a:endParaRPr lang="en-IN" sz="2000" dirty="0">
              <a:solidFill>
                <a:schemeClr val="tx1"/>
              </a:solidFill>
              <a:latin typeface="Times New Roman" pitchFamily="18" charset="0"/>
              <a:ea typeface="Arial Unicode MS" pitchFamily="34" charset="-128"/>
              <a:cs typeface="Times New Roman" pitchFamily="18" charset="0"/>
            </a:endParaRPr>
          </a:p>
        </p:txBody>
      </p:sp>
      <p:sp>
        <p:nvSpPr>
          <p:cNvPr id="9" name="Left-Right Arrow 8"/>
          <p:cNvSpPr/>
          <p:nvPr/>
        </p:nvSpPr>
        <p:spPr>
          <a:xfrm>
            <a:off x="4503420" y="4830507"/>
            <a:ext cx="1243584" cy="646176"/>
          </a:xfrm>
          <a:prstGeom prst="lef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3929043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80349"/>
          </a:xfrm>
        </p:spPr>
        <p:txBody>
          <a:bodyPr/>
          <a:lstStyle/>
          <a:p>
            <a:r>
              <a:rPr lang="en-US" dirty="0"/>
              <a:t>Ladder diagram(LD)</a:t>
            </a:r>
            <a:endParaRPr lang="en-IN" dirty="0"/>
          </a:p>
        </p:txBody>
      </p:sp>
      <p:sp>
        <p:nvSpPr>
          <p:cNvPr id="3" name="Content Placeholder 2"/>
          <p:cNvSpPr>
            <a:spLocks noGrp="1"/>
          </p:cNvSpPr>
          <p:nvPr>
            <p:ph idx="1"/>
          </p:nvPr>
        </p:nvSpPr>
        <p:spPr>
          <a:xfrm>
            <a:off x="628650" y="1448972"/>
            <a:ext cx="7886700" cy="4839286"/>
          </a:xfrm>
        </p:spPr>
        <p:txBody>
          <a:bodyPr numCol="1">
            <a:normAutofit/>
          </a:bodyPr>
          <a:lstStyle/>
          <a:p>
            <a:r>
              <a:rPr lang="en-US" sz="2600" dirty="0"/>
              <a:t>Most basic and simplest form of PLC programming.</a:t>
            </a:r>
          </a:p>
          <a:p>
            <a:r>
              <a:rPr lang="en-US" sz="2600" dirty="0"/>
              <a:t>LD is a design language for describing control.</a:t>
            </a:r>
          </a:p>
          <a:p>
            <a:r>
              <a:rPr lang="en-IN" dirty="0"/>
              <a:t>The term </a:t>
            </a:r>
            <a:r>
              <a:rPr lang="en-US" dirty="0"/>
              <a:t>ladder comes from how the LD looks like a ladder.</a:t>
            </a:r>
            <a:endParaRPr lang="en-US" sz="2600" dirty="0"/>
          </a:p>
          <a:p>
            <a:r>
              <a:rPr lang="en-US" sz="2600" dirty="0"/>
              <a:t>Next an example of an LD system is shown that has </a:t>
            </a:r>
          </a:p>
          <a:p>
            <a:pPr lvl="1"/>
            <a:r>
              <a:rPr lang="en-US" sz="2200" dirty="0"/>
              <a:t>three inputs called Start, Stop, and Input </a:t>
            </a:r>
          </a:p>
          <a:p>
            <a:pPr lvl="1"/>
            <a:r>
              <a:rPr lang="en-US" sz="2200" dirty="0"/>
              <a:t>and three outputs called Out 0, Out 1, and Out 2. </a:t>
            </a:r>
          </a:p>
          <a:p>
            <a:r>
              <a:rPr lang="en-US" sz="2600" dirty="0"/>
              <a:t>In this LD, there are three rungs of a ladder </a:t>
            </a:r>
          </a:p>
          <a:p>
            <a:pPr lvl="1"/>
            <a:r>
              <a:rPr lang="en-US" sz="2200" dirty="0"/>
              <a:t>(Rung 0, Rung 1, and Rung 2 colored green, red, and blue, respectively)</a:t>
            </a:r>
            <a:r>
              <a:rPr lang="en-US" sz="2600" dirty="0"/>
              <a:t>.</a:t>
            </a:r>
            <a:endParaRPr lang="en-IN" sz="2600" dirty="0"/>
          </a:p>
        </p:txBody>
      </p:sp>
    </p:spTree>
    <p:extLst>
      <p:ext uri="{BB962C8B-B14F-4D97-AF65-F5344CB8AC3E}">
        <p14:creationId xmlns:p14="http://schemas.microsoft.com/office/powerpoint/2010/main" xmlns="" val="1683646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of LD</a:t>
            </a:r>
            <a:endParaRPr lang="en-IN" dirty="0"/>
          </a:p>
        </p:txBody>
      </p:sp>
      <p:sp>
        <p:nvSpPr>
          <p:cNvPr id="3" name="Content Placeholder 2"/>
          <p:cNvSpPr>
            <a:spLocks noGrp="1"/>
          </p:cNvSpPr>
          <p:nvPr>
            <p:ph idx="1"/>
          </p:nvPr>
        </p:nvSpPr>
        <p:spPr>
          <a:xfrm>
            <a:off x="642910" y="1428736"/>
            <a:ext cx="5710102" cy="4522924"/>
          </a:xfrm>
        </p:spPr>
        <p:txBody>
          <a:bodyPr>
            <a:normAutofit fontScale="47500" lnSpcReduction="20000"/>
          </a:bodyPr>
          <a:lstStyle/>
          <a:p>
            <a:r>
              <a:rPr lang="en-US" sz="4200" dirty="0"/>
              <a:t>Processing LD is done from top to bottom; </a:t>
            </a:r>
          </a:p>
          <a:p>
            <a:r>
              <a:rPr lang="en-US" sz="4200" dirty="0"/>
              <a:t>Rung 0, Rung 1, Rung 2 are processed in sequential order</a:t>
            </a:r>
          </a:p>
          <a:p>
            <a:r>
              <a:rPr lang="en-US" sz="4200" dirty="0"/>
              <a:t>Rung 0 can be interpreted as a logical AND,</a:t>
            </a:r>
          </a:p>
          <a:p>
            <a:pPr lvl="1"/>
            <a:r>
              <a:rPr lang="en-US" sz="3800" dirty="0"/>
              <a:t>where if both Input and Start have been pressed/activated,</a:t>
            </a:r>
          </a:p>
          <a:p>
            <a:pPr lvl="1"/>
            <a:r>
              <a:rPr lang="en-US" sz="3800" dirty="0"/>
              <a:t>then the coil Out 0 generates an on signal. </a:t>
            </a:r>
          </a:p>
          <a:p>
            <a:r>
              <a:rPr lang="en-US" sz="4200" dirty="0"/>
              <a:t>Once Rung 0 is evaluated, we next evaluate Rung 1, </a:t>
            </a:r>
            <a:r>
              <a:rPr lang="en-US" sz="4200" dirty="0" smtClean="0"/>
              <a:t>but </a:t>
            </a:r>
            <a:r>
              <a:rPr lang="en-US" sz="4200" dirty="0"/>
              <a:t>the inputs for Rung 1 are the outputs of both Rung 0 and Rung 2 </a:t>
            </a:r>
            <a:r>
              <a:rPr lang="en-US" sz="4200" dirty="0" smtClean="0"/>
              <a:t>organized </a:t>
            </a:r>
            <a:r>
              <a:rPr lang="en-US" sz="4200" dirty="0"/>
              <a:t>as a logical OR operation. </a:t>
            </a:r>
          </a:p>
          <a:p>
            <a:r>
              <a:rPr lang="en-US" sz="4200" dirty="0"/>
              <a:t>Since Rung 2 has not been evaluated yet, we use the value of Out 2 from the previous scan. </a:t>
            </a:r>
          </a:p>
          <a:p>
            <a:r>
              <a:rPr lang="en-US" sz="4200" dirty="0"/>
              <a:t>From a finite state machine’s perspective, we would say we use the previous state value of Out 2.</a:t>
            </a:r>
            <a:endParaRPr lang="en-IN" sz="4200" dirty="0"/>
          </a:p>
        </p:txBody>
      </p:sp>
      <p:pic>
        <p:nvPicPr>
          <p:cNvPr id="4" name="Picture 3"/>
          <p:cNvPicPr>
            <a:picLocks noChangeAspect="1"/>
          </p:cNvPicPr>
          <p:nvPr/>
        </p:nvPicPr>
        <p:blipFill rotWithShape="1">
          <a:blip r:embed="rId2"/>
          <a:srcRect l="6252" b="7532"/>
          <a:stretch/>
        </p:blipFill>
        <p:spPr>
          <a:xfrm>
            <a:off x="6270173" y="1972491"/>
            <a:ext cx="2491331" cy="4023360"/>
          </a:xfrm>
          <a:prstGeom prst="rect">
            <a:avLst/>
          </a:prstGeom>
        </p:spPr>
      </p:pic>
    </p:spTree>
    <p:extLst>
      <p:ext uri="{BB962C8B-B14F-4D97-AF65-F5344CB8AC3E}">
        <p14:creationId xmlns:p14="http://schemas.microsoft.com/office/powerpoint/2010/main" xmlns="" val="602528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p>
        </p:txBody>
      </p:sp>
      <p:sp>
        <p:nvSpPr>
          <p:cNvPr id="3" name="Content Placeholder 2"/>
          <p:cNvSpPr>
            <a:spLocks noGrp="1"/>
          </p:cNvSpPr>
          <p:nvPr>
            <p:ph idx="1"/>
          </p:nvPr>
        </p:nvSpPr>
        <p:spPr/>
        <p:txBody>
          <a:bodyPr/>
          <a:lstStyle/>
          <a:p>
            <a:pPr marL="0" indent="0">
              <a:buNone/>
            </a:pPr>
            <a:r>
              <a:rPr lang="en-IN" dirty="0"/>
              <a:t>A signal lamp is required to be switched on if a pump is running and the pressure is satisfactory, or if the lamp test switch is closed.</a:t>
            </a:r>
          </a:p>
          <a:p>
            <a:pPr marL="0" indent="0">
              <a:buNone/>
            </a:pPr>
            <a:endParaRPr lang="en-US" dirty="0"/>
          </a:p>
          <a:p>
            <a:pPr marL="0" indent="0">
              <a:buNone/>
            </a:pP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14414" y="3357562"/>
            <a:ext cx="2378869" cy="2838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ight Arrow 3"/>
          <p:cNvSpPr/>
          <p:nvPr/>
        </p:nvSpPr>
        <p:spPr>
          <a:xfrm>
            <a:off x="3255264" y="4282440"/>
            <a:ext cx="1719072" cy="204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5111496" y="3133344"/>
            <a:ext cx="1889396" cy="28674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LD X400</a:t>
            </a:r>
          </a:p>
          <a:p>
            <a:r>
              <a:rPr lang="en-US" dirty="0">
                <a:solidFill>
                  <a:schemeClr val="tx1"/>
                </a:solidFill>
              </a:rPr>
              <a:t>AND X401</a:t>
            </a:r>
          </a:p>
          <a:p>
            <a:r>
              <a:rPr lang="en-US" dirty="0">
                <a:solidFill>
                  <a:schemeClr val="tx1"/>
                </a:solidFill>
              </a:rPr>
              <a:t>LD X402</a:t>
            </a:r>
          </a:p>
          <a:p>
            <a:r>
              <a:rPr lang="en-US" dirty="0">
                <a:solidFill>
                  <a:schemeClr val="tx1"/>
                </a:solidFill>
              </a:rPr>
              <a:t>ORB</a:t>
            </a:r>
          </a:p>
          <a:p>
            <a:r>
              <a:rPr lang="en-US" dirty="0">
                <a:solidFill>
                  <a:schemeClr val="tx1"/>
                </a:solidFill>
              </a:rPr>
              <a:t>OUT  Y430</a:t>
            </a:r>
          </a:p>
          <a:p>
            <a:r>
              <a:rPr lang="en-US" dirty="0">
                <a:solidFill>
                  <a:schemeClr val="tx1"/>
                </a:solidFill>
              </a:rPr>
              <a:t>END</a:t>
            </a:r>
            <a:endParaRPr lang="en-IN" dirty="0">
              <a:solidFill>
                <a:schemeClr val="tx1"/>
              </a:solidFill>
            </a:endParaRPr>
          </a:p>
        </p:txBody>
      </p:sp>
    </p:spTree>
    <p:extLst>
      <p:ext uri="{BB962C8B-B14F-4D97-AF65-F5344CB8AC3E}">
        <p14:creationId xmlns:p14="http://schemas.microsoft.com/office/powerpoint/2010/main" xmlns="" val="13563219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7886700" cy="1006475"/>
          </a:xfrm>
        </p:spPr>
        <p:txBody>
          <a:bodyPr/>
          <a:lstStyle/>
          <a:p>
            <a:r>
              <a:rPr lang="en-IN" dirty="0"/>
              <a:t>Top PLC programming software</a:t>
            </a:r>
          </a:p>
        </p:txBody>
      </p:sp>
      <p:sp>
        <p:nvSpPr>
          <p:cNvPr id="3" name="Content Placeholder 2"/>
          <p:cNvSpPr>
            <a:spLocks noGrp="1"/>
          </p:cNvSpPr>
          <p:nvPr>
            <p:ph idx="1"/>
          </p:nvPr>
        </p:nvSpPr>
        <p:spPr>
          <a:xfrm>
            <a:off x="628650" y="1371600"/>
            <a:ext cx="7886700" cy="5238206"/>
          </a:xfrm>
        </p:spPr>
        <p:txBody>
          <a:bodyPr>
            <a:normAutofit fontScale="70000" lnSpcReduction="20000"/>
          </a:bodyPr>
          <a:lstStyle/>
          <a:p>
            <a:r>
              <a:rPr lang="en-IN" dirty="0" err="1"/>
              <a:t>Simatic</a:t>
            </a:r>
            <a:r>
              <a:rPr lang="en-IN" dirty="0"/>
              <a:t> step7</a:t>
            </a:r>
          </a:p>
          <a:p>
            <a:r>
              <a:rPr lang="en-IN" dirty="0"/>
              <a:t>Tia portal</a:t>
            </a:r>
          </a:p>
          <a:p>
            <a:r>
              <a:rPr lang="en-IN" dirty="0"/>
              <a:t>Machine expert basic</a:t>
            </a:r>
          </a:p>
          <a:p>
            <a:r>
              <a:rPr lang="en-IN" dirty="0" err="1"/>
              <a:t>Twido</a:t>
            </a:r>
            <a:r>
              <a:rPr lang="en-IN" dirty="0"/>
              <a:t> suite</a:t>
            </a:r>
          </a:p>
          <a:p>
            <a:r>
              <a:rPr lang="en-IN" dirty="0"/>
              <a:t>Ladder editor</a:t>
            </a:r>
          </a:p>
          <a:p>
            <a:r>
              <a:rPr lang="en-IN" dirty="0"/>
              <a:t>HX CODESYS</a:t>
            </a:r>
          </a:p>
          <a:p>
            <a:r>
              <a:rPr lang="en-IN" dirty="0"/>
              <a:t>Pro-H</a:t>
            </a:r>
          </a:p>
          <a:p>
            <a:r>
              <a:rPr lang="en-IN" dirty="0"/>
              <a:t>GX-developer FX</a:t>
            </a:r>
          </a:p>
          <a:p>
            <a:r>
              <a:rPr lang="en-IN" dirty="0"/>
              <a:t>Unity pro</a:t>
            </a:r>
          </a:p>
          <a:p>
            <a:r>
              <a:rPr lang="en-IN" dirty="0"/>
              <a:t>CX programmer</a:t>
            </a:r>
          </a:p>
          <a:p>
            <a:r>
              <a:rPr lang="en-IN" dirty="0"/>
              <a:t>Automation builder</a:t>
            </a:r>
          </a:p>
          <a:p>
            <a:r>
              <a:rPr lang="en-IN" dirty="0" err="1"/>
              <a:t>Softmaster</a:t>
            </a:r>
            <a:endParaRPr lang="en-IN" dirty="0"/>
          </a:p>
          <a:p>
            <a:r>
              <a:rPr lang="en-IN" dirty="0"/>
              <a:t>Eaton </a:t>
            </a:r>
            <a:r>
              <a:rPr lang="en-IN" dirty="0" err="1"/>
              <a:t>easysoft</a:t>
            </a:r>
            <a:endParaRPr lang="en-IN" dirty="0"/>
          </a:p>
          <a:p>
            <a:r>
              <a:rPr lang="en-IN" dirty="0"/>
              <a:t>ISP soft</a:t>
            </a:r>
          </a:p>
          <a:p>
            <a:r>
              <a:rPr lang="en-IN" dirty="0"/>
              <a:t>Widefield3</a:t>
            </a:r>
          </a:p>
        </p:txBody>
      </p:sp>
    </p:spTree>
    <p:extLst>
      <p:ext uri="{BB962C8B-B14F-4D97-AF65-F5344CB8AC3E}">
        <p14:creationId xmlns:p14="http://schemas.microsoft.com/office/powerpoint/2010/main" xmlns="" val="26787093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xmlns="" id="{2F7BE8C3-D13E-29E8-C779-597AAA10C375}"/>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06328" y="360365"/>
            <a:ext cx="2862263" cy="24209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8435" name="Rectangle 3">
            <a:extLst>
              <a:ext uri="{FF2B5EF4-FFF2-40B4-BE49-F238E27FC236}">
                <a16:creationId xmlns:a16="http://schemas.microsoft.com/office/drawing/2014/main" xmlns="" id="{5C9E88E2-EC92-C26F-65F3-353751478B56}"/>
              </a:ext>
            </a:extLst>
          </p:cNvPr>
          <p:cNvSpPr>
            <a:spLocks noChangeArrowheads="1"/>
          </p:cNvSpPr>
          <p:nvPr/>
        </p:nvSpPr>
        <p:spPr bwMode="auto">
          <a:xfrm>
            <a:off x="1007270" y="3402015"/>
            <a:ext cx="7075885" cy="2862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6000">
                <a:solidFill>
                  <a:srgbClr val="000099"/>
                </a:solidFill>
                <a:latin typeface="Times New Roman" panose="02020603050405020304" pitchFamily="18" charset="0"/>
              </a:rPr>
              <a:t>Hardwired Logic versus</a:t>
            </a:r>
          </a:p>
          <a:p>
            <a:pPr algn="ctr" eaLnBrk="1" hangingPunct="1">
              <a:spcBef>
                <a:spcPct val="0"/>
              </a:spcBef>
              <a:buFontTx/>
              <a:buNone/>
            </a:pPr>
            <a:r>
              <a:rPr lang="en-US" altLang="en-US" sz="6000">
                <a:solidFill>
                  <a:srgbClr val="000099"/>
                </a:solidFill>
                <a:latin typeface="Times New Roman" panose="02020603050405020304" pitchFamily="18" charset="0"/>
              </a:rPr>
              <a:t>Programmed Logic</a:t>
            </a:r>
          </a:p>
        </p:txBody>
      </p:sp>
    </p:spTree>
    <p:extLst>
      <p:ext uri="{BB962C8B-B14F-4D97-AF65-F5344CB8AC3E}">
        <p14:creationId xmlns="" xmlns:p14="http://schemas.microsoft.com/office/powerpoint/2010/main" val="408663750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Unit-III::PROGRAMMABLE LOGIC CONTROLLERS</a:t>
            </a:r>
            <a:endParaRPr lang="en-US" dirty="0"/>
          </a:p>
        </p:txBody>
      </p:sp>
      <p:sp>
        <p:nvSpPr>
          <p:cNvPr id="3" name="Content Placeholder 2"/>
          <p:cNvSpPr>
            <a:spLocks noGrp="1"/>
          </p:cNvSpPr>
          <p:nvPr>
            <p:ph idx="1"/>
          </p:nvPr>
        </p:nvSpPr>
        <p:spPr/>
        <p:txBody>
          <a:bodyPr/>
          <a:lstStyle/>
          <a:p>
            <a:r>
              <a:rPr lang="en-US" dirty="0" smtClean="0"/>
              <a:t>Time Delay Systems and Inverse Response Systems-Special Control Structures, Introduction to Sequence Control, PLC, RLL-Sequence Control, Scan Cycle, Simple RLL Programs-More RLL Elements, RLL Syntax-Structured Design Approach to Sequence Control -PLC Hardware Environment.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xmlns="" id="{9C38470D-8F36-597D-E4D4-B9D41AA3AACC}"/>
              </a:ext>
            </a:extLst>
          </p:cNvPr>
          <p:cNvSpPr txBox="1">
            <a:spLocks noChangeArrowheads="1"/>
          </p:cNvSpPr>
          <p:nvPr/>
        </p:nvSpPr>
        <p:spPr bwMode="auto">
          <a:xfrm>
            <a:off x="428597" y="260350"/>
            <a:ext cx="7437864"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dirty="0">
                <a:solidFill>
                  <a:srgbClr val="000099"/>
                </a:solidFill>
                <a:latin typeface="Times New Roman" panose="02020603050405020304" pitchFamily="18" charset="0"/>
              </a:rPr>
              <a:t>The term </a:t>
            </a:r>
            <a:r>
              <a:rPr lang="en-US" altLang="en-US" i="1" dirty="0">
                <a:solidFill>
                  <a:srgbClr val="000099"/>
                </a:solidFill>
                <a:latin typeface="Times New Roman" panose="02020603050405020304" pitchFamily="18" charset="0"/>
              </a:rPr>
              <a:t>hardwired logic </a:t>
            </a:r>
            <a:r>
              <a:rPr lang="en-US" altLang="en-US" dirty="0">
                <a:solidFill>
                  <a:srgbClr val="000099"/>
                </a:solidFill>
                <a:latin typeface="Times New Roman" panose="02020603050405020304" pitchFamily="18" charset="0"/>
              </a:rPr>
              <a:t>refers to logic control functions that are determined by the way devices are electrically interconnected.</a:t>
            </a:r>
          </a:p>
        </p:txBody>
      </p:sp>
      <p:pic>
        <p:nvPicPr>
          <p:cNvPr id="19459" name="Picture 3">
            <a:extLst>
              <a:ext uri="{FF2B5EF4-FFF2-40B4-BE49-F238E27FC236}">
                <a16:creationId xmlns:a16="http://schemas.microsoft.com/office/drawing/2014/main" xmlns="" id="{FA14EE4D-F715-336B-D5C6-0293FEE11F3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071934" y="3071810"/>
            <a:ext cx="4343400" cy="3209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9460" name="Text Box 4">
            <a:extLst>
              <a:ext uri="{FF2B5EF4-FFF2-40B4-BE49-F238E27FC236}">
                <a16:creationId xmlns:a16="http://schemas.microsoft.com/office/drawing/2014/main" xmlns="" id="{7222ADB9-83A6-D149-CD86-656102027420}"/>
              </a:ext>
            </a:extLst>
          </p:cNvPr>
          <p:cNvSpPr txBox="1">
            <a:spLocks noChangeArrowheads="1"/>
          </p:cNvSpPr>
          <p:nvPr/>
        </p:nvSpPr>
        <p:spPr bwMode="auto">
          <a:xfrm>
            <a:off x="4410075" y="2051050"/>
            <a:ext cx="3733825"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dirty="0">
                <a:solidFill>
                  <a:srgbClr val="CC3300"/>
                </a:solidFill>
                <a:latin typeface="Times New Roman" panose="02020603050405020304" pitchFamily="18" charset="0"/>
              </a:rPr>
              <a:t>Hardwired</a:t>
            </a:r>
            <a:r>
              <a:rPr lang="en-US" altLang="en-US" sz="2800" dirty="0">
                <a:latin typeface="Times New Roman" panose="02020603050405020304" pitchFamily="18" charset="0"/>
              </a:rPr>
              <a:t> motor  control program.</a:t>
            </a:r>
          </a:p>
        </p:txBody>
      </p:sp>
      <p:sp>
        <p:nvSpPr>
          <p:cNvPr id="19461" name="Text Box 5">
            <a:extLst>
              <a:ext uri="{FF2B5EF4-FFF2-40B4-BE49-F238E27FC236}">
                <a16:creationId xmlns:a16="http://schemas.microsoft.com/office/drawing/2014/main" xmlns="" id="{A54CEF99-1C5C-E813-4F92-05F5E99EEF9F}"/>
              </a:ext>
            </a:extLst>
          </p:cNvPr>
          <p:cNvSpPr txBox="1">
            <a:spLocks noChangeArrowheads="1"/>
          </p:cNvSpPr>
          <p:nvPr/>
        </p:nvSpPr>
        <p:spPr bwMode="auto">
          <a:xfrm>
            <a:off x="428596" y="1857364"/>
            <a:ext cx="2714644" cy="3108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latin typeface="Times New Roman" panose="02020603050405020304" pitchFamily="18" charset="0"/>
              </a:rPr>
              <a:t>Hardwired logic  is </a:t>
            </a:r>
            <a:r>
              <a:rPr lang="en-US" altLang="en-US" sz="2800" dirty="0">
                <a:solidFill>
                  <a:srgbClr val="CC3300"/>
                </a:solidFill>
                <a:latin typeface="Times New Roman" panose="02020603050405020304" pitchFamily="18" charset="0"/>
              </a:rPr>
              <a:t>fixed </a:t>
            </a:r>
            <a:r>
              <a:rPr lang="en-US" altLang="en-US" sz="2800" dirty="0">
                <a:latin typeface="Times New Roman" panose="02020603050405020304" pitchFamily="18" charset="0"/>
              </a:rPr>
              <a:t>and changeable only by altering</a:t>
            </a:r>
          </a:p>
          <a:p>
            <a:pPr eaLnBrk="1" hangingPunct="1">
              <a:spcBef>
                <a:spcPct val="0"/>
              </a:spcBef>
              <a:buFontTx/>
              <a:buNone/>
            </a:pPr>
            <a:r>
              <a:rPr lang="en-US" altLang="en-US" sz="2800" dirty="0">
                <a:latin typeface="Times New Roman" panose="02020603050405020304" pitchFamily="18" charset="0"/>
              </a:rPr>
              <a:t>the way devices are electrically interconnected.</a:t>
            </a:r>
          </a:p>
        </p:txBody>
      </p:sp>
    </p:spTree>
    <p:extLst>
      <p:ext uri="{BB962C8B-B14F-4D97-AF65-F5344CB8AC3E}">
        <p14:creationId xmlns="" xmlns:p14="http://schemas.microsoft.com/office/powerpoint/2010/main" val="1740631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xmlns="" id="{54C7F284-E048-009B-AB7F-AA7761388700}"/>
              </a:ext>
            </a:extLst>
          </p:cNvPr>
          <p:cNvSpPr txBox="1">
            <a:spLocks noChangeArrowheads="1"/>
          </p:cNvSpPr>
          <p:nvPr/>
        </p:nvSpPr>
        <p:spPr bwMode="auto">
          <a:xfrm>
            <a:off x="428596" y="212725"/>
            <a:ext cx="8215370"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i="1" dirty="0">
                <a:solidFill>
                  <a:srgbClr val="000099"/>
                </a:solidFill>
                <a:latin typeface="Times New Roman" panose="02020603050405020304" pitchFamily="18" charset="0"/>
              </a:rPr>
              <a:t>Programmable control</a:t>
            </a:r>
            <a:r>
              <a:rPr lang="en-US" altLang="en-US" dirty="0">
                <a:solidFill>
                  <a:srgbClr val="000099"/>
                </a:solidFill>
                <a:latin typeface="Times New Roman" panose="02020603050405020304" pitchFamily="18" charset="0"/>
              </a:rPr>
              <a:t> is based on the basic</a:t>
            </a:r>
          </a:p>
          <a:p>
            <a:pPr eaLnBrk="1" hangingPunct="1">
              <a:spcBef>
                <a:spcPct val="0"/>
              </a:spcBef>
              <a:buFontTx/>
              <a:buNone/>
            </a:pPr>
            <a:r>
              <a:rPr lang="en-US" altLang="en-US" dirty="0">
                <a:solidFill>
                  <a:srgbClr val="000099"/>
                </a:solidFill>
                <a:latin typeface="Times New Roman" panose="02020603050405020304" pitchFamily="18" charset="0"/>
              </a:rPr>
              <a:t>logic functions, which are programmable and easily changed.</a:t>
            </a:r>
          </a:p>
        </p:txBody>
      </p:sp>
      <p:pic>
        <p:nvPicPr>
          <p:cNvPr id="20483" name="Picture 3">
            <a:extLst>
              <a:ext uri="{FF2B5EF4-FFF2-40B4-BE49-F238E27FC236}">
                <a16:creationId xmlns:a16="http://schemas.microsoft.com/office/drawing/2014/main" xmlns="" id="{905D618F-8FDF-32A9-16AE-486BC4EB2646}"/>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94235" y="2593977"/>
            <a:ext cx="6081713" cy="4003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0484" name="Text Box 4">
            <a:extLst>
              <a:ext uri="{FF2B5EF4-FFF2-40B4-BE49-F238E27FC236}">
                <a16:creationId xmlns:a16="http://schemas.microsoft.com/office/drawing/2014/main" xmlns="" id="{EAB8D6AC-8F30-AC28-E826-C173B5484CF6}"/>
              </a:ext>
            </a:extLst>
          </p:cNvPr>
          <p:cNvSpPr txBox="1">
            <a:spLocks noChangeArrowheads="1"/>
          </p:cNvSpPr>
          <p:nvPr/>
        </p:nvSpPr>
        <p:spPr bwMode="auto">
          <a:xfrm>
            <a:off x="1509026" y="1814513"/>
            <a:ext cx="184731"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latin typeface="Times New Roman" panose="02020603050405020304" pitchFamily="18" charset="0"/>
            </a:endParaRPr>
          </a:p>
        </p:txBody>
      </p:sp>
      <p:sp>
        <p:nvSpPr>
          <p:cNvPr id="20485" name="Text Box 5">
            <a:extLst>
              <a:ext uri="{FF2B5EF4-FFF2-40B4-BE49-F238E27FC236}">
                <a16:creationId xmlns:a16="http://schemas.microsoft.com/office/drawing/2014/main" xmlns="" id="{17FC8031-6325-37BB-9BD9-2BC9E2B16272}"/>
              </a:ext>
            </a:extLst>
          </p:cNvPr>
          <p:cNvSpPr txBox="1">
            <a:spLocks noChangeArrowheads="1"/>
          </p:cNvSpPr>
          <p:nvPr/>
        </p:nvSpPr>
        <p:spPr bwMode="auto">
          <a:xfrm>
            <a:off x="1818086" y="1973263"/>
            <a:ext cx="5563790"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a:latin typeface="Times New Roman" panose="02020603050405020304" pitchFamily="18" charset="0"/>
              </a:rPr>
              <a:t>PLC </a:t>
            </a:r>
            <a:r>
              <a:rPr lang="en-US" altLang="en-US" sz="2800">
                <a:solidFill>
                  <a:srgbClr val="CC3300"/>
                </a:solidFill>
                <a:latin typeface="Times New Roman" panose="02020603050405020304" pitchFamily="18" charset="0"/>
              </a:rPr>
              <a:t>programmed</a:t>
            </a:r>
            <a:r>
              <a:rPr lang="en-US" altLang="en-US" sz="2800">
                <a:latin typeface="Times New Roman" panose="02020603050405020304" pitchFamily="18" charset="0"/>
              </a:rPr>
              <a:t>  motor  control program.</a:t>
            </a:r>
          </a:p>
        </p:txBody>
      </p:sp>
    </p:spTree>
    <p:extLst>
      <p:ext uri="{BB962C8B-B14F-4D97-AF65-F5344CB8AC3E}">
        <p14:creationId xmlns="" xmlns:p14="http://schemas.microsoft.com/office/powerpoint/2010/main" val="12065861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xmlns="" id="{CC717CDD-1FAB-8D6E-7B2F-6D2154433081}"/>
              </a:ext>
            </a:extLst>
          </p:cNvPr>
          <p:cNvSpPr txBox="1">
            <a:spLocks noChangeArrowheads="1"/>
          </p:cNvSpPr>
          <p:nvPr/>
        </p:nvSpPr>
        <p:spPr bwMode="auto">
          <a:xfrm>
            <a:off x="357158" y="188913"/>
            <a:ext cx="8358246"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dirty="0">
                <a:solidFill>
                  <a:srgbClr val="000099"/>
                </a:solidFill>
                <a:latin typeface="Times New Roman" panose="02020603050405020304" pitchFamily="18" charset="0"/>
              </a:rPr>
              <a:t>The most common PLC programming language is </a:t>
            </a:r>
            <a:r>
              <a:rPr lang="en-US" altLang="en-US" i="1" dirty="0">
                <a:solidFill>
                  <a:srgbClr val="000099"/>
                </a:solidFill>
                <a:latin typeface="Times New Roman" panose="02020603050405020304" pitchFamily="18" charset="0"/>
              </a:rPr>
              <a:t>ladder logic </a:t>
            </a:r>
            <a:r>
              <a:rPr lang="en-US" altLang="en-US" dirty="0">
                <a:solidFill>
                  <a:srgbClr val="000099"/>
                </a:solidFill>
                <a:latin typeface="Times New Roman" panose="02020603050405020304" pitchFamily="18" charset="0"/>
              </a:rPr>
              <a:t>.</a:t>
            </a:r>
          </a:p>
        </p:txBody>
      </p:sp>
      <p:pic>
        <p:nvPicPr>
          <p:cNvPr id="24579" name="Picture 3">
            <a:extLst>
              <a:ext uri="{FF2B5EF4-FFF2-40B4-BE49-F238E27FC236}">
                <a16:creationId xmlns:a16="http://schemas.microsoft.com/office/drawing/2014/main" xmlns="" id="{B40A442A-3360-C1FE-9366-0C13C8C13033}"/>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14414" y="1268415"/>
            <a:ext cx="6715172" cy="2763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4580" name="Text Box 4">
            <a:extLst>
              <a:ext uri="{FF2B5EF4-FFF2-40B4-BE49-F238E27FC236}">
                <a16:creationId xmlns:a16="http://schemas.microsoft.com/office/drawing/2014/main" xmlns="" id="{DABF7190-2821-2131-9E13-DC2AF14467DE}"/>
              </a:ext>
            </a:extLst>
          </p:cNvPr>
          <p:cNvSpPr txBox="1">
            <a:spLocks noChangeArrowheads="1"/>
          </p:cNvSpPr>
          <p:nvPr/>
        </p:nvSpPr>
        <p:spPr bwMode="auto">
          <a:xfrm>
            <a:off x="500034" y="4076700"/>
            <a:ext cx="8001056"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latin typeface="Times New Roman" panose="02020603050405020304" pitchFamily="18" charset="0"/>
              </a:rPr>
              <a:t>A ladder logic program consists of several </a:t>
            </a:r>
            <a:r>
              <a:rPr lang="en-US" altLang="en-US" sz="2800" dirty="0">
                <a:solidFill>
                  <a:srgbClr val="CC3300"/>
                </a:solidFill>
                <a:latin typeface="Times New Roman" panose="02020603050405020304" pitchFamily="18" charset="0"/>
              </a:rPr>
              <a:t>rungs</a:t>
            </a:r>
            <a:r>
              <a:rPr lang="en-US" altLang="en-US" sz="2800" dirty="0">
                <a:latin typeface="Times New Roman" panose="02020603050405020304" pitchFamily="18" charset="0"/>
              </a:rPr>
              <a:t>, each of which controls an output.</a:t>
            </a:r>
          </a:p>
        </p:txBody>
      </p:sp>
      <p:sp>
        <p:nvSpPr>
          <p:cNvPr id="24581" name="Text Box 6">
            <a:extLst>
              <a:ext uri="{FF2B5EF4-FFF2-40B4-BE49-F238E27FC236}">
                <a16:creationId xmlns:a16="http://schemas.microsoft.com/office/drawing/2014/main" xmlns="" id="{1EAE048B-0070-F178-7E9B-BF60BBBBA768}"/>
              </a:ext>
            </a:extLst>
          </p:cNvPr>
          <p:cNvSpPr txBox="1">
            <a:spLocks noChangeArrowheads="1"/>
          </p:cNvSpPr>
          <p:nvPr/>
        </p:nvSpPr>
        <p:spPr bwMode="auto">
          <a:xfrm>
            <a:off x="357158" y="5224465"/>
            <a:ext cx="8215370"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latin typeface="Times New Roman" panose="02020603050405020304" pitchFamily="18" charset="0"/>
              </a:rPr>
              <a:t>Each rung is a combination of </a:t>
            </a:r>
            <a:r>
              <a:rPr lang="en-US" altLang="en-US" sz="2800" dirty="0">
                <a:solidFill>
                  <a:srgbClr val="CC3300"/>
                </a:solidFill>
                <a:latin typeface="Times New Roman" panose="02020603050405020304" pitchFamily="18" charset="0"/>
              </a:rPr>
              <a:t>input</a:t>
            </a:r>
            <a:r>
              <a:rPr lang="en-US" altLang="en-US" sz="2800" dirty="0">
                <a:solidFill>
                  <a:schemeClr val="tx2"/>
                </a:solidFill>
                <a:latin typeface="Times New Roman" panose="02020603050405020304" pitchFamily="18" charset="0"/>
              </a:rPr>
              <a:t> conditions (symbols) connected from left to right, with the symbol that represents the </a:t>
            </a:r>
            <a:r>
              <a:rPr lang="en-US" altLang="en-US" sz="2800" dirty="0">
                <a:solidFill>
                  <a:srgbClr val="CC3300"/>
                </a:solidFill>
                <a:latin typeface="Times New Roman" panose="02020603050405020304" pitchFamily="18" charset="0"/>
              </a:rPr>
              <a:t>output</a:t>
            </a:r>
            <a:r>
              <a:rPr lang="en-US" altLang="en-US" sz="2800" dirty="0">
                <a:solidFill>
                  <a:schemeClr val="tx2"/>
                </a:solidFill>
                <a:latin typeface="Times New Roman" panose="02020603050405020304" pitchFamily="18" charset="0"/>
              </a:rPr>
              <a:t> at the far right.</a:t>
            </a:r>
          </a:p>
        </p:txBody>
      </p:sp>
    </p:spTree>
    <p:extLst>
      <p:ext uri="{BB962C8B-B14F-4D97-AF65-F5344CB8AC3E}">
        <p14:creationId xmlns="" xmlns:p14="http://schemas.microsoft.com/office/powerpoint/2010/main" val="41388770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a:extLst>
              <a:ext uri="{FF2B5EF4-FFF2-40B4-BE49-F238E27FC236}">
                <a16:creationId xmlns:a16="http://schemas.microsoft.com/office/drawing/2014/main" xmlns="" id="{EDD453B2-3FC2-DCB1-1A10-05C029D84AAF}"/>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6161" y="1511300"/>
            <a:ext cx="5778103" cy="4725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1443" name="Text Box 3">
            <a:extLst>
              <a:ext uri="{FF2B5EF4-FFF2-40B4-BE49-F238E27FC236}">
                <a16:creationId xmlns:a16="http://schemas.microsoft.com/office/drawing/2014/main" xmlns="" id="{4D946D37-0F68-3A88-635A-31E868F36F35}"/>
              </a:ext>
            </a:extLst>
          </p:cNvPr>
          <p:cNvSpPr txBox="1">
            <a:spLocks noChangeArrowheads="1"/>
          </p:cNvSpPr>
          <p:nvPr/>
        </p:nvSpPr>
        <p:spPr bwMode="auto">
          <a:xfrm>
            <a:off x="1333501" y="257175"/>
            <a:ext cx="6472413"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solidFill>
                  <a:srgbClr val="003399"/>
                </a:solidFill>
                <a:latin typeface="Times New Roman" panose="02020603050405020304" pitchFamily="18" charset="0"/>
              </a:rPr>
              <a:t>I/O address format for the </a:t>
            </a:r>
            <a:r>
              <a:rPr lang="en-US" altLang="en-US" i="1">
                <a:solidFill>
                  <a:srgbClr val="003399"/>
                </a:solidFill>
                <a:latin typeface="Times New Roman" panose="02020603050405020304" pitchFamily="18" charset="0"/>
              </a:rPr>
              <a:t>MicroLogix</a:t>
            </a:r>
          </a:p>
          <a:p>
            <a:pPr eaLnBrk="1" hangingPunct="1">
              <a:spcBef>
                <a:spcPct val="0"/>
              </a:spcBef>
              <a:buFontTx/>
              <a:buNone/>
            </a:pPr>
            <a:r>
              <a:rPr lang="en-US" altLang="en-US">
                <a:solidFill>
                  <a:srgbClr val="003399"/>
                </a:solidFill>
                <a:latin typeface="Times New Roman" panose="02020603050405020304" pitchFamily="18" charset="0"/>
              </a:rPr>
              <a:t> family of PLCs</a:t>
            </a:r>
            <a:r>
              <a:rPr lang="en-US" altLang="en-US" sz="2800">
                <a:latin typeface="Times New Roman" panose="02020603050405020304" pitchFamily="18" charset="0"/>
              </a:rPr>
              <a:t>.</a:t>
            </a:r>
          </a:p>
        </p:txBody>
      </p:sp>
    </p:spTree>
    <p:extLst>
      <p:ext uri="{BB962C8B-B14F-4D97-AF65-F5344CB8AC3E}">
        <p14:creationId xmlns="" xmlns:p14="http://schemas.microsoft.com/office/powerpoint/2010/main" val="16968863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xmlns="" id="{10BA97E9-C632-6E99-AFF0-DA42FD1E597C}"/>
              </a:ext>
            </a:extLst>
          </p:cNvPr>
          <p:cNvSpPr txBox="1">
            <a:spLocks noChangeArrowheads="1"/>
          </p:cNvSpPr>
          <p:nvPr/>
        </p:nvSpPr>
        <p:spPr bwMode="auto">
          <a:xfrm>
            <a:off x="1262062" y="203200"/>
            <a:ext cx="6387704" cy="20621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solidFill>
                  <a:srgbClr val="003399"/>
                </a:solidFill>
                <a:latin typeface="Times New Roman" panose="02020603050405020304" pitchFamily="18" charset="0"/>
              </a:rPr>
              <a:t>To this point we have discussed ladder diagram language and how it is a </a:t>
            </a:r>
            <a:r>
              <a:rPr lang="en-US" altLang="en-US" i="1">
                <a:solidFill>
                  <a:srgbClr val="003399"/>
                </a:solidFill>
                <a:latin typeface="Times New Roman" panose="02020603050405020304" pitchFamily="18" charset="0"/>
              </a:rPr>
              <a:t>symbolic </a:t>
            </a:r>
            <a:r>
              <a:rPr lang="en-US" altLang="en-US">
                <a:solidFill>
                  <a:srgbClr val="003399"/>
                </a:solidFill>
                <a:latin typeface="Times New Roman" panose="02020603050405020304" pitchFamily="18" charset="0"/>
              </a:rPr>
              <a:t>set of instructions used to create the controller program.</a:t>
            </a:r>
          </a:p>
        </p:txBody>
      </p:sp>
      <p:grpSp>
        <p:nvGrpSpPr>
          <p:cNvPr id="2" name="Group 10">
            <a:extLst>
              <a:ext uri="{FF2B5EF4-FFF2-40B4-BE49-F238E27FC236}">
                <a16:creationId xmlns:a16="http://schemas.microsoft.com/office/drawing/2014/main" xmlns="" id="{88EA1B9C-28E4-92BE-93DD-74AC2B2F5226}"/>
              </a:ext>
            </a:extLst>
          </p:cNvPr>
          <p:cNvGrpSpPr>
            <a:grpSpLocks/>
          </p:cNvGrpSpPr>
          <p:nvPr/>
        </p:nvGrpSpPr>
        <p:grpSpPr bwMode="auto">
          <a:xfrm>
            <a:off x="1413274" y="2325690"/>
            <a:ext cx="6317456" cy="4643437"/>
            <a:chOff x="204" y="1298"/>
            <a:chExt cx="5307" cy="2925"/>
          </a:xfrm>
        </p:grpSpPr>
        <p:sp>
          <p:nvSpPr>
            <p:cNvPr id="62468" name="Text Box 3">
              <a:extLst>
                <a:ext uri="{FF2B5EF4-FFF2-40B4-BE49-F238E27FC236}">
                  <a16:creationId xmlns:a16="http://schemas.microsoft.com/office/drawing/2014/main" xmlns="" id="{F2F7B876-242B-79D8-D145-0A2EF0847B3B}"/>
                </a:ext>
              </a:extLst>
            </p:cNvPr>
            <p:cNvSpPr txBox="1">
              <a:spLocks noChangeArrowheads="1"/>
            </p:cNvSpPr>
            <p:nvPr/>
          </p:nvSpPr>
          <p:spPr bwMode="auto">
            <a:xfrm>
              <a:off x="204" y="3351"/>
              <a:ext cx="5307" cy="8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latin typeface="Times New Roman" panose="02020603050405020304" pitchFamily="18" charset="0"/>
                </a:rPr>
                <a:t>Representations of </a:t>
              </a:r>
              <a:r>
                <a:rPr lang="en-US" altLang="en-US" sz="2800">
                  <a:solidFill>
                    <a:srgbClr val="CC3300"/>
                  </a:solidFill>
                  <a:latin typeface="Times New Roman" panose="02020603050405020304" pitchFamily="18" charset="0"/>
                </a:rPr>
                <a:t>contacts</a:t>
              </a:r>
              <a:r>
                <a:rPr lang="en-US" altLang="en-US" sz="2800">
                  <a:latin typeface="Times New Roman" panose="02020603050405020304" pitchFamily="18" charset="0"/>
                </a:rPr>
                <a:t> and </a:t>
              </a:r>
              <a:r>
                <a:rPr lang="en-US" altLang="en-US" sz="2800">
                  <a:solidFill>
                    <a:srgbClr val="CC3300"/>
                  </a:solidFill>
                  <a:latin typeface="Times New Roman" panose="02020603050405020304" pitchFamily="18" charset="0"/>
                </a:rPr>
                <a:t>coils</a:t>
              </a:r>
              <a:r>
                <a:rPr lang="en-US" altLang="en-US" sz="2800">
                  <a:latin typeface="Times New Roman" panose="02020603050405020304" pitchFamily="18" charset="0"/>
                </a:rPr>
                <a:t> are the basic symbols of the logic ladder diagram instruction set.</a:t>
              </a:r>
            </a:p>
          </p:txBody>
        </p:sp>
        <p:graphicFrame>
          <p:nvGraphicFramePr>
            <p:cNvPr id="62469" name="Object 7">
              <a:extLst>
                <a:ext uri="{FF2B5EF4-FFF2-40B4-BE49-F238E27FC236}">
                  <a16:creationId xmlns:a16="http://schemas.microsoft.com/office/drawing/2014/main" xmlns="" id="{5889E4D1-0F2D-C218-F04A-6C146FFD93AB}"/>
                </a:ext>
              </a:extLst>
            </p:cNvPr>
            <p:cNvGraphicFramePr>
              <a:graphicFrameLocks noChangeAspect="1"/>
            </p:cNvGraphicFramePr>
            <p:nvPr/>
          </p:nvGraphicFramePr>
          <p:xfrm>
            <a:off x="703" y="1298"/>
            <a:ext cx="4218" cy="1617"/>
          </p:xfrm>
          <a:graphic>
            <a:graphicData uri="http://schemas.openxmlformats.org/presentationml/2006/ole">
              <p:oleObj spid="_x0000_s1026" name="Image" r:id="rId3" imgW="4571429" imgH="1751917" progId="">
                <p:embed/>
              </p:oleObj>
            </a:graphicData>
          </a:graphic>
        </p:graphicFrame>
        <p:sp>
          <p:nvSpPr>
            <p:cNvPr id="62470" name="Line 8">
              <a:extLst>
                <a:ext uri="{FF2B5EF4-FFF2-40B4-BE49-F238E27FC236}">
                  <a16:creationId xmlns:a16="http://schemas.microsoft.com/office/drawing/2014/main" xmlns="" id="{F100A7BF-D5FB-7663-550E-1277A6B40F6B}"/>
                </a:ext>
              </a:extLst>
            </p:cNvPr>
            <p:cNvSpPr>
              <a:spLocks noChangeShapeType="1"/>
            </p:cNvSpPr>
            <p:nvPr/>
          </p:nvSpPr>
          <p:spPr bwMode="auto">
            <a:xfrm flipH="1" flipV="1">
              <a:off x="2064" y="2432"/>
              <a:ext cx="362" cy="590"/>
            </a:xfrm>
            <a:prstGeom prst="line">
              <a:avLst/>
            </a:prstGeom>
            <a:noFill/>
            <a:ln w="57150">
              <a:solidFill>
                <a:srgbClr val="CC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1" name="Line 9">
              <a:extLst>
                <a:ext uri="{FF2B5EF4-FFF2-40B4-BE49-F238E27FC236}">
                  <a16:creationId xmlns:a16="http://schemas.microsoft.com/office/drawing/2014/main" xmlns="" id="{7427C121-AB7B-A6E5-3FA4-8E1B11874CAA}"/>
                </a:ext>
              </a:extLst>
            </p:cNvPr>
            <p:cNvSpPr>
              <a:spLocks noChangeShapeType="1"/>
            </p:cNvSpPr>
            <p:nvPr/>
          </p:nvSpPr>
          <p:spPr bwMode="auto">
            <a:xfrm flipV="1">
              <a:off x="3515" y="2115"/>
              <a:ext cx="635" cy="952"/>
            </a:xfrm>
            <a:prstGeom prst="line">
              <a:avLst/>
            </a:prstGeom>
            <a:noFill/>
            <a:ln w="57150">
              <a:solidFill>
                <a:srgbClr val="CC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 xmlns:p14="http://schemas.microsoft.com/office/powerpoint/2010/main" val="29165043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a:extLst>
              <a:ext uri="{FF2B5EF4-FFF2-40B4-BE49-F238E27FC236}">
                <a16:creationId xmlns:a16="http://schemas.microsoft.com/office/drawing/2014/main" xmlns="" id="{EF979A01-A5EA-37BE-D3F2-85DE8B82FCEF}"/>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762375" y="3573463"/>
            <a:ext cx="3971925" cy="2952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3491" name="Text Box 3">
            <a:extLst>
              <a:ext uri="{FF2B5EF4-FFF2-40B4-BE49-F238E27FC236}">
                <a16:creationId xmlns:a16="http://schemas.microsoft.com/office/drawing/2014/main" xmlns="" id="{07AF1BE9-4FAA-7AD4-609B-BAECF5E121AB}"/>
              </a:ext>
            </a:extLst>
          </p:cNvPr>
          <p:cNvSpPr txBox="1">
            <a:spLocks noChangeArrowheads="1"/>
          </p:cNvSpPr>
          <p:nvPr/>
        </p:nvSpPr>
        <p:spPr bwMode="auto">
          <a:xfrm>
            <a:off x="1262063" y="182563"/>
            <a:ext cx="6657975"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solidFill>
                  <a:srgbClr val="003399"/>
                </a:solidFill>
                <a:latin typeface="Times New Roman" panose="02020603050405020304" pitchFamily="18" charset="0"/>
              </a:rPr>
              <a:t>The main function of the ladder logic diagram program is to </a:t>
            </a:r>
            <a:r>
              <a:rPr lang="en-US" altLang="en-US" i="1">
                <a:solidFill>
                  <a:srgbClr val="003399"/>
                </a:solidFill>
                <a:latin typeface="Times New Roman" panose="02020603050405020304" pitchFamily="18" charset="0"/>
              </a:rPr>
              <a:t>control outputs</a:t>
            </a:r>
            <a:r>
              <a:rPr lang="en-US" altLang="en-US">
                <a:solidFill>
                  <a:srgbClr val="003399"/>
                </a:solidFill>
                <a:latin typeface="Times New Roman" panose="02020603050405020304" pitchFamily="18" charset="0"/>
              </a:rPr>
              <a:t> based on </a:t>
            </a:r>
            <a:r>
              <a:rPr lang="en-US" altLang="en-US" i="1">
                <a:solidFill>
                  <a:srgbClr val="003399"/>
                </a:solidFill>
                <a:latin typeface="Times New Roman" panose="02020603050405020304" pitchFamily="18" charset="0"/>
              </a:rPr>
              <a:t>input conditions.</a:t>
            </a:r>
          </a:p>
        </p:txBody>
      </p:sp>
      <p:sp>
        <p:nvSpPr>
          <p:cNvPr id="63492" name="Text Box 4">
            <a:extLst>
              <a:ext uri="{FF2B5EF4-FFF2-40B4-BE49-F238E27FC236}">
                <a16:creationId xmlns:a16="http://schemas.microsoft.com/office/drawing/2014/main" xmlns="" id="{5491C3D4-011D-A3D4-5DF1-45F701679038}"/>
              </a:ext>
            </a:extLst>
          </p:cNvPr>
          <p:cNvSpPr txBox="1">
            <a:spLocks noChangeArrowheads="1"/>
          </p:cNvSpPr>
          <p:nvPr/>
        </p:nvSpPr>
        <p:spPr bwMode="auto">
          <a:xfrm>
            <a:off x="1316832" y="1911350"/>
            <a:ext cx="7041381"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latin typeface="Times New Roman" panose="02020603050405020304" pitchFamily="18" charset="0"/>
              </a:rPr>
              <a:t>Each contact or coil symbol is referenced with an </a:t>
            </a:r>
            <a:r>
              <a:rPr lang="en-US" altLang="en-US" sz="2800" dirty="0">
                <a:solidFill>
                  <a:srgbClr val="CC3300"/>
                </a:solidFill>
                <a:latin typeface="Times New Roman" panose="02020603050405020304" pitchFamily="18" charset="0"/>
              </a:rPr>
              <a:t>address</a:t>
            </a:r>
            <a:r>
              <a:rPr lang="en-US" altLang="en-US" sz="2800" dirty="0">
                <a:latin typeface="Times New Roman" panose="02020603050405020304" pitchFamily="18" charset="0"/>
              </a:rPr>
              <a:t> that identifies what is being </a:t>
            </a:r>
            <a:r>
              <a:rPr lang="en-US" altLang="en-US" sz="2800" dirty="0">
                <a:solidFill>
                  <a:srgbClr val="CC3300"/>
                </a:solidFill>
                <a:latin typeface="Times New Roman" panose="02020603050405020304" pitchFamily="18" charset="0"/>
              </a:rPr>
              <a:t>evaluated</a:t>
            </a:r>
            <a:r>
              <a:rPr lang="en-US" altLang="en-US" sz="2800" dirty="0">
                <a:latin typeface="Times New Roman" panose="02020603050405020304" pitchFamily="18" charset="0"/>
              </a:rPr>
              <a:t> and what is being </a:t>
            </a:r>
            <a:r>
              <a:rPr lang="en-US" altLang="en-US" sz="2800" dirty="0">
                <a:solidFill>
                  <a:srgbClr val="CC3300"/>
                </a:solidFill>
                <a:latin typeface="Times New Roman" panose="02020603050405020304" pitchFamily="18" charset="0"/>
              </a:rPr>
              <a:t>controlled</a:t>
            </a:r>
            <a:r>
              <a:rPr lang="en-US" altLang="en-US" sz="2800" dirty="0">
                <a:latin typeface="Times New Roman" panose="02020603050405020304" pitchFamily="18" charset="0"/>
              </a:rPr>
              <a:t>.</a:t>
            </a:r>
          </a:p>
        </p:txBody>
      </p:sp>
      <p:sp>
        <p:nvSpPr>
          <p:cNvPr id="63493" name="Text Box 5">
            <a:extLst>
              <a:ext uri="{FF2B5EF4-FFF2-40B4-BE49-F238E27FC236}">
                <a16:creationId xmlns:a16="http://schemas.microsoft.com/office/drawing/2014/main" xmlns="" id="{E03C6AB9-7991-01F8-B440-5FF5595AAEEF}"/>
              </a:ext>
            </a:extLst>
          </p:cNvPr>
          <p:cNvSpPr txBox="1">
            <a:spLocks noChangeArrowheads="1"/>
          </p:cNvSpPr>
          <p:nvPr/>
        </p:nvSpPr>
        <p:spPr bwMode="auto">
          <a:xfrm>
            <a:off x="571473" y="3357562"/>
            <a:ext cx="3244482"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latin typeface="Times New Roman" panose="02020603050405020304" pitchFamily="18" charset="0"/>
              </a:rPr>
              <a:t>The </a:t>
            </a:r>
            <a:r>
              <a:rPr lang="en-US" altLang="en-US" sz="2800" dirty="0">
                <a:solidFill>
                  <a:srgbClr val="CC3300"/>
                </a:solidFill>
                <a:latin typeface="Times New Roman" panose="02020603050405020304" pitchFamily="18" charset="0"/>
              </a:rPr>
              <a:t>same contact</a:t>
            </a:r>
            <a:r>
              <a:rPr lang="en-US" altLang="en-US" sz="2800" dirty="0">
                <a:latin typeface="Times New Roman" panose="02020603050405020304" pitchFamily="18" charset="0"/>
              </a:rPr>
              <a:t> instruction can be used </a:t>
            </a:r>
            <a:r>
              <a:rPr lang="en-US" altLang="en-US" sz="2800" dirty="0">
                <a:solidFill>
                  <a:srgbClr val="CC3300"/>
                </a:solidFill>
                <a:latin typeface="Times New Roman" panose="02020603050405020304" pitchFamily="18" charset="0"/>
              </a:rPr>
              <a:t>throughout</a:t>
            </a:r>
            <a:r>
              <a:rPr lang="en-US" altLang="en-US" sz="2800" dirty="0">
                <a:latin typeface="Times New Roman" panose="02020603050405020304" pitchFamily="18" charset="0"/>
              </a:rPr>
              <a:t> the program whenever that condition needs to be evaluated.</a:t>
            </a:r>
          </a:p>
        </p:txBody>
      </p:sp>
    </p:spTree>
    <p:extLst>
      <p:ext uri="{BB962C8B-B14F-4D97-AF65-F5344CB8AC3E}">
        <p14:creationId xmlns="" xmlns:p14="http://schemas.microsoft.com/office/powerpoint/2010/main" val="2344822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xmlns="" id="{9DF949F6-03FC-3157-CA8C-05F8026AF778}"/>
              </a:ext>
            </a:extLst>
          </p:cNvPr>
          <p:cNvSpPr txBox="1">
            <a:spLocks noChangeArrowheads="1"/>
          </p:cNvSpPr>
          <p:nvPr/>
        </p:nvSpPr>
        <p:spPr bwMode="auto">
          <a:xfrm>
            <a:off x="714348" y="212725"/>
            <a:ext cx="8143932"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dirty="0">
                <a:solidFill>
                  <a:srgbClr val="003399"/>
                </a:solidFill>
                <a:latin typeface="Times New Roman" panose="02020603050405020304" pitchFamily="18" charset="0"/>
              </a:rPr>
              <a:t>The memory bit is set to </a:t>
            </a:r>
            <a:r>
              <a:rPr lang="en-US" altLang="en-US" i="1" dirty="0">
                <a:solidFill>
                  <a:srgbClr val="003399"/>
                </a:solidFill>
                <a:latin typeface="Times New Roman" panose="02020603050405020304" pitchFamily="18" charset="0"/>
              </a:rPr>
              <a:t>1 or 0</a:t>
            </a:r>
            <a:r>
              <a:rPr lang="en-US" altLang="en-US" dirty="0">
                <a:solidFill>
                  <a:srgbClr val="003399"/>
                </a:solidFill>
                <a:latin typeface="Times New Roman" panose="02020603050405020304" pitchFamily="18" charset="0"/>
              </a:rPr>
              <a:t> depending on the</a:t>
            </a:r>
          </a:p>
          <a:p>
            <a:pPr eaLnBrk="1" hangingPunct="1">
              <a:spcBef>
                <a:spcPct val="0"/>
              </a:spcBef>
              <a:buFontTx/>
              <a:buNone/>
            </a:pPr>
            <a:r>
              <a:rPr lang="en-US" altLang="en-US" dirty="0">
                <a:solidFill>
                  <a:srgbClr val="003399"/>
                </a:solidFill>
                <a:latin typeface="Times New Roman" panose="02020603050405020304" pitchFamily="18" charset="0"/>
              </a:rPr>
              <a:t>status of the input.</a:t>
            </a:r>
          </a:p>
        </p:txBody>
      </p:sp>
      <p:pic>
        <p:nvPicPr>
          <p:cNvPr id="64515" name="Picture 3">
            <a:extLst>
              <a:ext uri="{FF2B5EF4-FFF2-40B4-BE49-F238E27FC236}">
                <a16:creationId xmlns:a16="http://schemas.microsoft.com/office/drawing/2014/main" xmlns="" id="{DC8C89BE-AFE6-130E-A999-721495B8199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01392" y="2230440"/>
            <a:ext cx="5779294" cy="2998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4516" name="Text Box 4">
            <a:extLst>
              <a:ext uri="{FF2B5EF4-FFF2-40B4-BE49-F238E27FC236}">
                <a16:creationId xmlns:a16="http://schemas.microsoft.com/office/drawing/2014/main" xmlns="" id="{29BBB845-265A-9F8A-9B94-D78FCFDCA0CA}"/>
              </a:ext>
            </a:extLst>
          </p:cNvPr>
          <p:cNvSpPr txBox="1">
            <a:spLocks noChangeArrowheads="1"/>
          </p:cNvSpPr>
          <p:nvPr/>
        </p:nvSpPr>
        <p:spPr bwMode="auto">
          <a:xfrm>
            <a:off x="1547813" y="1412875"/>
            <a:ext cx="706097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latin typeface="Times New Roman" panose="02020603050405020304" pitchFamily="18" charset="0"/>
              </a:rPr>
              <a:t>A </a:t>
            </a:r>
            <a:r>
              <a:rPr lang="en-US" altLang="en-US" sz="2800">
                <a:solidFill>
                  <a:srgbClr val="CC3300"/>
                </a:solidFill>
                <a:latin typeface="Times New Roman" panose="02020603050405020304" pitchFamily="18" charset="0"/>
              </a:rPr>
              <a:t>1</a:t>
            </a:r>
            <a:r>
              <a:rPr lang="en-US" altLang="en-US" sz="2800">
                <a:latin typeface="Times New Roman" panose="02020603050405020304" pitchFamily="18" charset="0"/>
              </a:rPr>
              <a:t> corresponds to a </a:t>
            </a:r>
            <a:r>
              <a:rPr lang="en-US" altLang="en-US" sz="2800">
                <a:solidFill>
                  <a:srgbClr val="CC3300"/>
                </a:solidFill>
                <a:latin typeface="Times New Roman" panose="02020603050405020304" pitchFamily="18" charset="0"/>
              </a:rPr>
              <a:t>true</a:t>
            </a:r>
            <a:r>
              <a:rPr lang="en-US" altLang="en-US" sz="2800">
                <a:latin typeface="Times New Roman" panose="02020603050405020304" pitchFamily="18" charset="0"/>
              </a:rPr>
              <a:t> status or </a:t>
            </a:r>
            <a:r>
              <a:rPr lang="en-US" altLang="en-US" sz="2800">
                <a:solidFill>
                  <a:srgbClr val="CC3300"/>
                </a:solidFill>
                <a:latin typeface="Times New Roman" panose="02020603050405020304" pitchFamily="18" charset="0"/>
              </a:rPr>
              <a:t>on</a:t>
            </a:r>
            <a:r>
              <a:rPr lang="en-US" altLang="en-US" sz="2800">
                <a:latin typeface="Times New Roman" panose="02020603050405020304" pitchFamily="18" charset="0"/>
              </a:rPr>
              <a:t> condition.</a:t>
            </a:r>
          </a:p>
        </p:txBody>
      </p:sp>
      <p:sp>
        <p:nvSpPr>
          <p:cNvPr id="64517" name="Text Box 6">
            <a:extLst>
              <a:ext uri="{FF2B5EF4-FFF2-40B4-BE49-F238E27FC236}">
                <a16:creationId xmlns:a16="http://schemas.microsoft.com/office/drawing/2014/main" xmlns="" id="{76821BFE-338D-1F86-A083-FFA2ABE099D8}"/>
              </a:ext>
            </a:extLst>
          </p:cNvPr>
          <p:cNvSpPr txBox="1">
            <a:spLocks noChangeArrowheads="1"/>
          </p:cNvSpPr>
          <p:nvPr/>
        </p:nvSpPr>
        <p:spPr bwMode="auto">
          <a:xfrm>
            <a:off x="1587105" y="5295900"/>
            <a:ext cx="6225778" cy="1373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latin typeface="Times New Roman" panose="02020603050405020304" pitchFamily="18" charset="0"/>
              </a:rPr>
              <a:t>If the instruction memory bit is a </a:t>
            </a:r>
            <a:r>
              <a:rPr lang="en-US" altLang="en-US" sz="2800">
                <a:solidFill>
                  <a:srgbClr val="CC3300"/>
                </a:solidFill>
                <a:latin typeface="Times New Roman" panose="02020603050405020304" pitchFamily="18" charset="0"/>
              </a:rPr>
              <a:t>1 (true)</a:t>
            </a:r>
            <a:r>
              <a:rPr lang="en-US" altLang="en-US" sz="2800">
                <a:latin typeface="Times New Roman" panose="02020603050405020304" pitchFamily="18" charset="0"/>
              </a:rPr>
              <a:t> this instruction will </a:t>
            </a:r>
            <a:r>
              <a:rPr lang="en-US" altLang="en-US" sz="2800">
                <a:solidFill>
                  <a:srgbClr val="CC3300"/>
                </a:solidFill>
                <a:latin typeface="Times New Roman" panose="02020603050405020304" pitchFamily="18" charset="0"/>
              </a:rPr>
              <a:t>allow rung continuity</a:t>
            </a:r>
            <a:r>
              <a:rPr lang="en-US" altLang="en-US" sz="2800">
                <a:latin typeface="Times New Roman" panose="02020603050405020304" pitchFamily="18" charset="0"/>
              </a:rPr>
              <a:t> through itself, like a closed relay contact.</a:t>
            </a:r>
          </a:p>
        </p:txBody>
      </p:sp>
    </p:spTree>
    <p:extLst>
      <p:ext uri="{BB962C8B-B14F-4D97-AF65-F5344CB8AC3E}">
        <p14:creationId xmlns="" xmlns:p14="http://schemas.microsoft.com/office/powerpoint/2010/main" val="4641081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a:extLst>
              <a:ext uri="{FF2B5EF4-FFF2-40B4-BE49-F238E27FC236}">
                <a16:creationId xmlns:a16="http://schemas.microsoft.com/office/drawing/2014/main" xmlns="" id="{95EA8D40-3AA7-94F6-6C81-22861FA9913C}"/>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63316" y="1052515"/>
            <a:ext cx="5562600" cy="338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5539" name="Text Box 3">
            <a:extLst>
              <a:ext uri="{FF2B5EF4-FFF2-40B4-BE49-F238E27FC236}">
                <a16:creationId xmlns:a16="http://schemas.microsoft.com/office/drawing/2014/main" xmlns="" id="{D124CF97-A94E-5339-5E81-4373D9C77F6A}"/>
              </a:ext>
            </a:extLst>
          </p:cNvPr>
          <p:cNvSpPr txBox="1">
            <a:spLocks noChangeArrowheads="1"/>
          </p:cNvSpPr>
          <p:nvPr/>
        </p:nvSpPr>
        <p:spPr bwMode="auto">
          <a:xfrm>
            <a:off x="1656160" y="333375"/>
            <a:ext cx="723403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latin typeface="Times New Roman" panose="02020603050405020304" pitchFamily="18" charset="0"/>
              </a:rPr>
              <a:t>A </a:t>
            </a:r>
            <a:r>
              <a:rPr lang="en-US" altLang="en-US" sz="2800">
                <a:solidFill>
                  <a:srgbClr val="CC3300"/>
                </a:solidFill>
                <a:latin typeface="Times New Roman" panose="02020603050405020304" pitchFamily="18" charset="0"/>
              </a:rPr>
              <a:t>0</a:t>
            </a:r>
            <a:r>
              <a:rPr lang="en-US" altLang="en-US" sz="2800">
                <a:latin typeface="Times New Roman" panose="02020603050405020304" pitchFamily="18" charset="0"/>
              </a:rPr>
              <a:t> corresponds to a </a:t>
            </a:r>
            <a:r>
              <a:rPr lang="en-US" altLang="en-US" sz="2800">
                <a:solidFill>
                  <a:srgbClr val="CC3300"/>
                </a:solidFill>
                <a:latin typeface="Times New Roman" panose="02020603050405020304" pitchFamily="18" charset="0"/>
              </a:rPr>
              <a:t>false</a:t>
            </a:r>
            <a:r>
              <a:rPr lang="en-US" altLang="en-US" sz="2800">
                <a:latin typeface="Times New Roman" panose="02020603050405020304" pitchFamily="18" charset="0"/>
              </a:rPr>
              <a:t> status or </a:t>
            </a:r>
            <a:r>
              <a:rPr lang="en-US" altLang="en-US" sz="2800">
                <a:solidFill>
                  <a:srgbClr val="CC3300"/>
                </a:solidFill>
                <a:latin typeface="Times New Roman" panose="02020603050405020304" pitchFamily="18" charset="0"/>
              </a:rPr>
              <a:t>off</a:t>
            </a:r>
            <a:r>
              <a:rPr lang="en-US" altLang="en-US" sz="2800">
                <a:latin typeface="Times New Roman" panose="02020603050405020304" pitchFamily="18" charset="0"/>
              </a:rPr>
              <a:t> condition.</a:t>
            </a:r>
          </a:p>
        </p:txBody>
      </p:sp>
      <p:sp>
        <p:nvSpPr>
          <p:cNvPr id="65540" name="Text Box 4">
            <a:extLst>
              <a:ext uri="{FF2B5EF4-FFF2-40B4-BE49-F238E27FC236}">
                <a16:creationId xmlns:a16="http://schemas.microsoft.com/office/drawing/2014/main" xmlns="" id="{84A58CEF-91FF-D5F5-3D4C-551E8E5A8569}"/>
              </a:ext>
            </a:extLst>
          </p:cNvPr>
          <p:cNvSpPr txBox="1">
            <a:spLocks noChangeArrowheads="1"/>
          </p:cNvSpPr>
          <p:nvPr/>
        </p:nvSpPr>
        <p:spPr bwMode="auto">
          <a:xfrm>
            <a:off x="1749030" y="4694238"/>
            <a:ext cx="7701147" cy="18158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latin typeface="Times New Roman" panose="02020603050405020304" pitchFamily="18" charset="0"/>
              </a:rPr>
              <a:t>If the instruction memory bit is a </a:t>
            </a:r>
            <a:r>
              <a:rPr lang="en-US" altLang="en-US" sz="2800">
                <a:solidFill>
                  <a:srgbClr val="CC3300"/>
                </a:solidFill>
                <a:latin typeface="Times New Roman" panose="02020603050405020304" pitchFamily="18" charset="0"/>
              </a:rPr>
              <a:t>0 (false)</a:t>
            </a:r>
            <a:r>
              <a:rPr lang="en-US" altLang="en-US" sz="2800">
                <a:latin typeface="Times New Roman" panose="02020603050405020304" pitchFamily="18" charset="0"/>
              </a:rPr>
              <a:t> this</a:t>
            </a:r>
          </a:p>
          <a:p>
            <a:pPr eaLnBrk="1" hangingPunct="1">
              <a:spcBef>
                <a:spcPct val="0"/>
              </a:spcBef>
              <a:buFontTx/>
              <a:buNone/>
            </a:pPr>
            <a:r>
              <a:rPr lang="en-US" altLang="en-US" sz="2800">
                <a:latin typeface="Times New Roman" panose="02020603050405020304" pitchFamily="18" charset="0"/>
              </a:rPr>
              <a:t>instruction will </a:t>
            </a:r>
            <a:r>
              <a:rPr lang="en-US" altLang="en-US" sz="2800">
                <a:solidFill>
                  <a:srgbClr val="CC3300"/>
                </a:solidFill>
                <a:latin typeface="Times New Roman" panose="02020603050405020304" pitchFamily="18" charset="0"/>
              </a:rPr>
              <a:t>not allow rung continuity</a:t>
            </a:r>
            <a:r>
              <a:rPr lang="en-US" altLang="en-US" sz="2800">
                <a:latin typeface="Times New Roman" panose="02020603050405020304" pitchFamily="18" charset="0"/>
              </a:rPr>
              <a:t> through</a:t>
            </a:r>
          </a:p>
          <a:p>
            <a:pPr eaLnBrk="1" hangingPunct="1">
              <a:spcBef>
                <a:spcPct val="0"/>
              </a:spcBef>
              <a:buFontTx/>
              <a:buNone/>
            </a:pPr>
            <a:r>
              <a:rPr lang="en-US" altLang="en-US" sz="2800">
                <a:latin typeface="Times New Roman" panose="02020603050405020304" pitchFamily="18" charset="0"/>
              </a:rPr>
              <a:t>itself and will assume a normally open state just like</a:t>
            </a:r>
          </a:p>
          <a:p>
            <a:pPr eaLnBrk="1" hangingPunct="1">
              <a:spcBef>
                <a:spcPct val="0"/>
              </a:spcBef>
              <a:buFontTx/>
              <a:buNone/>
            </a:pPr>
            <a:r>
              <a:rPr lang="en-US" altLang="en-US" sz="2800">
                <a:latin typeface="Times New Roman" panose="02020603050405020304" pitchFamily="18" charset="0"/>
              </a:rPr>
              <a:t>an open relay contact.</a:t>
            </a:r>
          </a:p>
        </p:txBody>
      </p:sp>
    </p:spTree>
    <p:extLst>
      <p:ext uri="{BB962C8B-B14F-4D97-AF65-F5344CB8AC3E}">
        <p14:creationId xmlns="" xmlns:p14="http://schemas.microsoft.com/office/powerpoint/2010/main" val="1275658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xmlns="" id="{F3A5F11A-545F-7E2E-EAB7-02F495275FFF}"/>
              </a:ext>
            </a:extLst>
          </p:cNvPr>
          <p:cNvSpPr txBox="1">
            <a:spLocks noChangeArrowheads="1"/>
          </p:cNvSpPr>
          <p:nvPr/>
        </p:nvSpPr>
        <p:spPr bwMode="auto">
          <a:xfrm>
            <a:off x="2195512" y="333375"/>
            <a:ext cx="517257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latin typeface="Times New Roman" panose="02020603050405020304" pitchFamily="18" charset="0"/>
              </a:rPr>
              <a:t>A </a:t>
            </a:r>
            <a:r>
              <a:rPr lang="en-US" altLang="en-US" sz="2800">
                <a:solidFill>
                  <a:srgbClr val="CC3300"/>
                </a:solidFill>
                <a:latin typeface="Times New Roman" panose="02020603050405020304" pitchFamily="18" charset="0"/>
              </a:rPr>
              <a:t>0</a:t>
            </a:r>
            <a:r>
              <a:rPr lang="en-US" altLang="en-US" sz="2800">
                <a:latin typeface="Times New Roman" panose="02020603050405020304" pitchFamily="18" charset="0"/>
              </a:rPr>
              <a:t> corresponds to a </a:t>
            </a:r>
            <a:r>
              <a:rPr lang="en-US" altLang="en-US" sz="2800">
                <a:solidFill>
                  <a:srgbClr val="CC3300"/>
                </a:solidFill>
                <a:latin typeface="Times New Roman" panose="02020603050405020304" pitchFamily="18" charset="0"/>
              </a:rPr>
              <a:t>off</a:t>
            </a:r>
            <a:r>
              <a:rPr lang="en-US" altLang="en-US" sz="2800">
                <a:latin typeface="Times New Roman" panose="02020603050405020304" pitchFamily="18" charset="0"/>
              </a:rPr>
              <a:t> condition.</a:t>
            </a:r>
          </a:p>
        </p:txBody>
      </p:sp>
      <p:pic>
        <p:nvPicPr>
          <p:cNvPr id="66563" name="Picture 3">
            <a:extLst>
              <a:ext uri="{FF2B5EF4-FFF2-40B4-BE49-F238E27FC236}">
                <a16:creationId xmlns:a16="http://schemas.microsoft.com/office/drawing/2014/main" xmlns="" id="{BFF9BEB6-641D-CB3A-E0E6-96E4B45BDC0B}"/>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20453" y="1501775"/>
            <a:ext cx="5929313" cy="3511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6564" name="Text Box 4">
            <a:extLst>
              <a:ext uri="{FF2B5EF4-FFF2-40B4-BE49-F238E27FC236}">
                <a16:creationId xmlns:a16="http://schemas.microsoft.com/office/drawing/2014/main" xmlns="" id="{92C6DC99-2958-EB27-1B3C-D6BB7BA1A22A}"/>
              </a:ext>
            </a:extLst>
          </p:cNvPr>
          <p:cNvSpPr txBox="1">
            <a:spLocks noChangeArrowheads="1"/>
          </p:cNvSpPr>
          <p:nvPr/>
        </p:nvSpPr>
        <p:spPr bwMode="auto">
          <a:xfrm>
            <a:off x="1532336" y="5445125"/>
            <a:ext cx="6225778"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latin typeface="Times New Roman" panose="02020603050405020304" pitchFamily="18" charset="0"/>
              </a:rPr>
              <a:t>The instruction is interpreted as </a:t>
            </a:r>
            <a:r>
              <a:rPr lang="en-US" altLang="en-US" sz="2800">
                <a:solidFill>
                  <a:srgbClr val="CC3300"/>
                </a:solidFill>
                <a:latin typeface="Times New Roman" panose="02020603050405020304" pitchFamily="18" charset="0"/>
              </a:rPr>
              <a:t>true</a:t>
            </a:r>
            <a:r>
              <a:rPr lang="en-US" altLang="en-US" sz="2800">
                <a:latin typeface="Times New Roman" panose="02020603050405020304" pitchFamily="18" charset="0"/>
              </a:rPr>
              <a:t> when the bit is </a:t>
            </a:r>
            <a:r>
              <a:rPr lang="en-US" altLang="en-US" sz="2800">
                <a:solidFill>
                  <a:srgbClr val="CC3300"/>
                </a:solidFill>
                <a:latin typeface="Times New Roman" panose="02020603050405020304" pitchFamily="18" charset="0"/>
              </a:rPr>
              <a:t>0</a:t>
            </a:r>
            <a:r>
              <a:rPr lang="en-US" altLang="en-US" sz="2800">
                <a:latin typeface="Times New Roman" panose="02020603050405020304" pitchFamily="18" charset="0"/>
              </a:rPr>
              <a:t> and </a:t>
            </a:r>
            <a:r>
              <a:rPr lang="en-US" altLang="en-US" sz="2800">
                <a:solidFill>
                  <a:srgbClr val="CC3300"/>
                </a:solidFill>
                <a:latin typeface="Times New Roman" panose="02020603050405020304" pitchFamily="18" charset="0"/>
              </a:rPr>
              <a:t>will not </a:t>
            </a:r>
            <a:r>
              <a:rPr lang="en-US" altLang="en-US" sz="2800">
                <a:latin typeface="Times New Roman" panose="02020603050405020304" pitchFamily="18" charset="0"/>
              </a:rPr>
              <a:t>allow</a:t>
            </a:r>
            <a:r>
              <a:rPr lang="en-US" altLang="en-US" sz="2800">
                <a:solidFill>
                  <a:srgbClr val="CC3300"/>
                </a:solidFill>
                <a:latin typeface="Times New Roman" panose="02020603050405020304" pitchFamily="18" charset="0"/>
              </a:rPr>
              <a:t> rung continuity</a:t>
            </a:r>
            <a:r>
              <a:rPr lang="en-US" altLang="en-US" sz="2800">
                <a:latin typeface="Times New Roman" panose="02020603050405020304" pitchFamily="18" charset="0"/>
              </a:rPr>
              <a:t> through itself. </a:t>
            </a:r>
          </a:p>
        </p:txBody>
      </p:sp>
    </p:spTree>
    <p:extLst>
      <p:ext uri="{BB962C8B-B14F-4D97-AF65-F5344CB8AC3E}">
        <p14:creationId xmlns="" xmlns:p14="http://schemas.microsoft.com/office/powerpoint/2010/main" val="39731257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a:extLst>
              <a:ext uri="{FF2B5EF4-FFF2-40B4-BE49-F238E27FC236}">
                <a16:creationId xmlns:a16="http://schemas.microsoft.com/office/drawing/2014/main" xmlns="" id="{9D74D967-232C-C056-9B5E-632AD7B4B7DB}"/>
              </a:ext>
            </a:extLst>
          </p:cNvPr>
          <p:cNvSpPr txBox="1">
            <a:spLocks noChangeArrowheads="1"/>
          </p:cNvSpPr>
          <p:nvPr/>
        </p:nvSpPr>
        <p:spPr bwMode="auto">
          <a:xfrm>
            <a:off x="357158" y="260350"/>
            <a:ext cx="7470012"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dirty="0">
                <a:solidFill>
                  <a:srgbClr val="003399"/>
                </a:solidFill>
                <a:latin typeface="Times New Roman" panose="02020603050405020304" pitchFamily="18" charset="0"/>
              </a:rPr>
              <a:t>The </a:t>
            </a:r>
            <a:r>
              <a:rPr lang="en-US" altLang="en-US" i="1" dirty="0">
                <a:solidFill>
                  <a:srgbClr val="003399"/>
                </a:solidFill>
                <a:latin typeface="Times New Roman" panose="02020603050405020304" pitchFamily="18" charset="0"/>
              </a:rPr>
              <a:t>Output Energize (OTE) </a:t>
            </a:r>
            <a:r>
              <a:rPr lang="en-US" altLang="en-US" dirty="0">
                <a:solidFill>
                  <a:srgbClr val="003399"/>
                </a:solidFill>
                <a:latin typeface="Times New Roman" panose="02020603050405020304" pitchFamily="18" charset="0"/>
              </a:rPr>
              <a:t>instruction looks and operates like a </a:t>
            </a:r>
            <a:r>
              <a:rPr lang="en-US" altLang="en-US" i="1" dirty="0">
                <a:solidFill>
                  <a:srgbClr val="003399"/>
                </a:solidFill>
                <a:latin typeface="Times New Roman" panose="02020603050405020304" pitchFamily="18" charset="0"/>
              </a:rPr>
              <a:t>relay coil</a:t>
            </a:r>
            <a:r>
              <a:rPr lang="en-US" altLang="en-US" dirty="0">
                <a:solidFill>
                  <a:srgbClr val="003399"/>
                </a:solidFill>
                <a:latin typeface="Times New Roman" panose="02020603050405020304" pitchFamily="18" charset="0"/>
              </a:rPr>
              <a:t>. </a:t>
            </a:r>
          </a:p>
        </p:txBody>
      </p:sp>
      <p:pic>
        <p:nvPicPr>
          <p:cNvPr id="67587" name="Picture 3">
            <a:extLst>
              <a:ext uri="{FF2B5EF4-FFF2-40B4-BE49-F238E27FC236}">
                <a16:creationId xmlns:a16="http://schemas.microsoft.com/office/drawing/2014/main" xmlns="" id="{D1BBD464-EAEF-2D69-3AC0-C4CA83DE4CA4}"/>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03860" y="1773238"/>
            <a:ext cx="3995738" cy="1441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7588" name="Text Box 4">
            <a:extLst>
              <a:ext uri="{FF2B5EF4-FFF2-40B4-BE49-F238E27FC236}">
                <a16:creationId xmlns:a16="http://schemas.microsoft.com/office/drawing/2014/main" xmlns="" id="{4B730565-124D-F3AC-73BC-96B006B4C011}"/>
              </a:ext>
            </a:extLst>
          </p:cNvPr>
          <p:cNvSpPr txBox="1">
            <a:spLocks noChangeArrowheads="1"/>
          </p:cNvSpPr>
          <p:nvPr/>
        </p:nvSpPr>
        <p:spPr bwMode="auto">
          <a:xfrm>
            <a:off x="1587103" y="3614740"/>
            <a:ext cx="7438126"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latin typeface="Times New Roman" panose="02020603050405020304" pitchFamily="18" charset="0"/>
              </a:rPr>
              <a:t>This instruction signals the PLC to </a:t>
            </a:r>
            <a:r>
              <a:rPr lang="en-US" altLang="en-US" sz="2800">
                <a:solidFill>
                  <a:srgbClr val="CC3300"/>
                </a:solidFill>
                <a:latin typeface="Times New Roman" panose="02020603050405020304" pitchFamily="18" charset="0"/>
              </a:rPr>
              <a:t>energize</a:t>
            </a:r>
          </a:p>
          <a:p>
            <a:pPr eaLnBrk="1" hangingPunct="1">
              <a:spcBef>
                <a:spcPct val="0"/>
              </a:spcBef>
              <a:buFontTx/>
              <a:buNone/>
            </a:pPr>
            <a:r>
              <a:rPr lang="en-US" altLang="en-US" sz="2800">
                <a:latin typeface="Times New Roman" panose="02020603050405020304" pitchFamily="18" charset="0"/>
              </a:rPr>
              <a:t>(switch on) or </a:t>
            </a:r>
            <a:r>
              <a:rPr lang="en-US" altLang="en-US" sz="2800">
                <a:solidFill>
                  <a:srgbClr val="CC3300"/>
                </a:solidFill>
                <a:latin typeface="Times New Roman" panose="02020603050405020304" pitchFamily="18" charset="0"/>
              </a:rPr>
              <a:t>de-energize</a:t>
            </a:r>
            <a:r>
              <a:rPr lang="en-US" altLang="en-US" sz="2800">
                <a:latin typeface="Times New Roman" panose="02020603050405020304" pitchFamily="18" charset="0"/>
              </a:rPr>
              <a:t> (switch off ) the output.</a:t>
            </a:r>
          </a:p>
        </p:txBody>
      </p:sp>
      <p:sp>
        <p:nvSpPr>
          <p:cNvPr id="67589" name="Text Box 5">
            <a:extLst>
              <a:ext uri="{FF2B5EF4-FFF2-40B4-BE49-F238E27FC236}">
                <a16:creationId xmlns:a16="http://schemas.microsoft.com/office/drawing/2014/main" xmlns="" id="{51524885-119C-69F9-5D21-D8B40DFAB7AC}"/>
              </a:ext>
            </a:extLst>
          </p:cNvPr>
          <p:cNvSpPr txBox="1">
            <a:spLocks noChangeArrowheads="1"/>
          </p:cNvSpPr>
          <p:nvPr/>
        </p:nvSpPr>
        <p:spPr bwMode="auto">
          <a:xfrm>
            <a:off x="1587105" y="5013325"/>
            <a:ext cx="7056861"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latin typeface="Times New Roman" panose="02020603050405020304" pitchFamily="18" charset="0"/>
              </a:rPr>
              <a:t>The instruction is associated with a memory bit that </a:t>
            </a:r>
            <a:r>
              <a:rPr lang="en-US" altLang="en-US" sz="2800" dirty="0">
                <a:solidFill>
                  <a:srgbClr val="CC3300"/>
                </a:solidFill>
                <a:latin typeface="Times New Roman" panose="02020603050405020304" pitchFamily="18" charset="0"/>
              </a:rPr>
              <a:t>energizes</a:t>
            </a:r>
            <a:r>
              <a:rPr lang="en-US" altLang="en-US" sz="2800" dirty="0">
                <a:latin typeface="Times New Roman" panose="02020603050405020304" pitchFamily="18" charset="0"/>
              </a:rPr>
              <a:t> the output when set to </a:t>
            </a:r>
            <a:r>
              <a:rPr lang="en-US" altLang="en-US" sz="2800" dirty="0">
                <a:solidFill>
                  <a:srgbClr val="CC3300"/>
                </a:solidFill>
                <a:latin typeface="Times New Roman" panose="02020603050405020304" pitchFamily="18" charset="0"/>
              </a:rPr>
              <a:t>1</a:t>
            </a:r>
            <a:r>
              <a:rPr lang="en-US" altLang="en-US" sz="2800" dirty="0">
                <a:latin typeface="Times New Roman" panose="02020603050405020304" pitchFamily="18" charset="0"/>
              </a:rPr>
              <a:t> and </a:t>
            </a:r>
            <a:r>
              <a:rPr lang="en-US" altLang="en-US" sz="2800" dirty="0">
                <a:solidFill>
                  <a:srgbClr val="CC3300"/>
                </a:solidFill>
                <a:latin typeface="Times New Roman" panose="02020603050405020304" pitchFamily="18" charset="0"/>
              </a:rPr>
              <a:t>de-energizes</a:t>
            </a:r>
            <a:r>
              <a:rPr lang="en-US" altLang="en-US" sz="2800" dirty="0">
                <a:latin typeface="Times New Roman" panose="02020603050405020304" pitchFamily="18" charset="0"/>
              </a:rPr>
              <a:t> the output when reset to </a:t>
            </a:r>
            <a:r>
              <a:rPr lang="en-US" altLang="en-US" sz="2800" dirty="0">
                <a:solidFill>
                  <a:srgbClr val="CC3300"/>
                </a:solidFill>
                <a:latin typeface="Times New Roman" panose="02020603050405020304" pitchFamily="18" charset="0"/>
              </a:rPr>
              <a:t>0</a:t>
            </a:r>
            <a:r>
              <a:rPr lang="en-US" altLang="en-US" sz="2800" dirty="0">
                <a:latin typeface="Times New Roman" panose="02020603050405020304" pitchFamily="18" charset="0"/>
              </a:rPr>
              <a:t>.</a:t>
            </a:r>
          </a:p>
        </p:txBody>
      </p:sp>
    </p:spTree>
    <p:extLst>
      <p:ext uri="{BB962C8B-B14F-4D97-AF65-F5344CB8AC3E}">
        <p14:creationId xmlns="" xmlns:p14="http://schemas.microsoft.com/office/powerpoint/2010/main" val="2054524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Topics</a:t>
            </a:r>
            <a:endParaRPr lang="en-IN" dirty="0"/>
          </a:p>
        </p:txBody>
      </p:sp>
      <p:sp>
        <p:nvSpPr>
          <p:cNvPr id="3" name="Content Placeholder 2"/>
          <p:cNvSpPr>
            <a:spLocks noGrp="1"/>
          </p:cNvSpPr>
          <p:nvPr>
            <p:ph idx="1"/>
          </p:nvPr>
        </p:nvSpPr>
        <p:spPr/>
        <p:txBody>
          <a:bodyPr/>
          <a:lstStyle/>
          <a:p>
            <a:r>
              <a:rPr lang="en-IN" dirty="0" smtClean="0">
                <a:solidFill>
                  <a:srgbClr val="FF0000"/>
                </a:solidFill>
                <a:latin typeface="Times New Roman" pitchFamily="18" charset="0"/>
                <a:cs typeface="Times New Roman" pitchFamily="18" charset="0"/>
              </a:rPr>
              <a:t>Fundamentals of PLC</a:t>
            </a:r>
          </a:p>
          <a:p>
            <a:r>
              <a:rPr lang="en-IN" dirty="0" smtClean="0">
                <a:solidFill>
                  <a:srgbClr val="FF0000"/>
                </a:solidFill>
                <a:latin typeface="Times New Roman" pitchFamily="18" charset="0"/>
                <a:cs typeface="Times New Roman" pitchFamily="18" charset="0"/>
              </a:rPr>
              <a:t>Programming the PLC</a:t>
            </a:r>
          </a:p>
          <a:p>
            <a:r>
              <a:rPr lang="en-US" altLang="en-US" dirty="0">
                <a:solidFill>
                  <a:srgbClr val="FF0000"/>
                </a:solidFill>
                <a:latin typeface="Times New Roman" pitchFamily="18" charset="0"/>
                <a:cs typeface="Times New Roman" pitchFamily="18" charset="0"/>
              </a:rPr>
              <a:t>Allen-Bradley </a:t>
            </a:r>
            <a:r>
              <a:rPr lang="en-US" altLang="en-US" dirty="0" err="1">
                <a:solidFill>
                  <a:srgbClr val="FF0000"/>
                </a:solidFill>
                <a:latin typeface="Times New Roman" pitchFamily="18" charset="0"/>
                <a:cs typeface="Times New Roman" pitchFamily="18" charset="0"/>
              </a:rPr>
              <a:t>MicroLogix</a:t>
            </a:r>
            <a:r>
              <a:rPr lang="en-US" altLang="en-US" dirty="0">
                <a:solidFill>
                  <a:srgbClr val="FF0000"/>
                </a:solidFill>
                <a:latin typeface="Times New Roman" pitchFamily="18" charset="0"/>
                <a:cs typeface="Times New Roman" pitchFamily="18" charset="0"/>
              </a:rPr>
              <a:t> </a:t>
            </a:r>
            <a:r>
              <a:rPr lang="en-US" altLang="en-US" dirty="0" smtClean="0">
                <a:solidFill>
                  <a:srgbClr val="FF0000"/>
                </a:solidFill>
                <a:latin typeface="Times New Roman" pitchFamily="18" charset="0"/>
                <a:cs typeface="Times New Roman" pitchFamily="18" charset="0"/>
              </a:rPr>
              <a:t>PLC</a:t>
            </a:r>
          </a:p>
          <a:p>
            <a:r>
              <a:rPr lang="en-US" dirty="0" smtClean="0">
                <a:solidFill>
                  <a:srgbClr val="FF0000"/>
                </a:solidFill>
                <a:latin typeface="Times New Roman" pitchFamily="18" charset="0"/>
                <a:cs typeface="Times New Roman" pitchFamily="18" charset="0"/>
              </a:rPr>
              <a:t>Machine Learning</a:t>
            </a:r>
          </a:p>
          <a:p>
            <a:r>
              <a:rPr lang="en-US" dirty="0" smtClean="0">
                <a:solidFill>
                  <a:srgbClr val="FF0000"/>
                </a:solidFill>
                <a:latin typeface="Times New Roman" pitchFamily="18" charset="0"/>
                <a:cs typeface="Times New Roman" pitchFamily="18" charset="0"/>
              </a:rPr>
              <a:t>Predictive Maintenance</a:t>
            </a:r>
            <a:endParaRPr lang="en-IN" dirty="0" smtClean="0">
              <a:solidFill>
                <a:srgbClr val="FF0000"/>
              </a:solidFill>
              <a:latin typeface="Times New Roman" pitchFamily="18" charset="0"/>
              <a:cs typeface="Times New Roman" pitchFamily="18" charset="0"/>
            </a:endParaRPr>
          </a:p>
          <a:p>
            <a:endParaRPr lang="en-IN" dirty="0"/>
          </a:p>
        </p:txBody>
      </p:sp>
    </p:spTree>
    <p:extLst>
      <p:ext uri="{BB962C8B-B14F-4D97-AF65-F5344CB8AC3E}">
        <p14:creationId xmlns="" xmlns:p14="http://schemas.microsoft.com/office/powerpoint/2010/main" val="32014511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xmlns="" id="{0F202BA1-E6AE-07FE-71F4-075D362CD744}"/>
              </a:ext>
            </a:extLst>
          </p:cNvPr>
          <p:cNvSpPr>
            <a:spLocks noChangeArrowheads="1"/>
          </p:cNvSpPr>
          <p:nvPr/>
        </p:nvSpPr>
        <p:spPr bwMode="auto">
          <a:xfrm>
            <a:off x="2681288" y="1700213"/>
            <a:ext cx="1296591" cy="322262"/>
          </a:xfrm>
          <a:prstGeom prst="rect">
            <a:avLst/>
          </a:prstGeom>
          <a:solidFill>
            <a:schemeClr val="bg1"/>
          </a:solidFill>
          <a:ln w="9525" algn="ctr">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latin typeface="Times New Roman" panose="02020603050405020304" pitchFamily="18" charset="0"/>
            </a:endParaRPr>
          </a:p>
        </p:txBody>
      </p:sp>
      <p:sp>
        <p:nvSpPr>
          <p:cNvPr id="3" name="TextBox 2">
            <a:extLst>
              <a:ext uri="{FF2B5EF4-FFF2-40B4-BE49-F238E27FC236}">
                <a16:creationId xmlns:a16="http://schemas.microsoft.com/office/drawing/2014/main" xmlns="" id="{3DDFC233-AF03-4FA2-6848-CDAFD6CAEBFA}"/>
              </a:ext>
            </a:extLst>
          </p:cNvPr>
          <p:cNvSpPr txBox="1">
            <a:spLocks noChangeArrowheads="1"/>
          </p:cNvSpPr>
          <p:nvPr/>
        </p:nvSpPr>
        <p:spPr bwMode="auto">
          <a:xfrm>
            <a:off x="4136231" y="2409827"/>
            <a:ext cx="11224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X:Y/Z</a:t>
            </a:r>
          </a:p>
        </p:txBody>
      </p:sp>
      <p:sp>
        <p:nvSpPr>
          <p:cNvPr id="28676" name="Text Box 2">
            <a:extLst>
              <a:ext uri="{FF2B5EF4-FFF2-40B4-BE49-F238E27FC236}">
                <a16:creationId xmlns:a16="http://schemas.microsoft.com/office/drawing/2014/main" xmlns="" id="{D917FA57-4D14-5323-7E48-A2727752F2BE}"/>
              </a:ext>
            </a:extLst>
          </p:cNvPr>
          <p:cNvSpPr txBox="1">
            <a:spLocks noChangeArrowheads="1"/>
          </p:cNvSpPr>
          <p:nvPr/>
        </p:nvSpPr>
        <p:spPr bwMode="auto">
          <a:xfrm>
            <a:off x="1334692" y="211140"/>
            <a:ext cx="6426994" cy="585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a:solidFill>
                  <a:srgbClr val="000099"/>
                </a:solidFill>
                <a:latin typeface="Times New Roman" panose="02020603050405020304" pitchFamily="18" charset="0"/>
              </a:rPr>
              <a:t>Allen-Bradley Discrete Addressing</a:t>
            </a:r>
          </a:p>
        </p:txBody>
      </p:sp>
      <p:sp>
        <p:nvSpPr>
          <p:cNvPr id="4" name="TextBox 3">
            <a:extLst>
              <a:ext uri="{FF2B5EF4-FFF2-40B4-BE49-F238E27FC236}">
                <a16:creationId xmlns:a16="http://schemas.microsoft.com/office/drawing/2014/main" xmlns="" id="{16C54407-4D19-67CA-1BF4-C19A2F328F06}"/>
              </a:ext>
            </a:extLst>
          </p:cNvPr>
          <p:cNvSpPr txBox="1">
            <a:spLocks noChangeArrowheads="1"/>
          </p:cNvSpPr>
          <p:nvPr/>
        </p:nvSpPr>
        <p:spPr bwMode="auto">
          <a:xfrm>
            <a:off x="2919413" y="2149475"/>
            <a:ext cx="105567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File Type</a:t>
            </a:r>
          </a:p>
        </p:txBody>
      </p:sp>
      <p:sp>
        <p:nvSpPr>
          <p:cNvPr id="14" name="TextBox 13">
            <a:extLst>
              <a:ext uri="{FF2B5EF4-FFF2-40B4-BE49-F238E27FC236}">
                <a16:creationId xmlns:a16="http://schemas.microsoft.com/office/drawing/2014/main" xmlns="" id="{70581B7F-5690-C9DA-1CCB-528AD26F834E}"/>
              </a:ext>
            </a:extLst>
          </p:cNvPr>
          <p:cNvSpPr txBox="1">
            <a:spLocks noChangeArrowheads="1"/>
          </p:cNvSpPr>
          <p:nvPr/>
        </p:nvSpPr>
        <p:spPr bwMode="auto">
          <a:xfrm>
            <a:off x="4238626" y="3348038"/>
            <a:ext cx="86510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Word #</a:t>
            </a:r>
          </a:p>
        </p:txBody>
      </p:sp>
      <p:sp>
        <p:nvSpPr>
          <p:cNvPr id="15" name="TextBox 14">
            <a:extLst>
              <a:ext uri="{FF2B5EF4-FFF2-40B4-BE49-F238E27FC236}">
                <a16:creationId xmlns:a16="http://schemas.microsoft.com/office/drawing/2014/main" xmlns="" id="{E0AC5DF4-F52E-35F3-B670-5CF39D7D65B6}"/>
              </a:ext>
            </a:extLst>
          </p:cNvPr>
          <p:cNvSpPr txBox="1">
            <a:spLocks noChangeArrowheads="1"/>
          </p:cNvSpPr>
          <p:nvPr/>
        </p:nvSpPr>
        <p:spPr bwMode="auto">
          <a:xfrm>
            <a:off x="5417345" y="2265363"/>
            <a:ext cx="63991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Bit #</a:t>
            </a:r>
          </a:p>
        </p:txBody>
      </p:sp>
      <p:cxnSp>
        <p:nvCxnSpPr>
          <p:cNvPr id="6" name="Straight Arrow Connector 5">
            <a:extLst>
              <a:ext uri="{FF2B5EF4-FFF2-40B4-BE49-F238E27FC236}">
                <a16:creationId xmlns:a16="http://schemas.microsoft.com/office/drawing/2014/main" xmlns="" id="{EF73AD3C-B5C2-6239-16EF-E08B4B029BE7}"/>
              </a:ext>
            </a:extLst>
          </p:cNvPr>
          <p:cNvCxnSpPr>
            <a:endCxn id="3" idx="1"/>
          </p:cNvCxnSpPr>
          <p:nvPr/>
        </p:nvCxnSpPr>
        <p:spPr bwMode="auto">
          <a:xfrm>
            <a:off x="3545681" y="2519363"/>
            <a:ext cx="590550" cy="15207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29EBC1FD-E605-4F51-ED54-B5882474A9E8}"/>
              </a:ext>
            </a:extLst>
          </p:cNvPr>
          <p:cNvCxnSpPr>
            <a:cxnSpLocks/>
            <a:endCxn id="3" idx="3"/>
          </p:cNvCxnSpPr>
          <p:nvPr/>
        </p:nvCxnSpPr>
        <p:spPr bwMode="auto">
          <a:xfrm flipH="1">
            <a:off x="5258654" y="2487613"/>
            <a:ext cx="111065" cy="18382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xmlns="" id="{FA3142D5-2F49-5FC0-DB96-D349AF3C845F}"/>
              </a:ext>
            </a:extLst>
          </p:cNvPr>
          <p:cNvCxnSpPr>
            <a:cxnSpLocks/>
          </p:cNvCxnSpPr>
          <p:nvPr/>
        </p:nvCxnSpPr>
        <p:spPr bwMode="auto">
          <a:xfrm flipV="1">
            <a:off x="4585097" y="2824165"/>
            <a:ext cx="0" cy="59372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xmlns="" id="{FA630E76-C467-02EF-0501-B435B5A47C27}"/>
              </a:ext>
            </a:extLst>
          </p:cNvPr>
          <p:cNvSpPr txBox="1">
            <a:spLocks noChangeArrowheads="1"/>
          </p:cNvSpPr>
          <p:nvPr/>
        </p:nvSpPr>
        <p:spPr bwMode="auto">
          <a:xfrm>
            <a:off x="3967163" y="1704975"/>
            <a:ext cx="74892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Colon</a:t>
            </a:r>
          </a:p>
        </p:txBody>
      </p:sp>
      <p:sp>
        <p:nvSpPr>
          <p:cNvPr id="27" name="TextBox 26">
            <a:extLst>
              <a:ext uri="{FF2B5EF4-FFF2-40B4-BE49-F238E27FC236}">
                <a16:creationId xmlns:a16="http://schemas.microsoft.com/office/drawing/2014/main" xmlns="" id="{F1E40D66-8A8D-1F58-8446-ECFE2F94DB18}"/>
              </a:ext>
            </a:extLst>
          </p:cNvPr>
          <p:cNvSpPr txBox="1">
            <a:spLocks noChangeArrowheads="1"/>
          </p:cNvSpPr>
          <p:nvPr/>
        </p:nvSpPr>
        <p:spPr bwMode="auto">
          <a:xfrm>
            <a:off x="4651774" y="1698625"/>
            <a:ext cx="9156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Hyphen</a:t>
            </a:r>
          </a:p>
        </p:txBody>
      </p:sp>
      <p:cxnSp>
        <p:nvCxnSpPr>
          <p:cNvPr id="28" name="Straight Arrow Connector 27">
            <a:extLst>
              <a:ext uri="{FF2B5EF4-FFF2-40B4-BE49-F238E27FC236}">
                <a16:creationId xmlns:a16="http://schemas.microsoft.com/office/drawing/2014/main" xmlns="" id="{0117D691-B0A6-57E3-939A-083D3AE86878}"/>
              </a:ext>
            </a:extLst>
          </p:cNvPr>
          <p:cNvCxnSpPr>
            <a:cxnSpLocks/>
          </p:cNvCxnSpPr>
          <p:nvPr/>
        </p:nvCxnSpPr>
        <p:spPr bwMode="auto">
          <a:xfrm>
            <a:off x="4311255" y="2095500"/>
            <a:ext cx="105965" cy="41433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xmlns="" id="{F61EF2C0-C724-5787-A3D6-8D981C6CAEB9}"/>
              </a:ext>
            </a:extLst>
          </p:cNvPr>
          <p:cNvCxnSpPr>
            <a:cxnSpLocks/>
          </p:cNvCxnSpPr>
          <p:nvPr/>
        </p:nvCxnSpPr>
        <p:spPr bwMode="auto">
          <a:xfrm flipH="1">
            <a:off x="4755356" y="2098675"/>
            <a:ext cx="228600" cy="4445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xmlns="" id="{778887B6-8287-9702-06A1-D84FCECFCA94}"/>
              </a:ext>
            </a:extLst>
          </p:cNvPr>
          <p:cNvSpPr txBox="1">
            <a:spLocks noChangeArrowheads="1"/>
          </p:cNvSpPr>
          <p:nvPr/>
        </p:nvSpPr>
        <p:spPr bwMode="auto">
          <a:xfrm>
            <a:off x="2639617" y="5002213"/>
            <a:ext cx="86273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I:0/0</a:t>
            </a:r>
          </a:p>
        </p:txBody>
      </p:sp>
      <p:sp>
        <p:nvSpPr>
          <p:cNvPr id="34" name="TextBox 33">
            <a:extLst>
              <a:ext uri="{FF2B5EF4-FFF2-40B4-BE49-F238E27FC236}">
                <a16:creationId xmlns:a16="http://schemas.microsoft.com/office/drawing/2014/main" xmlns="" id="{B983D833-8E61-EB6A-5094-EA4E8B82441F}"/>
              </a:ext>
            </a:extLst>
          </p:cNvPr>
          <p:cNvSpPr txBox="1">
            <a:spLocks noChangeArrowheads="1"/>
          </p:cNvSpPr>
          <p:nvPr/>
        </p:nvSpPr>
        <p:spPr bwMode="auto">
          <a:xfrm>
            <a:off x="1422799" y="4741865"/>
            <a:ext cx="105567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File Type</a:t>
            </a:r>
          </a:p>
        </p:txBody>
      </p:sp>
      <p:sp>
        <p:nvSpPr>
          <p:cNvPr id="35" name="TextBox 34">
            <a:extLst>
              <a:ext uri="{FF2B5EF4-FFF2-40B4-BE49-F238E27FC236}">
                <a16:creationId xmlns:a16="http://schemas.microsoft.com/office/drawing/2014/main" xmlns="" id="{1C716A2F-AE19-0862-F998-8A4F29A51E6B}"/>
              </a:ext>
            </a:extLst>
          </p:cNvPr>
          <p:cNvSpPr txBox="1">
            <a:spLocks noChangeArrowheads="1"/>
          </p:cNvSpPr>
          <p:nvPr/>
        </p:nvSpPr>
        <p:spPr bwMode="auto">
          <a:xfrm>
            <a:off x="2622948" y="5913438"/>
            <a:ext cx="86510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Word #</a:t>
            </a:r>
          </a:p>
        </p:txBody>
      </p:sp>
      <p:sp>
        <p:nvSpPr>
          <p:cNvPr id="36" name="TextBox 35">
            <a:extLst>
              <a:ext uri="{FF2B5EF4-FFF2-40B4-BE49-F238E27FC236}">
                <a16:creationId xmlns:a16="http://schemas.microsoft.com/office/drawing/2014/main" xmlns="" id="{89BA3B57-D992-6594-0338-4B0487A7255A}"/>
              </a:ext>
            </a:extLst>
          </p:cNvPr>
          <p:cNvSpPr txBox="1">
            <a:spLocks noChangeArrowheads="1"/>
          </p:cNvSpPr>
          <p:nvPr/>
        </p:nvSpPr>
        <p:spPr bwMode="auto">
          <a:xfrm>
            <a:off x="3993358" y="4710115"/>
            <a:ext cx="63991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Bit #</a:t>
            </a:r>
          </a:p>
        </p:txBody>
      </p:sp>
      <p:cxnSp>
        <p:nvCxnSpPr>
          <p:cNvPr id="37" name="Straight Arrow Connector 36">
            <a:extLst>
              <a:ext uri="{FF2B5EF4-FFF2-40B4-BE49-F238E27FC236}">
                <a16:creationId xmlns:a16="http://schemas.microsoft.com/office/drawing/2014/main" xmlns="" id="{79ED332A-0949-87B2-76A7-5AD3C1115DBB}"/>
              </a:ext>
            </a:extLst>
          </p:cNvPr>
          <p:cNvCxnSpPr>
            <a:endCxn id="33" idx="1"/>
          </p:cNvCxnSpPr>
          <p:nvPr/>
        </p:nvCxnSpPr>
        <p:spPr bwMode="auto">
          <a:xfrm>
            <a:off x="2049066" y="5111752"/>
            <a:ext cx="590551" cy="15207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xmlns="" id="{27C4483C-FB44-1F07-7272-560D00F700AC}"/>
              </a:ext>
            </a:extLst>
          </p:cNvPr>
          <p:cNvCxnSpPr>
            <a:cxnSpLocks/>
            <a:endCxn id="33" idx="3"/>
          </p:cNvCxnSpPr>
          <p:nvPr/>
        </p:nvCxnSpPr>
        <p:spPr bwMode="auto">
          <a:xfrm flipH="1">
            <a:off x="3502354" y="4941890"/>
            <a:ext cx="599352" cy="32193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xmlns="" id="{344C1872-A644-46C3-97D4-44B88CB9C525}"/>
              </a:ext>
            </a:extLst>
          </p:cNvPr>
          <p:cNvCxnSpPr>
            <a:cxnSpLocks/>
          </p:cNvCxnSpPr>
          <p:nvPr/>
        </p:nvCxnSpPr>
        <p:spPr bwMode="auto">
          <a:xfrm flipV="1">
            <a:off x="2967038" y="5391150"/>
            <a:ext cx="0" cy="59213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xmlns="" id="{764D220C-39CF-FDBD-E0D6-83D36F1720E3}"/>
              </a:ext>
            </a:extLst>
          </p:cNvPr>
          <p:cNvSpPr txBox="1">
            <a:spLocks noChangeArrowheads="1"/>
          </p:cNvSpPr>
          <p:nvPr/>
        </p:nvSpPr>
        <p:spPr bwMode="auto">
          <a:xfrm>
            <a:off x="2451497" y="4391025"/>
            <a:ext cx="74892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Colon</a:t>
            </a:r>
          </a:p>
        </p:txBody>
      </p:sp>
      <p:cxnSp>
        <p:nvCxnSpPr>
          <p:cNvPr id="41" name="Straight Arrow Connector 40">
            <a:extLst>
              <a:ext uri="{FF2B5EF4-FFF2-40B4-BE49-F238E27FC236}">
                <a16:creationId xmlns:a16="http://schemas.microsoft.com/office/drawing/2014/main" xmlns="" id="{18B4A91E-09CE-9623-75A6-7455A649FEE3}"/>
              </a:ext>
            </a:extLst>
          </p:cNvPr>
          <p:cNvCxnSpPr>
            <a:cxnSpLocks/>
          </p:cNvCxnSpPr>
          <p:nvPr/>
        </p:nvCxnSpPr>
        <p:spPr bwMode="auto">
          <a:xfrm>
            <a:off x="2712244" y="4664075"/>
            <a:ext cx="105966" cy="41433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xmlns="" id="{6DA5DA5F-DE51-0684-8C85-AD0B4EC5ADBA}"/>
              </a:ext>
            </a:extLst>
          </p:cNvPr>
          <p:cNvCxnSpPr>
            <a:cxnSpLocks/>
          </p:cNvCxnSpPr>
          <p:nvPr/>
        </p:nvCxnSpPr>
        <p:spPr bwMode="auto">
          <a:xfrm flipH="1">
            <a:off x="3137297" y="4579938"/>
            <a:ext cx="228600" cy="4445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xmlns="" id="{6B5DE2C1-DC94-AA99-A890-999296D55949}"/>
              </a:ext>
            </a:extLst>
          </p:cNvPr>
          <p:cNvSpPr txBox="1">
            <a:spLocks noChangeArrowheads="1"/>
          </p:cNvSpPr>
          <p:nvPr/>
        </p:nvSpPr>
        <p:spPr bwMode="auto">
          <a:xfrm>
            <a:off x="4604149" y="4716463"/>
            <a:ext cx="105567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File Type</a:t>
            </a:r>
          </a:p>
        </p:txBody>
      </p:sp>
      <p:grpSp>
        <p:nvGrpSpPr>
          <p:cNvPr id="2" name="Group 7">
            <a:extLst>
              <a:ext uri="{FF2B5EF4-FFF2-40B4-BE49-F238E27FC236}">
                <a16:creationId xmlns:a16="http://schemas.microsoft.com/office/drawing/2014/main" xmlns="" id="{FA063A2C-AA6F-3AAE-10D0-17B45F44221C}"/>
              </a:ext>
            </a:extLst>
          </p:cNvPr>
          <p:cNvGrpSpPr>
            <a:grpSpLocks/>
          </p:cNvGrpSpPr>
          <p:nvPr/>
        </p:nvGrpSpPr>
        <p:grpSpPr bwMode="auto">
          <a:xfrm>
            <a:off x="6462714" y="1038227"/>
            <a:ext cx="611981" cy="835025"/>
            <a:chOff x="7092950" y="1038225"/>
            <a:chExt cx="815975" cy="835025"/>
          </a:xfrm>
        </p:grpSpPr>
        <p:grpSp>
          <p:nvGrpSpPr>
            <p:cNvPr id="5" name="Group 3">
              <a:extLst>
                <a:ext uri="{FF2B5EF4-FFF2-40B4-BE49-F238E27FC236}">
                  <a16:creationId xmlns:a16="http://schemas.microsoft.com/office/drawing/2014/main" xmlns="" id="{346DDFB5-B29C-58AF-53CD-473BE1EB4718}"/>
                </a:ext>
              </a:extLst>
            </p:cNvPr>
            <p:cNvGrpSpPr>
              <a:grpSpLocks/>
            </p:cNvGrpSpPr>
            <p:nvPr/>
          </p:nvGrpSpPr>
          <p:grpSpPr bwMode="auto">
            <a:xfrm>
              <a:off x="7092950" y="1038225"/>
              <a:ext cx="815975" cy="835025"/>
              <a:chOff x="3360" y="1779"/>
              <a:chExt cx="1200" cy="1037"/>
            </a:xfrm>
          </p:grpSpPr>
          <p:pic>
            <p:nvPicPr>
              <p:cNvPr id="28719" name="Picture 4">
                <a:extLst>
                  <a:ext uri="{FF2B5EF4-FFF2-40B4-BE49-F238E27FC236}">
                    <a16:creationId xmlns:a16="http://schemas.microsoft.com/office/drawing/2014/main" xmlns="" id="{A688A7BB-514B-017E-1503-3548ECE08192}"/>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360" y="2016"/>
                <a:ext cx="1200" cy="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8720" name="Text Box 5">
                <a:extLst>
                  <a:ext uri="{FF2B5EF4-FFF2-40B4-BE49-F238E27FC236}">
                    <a16:creationId xmlns:a16="http://schemas.microsoft.com/office/drawing/2014/main" xmlns="" id="{5FAAEB50-D443-F282-26C0-EB6FFD16BE12}"/>
                  </a:ext>
                </a:extLst>
              </p:cNvPr>
              <p:cNvSpPr txBox="1">
                <a:spLocks noChangeArrowheads="1"/>
              </p:cNvSpPr>
              <p:nvPr/>
            </p:nvSpPr>
            <p:spPr bwMode="auto">
              <a:xfrm>
                <a:off x="3552" y="1779"/>
                <a:ext cx="768" cy="6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endParaRPr lang="en-US" altLang="en-US" sz="3000">
                  <a:solidFill>
                    <a:schemeClr val="bg2"/>
                  </a:solidFill>
                </a:endParaRPr>
              </a:p>
            </p:txBody>
          </p:sp>
        </p:grpSp>
        <p:sp>
          <p:nvSpPr>
            <p:cNvPr id="28718" name="TextBox 18">
              <a:extLst>
                <a:ext uri="{FF2B5EF4-FFF2-40B4-BE49-F238E27FC236}">
                  <a16:creationId xmlns:a16="http://schemas.microsoft.com/office/drawing/2014/main" xmlns="" id="{B19B8E94-E072-3562-6CF4-3A47A807C0D1}"/>
                </a:ext>
              </a:extLst>
            </p:cNvPr>
            <p:cNvSpPr txBox="1">
              <a:spLocks noChangeArrowheads="1"/>
            </p:cNvSpPr>
            <p:nvPr/>
          </p:nvSpPr>
          <p:spPr bwMode="auto">
            <a:xfrm>
              <a:off x="7204075" y="1049338"/>
              <a:ext cx="645904"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latin typeface="Times New Roman" panose="02020603050405020304" pitchFamily="18" charset="0"/>
                </a:rPr>
                <a:t>OTE</a:t>
              </a:r>
            </a:p>
          </p:txBody>
        </p:sp>
      </p:grpSp>
      <p:sp>
        <p:nvSpPr>
          <p:cNvPr id="69" name="TextBox 68">
            <a:extLst>
              <a:ext uri="{FF2B5EF4-FFF2-40B4-BE49-F238E27FC236}">
                <a16:creationId xmlns:a16="http://schemas.microsoft.com/office/drawing/2014/main" xmlns="" id="{39423492-C1FC-2A8E-7EA1-3129D1C57BF6}"/>
              </a:ext>
            </a:extLst>
          </p:cNvPr>
          <p:cNvSpPr txBox="1">
            <a:spLocks noChangeArrowheads="1"/>
          </p:cNvSpPr>
          <p:nvPr/>
        </p:nvSpPr>
        <p:spPr bwMode="auto">
          <a:xfrm>
            <a:off x="3032524" y="4237038"/>
            <a:ext cx="9156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Hyphen</a:t>
            </a:r>
          </a:p>
        </p:txBody>
      </p:sp>
      <p:grpSp>
        <p:nvGrpSpPr>
          <p:cNvPr id="7" name="Group 1">
            <a:extLst>
              <a:ext uri="{FF2B5EF4-FFF2-40B4-BE49-F238E27FC236}">
                <a16:creationId xmlns:a16="http://schemas.microsoft.com/office/drawing/2014/main" xmlns="" id="{3EAA2807-82A3-490C-E0AF-E22AB0AE513D}"/>
              </a:ext>
            </a:extLst>
          </p:cNvPr>
          <p:cNvGrpSpPr>
            <a:grpSpLocks/>
          </p:cNvGrpSpPr>
          <p:nvPr/>
        </p:nvGrpSpPr>
        <p:grpSpPr bwMode="auto">
          <a:xfrm>
            <a:off x="5230417" y="4249738"/>
            <a:ext cx="2584210" cy="2033032"/>
            <a:chOff x="5449888" y="4249738"/>
            <a:chExt cx="3445612" cy="2033032"/>
          </a:xfrm>
        </p:grpSpPr>
        <p:sp>
          <p:nvSpPr>
            <p:cNvPr id="28707" name="TextBox 52">
              <a:extLst>
                <a:ext uri="{FF2B5EF4-FFF2-40B4-BE49-F238E27FC236}">
                  <a16:creationId xmlns:a16="http://schemas.microsoft.com/office/drawing/2014/main" xmlns="" id="{70F69F5F-933B-B75E-3753-D9D06C4659C1}"/>
                </a:ext>
              </a:extLst>
            </p:cNvPr>
            <p:cNvSpPr txBox="1">
              <a:spLocks noChangeArrowheads="1"/>
            </p:cNvSpPr>
            <p:nvPr/>
          </p:nvSpPr>
          <p:spPr bwMode="auto">
            <a:xfrm>
              <a:off x="6237288" y="4976813"/>
              <a:ext cx="157564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O:1/10</a:t>
              </a:r>
            </a:p>
          </p:txBody>
        </p:sp>
        <p:sp>
          <p:nvSpPr>
            <p:cNvPr id="28708" name="TextBox 54">
              <a:extLst>
                <a:ext uri="{FF2B5EF4-FFF2-40B4-BE49-F238E27FC236}">
                  <a16:creationId xmlns:a16="http://schemas.microsoft.com/office/drawing/2014/main" xmlns="" id="{A7A785CC-F5F5-BE5D-84C6-F666236A98E3}"/>
                </a:ext>
              </a:extLst>
            </p:cNvPr>
            <p:cNvSpPr txBox="1">
              <a:spLocks noChangeArrowheads="1"/>
            </p:cNvSpPr>
            <p:nvPr/>
          </p:nvSpPr>
          <p:spPr bwMode="auto">
            <a:xfrm>
              <a:off x="6373813" y="5913438"/>
              <a:ext cx="115347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Word #</a:t>
              </a:r>
            </a:p>
          </p:txBody>
        </p:sp>
        <p:sp>
          <p:nvSpPr>
            <p:cNvPr id="28709" name="TextBox 55">
              <a:extLst>
                <a:ext uri="{FF2B5EF4-FFF2-40B4-BE49-F238E27FC236}">
                  <a16:creationId xmlns:a16="http://schemas.microsoft.com/office/drawing/2014/main" xmlns="" id="{A084350B-6D53-9336-7766-C86F2E51DF38}"/>
                </a:ext>
              </a:extLst>
            </p:cNvPr>
            <p:cNvSpPr txBox="1">
              <a:spLocks noChangeArrowheads="1"/>
            </p:cNvSpPr>
            <p:nvPr/>
          </p:nvSpPr>
          <p:spPr bwMode="auto">
            <a:xfrm>
              <a:off x="8042275" y="4683125"/>
              <a:ext cx="8532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Bit #</a:t>
              </a:r>
            </a:p>
          </p:txBody>
        </p:sp>
        <p:cxnSp>
          <p:nvCxnSpPr>
            <p:cNvPr id="57" name="Straight Arrow Connector 56">
              <a:extLst>
                <a:ext uri="{FF2B5EF4-FFF2-40B4-BE49-F238E27FC236}">
                  <a16:creationId xmlns:a16="http://schemas.microsoft.com/office/drawing/2014/main" xmlns="" id="{3A38DD07-32B4-19AB-90A7-DB1AB6506AE4}"/>
                </a:ext>
              </a:extLst>
            </p:cNvPr>
            <p:cNvCxnSpPr>
              <a:endCxn id="28707" idx="1"/>
            </p:cNvCxnSpPr>
            <p:nvPr/>
          </p:nvCxnSpPr>
          <p:spPr bwMode="auto">
            <a:xfrm>
              <a:off x="5449888" y="5084763"/>
              <a:ext cx="787400" cy="15366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xmlns="" id="{79EBAD55-E0D4-728B-890D-79C764364805}"/>
                </a:ext>
              </a:extLst>
            </p:cNvPr>
            <p:cNvCxnSpPr>
              <a:cxnSpLocks/>
              <a:endCxn id="28707" idx="3"/>
            </p:cNvCxnSpPr>
            <p:nvPr/>
          </p:nvCxnSpPr>
          <p:spPr bwMode="auto">
            <a:xfrm flipH="1">
              <a:off x="7812933" y="4916488"/>
              <a:ext cx="373807" cy="32193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xmlns="" id="{6031F77A-C493-F7DB-EF33-942FBEEE138A}"/>
                </a:ext>
              </a:extLst>
            </p:cNvPr>
            <p:cNvCxnSpPr>
              <a:cxnSpLocks/>
            </p:cNvCxnSpPr>
            <p:nvPr/>
          </p:nvCxnSpPr>
          <p:spPr bwMode="auto">
            <a:xfrm flipV="1">
              <a:off x="6834188" y="5391150"/>
              <a:ext cx="0" cy="59213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8713" name="TextBox 59">
              <a:extLst>
                <a:ext uri="{FF2B5EF4-FFF2-40B4-BE49-F238E27FC236}">
                  <a16:creationId xmlns:a16="http://schemas.microsoft.com/office/drawing/2014/main" xmlns="" id="{2146CE0F-F5D0-7003-7428-BCC7CADB8400}"/>
                </a:ext>
              </a:extLst>
            </p:cNvPr>
            <p:cNvSpPr txBox="1">
              <a:spLocks noChangeArrowheads="1"/>
            </p:cNvSpPr>
            <p:nvPr/>
          </p:nvSpPr>
          <p:spPr bwMode="auto">
            <a:xfrm>
              <a:off x="5986462" y="4365625"/>
              <a:ext cx="9985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Colon</a:t>
              </a:r>
            </a:p>
          </p:txBody>
        </p:sp>
        <p:cxnSp>
          <p:nvCxnSpPr>
            <p:cNvPr id="61" name="Straight Arrow Connector 60">
              <a:extLst>
                <a:ext uri="{FF2B5EF4-FFF2-40B4-BE49-F238E27FC236}">
                  <a16:creationId xmlns:a16="http://schemas.microsoft.com/office/drawing/2014/main" xmlns="" id="{CADEF1F1-490D-544C-AAF2-54D2994E4AE3}"/>
                </a:ext>
              </a:extLst>
            </p:cNvPr>
            <p:cNvCxnSpPr>
              <a:cxnSpLocks/>
            </p:cNvCxnSpPr>
            <p:nvPr/>
          </p:nvCxnSpPr>
          <p:spPr bwMode="auto">
            <a:xfrm>
              <a:off x="6469063" y="4660900"/>
              <a:ext cx="142875" cy="41433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xmlns="" id="{CC033F4F-9F9A-D8FF-4023-D7B002D1F91C}"/>
                </a:ext>
              </a:extLst>
            </p:cNvPr>
            <p:cNvCxnSpPr>
              <a:cxnSpLocks/>
            </p:cNvCxnSpPr>
            <p:nvPr/>
          </p:nvCxnSpPr>
          <p:spPr bwMode="auto">
            <a:xfrm flipH="1">
              <a:off x="7004050" y="4630738"/>
              <a:ext cx="304800" cy="4445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8716" name="TextBox 69">
              <a:extLst>
                <a:ext uri="{FF2B5EF4-FFF2-40B4-BE49-F238E27FC236}">
                  <a16:creationId xmlns:a16="http://schemas.microsoft.com/office/drawing/2014/main" xmlns="" id="{DECE1283-AA21-9D8F-0B53-59418705BC1A}"/>
                </a:ext>
              </a:extLst>
            </p:cNvPr>
            <p:cNvSpPr txBox="1">
              <a:spLocks noChangeArrowheads="1"/>
            </p:cNvSpPr>
            <p:nvPr/>
          </p:nvSpPr>
          <p:spPr bwMode="auto">
            <a:xfrm>
              <a:off x="6915150" y="4249738"/>
              <a:ext cx="12208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Hyphen</a:t>
              </a:r>
            </a:p>
          </p:txBody>
        </p:sp>
      </p:grpSp>
      <p:grpSp>
        <p:nvGrpSpPr>
          <p:cNvPr id="8" name="Group 6">
            <a:extLst>
              <a:ext uri="{FF2B5EF4-FFF2-40B4-BE49-F238E27FC236}">
                <a16:creationId xmlns:a16="http://schemas.microsoft.com/office/drawing/2014/main" xmlns="" id="{0BC61015-D2C8-FCAA-2B1B-55EDF3DA5686}"/>
              </a:ext>
            </a:extLst>
          </p:cNvPr>
          <p:cNvGrpSpPr>
            <a:grpSpLocks/>
          </p:cNvGrpSpPr>
          <p:nvPr/>
        </p:nvGrpSpPr>
        <p:grpSpPr bwMode="auto">
          <a:xfrm>
            <a:off x="1627585" y="1135063"/>
            <a:ext cx="919163" cy="1788432"/>
            <a:chOff x="646857" y="1134964"/>
            <a:chExt cx="1225550" cy="1789300"/>
          </a:xfrm>
        </p:grpSpPr>
        <p:pic>
          <p:nvPicPr>
            <p:cNvPr id="28702" name="Picture 2">
              <a:extLst>
                <a:ext uri="{FF2B5EF4-FFF2-40B4-BE49-F238E27FC236}">
                  <a16:creationId xmlns:a16="http://schemas.microsoft.com/office/drawing/2014/main" xmlns="" id="{517AD4E0-58F5-10DA-7C16-7E070C017C06}"/>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5400000">
              <a:off x="653207" y="1452563"/>
              <a:ext cx="1212850" cy="1225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9" name="Group 4">
              <a:extLst>
                <a:ext uri="{FF2B5EF4-FFF2-40B4-BE49-F238E27FC236}">
                  <a16:creationId xmlns:a16="http://schemas.microsoft.com/office/drawing/2014/main" xmlns="" id="{3974D972-0AC4-7B74-A021-288E0B631F1F}"/>
                </a:ext>
              </a:extLst>
            </p:cNvPr>
            <p:cNvGrpSpPr>
              <a:grpSpLocks/>
            </p:cNvGrpSpPr>
            <p:nvPr/>
          </p:nvGrpSpPr>
          <p:grpSpPr bwMode="auto">
            <a:xfrm>
              <a:off x="784969" y="1134964"/>
              <a:ext cx="1050727" cy="1789300"/>
              <a:chOff x="784969" y="1134964"/>
              <a:chExt cx="1050727" cy="1789300"/>
            </a:xfrm>
          </p:grpSpPr>
          <p:sp>
            <p:nvSpPr>
              <p:cNvPr id="28704" name="TextBox 29">
                <a:extLst>
                  <a:ext uri="{FF2B5EF4-FFF2-40B4-BE49-F238E27FC236}">
                    <a16:creationId xmlns:a16="http://schemas.microsoft.com/office/drawing/2014/main" xmlns="" id="{F8CDDCE7-60C4-91AB-13D7-89BDC71CE959}"/>
                  </a:ext>
                </a:extLst>
              </p:cNvPr>
              <p:cNvSpPr txBox="1">
                <a:spLocks noChangeArrowheads="1"/>
              </p:cNvSpPr>
              <p:nvPr/>
            </p:nvSpPr>
            <p:spPr bwMode="auto">
              <a:xfrm>
                <a:off x="827584" y="1134964"/>
                <a:ext cx="598882" cy="277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latin typeface="Times New Roman" panose="02020603050405020304" pitchFamily="18" charset="0"/>
                  </a:rPr>
                  <a:t>XIC</a:t>
                </a:r>
              </a:p>
            </p:txBody>
          </p:sp>
          <p:sp>
            <p:nvSpPr>
              <p:cNvPr id="28705" name="TextBox 72">
                <a:extLst>
                  <a:ext uri="{FF2B5EF4-FFF2-40B4-BE49-F238E27FC236}">
                    <a16:creationId xmlns:a16="http://schemas.microsoft.com/office/drawing/2014/main" xmlns="" id="{B3AAE757-A4BB-BBD5-5B8C-BED4E355BA39}"/>
                  </a:ext>
                </a:extLst>
              </p:cNvPr>
              <p:cNvSpPr txBox="1">
                <a:spLocks noChangeArrowheads="1"/>
              </p:cNvSpPr>
              <p:nvPr/>
            </p:nvSpPr>
            <p:spPr bwMode="auto">
              <a:xfrm>
                <a:off x="784969" y="2647131"/>
                <a:ext cx="609567" cy="277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latin typeface="Times New Roman" panose="02020603050405020304" pitchFamily="18" charset="0"/>
                  </a:rPr>
                  <a:t>XIO</a:t>
                </a:r>
              </a:p>
            </p:txBody>
          </p:sp>
          <p:sp>
            <p:nvSpPr>
              <p:cNvPr id="28706" name="Rectangle 30">
                <a:extLst>
                  <a:ext uri="{FF2B5EF4-FFF2-40B4-BE49-F238E27FC236}">
                    <a16:creationId xmlns:a16="http://schemas.microsoft.com/office/drawing/2014/main" xmlns="" id="{2695D3B0-257B-AB47-93FC-CA74DA82E941}"/>
                  </a:ext>
                </a:extLst>
              </p:cNvPr>
              <p:cNvSpPr>
                <a:spLocks noChangeArrowheads="1"/>
              </p:cNvSpPr>
              <p:nvPr/>
            </p:nvSpPr>
            <p:spPr bwMode="auto">
              <a:xfrm>
                <a:off x="1597303" y="1463377"/>
                <a:ext cx="238393" cy="1101527"/>
              </a:xfrm>
              <a:prstGeom prst="rect">
                <a:avLst/>
              </a:prstGeom>
              <a:solidFill>
                <a:schemeClr val="bg1"/>
              </a:solidFill>
              <a:ln w="9525" algn="ctr">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latin typeface="Times New Roman" panose="02020603050405020304" pitchFamily="18" charset="0"/>
                </a:endParaRPr>
              </a:p>
            </p:txBody>
          </p:sp>
        </p:grpSp>
      </p:grpSp>
    </p:spTree>
    <p:extLst>
      <p:ext uri="{BB962C8B-B14F-4D97-AF65-F5344CB8AC3E}">
        <p14:creationId xmlns="" xmlns:p14="http://schemas.microsoft.com/office/powerpoint/2010/main" val="3441687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P spid="15" grpId="0"/>
      <p:bldP spid="26" grpId="0"/>
      <p:bldP spid="27" grpId="0"/>
      <p:bldP spid="33" grpId="0"/>
      <p:bldP spid="34" grpId="0"/>
      <p:bldP spid="35" grpId="0"/>
      <p:bldP spid="36" grpId="0"/>
      <p:bldP spid="40" grpId="0"/>
      <p:bldP spid="54" grpId="0"/>
      <p:bldP spid="6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6">
            <a:extLst>
              <a:ext uri="{FF2B5EF4-FFF2-40B4-BE49-F238E27FC236}">
                <a16:creationId xmlns:a16="http://schemas.microsoft.com/office/drawing/2014/main" xmlns="" id="{4B2635BC-0236-7AF0-DE4F-2536F44DDF5D}"/>
              </a:ext>
            </a:extLst>
          </p:cNvPr>
          <p:cNvGrpSpPr>
            <a:grpSpLocks/>
          </p:cNvGrpSpPr>
          <p:nvPr/>
        </p:nvGrpSpPr>
        <p:grpSpPr bwMode="auto">
          <a:xfrm>
            <a:off x="3255170" y="1993900"/>
            <a:ext cx="4648302" cy="1271734"/>
            <a:chOff x="323528" y="2874806"/>
            <a:chExt cx="6198120" cy="1271641"/>
          </a:xfrm>
        </p:grpSpPr>
        <p:grpSp>
          <p:nvGrpSpPr>
            <p:cNvPr id="3" name="Group 102">
              <a:extLst>
                <a:ext uri="{FF2B5EF4-FFF2-40B4-BE49-F238E27FC236}">
                  <a16:creationId xmlns:a16="http://schemas.microsoft.com/office/drawing/2014/main" xmlns="" id="{6A88B95C-A669-8DCA-F538-FE095D517159}"/>
                </a:ext>
              </a:extLst>
            </p:cNvPr>
            <p:cNvGrpSpPr>
              <a:grpSpLocks/>
            </p:cNvGrpSpPr>
            <p:nvPr/>
          </p:nvGrpSpPr>
          <p:grpSpPr bwMode="auto">
            <a:xfrm>
              <a:off x="323528" y="2874806"/>
              <a:ext cx="6198120" cy="1271641"/>
              <a:chOff x="107504" y="5195736"/>
              <a:chExt cx="6198613" cy="1272336"/>
            </a:xfrm>
          </p:grpSpPr>
          <p:grpSp>
            <p:nvGrpSpPr>
              <p:cNvPr id="4" name="Group 2">
                <a:extLst>
                  <a:ext uri="{FF2B5EF4-FFF2-40B4-BE49-F238E27FC236}">
                    <a16:creationId xmlns:a16="http://schemas.microsoft.com/office/drawing/2014/main" xmlns="" id="{668C433B-397B-7704-1714-F0B2C21DDDA0}"/>
                  </a:ext>
                </a:extLst>
              </p:cNvPr>
              <p:cNvGrpSpPr>
                <a:grpSpLocks/>
              </p:cNvGrpSpPr>
              <p:nvPr/>
            </p:nvGrpSpPr>
            <p:grpSpPr bwMode="auto">
              <a:xfrm>
                <a:off x="132184" y="5745706"/>
                <a:ext cx="6096000" cy="392714"/>
                <a:chOff x="912" y="1248"/>
                <a:chExt cx="3840" cy="240"/>
              </a:xfrm>
            </p:grpSpPr>
            <p:sp>
              <p:nvSpPr>
                <p:cNvPr id="29821" name="Rectangle 3">
                  <a:extLst>
                    <a:ext uri="{FF2B5EF4-FFF2-40B4-BE49-F238E27FC236}">
                      <a16:creationId xmlns:a16="http://schemas.microsoft.com/office/drawing/2014/main" xmlns="" id="{7C0F9E3B-73BC-17F8-7873-D0BD05EC9E5A}"/>
                    </a:ext>
                  </a:extLst>
                </p:cNvPr>
                <p:cNvSpPr>
                  <a:spLocks noChangeArrowheads="1"/>
                </p:cNvSpPr>
                <p:nvPr/>
              </p:nvSpPr>
              <p:spPr bwMode="auto">
                <a:xfrm>
                  <a:off x="91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22" name="Rectangle 4">
                  <a:extLst>
                    <a:ext uri="{FF2B5EF4-FFF2-40B4-BE49-F238E27FC236}">
                      <a16:creationId xmlns:a16="http://schemas.microsoft.com/office/drawing/2014/main" xmlns="" id="{0D5567E2-10EB-2DAC-7D1F-74C15D8D2648}"/>
                    </a:ext>
                  </a:extLst>
                </p:cNvPr>
                <p:cNvSpPr>
                  <a:spLocks noChangeArrowheads="1"/>
                </p:cNvSpPr>
                <p:nvPr/>
              </p:nvSpPr>
              <p:spPr bwMode="auto">
                <a:xfrm>
                  <a:off x="115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23" name="Rectangle 5">
                  <a:extLst>
                    <a:ext uri="{FF2B5EF4-FFF2-40B4-BE49-F238E27FC236}">
                      <a16:creationId xmlns:a16="http://schemas.microsoft.com/office/drawing/2014/main" xmlns="" id="{35C0924C-464A-12FD-CD30-FD909E3DCFE7}"/>
                    </a:ext>
                  </a:extLst>
                </p:cNvPr>
                <p:cNvSpPr>
                  <a:spLocks noChangeArrowheads="1"/>
                </p:cNvSpPr>
                <p:nvPr/>
              </p:nvSpPr>
              <p:spPr bwMode="auto">
                <a:xfrm>
                  <a:off x="139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24" name="Rectangle 6">
                  <a:extLst>
                    <a:ext uri="{FF2B5EF4-FFF2-40B4-BE49-F238E27FC236}">
                      <a16:creationId xmlns:a16="http://schemas.microsoft.com/office/drawing/2014/main" xmlns="" id="{C3C052E4-D5A9-8E6C-464A-7D8E6A734361}"/>
                    </a:ext>
                  </a:extLst>
                </p:cNvPr>
                <p:cNvSpPr>
                  <a:spLocks noChangeArrowheads="1"/>
                </p:cNvSpPr>
                <p:nvPr/>
              </p:nvSpPr>
              <p:spPr bwMode="auto">
                <a:xfrm>
                  <a:off x="163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25" name="Rectangle 7">
                  <a:extLst>
                    <a:ext uri="{FF2B5EF4-FFF2-40B4-BE49-F238E27FC236}">
                      <a16:creationId xmlns:a16="http://schemas.microsoft.com/office/drawing/2014/main" xmlns="" id="{DA066762-D84D-46F9-3487-14B6452371D0}"/>
                    </a:ext>
                  </a:extLst>
                </p:cNvPr>
                <p:cNvSpPr>
                  <a:spLocks noChangeArrowheads="1"/>
                </p:cNvSpPr>
                <p:nvPr/>
              </p:nvSpPr>
              <p:spPr bwMode="auto">
                <a:xfrm>
                  <a:off x="187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26" name="Rectangle 8">
                  <a:extLst>
                    <a:ext uri="{FF2B5EF4-FFF2-40B4-BE49-F238E27FC236}">
                      <a16:creationId xmlns:a16="http://schemas.microsoft.com/office/drawing/2014/main" xmlns="" id="{BC66D86A-5F10-8295-0D82-50F4EE864C4F}"/>
                    </a:ext>
                  </a:extLst>
                </p:cNvPr>
                <p:cNvSpPr>
                  <a:spLocks noChangeArrowheads="1"/>
                </p:cNvSpPr>
                <p:nvPr/>
              </p:nvSpPr>
              <p:spPr bwMode="auto">
                <a:xfrm>
                  <a:off x="211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27" name="Rectangle 9">
                  <a:extLst>
                    <a:ext uri="{FF2B5EF4-FFF2-40B4-BE49-F238E27FC236}">
                      <a16:creationId xmlns:a16="http://schemas.microsoft.com/office/drawing/2014/main" xmlns="" id="{198B4D54-94E1-DD3A-4374-7E57D52583FF}"/>
                    </a:ext>
                  </a:extLst>
                </p:cNvPr>
                <p:cNvSpPr>
                  <a:spLocks noChangeArrowheads="1"/>
                </p:cNvSpPr>
                <p:nvPr/>
              </p:nvSpPr>
              <p:spPr bwMode="auto">
                <a:xfrm>
                  <a:off x="235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28" name="Rectangle 10">
                  <a:extLst>
                    <a:ext uri="{FF2B5EF4-FFF2-40B4-BE49-F238E27FC236}">
                      <a16:creationId xmlns:a16="http://schemas.microsoft.com/office/drawing/2014/main" xmlns="" id="{B444C46F-9548-9D3F-2C9C-BE38D35C5B6E}"/>
                    </a:ext>
                  </a:extLst>
                </p:cNvPr>
                <p:cNvSpPr>
                  <a:spLocks noChangeArrowheads="1"/>
                </p:cNvSpPr>
                <p:nvPr/>
              </p:nvSpPr>
              <p:spPr bwMode="auto">
                <a:xfrm>
                  <a:off x="259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29" name="Rectangle 11">
                  <a:extLst>
                    <a:ext uri="{FF2B5EF4-FFF2-40B4-BE49-F238E27FC236}">
                      <a16:creationId xmlns:a16="http://schemas.microsoft.com/office/drawing/2014/main" xmlns="" id="{A761FC18-DB58-2F44-695B-EE1760947358}"/>
                    </a:ext>
                  </a:extLst>
                </p:cNvPr>
                <p:cNvSpPr>
                  <a:spLocks noChangeArrowheads="1"/>
                </p:cNvSpPr>
                <p:nvPr/>
              </p:nvSpPr>
              <p:spPr bwMode="auto">
                <a:xfrm>
                  <a:off x="283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30" name="Rectangle 12">
                  <a:extLst>
                    <a:ext uri="{FF2B5EF4-FFF2-40B4-BE49-F238E27FC236}">
                      <a16:creationId xmlns:a16="http://schemas.microsoft.com/office/drawing/2014/main" xmlns="" id="{F20B8F84-5EC2-15BB-7973-AD3193970AFF}"/>
                    </a:ext>
                  </a:extLst>
                </p:cNvPr>
                <p:cNvSpPr>
                  <a:spLocks noChangeArrowheads="1"/>
                </p:cNvSpPr>
                <p:nvPr/>
              </p:nvSpPr>
              <p:spPr bwMode="auto">
                <a:xfrm>
                  <a:off x="307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31" name="Rectangle 13">
                  <a:extLst>
                    <a:ext uri="{FF2B5EF4-FFF2-40B4-BE49-F238E27FC236}">
                      <a16:creationId xmlns:a16="http://schemas.microsoft.com/office/drawing/2014/main" xmlns="" id="{A4825468-C915-568D-FC72-52EE8373FA01}"/>
                    </a:ext>
                  </a:extLst>
                </p:cNvPr>
                <p:cNvSpPr>
                  <a:spLocks noChangeArrowheads="1"/>
                </p:cNvSpPr>
                <p:nvPr/>
              </p:nvSpPr>
              <p:spPr bwMode="auto">
                <a:xfrm>
                  <a:off x="331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32" name="Rectangle 14">
                  <a:extLst>
                    <a:ext uri="{FF2B5EF4-FFF2-40B4-BE49-F238E27FC236}">
                      <a16:creationId xmlns:a16="http://schemas.microsoft.com/office/drawing/2014/main" xmlns="" id="{390692EA-60C7-61A3-AEAB-29DAD4D80C40}"/>
                    </a:ext>
                  </a:extLst>
                </p:cNvPr>
                <p:cNvSpPr>
                  <a:spLocks noChangeArrowheads="1"/>
                </p:cNvSpPr>
                <p:nvPr/>
              </p:nvSpPr>
              <p:spPr bwMode="auto">
                <a:xfrm>
                  <a:off x="355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33" name="Rectangle 15">
                  <a:extLst>
                    <a:ext uri="{FF2B5EF4-FFF2-40B4-BE49-F238E27FC236}">
                      <a16:creationId xmlns:a16="http://schemas.microsoft.com/office/drawing/2014/main" xmlns="" id="{A1FE6E6E-F2CE-B527-1325-4926B70FA676}"/>
                    </a:ext>
                  </a:extLst>
                </p:cNvPr>
                <p:cNvSpPr>
                  <a:spLocks noChangeArrowheads="1"/>
                </p:cNvSpPr>
                <p:nvPr/>
              </p:nvSpPr>
              <p:spPr bwMode="auto">
                <a:xfrm>
                  <a:off x="379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34" name="Rectangle 16">
                  <a:extLst>
                    <a:ext uri="{FF2B5EF4-FFF2-40B4-BE49-F238E27FC236}">
                      <a16:creationId xmlns:a16="http://schemas.microsoft.com/office/drawing/2014/main" xmlns="" id="{B916953E-1EC9-C2A0-5517-2AB0654D0488}"/>
                    </a:ext>
                  </a:extLst>
                </p:cNvPr>
                <p:cNvSpPr>
                  <a:spLocks noChangeArrowheads="1"/>
                </p:cNvSpPr>
                <p:nvPr/>
              </p:nvSpPr>
              <p:spPr bwMode="auto">
                <a:xfrm>
                  <a:off x="403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35" name="Rectangle 17">
                  <a:extLst>
                    <a:ext uri="{FF2B5EF4-FFF2-40B4-BE49-F238E27FC236}">
                      <a16:creationId xmlns:a16="http://schemas.microsoft.com/office/drawing/2014/main" xmlns="" id="{EE4D622D-066E-5A66-BA0E-73539B2B8F7C}"/>
                    </a:ext>
                  </a:extLst>
                </p:cNvPr>
                <p:cNvSpPr>
                  <a:spLocks noChangeArrowheads="1"/>
                </p:cNvSpPr>
                <p:nvPr/>
              </p:nvSpPr>
              <p:spPr bwMode="auto">
                <a:xfrm>
                  <a:off x="427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36" name="Rectangle 18">
                  <a:extLst>
                    <a:ext uri="{FF2B5EF4-FFF2-40B4-BE49-F238E27FC236}">
                      <a16:creationId xmlns:a16="http://schemas.microsoft.com/office/drawing/2014/main" xmlns="" id="{7327A88E-C916-747A-C734-D26ED0BE0942}"/>
                    </a:ext>
                  </a:extLst>
                </p:cNvPr>
                <p:cNvSpPr>
                  <a:spLocks noChangeArrowheads="1"/>
                </p:cNvSpPr>
                <p:nvPr/>
              </p:nvSpPr>
              <p:spPr bwMode="auto">
                <a:xfrm>
                  <a:off x="451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grpSp>
          <p:sp>
            <p:nvSpPr>
              <p:cNvPr id="29792" name="Text Box 19">
                <a:extLst>
                  <a:ext uri="{FF2B5EF4-FFF2-40B4-BE49-F238E27FC236}">
                    <a16:creationId xmlns:a16="http://schemas.microsoft.com/office/drawing/2014/main" xmlns="" id="{A79B8AD7-64FB-955C-E802-B0D47E9CAE88}"/>
                  </a:ext>
                </a:extLst>
              </p:cNvPr>
              <p:cNvSpPr txBox="1">
                <a:spLocks noChangeArrowheads="1"/>
              </p:cNvSpPr>
              <p:nvPr/>
            </p:nvSpPr>
            <p:spPr bwMode="auto">
              <a:xfrm>
                <a:off x="2061265" y="5195736"/>
                <a:ext cx="3472469" cy="3695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Times New Roman" panose="02020603050405020304" pitchFamily="18" charset="0"/>
                  </a:rPr>
                  <a:t>Input Image Table Word 0</a:t>
                </a:r>
              </a:p>
            </p:txBody>
          </p:sp>
          <p:sp>
            <p:nvSpPr>
              <p:cNvPr id="29793" name="TextBox 64">
                <a:extLst>
                  <a:ext uri="{FF2B5EF4-FFF2-40B4-BE49-F238E27FC236}">
                    <a16:creationId xmlns:a16="http://schemas.microsoft.com/office/drawing/2014/main" xmlns="" id="{2671E683-A93C-5C3D-9405-846C104902AF}"/>
                  </a:ext>
                </a:extLst>
              </p:cNvPr>
              <p:cNvSpPr txBox="1">
                <a:spLocks noChangeArrowheads="1"/>
              </p:cNvSpPr>
              <p:nvPr/>
            </p:nvSpPr>
            <p:spPr bwMode="auto">
              <a:xfrm>
                <a:off x="107504" y="6145559"/>
                <a:ext cx="485671"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15</a:t>
                </a:r>
              </a:p>
            </p:txBody>
          </p:sp>
          <p:sp>
            <p:nvSpPr>
              <p:cNvPr id="29794" name="TextBox 65">
                <a:extLst>
                  <a:ext uri="{FF2B5EF4-FFF2-40B4-BE49-F238E27FC236}">
                    <a16:creationId xmlns:a16="http://schemas.microsoft.com/office/drawing/2014/main" xmlns="" id="{54F4B64D-84C5-2101-E56C-CCEC72ECC64B}"/>
                  </a:ext>
                </a:extLst>
              </p:cNvPr>
              <p:cNvSpPr txBox="1">
                <a:spLocks noChangeArrowheads="1"/>
              </p:cNvSpPr>
              <p:nvPr/>
            </p:nvSpPr>
            <p:spPr bwMode="auto">
              <a:xfrm>
                <a:off x="535390" y="6145559"/>
                <a:ext cx="485671"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14</a:t>
                </a:r>
              </a:p>
            </p:txBody>
          </p:sp>
          <p:sp>
            <p:nvSpPr>
              <p:cNvPr id="29795" name="TextBox 66">
                <a:extLst>
                  <a:ext uri="{FF2B5EF4-FFF2-40B4-BE49-F238E27FC236}">
                    <a16:creationId xmlns:a16="http://schemas.microsoft.com/office/drawing/2014/main" xmlns="" id="{D45624D8-9F6C-CC09-B406-DC41F75F3FF4}"/>
                  </a:ext>
                </a:extLst>
              </p:cNvPr>
              <p:cNvSpPr txBox="1">
                <a:spLocks noChangeArrowheads="1"/>
              </p:cNvSpPr>
              <p:nvPr/>
            </p:nvSpPr>
            <p:spPr bwMode="auto">
              <a:xfrm>
                <a:off x="899592" y="6138420"/>
                <a:ext cx="485671"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13</a:t>
                </a:r>
              </a:p>
            </p:txBody>
          </p:sp>
          <p:sp>
            <p:nvSpPr>
              <p:cNvPr id="29796" name="TextBox 67">
                <a:extLst>
                  <a:ext uri="{FF2B5EF4-FFF2-40B4-BE49-F238E27FC236}">
                    <a16:creationId xmlns:a16="http://schemas.microsoft.com/office/drawing/2014/main" xmlns="" id="{29B7DC8B-CE44-9EB8-CBAA-BC377A6ABDB0}"/>
                  </a:ext>
                </a:extLst>
              </p:cNvPr>
              <p:cNvSpPr txBox="1">
                <a:spLocks noChangeArrowheads="1"/>
              </p:cNvSpPr>
              <p:nvPr/>
            </p:nvSpPr>
            <p:spPr bwMode="auto">
              <a:xfrm>
                <a:off x="1259632" y="6138419"/>
                <a:ext cx="485671"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12</a:t>
                </a:r>
              </a:p>
            </p:txBody>
          </p:sp>
          <p:sp>
            <p:nvSpPr>
              <p:cNvPr id="29797" name="TextBox 68">
                <a:extLst>
                  <a:ext uri="{FF2B5EF4-FFF2-40B4-BE49-F238E27FC236}">
                    <a16:creationId xmlns:a16="http://schemas.microsoft.com/office/drawing/2014/main" xmlns="" id="{F2CB7E05-5AF4-A9A3-6BBB-DFB4A200FD5D}"/>
                  </a:ext>
                </a:extLst>
              </p:cNvPr>
              <p:cNvSpPr txBox="1">
                <a:spLocks noChangeArrowheads="1"/>
              </p:cNvSpPr>
              <p:nvPr/>
            </p:nvSpPr>
            <p:spPr bwMode="auto">
              <a:xfrm>
                <a:off x="1697392" y="6136058"/>
                <a:ext cx="476780"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11</a:t>
                </a:r>
              </a:p>
            </p:txBody>
          </p:sp>
          <p:sp>
            <p:nvSpPr>
              <p:cNvPr id="29798" name="TextBox 69">
                <a:extLst>
                  <a:ext uri="{FF2B5EF4-FFF2-40B4-BE49-F238E27FC236}">
                    <a16:creationId xmlns:a16="http://schemas.microsoft.com/office/drawing/2014/main" xmlns="" id="{7AB12DB9-1626-B70A-9F0A-F7ECD243FB30}"/>
                  </a:ext>
                </a:extLst>
              </p:cNvPr>
              <p:cNvSpPr txBox="1">
                <a:spLocks noChangeArrowheads="1"/>
              </p:cNvSpPr>
              <p:nvPr/>
            </p:nvSpPr>
            <p:spPr bwMode="auto">
              <a:xfrm>
                <a:off x="2051721" y="6136058"/>
                <a:ext cx="485671"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10</a:t>
                </a:r>
              </a:p>
            </p:txBody>
          </p:sp>
          <p:sp>
            <p:nvSpPr>
              <p:cNvPr id="29799" name="TextBox 70">
                <a:extLst>
                  <a:ext uri="{FF2B5EF4-FFF2-40B4-BE49-F238E27FC236}">
                    <a16:creationId xmlns:a16="http://schemas.microsoft.com/office/drawing/2014/main" xmlns="" id="{0C5AD6F7-7B41-BA77-48BE-C7A0EE85B8CD}"/>
                  </a:ext>
                </a:extLst>
              </p:cNvPr>
              <p:cNvSpPr txBox="1">
                <a:spLocks noChangeArrowheads="1"/>
              </p:cNvSpPr>
              <p:nvPr/>
            </p:nvSpPr>
            <p:spPr bwMode="auto">
              <a:xfrm>
                <a:off x="2459224" y="6145559"/>
                <a:ext cx="365964"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9</a:t>
                </a:r>
              </a:p>
            </p:txBody>
          </p:sp>
          <p:sp>
            <p:nvSpPr>
              <p:cNvPr id="29800" name="TextBox 71">
                <a:extLst>
                  <a:ext uri="{FF2B5EF4-FFF2-40B4-BE49-F238E27FC236}">
                    <a16:creationId xmlns:a16="http://schemas.microsoft.com/office/drawing/2014/main" xmlns="" id="{A101470A-3FBB-14FD-C171-5AB57DAB2BDF}"/>
                  </a:ext>
                </a:extLst>
              </p:cNvPr>
              <p:cNvSpPr txBox="1">
                <a:spLocks noChangeArrowheads="1"/>
              </p:cNvSpPr>
              <p:nvPr/>
            </p:nvSpPr>
            <p:spPr bwMode="auto">
              <a:xfrm>
                <a:off x="3231496" y="6145559"/>
                <a:ext cx="365964"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7</a:t>
                </a:r>
              </a:p>
            </p:txBody>
          </p:sp>
          <p:sp>
            <p:nvSpPr>
              <p:cNvPr id="29801" name="TextBox 72">
                <a:extLst>
                  <a:ext uri="{FF2B5EF4-FFF2-40B4-BE49-F238E27FC236}">
                    <a16:creationId xmlns:a16="http://schemas.microsoft.com/office/drawing/2014/main" xmlns="" id="{9C28B3A7-13F1-8998-C6A2-D05A398C2FF2}"/>
                  </a:ext>
                </a:extLst>
              </p:cNvPr>
              <p:cNvSpPr txBox="1">
                <a:spLocks noChangeArrowheads="1"/>
              </p:cNvSpPr>
              <p:nvPr/>
            </p:nvSpPr>
            <p:spPr bwMode="auto">
              <a:xfrm>
                <a:off x="2839011" y="6145559"/>
                <a:ext cx="365964"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8</a:t>
                </a:r>
              </a:p>
            </p:txBody>
          </p:sp>
          <p:sp>
            <p:nvSpPr>
              <p:cNvPr id="29802" name="TextBox 73">
                <a:extLst>
                  <a:ext uri="{FF2B5EF4-FFF2-40B4-BE49-F238E27FC236}">
                    <a16:creationId xmlns:a16="http://schemas.microsoft.com/office/drawing/2014/main" xmlns="" id="{9F64FC5E-655E-6542-F7AF-84108D9707CA}"/>
                  </a:ext>
                </a:extLst>
              </p:cNvPr>
              <p:cNvSpPr txBox="1">
                <a:spLocks noChangeArrowheads="1"/>
              </p:cNvSpPr>
              <p:nvPr/>
            </p:nvSpPr>
            <p:spPr bwMode="auto">
              <a:xfrm>
                <a:off x="3630177" y="6145559"/>
                <a:ext cx="365964"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6</a:t>
                </a:r>
              </a:p>
            </p:txBody>
          </p:sp>
          <p:sp>
            <p:nvSpPr>
              <p:cNvPr id="29803" name="TextBox 74">
                <a:extLst>
                  <a:ext uri="{FF2B5EF4-FFF2-40B4-BE49-F238E27FC236}">
                    <a16:creationId xmlns:a16="http://schemas.microsoft.com/office/drawing/2014/main" xmlns="" id="{69E58B59-60ED-A306-6661-2B6514DCF076}"/>
                  </a:ext>
                </a:extLst>
              </p:cNvPr>
              <p:cNvSpPr txBox="1">
                <a:spLocks noChangeArrowheads="1"/>
              </p:cNvSpPr>
              <p:nvPr/>
            </p:nvSpPr>
            <p:spPr bwMode="auto">
              <a:xfrm>
                <a:off x="4023740" y="6145559"/>
                <a:ext cx="365964"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5</a:t>
                </a:r>
              </a:p>
            </p:txBody>
          </p:sp>
          <p:sp>
            <p:nvSpPr>
              <p:cNvPr id="29804" name="TextBox 75">
                <a:extLst>
                  <a:ext uri="{FF2B5EF4-FFF2-40B4-BE49-F238E27FC236}">
                    <a16:creationId xmlns:a16="http://schemas.microsoft.com/office/drawing/2014/main" xmlns="" id="{0B6522BC-0BF3-0F71-9742-D393D32949EE}"/>
                  </a:ext>
                </a:extLst>
              </p:cNvPr>
              <p:cNvSpPr txBox="1">
                <a:spLocks noChangeArrowheads="1"/>
              </p:cNvSpPr>
              <p:nvPr/>
            </p:nvSpPr>
            <p:spPr bwMode="auto">
              <a:xfrm>
                <a:off x="4388469" y="6145559"/>
                <a:ext cx="365964"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4</a:t>
                </a:r>
              </a:p>
            </p:txBody>
          </p:sp>
          <p:sp>
            <p:nvSpPr>
              <p:cNvPr id="29805" name="TextBox 76">
                <a:extLst>
                  <a:ext uri="{FF2B5EF4-FFF2-40B4-BE49-F238E27FC236}">
                    <a16:creationId xmlns:a16="http://schemas.microsoft.com/office/drawing/2014/main" xmlns="" id="{E15E4698-F70F-F99D-0B12-9CC19B667039}"/>
                  </a:ext>
                </a:extLst>
              </p:cNvPr>
              <p:cNvSpPr txBox="1">
                <a:spLocks noChangeArrowheads="1"/>
              </p:cNvSpPr>
              <p:nvPr/>
            </p:nvSpPr>
            <p:spPr bwMode="auto">
              <a:xfrm>
                <a:off x="4768256" y="6160148"/>
                <a:ext cx="365964"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3</a:t>
                </a:r>
              </a:p>
            </p:txBody>
          </p:sp>
          <p:sp>
            <p:nvSpPr>
              <p:cNvPr id="29806" name="TextBox 77">
                <a:extLst>
                  <a:ext uri="{FF2B5EF4-FFF2-40B4-BE49-F238E27FC236}">
                    <a16:creationId xmlns:a16="http://schemas.microsoft.com/office/drawing/2014/main" xmlns="" id="{F91172FA-53F6-79D1-8938-2AC5D88E244E}"/>
                  </a:ext>
                </a:extLst>
              </p:cNvPr>
              <p:cNvSpPr txBox="1">
                <a:spLocks noChangeArrowheads="1"/>
              </p:cNvSpPr>
              <p:nvPr/>
            </p:nvSpPr>
            <p:spPr bwMode="auto">
              <a:xfrm>
                <a:off x="5154863" y="6160149"/>
                <a:ext cx="365964"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2</a:t>
                </a:r>
              </a:p>
            </p:txBody>
          </p:sp>
          <p:sp>
            <p:nvSpPr>
              <p:cNvPr id="29807" name="TextBox 78">
                <a:extLst>
                  <a:ext uri="{FF2B5EF4-FFF2-40B4-BE49-F238E27FC236}">
                    <a16:creationId xmlns:a16="http://schemas.microsoft.com/office/drawing/2014/main" xmlns="" id="{3E6D04F5-C34C-BE19-6E22-2BFD0BF396B3}"/>
                  </a:ext>
                </a:extLst>
              </p:cNvPr>
              <p:cNvSpPr txBox="1">
                <a:spLocks noChangeArrowheads="1"/>
              </p:cNvSpPr>
              <p:nvPr/>
            </p:nvSpPr>
            <p:spPr bwMode="auto">
              <a:xfrm>
                <a:off x="5541469" y="6153506"/>
                <a:ext cx="365964"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a:t>
                </a:r>
              </a:p>
            </p:txBody>
          </p:sp>
          <p:sp>
            <p:nvSpPr>
              <p:cNvPr id="29808" name="TextBox 79">
                <a:extLst>
                  <a:ext uri="{FF2B5EF4-FFF2-40B4-BE49-F238E27FC236}">
                    <a16:creationId xmlns:a16="http://schemas.microsoft.com/office/drawing/2014/main" xmlns="" id="{3DFD522B-3FA6-C931-53CD-D5C7B9500870}"/>
                  </a:ext>
                </a:extLst>
              </p:cNvPr>
              <p:cNvSpPr txBox="1">
                <a:spLocks noChangeArrowheads="1"/>
              </p:cNvSpPr>
              <p:nvPr/>
            </p:nvSpPr>
            <p:spPr bwMode="auto">
              <a:xfrm>
                <a:off x="5940153" y="6153506"/>
                <a:ext cx="365964"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0</a:t>
                </a:r>
              </a:p>
            </p:txBody>
          </p:sp>
          <p:sp>
            <p:nvSpPr>
              <p:cNvPr id="29809" name="TextBox 84">
                <a:extLst>
                  <a:ext uri="{FF2B5EF4-FFF2-40B4-BE49-F238E27FC236}">
                    <a16:creationId xmlns:a16="http://schemas.microsoft.com/office/drawing/2014/main" xmlns="" id="{D7929667-4883-B569-4993-39F96905F534}"/>
                  </a:ext>
                </a:extLst>
              </p:cNvPr>
              <p:cNvSpPr txBox="1">
                <a:spLocks noChangeArrowheads="1"/>
              </p:cNvSpPr>
              <p:nvPr/>
            </p:nvSpPr>
            <p:spPr bwMode="auto">
              <a:xfrm>
                <a:off x="168599" y="5746822"/>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810" name="TextBox 85">
                <a:extLst>
                  <a:ext uri="{FF2B5EF4-FFF2-40B4-BE49-F238E27FC236}">
                    <a16:creationId xmlns:a16="http://schemas.microsoft.com/office/drawing/2014/main" xmlns="" id="{9589DFC5-D8A8-359A-AA83-09C2D3D482FE}"/>
                  </a:ext>
                </a:extLst>
              </p:cNvPr>
              <p:cNvSpPr txBox="1">
                <a:spLocks noChangeArrowheads="1"/>
              </p:cNvSpPr>
              <p:nvPr/>
            </p:nvSpPr>
            <p:spPr bwMode="auto">
              <a:xfrm>
                <a:off x="1285280" y="5753396"/>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811" name="TextBox 86">
                <a:extLst>
                  <a:ext uri="{FF2B5EF4-FFF2-40B4-BE49-F238E27FC236}">
                    <a16:creationId xmlns:a16="http://schemas.microsoft.com/office/drawing/2014/main" xmlns="" id="{99AA95E5-D307-2FC5-6F00-08BDADA3C0BD}"/>
                  </a:ext>
                </a:extLst>
              </p:cNvPr>
              <p:cNvSpPr txBox="1">
                <a:spLocks noChangeArrowheads="1"/>
              </p:cNvSpPr>
              <p:nvPr/>
            </p:nvSpPr>
            <p:spPr bwMode="auto">
              <a:xfrm>
                <a:off x="561038" y="5733256"/>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812" name="TextBox 87">
                <a:extLst>
                  <a:ext uri="{FF2B5EF4-FFF2-40B4-BE49-F238E27FC236}">
                    <a16:creationId xmlns:a16="http://schemas.microsoft.com/office/drawing/2014/main" xmlns="" id="{B95B9773-F901-BE84-2A7C-B4A76738E8EA}"/>
                  </a:ext>
                </a:extLst>
              </p:cNvPr>
              <p:cNvSpPr txBox="1">
                <a:spLocks noChangeArrowheads="1"/>
              </p:cNvSpPr>
              <p:nvPr/>
            </p:nvSpPr>
            <p:spPr bwMode="auto">
              <a:xfrm>
                <a:off x="922665" y="5746822"/>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813" name="TextBox 88">
                <a:extLst>
                  <a:ext uri="{FF2B5EF4-FFF2-40B4-BE49-F238E27FC236}">
                    <a16:creationId xmlns:a16="http://schemas.microsoft.com/office/drawing/2014/main" xmlns="" id="{F48041FF-C152-1347-6478-174B23D78946}"/>
                  </a:ext>
                </a:extLst>
              </p:cNvPr>
              <p:cNvSpPr txBox="1">
                <a:spLocks noChangeArrowheads="1"/>
              </p:cNvSpPr>
              <p:nvPr/>
            </p:nvSpPr>
            <p:spPr bwMode="auto">
              <a:xfrm>
                <a:off x="1693271" y="5740827"/>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814" name="TextBox 89">
                <a:extLst>
                  <a:ext uri="{FF2B5EF4-FFF2-40B4-BE49-F238E27FC236}">
                    <a16:creationId xmlns:a16="http://schemas.microsoft.com/office/drawing/2014/main" xmlns="" id="{83EDF9D1-624D-8191-E9D0-241ABFFA0E4B}"/>
                  </a:ext>
                </a:extLst>
              </p:cNvPr>
              <p:cNvSpPr txBox="1">
                <a:spLocks noChangeArrowheads="1"/>
              </p:cNvSpPr>
              <p:nvPr/>
            </p:nvSpPr>
            <p:spPr bwMode="auto">
              <a:xfrm>
                <a:off x="2439987" y="5740827"/>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815" name="TextBox 90">
                <a:extLst>
                  <a:ext uri="{FF2B5EF4-FFF2-40B4-BE49-F238E27FC236}">
                    <a16:creationId xmlns:a16="http://schemas.microsoft.com/office/drawing/2014/main" xmlns="" id="{3CF733BE-F6E1-A9C7-D1F4-6C9AC7DC12F7}"/>
                  </a:ext>
                </a:extLst>
              </p:cNvPr>
              <p:cNvSpPr txBox="1">
                <a:spLocks noChangeArrowheads="1"/>
              </p:cNvSpPr>
              <p:nvPr/>
            </p:nvSpPr>
            <p:spPr bwMode="auto">
              <a:xfrm>
                <a:off x="2073677" y="5734253"/>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816" name="TextBox 91">
                <a:extLst>
                  <a:ext uri="{FF2B5EF4-FFF2-40B4-BE49-F238E27FC236}">
                    <a16:creationId xmlns:a16="http://schemas.microsoft.com/office/drawing/2014/main" xmlns="" id="{7BFE2460-C358-C764-C8DF-2070EEB021A9}"/>
                  </a:ext>
                </a:extLst>
              </p:cNvPr>
              <p:cNvSpPr txBox="1">
                <a:spLocks noChangeArrowheads="1"/>
              </p:cNvSpPr>
              <p:nvPr/>
            </p:nvSpPr>
            <p:spPr bwMode="auto">
              <a:xfrm>
                <a:off x="2829336" y="5738567"/>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817" name="TextBox 92">
                <a:extLst>
                  <a:ext uri="{FF2B5EF4-FFF2-40B4-BE49-F238E27FC236}">
                    <a16:creationId xmlns:a16="http://schemas.microsoft.com/office/drawing/2014/main" xmlns="" id="{37643DEE-3794-92E1-012C-B91E42256DB3}"/>
                  </a:ext>
                </a:extLst>
              </p:cNvPr>
              <p:cNvSpPr txBox="1">
                <a:spLocks noChangeArrowheads="1"/>
              </p:cNvSpPr>
              <p:nvPr/>
            </p:nvSpPr>
            <p:spPr bwMode="auto">
              <a:xfrm>
                <a:off x="3217271" y="5742729"/>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1</a:t>
                </a:r>
              </a:p>
            </p:txBody>
          </p:sp>
          <p:sp>
            <p:nvSpPr>
              <p:cNvPr id="29818" name="TextBox 93">
                <a:extLst>
                  <a:ext uri="{FF2B5EF4-FFF2-40B4-BE49-F238E27FC236}">
                    <a16:creationId xmlns:a16="http://schemas.microsoft.com/office/drawing/2014/main" xmlns="" id="{5AAD130E-6E8C-DD89-2A2E-6BE644A641F9}"/>
                  </a:ext>
                </a:extLst>
              </p:cNvPr>
              <p:cNvSpPr txBox="1">
                <a:spLocks noChangeArrowheads="1"/>
              </p:cNvSpPr>
              <p:nvPr/>
            </p:nvSpPr>
            <p:spPr bwMode="auto">
              <a:xfrm>
                <a:off x="3591706" y="5746483"/>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819" name="TextBox 94">
                <a:extLst>
                  <a:ext uri="{FF2B5EF4-FFF2-40B4-BE49-F238E27FC236}">
                    <a16:creationId xmlns:a16="http://schemas.microsoft.com/office/drawing/2014/main" xmlns="" id="{9BD88FBA-9D2C-EEA9-BC34-9A6583810C0A}"/>
                  </a:ext>
                </a:extLst>
              </p:cNvPr>
              <p:cNvSpPr txBox="1">
                <a:spLocks noChangeArrowheads="1"/>
              </p:cNvSpPr>
              <p:nvPr/>
            </p:nvSpPr>
            <p:spPr bwMode="auto">
              <a:xfrm>
                <a:off x="3940426" y="5750967"/>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820" name="TextBox 95">
                <a:extLst>
                  <a:ext uri="{FF2B5EF4-FFF2-40B4-BE49-F238E27FC236}">
                    <a16:creationId xmlns:a16="http://schemas.microsoft.com/office/drawing/2014/main" xmlns="" id="{2F65790E-4DDB-1A38-38E8-1DBA6E0B55AA}"/>
                  </a:ext>
                </a:extLst>
              </p:cNvPr>
              <p:cNvSpPr txBox="1">
                <a:spLocks noChangeArrowheads="1"/>
              </p:cNvSpPr>
              <p:nvPr/>
            </p:nvSpPr>
            <p:spPr bwMode="auto">
              <a:xfrm>
                <a:off x="4366071" y="5740827"/>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grpSp>
        <p:sp>
          <p:nvSpPr>
            <p:cNvPr id="29787" name="TextBox 53">
              <a:extLst>
                <a:ext uri="{FF2B5EF4-FFF2-40B4-BE49-F238E27FC236}">
                  <a16:creationId xmlns:a16="http://schemas.microsoft.com/office/drawing/2014/main" xmlns="" id="{1D500212-1DFD-3516-A084-B0DB989DE785}"/>
                </a:ext>
              </a:extLst>
            </p:cNvPr>
            <p:cNvSpPr txBox="1">
              <a:spLocks noChangeArrowheads="1"/>
            </p:cNvSpPr>
            <p:nvPr/>
          </p:nvSpPr>
          <p:spPr bwMode="auto">
            <a:xfrm>
              <a:off x="6092503" y="3400177"/>
              <a:ext cx="417234" cy="400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88" name="TextBox 54">
              <a:extLst>
                <a:ext uri="{FF2B5EF4-FFF2-40B4-BE49-F238E27FC236}">
                  <a16:creationId xmlns:a16="http://schemas.microsoft.com/office/drawing/2014/main" xmlns="" id="{4A62C130-ECD1-A9B8-3E5F-53A25CC27952}"/>
                </a:ext>
              </a:extLst>
            </p:cNvPr>
            <p:cNvSpPr txBox="1">
              <a:spLocks noChangeArrowheads="1"/>
            </p:cNvSpPr>
            <p:nvPr/>
          </p:nvSpPr>
          <p:spPr bwMode="auto">
            <a:xfrm>
              <a:off x="4986016" y="3417640"/>
              <a:ext cx="417234" cy="400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89" name="TextBox 55">
              <a:extLst>
                <a:ext uri="{FF2B5EF4-FFF2-40B4-BE49-F238E27FC236}">
                  <a16:creationId xmlns:a16="http://schemas.microsoft.com/office/drawing/2014/main" xmlns="" id="{88A4FEBA-8477-4B6A-FE63-2E1C3F57D953}"/>
                </a:ext>
              </a:extLst>
            </p:cNvPr>
            <p:cNvSpPr txBox="1">
              <a:spLocks noChangeArrowheads="1"/>
            </p:cNvSpPr>
            <p:nvPr/>
          </p:nvSpPr>
          <p:spPr bwMode="auto">
            <a:xfrm>
              <a:off x="5708328" y="3408115"/>
              <a:ext cx="417234" cy="400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90" name="TextBox 56">
              <a:extLst>
                <a:ext uri="{FF2B5EF4-FFF2-40B4-BE49-F238E27FC236}">
                  <a16:creationId xmlns:a16="http://schemas.microsoft.com/office/drawing/2014/main" xmlns="" id="{84C3870C-17EA-1805-130C-9179B1102017}"/>
                </a:ext>
              </a:extLst>
            </p:cNvPr>
            <p:cNvSpPr txBox="1">
              <a:spLocks noChangeArrowheads="1"/>
            </p:cNvSpPr>
            <p:nvPr/>
          </p:nvSpPr>
          <p:spPr bwMode="auto">
            <a:xfrm>
              <a:off x="5340028" y="3411290"/>
              <a:ext cx="417234" cy="400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grpSp>
      <p:grpSp>
        <p:nvGrpSpPr>
          <p:cNvPr id="5" name="Group 68">
            <a:extLst>
              <a:ext uri="{FF2B5EF4-FFF2-40B4-BE49-F238E27FC236}">
                <a16:creationId xmlns:a16="http://schemas.microsoft.com/office/drawing/2014/main" xmlns="" id="{B0F8C2A6-15EC-6E75-D735-B9EB5A702517}"/>
              </a:ext>
            </a:extLst>
          </p:cNvPr>
          <p:cNvGrpSpPr>
            <a:grpSpLocks/>
          </p:cNvGrpSpPr>
          <p:nvPr/>
        </p:nvGrpSpPr>
        <p:grpSpPr bwMode="auto">
          <a:xfrm>
            <a:off x="1144192" y="1073152"/>
            <a:ext cx="3210477" cy="1891745"/>
            <a:chOff x="373063" y="4391025"/>
            <a:chExt cx="4280637" cy="1891745"/>
          </a:xfrm>
        </p:grpSpPr>
        <p:sp>
          <p:nvSpPr>
            <p:cNvPr id="29776" name="TextBox 57">
              <a:extLst>
                <a:ext uri="{FF2B5EF4-FFF2-40B4-BE49-F238E27FC236}">
                  <a16:creationId xmlns:a16="http://schemas.microsoft.com/office/drawing/2014/main" xmlns="" id="{22F77FB8-5E20-7768-F7C0-6B59D989F050}"/>
                </a:ext>
              </a:extLst>
            </p:cNvPr>
            <p:cNvSpPr txBox="1">
              <a:spLocks noChangeArrowheads="1"/>
            </p:cNvSpPr>
            <p:nvPr/>
          </p:nvSpPr>
          <p:spPr bwMode="auto">
            <a:xfrm>
              <a:off x="1995488" y="5002213"/>
              <a:ext cx="115031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I:0/7</a:t>
              </a:r>
            </a:p>
          </p:txBody>
        </p:sp>
        <p:sp>
          <p:nvSpPr>
            <p:cNvPr id="29777" name="TextBox 58">
              <a:extLst>
                <a:ext uri="{FF2B5EF4-FFF2-40B4-BE49-F238E27FC236}">
                  <a16:creationId xmlns:a16="http://schemas.microsoft.com/office/drawing/2014/main" xmlns="" id="{A2983585-8106-333C-7F13-589DFB54ACD3}"/>
                </a:ext>
              </a:extLst>
            </p:cNvPr>
            <p:cNvSpPr txBox="1">
              <a:spLocks noChangeArrowheads="1"/>
            </p:cNvSpPr>
            <p:nvPr/>
          </p:nvSpPr>
          <p:spPr bwMode="auto">
            <a:xfrm>
              <a:off x="373063" y="4741863"/>
              <a:ext cx="140756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File Type</a:t>
              </a:r>
            </a:p>
          </p:txBody>
        </p:sp>
        <p:sp>
          <p:nvSpPr>
            <p:cNvPr id="29778" name="TextBox 59">
              <a:extLst>
                <a:ext uri="{FF2B5EF4-FFF2-40B4-BE49-F238E27FC236}">
                  <a16:creationId xmlns:a16="http://schemas.microsoft.com/office/drawing/2014/main" xmlns="" id="{D58FDE78-BA8A-9CF1-EB2B-4238475008F7}"/>
                </a:ext>
              </a:extLst>
            </p:cNvPr>
            <p:cNvSpPr txBox="1">
              <a:spLocks noChangeArrowheads="1"/>
            </p:cNvSpPr>
            <p:nvPr/>
          </p:nvSpPr>
          <p:spPr bwMode="auto">
            <a:xfrm>
              <a:off x="1973263" y="5913438"/>
              <a:ext cx="115347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Word #</a:t>
              </a:r>
            </a:p>
          </p:txBody>
        </p:sp>
        <p:sp>
          <p:nvSpPr>
            <p:cNvPr id="29779" name="TextBox 60">
              <a:extLst>
                <a:ext uri="{FF2B5EF4-FFF2-40B4-BE49-F238E27FC236}">
                  <a16:creationId xmlns:a16="http://schemas.microsoft.com/office/drawing/2014/main" xmlns="" id="{5449E698-0EF4-7D4C-CFDA-432349F8C2AE}"/>
                </a:ext>
              </a:extLst>
            </p:cNvPr>
            <p:cNvSpPr txBox="1">
              <a:spLocks noChangeArrowheads="1"/>
            </p:cNvSpPr>
            <p:nvPr/>
          </p:nvSpPr>
          <p:spPr bwMode="auto">
            <a:xfrm>
              <a:off x="3800475" y="4710113"/>
              <a:ext cx="8532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Bit #</a:t>
              </a:r>
            </a:p>
          </p:txBody>
        </p:sp>
        <p:cxnSp>
          <p:nvCxnSpPr>
            <p:cNvPr id="62" name="Straight Arrow Connector 61">
              <a:extLst>
                <a:ext uri="{FF2B5EF4-FFF2-40B4-BE49-F238E27FC236}">
                  <a16:creationId xmlns:a16="http://schemas.microsoft.com/office/drawing/2014/main" xmlns="" id="{5777CE44-4691-B70B-5D59-E9203546360D}"/>
                </a:ext>
              </a:extLst>
            </p:cNvPr>
            <p:cNvCxnSpPr>
              <a:endCxn id="29776" idx="1"/>
            </p:cNvCxnSpPr>
            <p:nvPr/>
          </p:nvCxnSpPr>
          <p:spPr bwMode="auto">
            <a:xfrm>
              <a:off x="1208088" y="5111750"/>
              <a:ext cx="787400" cy="15207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xmlns="" id="{294773B5-3EE5-E886-3423-7A16A515868F}"/>
                </a:ext>
              </a:extLst>
            </p:cNvPr>
            <p:cNvCxnSpPr>
              <a:cxnSpLocks/>
              <a:endCxn id="29776" idx="3"/>
            </p:cNvCxnSpPr>
            <p:nvPr/>
          </p:nvCxnSpPr>
          <p:spPr bwMode="auto">
            <a:xfrm flipH="1">
              <a:off x="3145805" y="4941888"/>
              <a:ext cx="799135" cy="32193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xmlns="" id="{5B9D287B-8C29-EACE-F664-E39B12335828}"/>
                </a:ext>
              </a:extLst>
            </p:cNvPr>
            <p:cNvCxnSpPr>
              <a:cxnSpLocks/>
            </p:cNvCxnSpPr>
            <p:nvPr/>
          </p:nvCxnSpPr>
          <p:spPr bwMode="auto">
            <a:xfrm flipV="1">
              <a:off x="2432050" y="5391150"/>
              <a:ext cx="0" cy="59213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9783" name="TextBox 64">
              <a:extLst>
                <a:ext uri="{FF2B5EF4-FFF2-40B4-BE49-F238E27FC236}">
                  <a16:creationId xmlns:a16="http://schemas.microsoft.com/office/drawing/2014/main" xmlns="" id="{4281341A-5B2C-C9BD-8683-998AD9F81AB0}"/>
                </a:ext>
              </a:extLst>
            </p:cNvPr>
            <p:cNvSpPr txBox="1">
              <a:spLocks noChangeArrowheads="1"/>
            </p:cNvSpPr>
            <p:nvPr/>
          </p:nvSpPr>
          <p:spPr bwMode="auto">
            <a:xfrm>
              <a:off x="1744663" y="4391025"/>
              <a:ext cx="9985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Colon</a:t>
              </a:r>
            </a:p>
          </p:txBody>
        </p:sp>
        <p:cxnSp>
          <p:nvCxnSpPr>
            <p:cNvPr id="66" name="Straight Arrow Connector 65">
              <a:extLst>
                <a:ext uri="{FF2B5EF4-FFF2-40B4-BE49-F238E27FC236}">
                  <a16:creationId xmlns:a16="http://schemas.microsoft.com/office/drawing/2014/main" xmlns="" id="{184C54A4-6657-BCC1-6D93-409EBF973741}"/>
                </a:ext>
              </a:extLst>
            </p:cNvPr>
            <p:cNvCxnSpPr>
              <a:cxnSpLocks/>
            </p:cNvCxnSpPr>
            <p:nvPr/>
          </p:nvCxnSpPr>
          <p:spPr bwMode="auto">
            <a:xfrm>
              <a:off x="2092325" y="4664075"/>
              <a:ext cx="141288" cy="41433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xmlns="" id="{02313212-2D2F-5B8D-D8FF-2500673493A1}"/>
                </a:ext>
              </a:extLst>
            </p:cNvPr>
            <p:cNvCxnSpPr>
              <a:cxnSpLocks/>
            </p:cNvCxnSpPr>
            <p:nvPr/>
          </p:nvCxnSpPr>
          <p:spPr bwMode="auto">
            <a:xfrm flipH="1">
              <a:off x="2659063" y="4579938"/>
              <a:ext cx="304800" cy="4445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sp>
        <p:nvSpPr>
          <p:cNvPr id="68" name="TextBox 67">
            <a:extLst>
              <a:ext uri="{FF2B5EF4-FFF2-40B4-BE49-F238E27FC236}">
                <a16:creationId xmlns:a16="http://schemas.microsoft.com/office/drawing/2014/main" xmlns="" id="{7797307D-3B53-3A5B-B4EE-18A53E6D1589}"/>
              </a:ext>
            </a:extLst>
          </p:cNvPr>
          <p:cNvSpPr txBox="1">
            <a:spLocks noChangeArrowheads="1"/>
          </p:cNvSpPr>
          <p:nvPr/>
        </p:nvSpPr>
        <p:spPr bwMode="auto">
          <a:xfrm>
            <a:off x="2771776" y="841375"/>
            <a:ext cx="9156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Hyphen</a:t>
            </a:r>
          </a:p>
        </p:txBody>
      </p:sp>
      <p:sp>
        <p:nvSpPr>
          <p:cNvPr id="118" name="TextBox 117">
            <a:extLst>
              <a:ext uri="{FF2B5EF4-FFF2-40B4-BE49-F238E27FC236}">
                <a16:creationId xmlns:a16="http://schemas.microsoft.com/office/drawing/2014/main" xmlns="" id="{DB8AD0A5-35AC-8DA8-F48F-76F2B3E2D492}"/>
              </a:ext>
            </a:extLst>
          </p:cNvPr>
          <p:cNvSpPr txBox="1">
            <a:spLocks noChangeArrowheads="1"/>
          </p:cNvSpPr>
          <p:nvPr/>
        </p:nvSpPr>
        <p:spPr bwMode="auto">
          <a:xfrm>
            <a:off x="1278731" y="4089400"/>
            <a:ext cx="105567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File Type</a:t>
            </a:r>
          </a:p>
        </p:txBody>
      </p:sp>
      <p:grpSp>
        <p:nvGrpSpPr>
          <p:cNvPr id="6" name="Group 118">
            <a:extLst>
              <a:ext uri="{FF2B5EF4-FFF2-40B4-BE49-F238E27FC236}">
                <a16:creationId xmlns:a16="http://schemas.microsoft.com/office/drawing/2014/main" xmlns="" id="{7861F298-9DD1-95FF-6D7E-45DADE0030D6}"/>
              </a:ext>
            </a:extLst>
          </p:cNvPr>
          <p:cNvGrpSpPr>
            <a:grpSpLocks/>
          </p:cNvGrpSpPr>
          <p:nvPr/>
        </p:nvGrpSpPr>
        <p:grpSpPr bwMode="auto">
          <a:xfrm>
            <a:off x="1778794" y="3654427"/>
            <a:ext cx="2584210" cy="2033033"/>
            <a:chOff x="5449888" y="4249738"/>
            <a:chExt cx="3445612" cy="2033032"/>
          </a:xfrm>
        </p:grpSpPr>
        <p:sp>
          <p:nvSpPr>
            <p:cNvPr id="29766" name="TextBox 119">
              <a:extLst>
                <a:ext uri="{FF2B5EF4-FFF2-40B4-BE49-F238E27FC236}">
                  <a16:creationId xmlns:a16="http://schemas.microsoft.com/office/drawing/2014/main" xmlns="" id="{EE581AD1-2CA1-8069-330C-C1265AF6B46E}"/>
                </a:ext>
              </a:extLst>
            </p:cNvPr>
            <p:cNvSpPr txBox="1">
              <a:spLocks noChangeArrowheads="1"/>
            </p:cNvSpPr>
            <p:nvPr/>
          </p:nvSpPr>
          <p:spPr bwMode="auto">
            <a:xfrm>
              <a:off x="6237288" y="4976813"/>
              <a:ext cx="157564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O:0/10</a:t>
              </a:r>
            </a:p>
          </p:txBody>
        </p:sp>
        <p:sp>
          <p:nvSpPr>
            <p:cNvPr id="29767" name="TextBox 120">
              <a:extLst>
                <a:ext uri="{FF2B5EF4-FFF2-40B4-BE49-F238E27FC236}">
                  <a16:creationId xmlns:a16="http://schemas.microsoft.com/office/drawing/2014/main" xmlns="" id="{51BCF1BB-E5D6-ED79-332E-255A277BBD88}"/>
                </a:ext>
              </a:extLst>
            </p:cNvPr>
            <p:cNvSpPr txBox="1">
              <a:spLocks noChangeArrowheads="1"/>
            </p:cNvSpPr>
            <p:nvPr/>
          </p:nvSpPr>
          <p:spPr bwMode="auto">
            <a:xfrm>
              <a:off x="6373813" y="5913438"/>
              <a:ext cx="115347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Word #</a:t>
              </a:r>
            </a:p>
          </p:txBody>
        </p:sp>
        <p:sp>
          <p:nvSpPr>
            <p:cNvPr id="29768" name="TextBox 121">
              <a:extLst>
                <a:ext uri="{FF2B5EF4-FFF2-40B4-BE49-F238E27FC236}">
                  <a16:creationId xmlns:a16="http://schemas.microsoft.com/office/drawing/2014/main" xmlns="" id="{92470FF9-936B-8611-63E8-1BB1B1F7643D}"/>
                </a:ext>
              </a:extLst>
            </p:cNvPr>
            <p:cNvSpPr txBox="1">
              <a:spLocks noChangeArrowheads="1"/>
            </p:cNvSpPr>
            <p:nvPr/>
          </p:nvSpPr>
          <p:spPr bwMode="auto">
            <a:xfrm>
              <a:off x="8042275" y="4683125"/>
              <a:ext cx="8532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Bit #</a:t>
              </a:r>
            </a:p>
          </p:txBody>
        </p:sp>
        <p:cxnSp>
          <p:nvCxnSpPr>
            <p:cNvPr id="123" name="Straight Arrow Connector 122">
              <a:extLst>
                <a:ext uri="{FF2B5EF4-FFF2-40B4-BE49-F238E27FC236}">
                  <a16:creationId xmlns:a16="http://schemas.microsoft.com/office/drawing/2014/main" xmlns="" id="{2839E848-839C-B5A8-6BA6-D390B281D2DA}"/>
                </a:ext>
              </a:extLst>
            </p:cNvPr>
            <p:cNvCxnSpPr>
              <a:endCxn id="29766" idx="1"/>
            </p:cNvCxnSpPr>
            <p:nvPr/>
          </p:nvCxnSpPr>
          <p:spPr bwMode="auto">
            <a:xfrm>
              <a:off x="5449888" y="5084763"/>
              <a:ext cx="787400" cy="15366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xmlns="" id="{94D16C0B-D66D-F857-9D14-A93FCB2DBA7A}"/>
                </a:ext>
              </a:extLst>
            </p:cNvPr>
            <p:cNvCxnSpPr>
              <a:cxnSpLocks/>
              <a:endCxn id="29766" idx="3"/>
            </p:cNvCxnSpPr>
            <p:nvPr/>
          </p:nvCxnSpPr>
          <p:spPr bwMode="auto">
            <a:xfrm flipH="1">
              <a:off x="7812933" y="4916488"/>
              <a:ext cx="373807" cy="32193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xmlns="" id="{0F257A87-7FAC-8E79-260C-55A7BB9AD8A7}"/>
                </a:ext>
              </a:extLst>
            </p:cNvPr>
            <p:cNvCxnSpPr>
              <a:cxnSpLocks/>
            </p:cNvCxnSpPr>
            <p:nvPr/>
          </p:nvCxnSpPr>
          <p:spPr bwMode="auto">
            <a:xfrm flipV="1">
              <a:off x="6834188" y="5391150"/>
              <a:ext cx="0" cy="59213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9772" name="TextBox 125">
              <a:extLst>
                <a:ext uri="{FF2B5EF4-FFF2-40B4-BE49-F238E27FC236}">
                  <a16:creationId xmlns:a16="http://schemas.microsoft.com/office/drawing/2014/main" xmlns="" id="{33F4994C-B2DC-CDD2-FC41-0CD2E81E4540}"/>
                </a:ext>
              </a:extLst>
            </p:cNvPr>
            <p:cNvSpPr txBox="1">
              <a:spLocks noChangeArrowheads="1"/>
            </p:cNvSpPr>
            <p:nvPr/>
          </p:nvSpPr>
          <p:spPr bwMode="auto">
            <a:xfrm>
              <a:off x="5986462" y="4365625"/>
              <a:ext cx="9985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Colon</a:t>
              </a:r>
            </a:p>
          </p:txBody>
        </p:sp>
        <p:cxnSp>
          <p:nvCxnSpPr>
            <p:cNvPr id="127" name="Straight Arrow Connector 126">
              <a:extLst>
                <a:ext uri="{FF2B5EF4-FFF2-40B4-BE49-F238E27FC236}">
                  <a16:creationId xmlns:a16="http://schemas.microsoft.com/office/drawing/2014/main" xmlns="" id="{336E7230-58CD-4ACA-39EE-3C1A28F1D66B}"/>
                </a:ext>
              </a:extLst>
            </p:cNvPr>
            <p:cNvCxnSpPr>
              <a:cxnSpLocks/>
            </p:cNvCxnSpPr>
            <p:nvPr/>
          </p:nvCxnSpPr>
          <p:spPr bwMode="auto">
            <a:xfrm>
              <a:off x="6469063" y="4660901"/>
              <a:ext cx="142875" cy="41433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xmlns="" id="{EED6D59C-A669-DCEA-4364-FFC4FC02F409}"/>
                </a:ext>
              </a:extLst>
            </p:cNvPr>
            <p:cNvCxnSpPr>
              <a:cxnSpLocks/>
            </p:cNvCxnSpPr>
            <p:nvPr/>
          </p:nvCxnSpPr>
          <p:spPr bwMode="auto">
            <a:xfrm flipH="1">
              <a:off x="7004051" y="4630738"/>
              <a:ext cx="304800" cy="4445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9775" name="TextBox 128">
              <a:extLst>
                <a:ext uri="{FF2B5EF4-FFF2-40B4-BE49-F238E27FC236}">
                  <a16:creationId xmlns:a16="http://schemas.microsoft.com/office/drawing/2014/main" xmlns="" id="{B37481FD-B79E-E594-E8EE-FAB4D401E5AC}"/>
                </a:ext>
              </a:extLst>
            </p:cNvPr>
            <p:cNvSpPr txBox="1">
              <a:spLocks noChangeArrowheads="1"/>
            </p:cNvSpPr>
            <p:nvPr/>
          </p:nvSpPr>
          <p:spPr bwMode="auto">
            <a:xfrm>
              <a:off x="6915150" y="4249738"/>
              <a:ext cx="12208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Hyphen</a:t>
              </a:r>
            </a:p>
          </p:txBody>
        </p:sp>
      </p:grpSp>
      <p:grpSp>
        <p:nvGrpSpPr>
          <p:cNvPr id="7" name="Group 129">
            <a:extLst>
              <a:ext uri="{FF2B5EF4-FFF2-40B4-BE49-F238E27FC236}">
                <a16:creationId xmlns:a16="http://schemas.microsoft.com/office/drawing/2014/main" xmlns="" id="{81266D7E-B2EC-9B1C-D15A-A830AE678923}"/>
              </a:ext>
            </a:extLst>
          </p:cNvPr>
          <p:cNvGrpSpPr>
            <a:grpSpLocks/>
          </p:cNvGrpSpPr>
          <p:nvPr/>
        </p:nvGrpSpPr>
        <p:grpSpPr bwMode="auto">
          <a:xfrm>
            <a:off x="3273029" y="5067300"/>
            <a:ext cx="4649436" cy="1270530"/>
            <a:chOff x="323528" y="2874807"/>
            <a:chExt cx="6198025" cy="1272026"/>
          </a:xfrm>
        </p:grpSpPr>
        <p:grpSp>
          <p:nvGrpSpPr>
            <p:cNvPr id="8" name="Group 102">
              <a:extLst>
                <a:ext uri="{FF2B5EF4-FFF2-40B4-BE49-F238E27FC236}">
                  <a16:creationId xmlns:a16="http://schemas.microsoft.com/office/drawing/2014/main" xmlns="" id="{2C82C20B-D27C-FD86-48D4-249C7A7358C3}"/>
                </a:ext>
              </a:extLst>
            </p:cNvPr>
            <p:cNvGrpSpPr>
              <a:grpSpLocks/>
            </p:cNvGrpSpPr>
            <p:nvPr/>
          </p:nvGrpSpPr>
          <p:grpSpPr bwMode="auto">
            <a:xfrm>
              <a:off x="323528" y="2874807"/>
              <a:ext cx="6198025" cy="1272026"/>
              <a:chOff x="107504" y="5195736"/>
              <a:chExt cx="6198518" cy="1272721"/>
            </a:xfrm>
          </p:grpSpPr>
          <p:grpSp>
            <p:nvGrpSpPr>
              <p:cNvPr id="9" name="Group 2">
                <a:extLst>
                  <a:ext uri="{FF2B5EF4-FFF2-40B4-BE49-F238E27FC236}">
                    <a16:creationId xmlns:a16="http://schemas.microsoft.com/office/drawing/2014/main" xmlns="" id="{BE6C86D3-B558-C7F6-9392-C92B2080558C}"/>
                  </a:ext>
                </a:extLst>
              </p:cNvPr>
              <p:cNvGrpSpPr>
                <a:grpSpLocks/>
              </p:cNvGrpSpPr>
              <p:nvPr/>
            </p:nvGrpSpPr>
            <p:grpSpPr bwMode="auto">
              <a:xfrm>
                <a:off x="132184" y="5745706"/>
                <a:ext cx="6096000" cy="392714"/>
                <a:chOff x="912" y="1248"/>
                <a:chExt cx="3840" cy="240"/>
              </a:xfrm>
            </p:grpSpPr>
            <p:sp>
              <p:nvSpPr>
                <p:cNvPr id="29750" name="Rectangle 3">
                  <a:extLst>
                    <a:ext uri="{FF2B5EF4-FFF2-40B4-BE49-F238E27FC236}">
                      <a16:creationId xmlns:a16="http://schemas.microsoft.com/office/drawing/2014/main" xmlns="" id="{F17B8EF4-8BBF-C9A1-ED2C-68FCAF354D22}"/>
                    </a:ext>
                  </a:extLst>
                </p:cNvPr>
                <p:cNvSpPr>
                  <a:spLocks noChangeArrowheads="1"/>
                </p:cNvSpPr>
                <p:nvPr/>
              </p:nvSpPr>
              <p:spPr bwMode="auto">
                <a:xfrm>
                  <a:off x="91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51" name="Rectangle 4">
                  <a:extLst>
                    <a:ext uri="{FF2B5EF4-FFF2-40B4-BE49-F238E27FC236}">
                      <a16:creationId xmlns:a16="http://schemas.microsoft.com/office/drawing/2014/main" xmlns="" id="{5E957252-BBC5-1C1E-9386-D4ABB32EEF62}"/>
                    </a:ext>
                  </a:extLst>
                </p:cNvPr>
                <p:cNvSpPr>
                  <a:spLocks noChangeArrowheads="1"/>
                </p:cNvSpPr>
                <p:nvPr/>
              </p:nvSpPr>
              <p:spPr bwMode="auto">
                <a:xfrm>
                  <a:off x="115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52" name="Rectangle 5">
                  <a:extLst>
                    <a:ext uri="{FF2B5EF4-FFF2-40B4-BE49-F238E27FC236}">
                      <a16:creationId xmlns:a16="http://schemas.microsoft.com/office/drawing/2014/main" xmlns="" id="{15C9D17C-4D53-35A4-CE0B-8580B05645AD}"/>
                    </a:ext>
                  </a:extLst>
                </p:cNvPr>
                <p:cNvSpPr>
                  <a:spLocks noChangeArrowheads="1"/>
                </p:cNvSpPr>
                <p:nvPr/>
              </p:nvSpPr>
              <p:spPr bwMode="auto">
                <a:xfrm>
                  <a:off x="139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53" name="Rectangle 6">
                  <a:extLst>
                    <a:ext uri="{FF2B5EF4-FFF2-40B4-BE49-F238E27FC236}">
                      <a16:creationId xmlns:a16="http://schemas.microsoft.com/office/drawing/2014/main" xmlns="" id="{3DA716B9-834C-4F9A-8005-88FF226D8EDB}"/>
                    </a:ext>
                  </a:extLst>
                </p:cNvPr>
                <p:cNvSpPr>
                  <a:spLocks noChangeArrowheads="1"/>
                </p:cNvSpPr>
                <p:nvPr/>
              </p:nvSpPr>
              <p:spPr bwMode="auto">
                <a:xfrm>
                  <a:off x="163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54" name="Rectangle 7">
                  <a:extLst>
                    <a:ext uri="{FF2B5EF4-FFF2-40B4-BE49-F238E27FC236}">
                      <a16:creationId xmlns:a16="http://schemas.microsoft.com/office/drawing/2014/main" xmlns="" id="{21F9CCA1-152A-4015-F55E-CA37A7A67FE8}"/>
                    </a:ext>
                  </a:extLst>
                </p:cNvPr>
                <p:cNvSpPr>
                  <a:spLocks noChangeArrowheads="1"/>
                </p:cNvSpPr>
                <p:nvPr/>
              </p:nvSpPr>
              <p:spPr bwMode="auto">
                <a:xfrm>
                  <a:off x="187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55" name="Rectangle 8">
                  <a:extLst>
                    <a:ext uri="{FF2B5EF4-FFF2-40B4-BE49-F238E27FC236}">
                      <a16:creationId xmlns:a16="http://schemas.microsoft.com/office/drawing/2014/main" xmlns="" id="{8EE5779D-6889-542D-7A0F-7313D70210D8}"/>
                    </a:ext>
                  </a:extLst>
                </p:cNvPr>
                <p:cNvSpPr>
                  <a:spLocks noChangeArrowheads="1"/>
                </p:cNvSpPr>
                <p:nvPr/>
              </p:nvSpPr>
              <p:spPr bwMode="auto">
                <a:xfrm>
                  <a:off x="211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56" name="Rectangle 9">
                  <a:extLst>
                    <a:ext uri="{FF2B5EF4-FFF2-40B4-BE49-F238E27FC236}">
                      <a16:creationId xmlns:a16="http://schemas.microsoft.com/office/drawing/2014/main" xmlns="" id="{BE526DD5-82A3-769B-A541-B55E4A28A80B}"/>
                    </a:ext>
                  </a:extLst>
                </p:cNvPr>
                <p:cNvSpPr>
                  <a:spLocks noChangeArrowheads="1"/>
                </p:cNvSpPr>
                <p:nvPr/>
              </p:nvSpPr>
              <p:spPr bwMode="auto">
                <a:xfrm>
                  <a:off x="235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57" name="Rectangle 10">
                  <a:extLst>
                    <a:ext uri="{FF2B5EF4-FFF2-40B4-BE49-F238E27FC236}">
                      <a16:creationId xmlns:a16="http://schemas.microsoft.com/office/drawing/2014/main" xmlns="" id="{223C5884-A577-B19A-1828-6B8C97A467A1}"/>
                    </a:ext>
                  </a:extLst>
                </p:cNvPr>
                <p:cNvSpPr>
                  <a:spLocks noChangeArrowheads="1"/>
                </p:cNvSpPr>
                <p:nvPr/>
              </p:nvSpPr>
              <p:spPr bwMode="auto">
                <a:xfrm>
                  <a:off x="259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58" name="Rectangle 11">
                  <a:extLst>
                    <a:ext uri="{FF2B5EF4-FFF2-40B4-BE49-F238E27FC236}">
                      <a16:creationId xmlns:a16="http://schemas.microsoft.com/office/drawing/2014/main" xmlns="" id="{C846C089-631A-5FA3-644F-45A6CFF26AD6}"/>
                    </a:ext>
                  </a:extLst>
                </p:cNvPr>
                <p:cNvSpPr>
                  <a:spLocks noChangeArrowheads="1"/>
                </p:cNvSpPr>
                <p:nvPr/>
              </p:nvSpPr>
              <p:spPr bwMode="auto">
                <a:xfrm>
                  <a:off x="283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59" name="Rectangle 12">
                  <a:extLst>
                    <a:ext uri="{FF2B5EF4-FFF2-40B4-BE49-F238E27FC236}">
                      <a16:creationId xmlns:a16="http://schemas.microsoft.com/office/drawing/2014/main" xmlns="" id="{4805A308-819F-3910-2707-30C53AAEC8B6}"/>
                    </a:ext>
                  </a:extLst>
                </p:cNvPr>
                <p:cNvSpPr>
                  <a:spLocks noChangeArrowheads="1"/>
                </p:cNvSpPr>
                <p:nvPr/>
              </p:nvSpPr>
              <p:spPr bwMode="auto">
                <a:xfrm>
                  <a:off x="307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60" name="Rectangle 13">
                  <a:extLst>
                    <a:ext uri="{FF2B5EF4-FFF2-40B4-BE49-F238E27FC236}">
                      <a16:creationId xmlns:a16="http://schemas.microsoft.com/office/drawing/2014/main" xmlns="" id="{AEE672C0-4A76-F213-437D-4BCB3211756A}"/>
                    </a:ext>
                  </a:extLst>
                </p:cNvPr>
                <p:cNvSpPr>
                  <a:spLocks noChangeArrowheads="1"/>
                </p:cNvSpPr>
                <p:nvPr/>
              </p:nvSpPr>
              <p:spPr bwMode="auto">
                <a:xfrm>
                  <a:off x="331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61" name="Rectangle 14">
                  <a:extLst>
                    <a:ext uri="{FF2B5EF4-FFF2-40B4-BE49-F238E27FC236}">
                      <a16:creationId xmlns:a16="http://schemas.microsoft.com/office/drawing/2014/main" xmlns="" id="{C3E5A245-3359-C62B-CFB9-AEBBB6F089C1}"/>
                    </a:ext>
                  </a:extLst>
                </p:cNvPr>
                <p:cNvSpPr>
                  <a:spLocks noChangeArrowheads="1"/>
                </p:cNvSpPr>
                <p:nvPr/>
              </p:nvSpPr>
              <p:spPr bwMode="auto">
                <a:xfrm>
                  <a:off x="355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62" name="Rectangle 15">
                  <a:extLst>
                    <a:ext uri="{FF2B5EF4-FFF2-40B4-BE49-F238E27FC236}">
                      <a16:creationId xmlns:a16="http://schemas.microsoft.com/office/drawing/2014/main" xmlns="" id="{AEAE32EB-FAE2-8773-0D2B-CD4630084A68}"/>
                    </a:ext>
                  </a:extLst>
                </p:cNvPr>
                <p:cNvSpPr>
                  <a:spLocks noChangeArrowheads="1"/>
                </p:cNvSpPr>
                <p:nvPr/>
              </p:nvSpPr>
              <p:spPr bwMode="auto">
                <a:xfrm>
                  <a:off x="379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63" name="Rectangle 16">
                  <a:extLst>
                    <a:ext uri="{FF2B5EF4-FFF2-40B4-BE49-F238E27FC236}">
                      <a16:creationId xmlns:a16="http://schemas.microsoft.com/office/drawing/2014/main" xmlns="" id="{9D8F3B2B-39C1-9578-F978-7A8CCCF42E27}"/>
                    </a:ext>
                  </a:extLst>
                </p:cNvPr>
                <p:cNvSpPr>
                  <a:spLocks noChangeArrowheads="1"/>
                </p:cNvSpPr>
                <p:nvPr/>
              </p:nvSpPr>
              <p:spPr bwMode="auto">
                <a:xfrm>
                  <a:off x="403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64" name="Rectangle 17">
                  <a:extLst>
                    <a:ext uri="{FF2B5EF4-FFF2-40B4-BE49-F238E27FC236}">
                      <a16:creationId xmlns:a16="http://schemas.microsoft.com/office/drawing/2014/main" xmlns="" id="{F8B1A79C-898B-8BB0-D9F7-3056C206A12E}"/>
                    </a:ext>
                  </a:extLst>
                </p:cNvPr>
                <p:cNvSpPr>
                  <a:spLocks noChangeArrowheads="1"/>
                </p:cNvSpPr>
                <p:nvPr/>
              </p:nvSpPr>
              <p:spPr bwMode="auto">
                <a:xfrm>
                  <a:off x="427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65" name="Rectangle 18">
                  <a:extLst>
                    <a:ext uri="{FF2B5EF4-FFF2-40B4-BE49-F238E27FC236}">
                      <a16:creationId xmlns:a16="http://schemas.microsoft.com/office/drawing/2014/main" xmlns="" id="{F1911849-48A5-3C7A-8C02-D6A35B408070}"/>
                    </a:ext>
                  </a:extLst>
                </p:cNvPr>
                <p:cNvSpPr>
                  <a:spLocks noChangeArrowheads="1"/>
                </p:cNvSpPr>
                <p:nvPr/>
              </p:nvSpPr>
              <p:spPr bwMode="auto">
                <a:xfrm>
                  <a:off x="451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grpSp>
          <p:sp>
            <p:nvSpPr>
              <p:cNvPr id="29721" name="Text Box 19">
                <a:extLst>
                  <a:ext uri="{FF2B5EF4-FFF2-40B4-BE49-F238E27FC236}">
                    <a16:creationId xmlns:a16="http://schemas.microsoft.com/office/drawing/2014/main" xmlns="" id="{6DF2EACF-7B70-32B4-1A2E-35574ECE4359}"/>
                  </a:ext>
                </a:extLst>
              </p:cNvPr>
              <p:cNvSpPr txBox="1">
                <a:spLocks noChangeArrowheads="1"/>
              </p:cNvSpPr>
              <p:nvPr/>
            </p:nvSpPr>
            <p:spPr bwMode="auto">
              <a:xfrm>
                <a:off x="2061265" y="5195736"/>
                <a:ext cx="3676729" cy="3699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Times New Roman" panose="02020603050405020304" pitchFamily="18" charset="0"/>
                  </a:rPr>
                  <a:t>Output Image Table Word 0</a:t>
                </a:r>
              </a:p>
            </p:txBody>
          </p:sp>
          <p:sp>
            <p:nvSpPr>
              <p:cNvPr id="29722" name="TextBox 64">
                <a:extLst>
                  <a:ext uri="{FF2B5EF4-FFF2-40B4-BE49-F238E27FC236}">
                    <a16:creationId xmlns:a16="http://schemas.microsoft.com/office/drawing/2014/main" xmlns="" id="{C79C508F-5F9A-BA87-2ED2-37D3C8DA21D7}"/>
                  </a:ext>
                </a:extLst>
              </p:cNvPr>
              <p:cNvSpPr txBox="1">
                <a:spLocks noChangeArrowheads="1"/>
              </p:cNvSpPr>
              <p:nvPr/>
            </p:nvSpPr>
            <p:spPr bwMode="auto">
              <a:xfrm>
                <a:off x="107504" y="6145559"/>
                <a:ext cx="485546"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15</a:t>
                </a:r>
              </a:p>
            </p:txBody>
          </p:sp>
          <p:sp>
            <p:nvSpPr>
              <p:cNvPr id="29723" name="TextBox 65">
                <a:extLst>
                  <a:ext uri="{FF2B5EF4-FFF2-40B4-BE49-F238E27FC236}">
                    <a16:creationId xmlns:a16="http://schemas.microsoft.com/office/drawing/2014/main" xmlns="" id="{9B1E8901-E063-4E97-4FD8-C12887457603}"/>
                  </a:ext>
                </a:extLst>
              </p:cNvPr>
              <p:cNvSpPr txBox="1">
                <a:spLocks noChangeArrowheads="1"/>
              </p:cNvSpPr>
              <p:nvPr/>
            </p:nvSpPr>
            <p:spPr bwMode="auto">
              <a:xfrm>
                <a:off x="535390" y="6145559"/>
                <a:ext cx="485546"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14</a:t>
                </a:r>
              </a:p>
            </p:txBody>
          </p:sp>
          <p:sp>
            <p:nvSpPr>
              <p:cNvPr id="29724" name="TextBox 66">
                <a:extLst>
                  <a:ext uri="{FF2B5EF4-FFF2-40B4-BE49-F238E27FC236}">
                    <a16:creationId xmlns:a16="http://schemas.microsoft.com/office/drawing/2014/main" xmlns="" id="{56C10CD0-C593-11A9-96A5-8114CAEE5AE3}"/>
                  </a:ext>
                </a:extLst>
              </p:cNvPr>
              <p:cNvSpPr txBox="1">
                <a:spLocks noChangeArrowheads="1"/>
              </p:cNvSpPr>
              <p:nvPr/>
            </p:nvSpPr>
            <p:spPr bwMode="auto">
              <a:xfrm>
                <a:off x="899592" y="6138420"/>
                <a:ext cx="485546"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13</a:t>
                </a:r>
              </a:p>
            </p:txBody>
          </p:sp>
          <p:sp>
            <p:nvSpPr>
              <p:cNvPr id="29725" name="TextBox 67">
                <a:extLst>
                  <a:ext uri="{FF2B5EF4-FFF2-40B4-BE49-F238E27FC236}">
                    <a16:creationId xmlns:a16="http://schemas.microsoft.com/office/drawing/2014/main" xmlns="" id="{8AD11798-66B2-09BC-00E6-01C2B43A1F2F}"/>
                  </a:ext>
                </a:extLst>
              </p:cNvPr>
              <p:cNvSpPr txBox="1">
                <a:spLocks noChangeArrowheads="1"/>
              </p:cNvSpPr>
              <p:nvPr/>
            </p:nvSpPr>
            <p:spPr bwMode="auto">
              <a:xfrm>
                <a:off x="1259632" y="6138419"/>
                <a:ext cx="485546"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12</a:t>
                </a:r>
              </a:p>
            </p:txBody>
          </p:sp>
          <p:sp>
            <p:nvSpPr>
              <p:cNvPr id="29726" name="TextBox 68">
                <a:extLst>
                  <a:ext uri="{FF2B5EF4-FFF2-40B4-BE49-F238E27FC236}">
                    <a16:creationId xmlns:a16="http://schemas.microsoft.com/office/drawing/2014/main" xmlns="" id="{6434A233-2927-EF65-7C87-1B33567E0E5E}"/>
                  </a:ext>
                </a:extLst>
              </p:cNvPr>
              <p:cNvSpPr txBox="1">
                <a:spLocks noChangeArrowheads="1"/>
              </p:cNvSpPr>
              <p:nvPr/>
            </p:nvSpPr>
            <p:spPr bwMode="auto">
              <a:xfrm>
                <a:off x="1697392" y="6136058"/>
                <a:ext cx="476656"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11</a:t>
                </a:r>
              </a:p>
            </p:txBody>
          </p:sp>
          <p:sp>
            <p:nvSpPr>
              <p:cNvPr id="29727" name="TextBox 69">
                <a:extLst>
                  <a:ext uri="{FF2B5EF4-FFF2-40B4-BE49-F238E27FC236}">
                    <a16:creationId xmlns:a16="http://schemas.microsoft.com/office/drawing/2014/main" xmlns="" id="{24FDACA3-4E26-0BEA-DF26-13F27907ED5C}"/>
                  </a:ext>
                </a:extLst>
              </p:cNvPr>
              <p:cNvSpPr txBox="1">
                <a:spLocks noChangeArrowheads="1"/>
              </p:cNvSpPr>
              <p:nvPr/>
            </p:nvSpPr>
            <p:spPr bwMode="auto">
              <a:xfrm>
                <a:off x="2051721" y="6136058"/>
                <a:ext cx="485546"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10</a:t>
                </a:r>
              </a:p>
            </p:txBody>
          </p:sp>
          <p:sp>
            <p:nvSpPr>
              <p:cNvPr id="29728" name="TextBox 70">
                <a:extLst>
                  <a:ext uri="{FF2B5EF4-FFF2-40B4-BE49-F238E27FC236}">
                    <a16:creationId xmlns:a16="http://schemas.microsoft.com/office/drawing/2014/main" xmlns="" id="{5C6CA6F4-0F03-D7D2-F8FB-063A3B795C62}"/>
                  </a:ext>
                </a:extLst>
              </p:cNvPr>
              <p:cNvSpPr txBox="1">
                <a:spLocks noChangeArrowheads="1"/>
              </p:cNvSpPr>
              <p:nvPr/>
            </p:nvSpPr>
            <p:spPr bwMode="auto">
              <a:xfrm>
                <a:off x="2459223" y="6145559"/>
                <a:ext cx="365869"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9</a:t>
                </a:r>
              </a:p>
            </p:txBody>
          </p:sp>
          <p:sp>
            <p:nvSpPr>
              <p:cNvPr id="29729" name="TextBox 71">
                <a:extLst>
                  <a:ext uri="{FF2B5EF4-FFF2-40B4-BE49-F238E27FC236}">
                    <a16:creationId xmlns:a16="http://schemas.microsoft.com/office/drawing/2014/main" xmlns="" id="{1ECA73F0-EB00-1860-4BC8-1052F9E0362D}"/>
                  </a:ext>
                </a:extLst>
              </p:cNvPr>
              <p:cNvSpPr txBox="1">
                <a:spLocks noChangeArrowheads="1"/>
              </p:cNvSpPr>
              <p:nvPr/>
            </p:nvSpPr>
            <p:spPr bwMode="auto">
              <a:xfrm>
                <a:off x="3231497" y="6145559"/>
                <a:ext cx="365869"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7</a:t>
                </a:r>
              </a:p>
            </p:txBody>
          </p:sp>
          <p:sp>
            <p:nvSpPr>
              <p:cNvPr id="29730" name="TextBox 72">
                <a:extLst>
                  <a:ext uri="{FF2B5EF4-FFF2-40B4-BE49-F238E27FC236}">
                    <a16:creationId xmlns:a16="http://schemas.microsoft.com/office/drawing/2014/main" xmlns="" id="{BD3F8549-696C-273F-06F2-CD6A52419C16}"/>
                  </a:ext>
                </a:extLst>
              </p:cNvPr>
              <p:cNvSpPr txBox="1">
                <a:spLocks noChangeArrowheads="1"/>
              </p:cNvSpPr>
              <p:nvPr/>
            </p:nvSpPr>
            <p:spPr bwMode="auto">
              <a:xfrm>
                <a:off x="2839011" y="6145559"/>
                <a:ext cx="365869"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8</a:t>
                </a:r>
              </a:p>
            </p:txBody>
          </p:sp>
          <p:sp>
            <p:nvSpPr>
              <p:cNvPr id="29731" name="TextBox 73">
                <a:extLst>
                  <a:ext uri="{FF2B5EF4-FFF2-40B4-BE49-F238E27FC236}">
                    <a16:creationId xmlns:a16="http://schemas.microsoft.com/office/drawing/2014/main" xmlns="" id="{3E986285-26A3-F217-86DE-CA22EA861D20}"/>
                  </a:ext>
                </a:extLst>
              </p:cNvPr>
              <p:cNvSpPr txBox="1">
                <a:spLocks noChangeArrowheads="1"/>
              </p:cNvSpPr>
              <p:nvPr/>
            </p:nvSpPr>
            <p:spPr bwMode="auto">
              <a:xfrm>
                <a:off x="3630178" y="6145559"/>
                <a:ext cx="365869"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6</a:t>
                </a:r>
              </a:p>
            </p:txBody>
          </p:sp>
          <p:sp>
            <p:nvSpPr>
              <p:cNvPr id="29732" name="TextBox 74">
                <a:extLst>
                  <a:ext uri="{FF2B5EF4-FFF2-40B4-BE49-F238E27FC236}">
                    <a16:creationId xmlns:a16="http://schemas.microsoft.com/office/drawing/2014/main" xmlns="" id="{D6751665-C0EF-DDAA-0581-A72FA00362C7}"/>
                  </a:ext>
                </a:extLst>
              </p:cNvPr>
              <p:cNvSpPr txBox="1">
                <a:spLocks noChangeArrowheads="1"/>
              </p:cNvSpPr>
              <p:nvPr/>
            </p:nvSpPr>
            <p:spPr bwMode="auto">
              <a:xfrm>
                <a:off x="4023741" y="6145559"/>
                <a:ext cx="365869"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5</a:t>
                </a:r>
              </a:p>
            </p:txBody>
          </p:sp>
          <p:sp>
            <p:nvSpPr>
              <p:cNvPr id="29733" name="TextBox 75">
                <a:extLst>
                  <a:ext uri="{FF2B5EF4-FFF2-40B4-BE49-F238E27FC236}">
                    <a16:creationId xmlns:a16="http://schemas.microsoft.com/office/drawing/2014/main" xmlns="" id="{5865A91B-3B3D-8BC2-3D61-48A8FCF92E13}"/>
                  </a:ext>
                </a:extLst>
              </p:cNvPr>
              <p:cNvSpPr txBox="1">
                <a:spLocks noChangeArrowheads="1"/>
              </p:cNvSpPr>
              <p:nvPr/>
            </p:nvSpPr>
            <p:spPr bwMode="auto">
              <a:xfrm>
                <a:off x="4388468" y="6145559"/>
                <a:ext cx="365869"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4</a:t>
                </a:r>
              </a:p>
            </p:txBody>
          </p:sp>
          <p:sp>
            <p:nvSpPr>
              <p:cNvPr id="29734" name="TextBox 76">
                <a:extLst>
                  <a:ext uri="{FF2B5EF4-FFF2-40B4-BE49-F238E27FC236}">
                    <a16:creationId xmlns:a16="http://schemas.microsoft.com/office/drawing/2014/main" xmlns="" id="{27FB9191-C2D1-1BC5-F6F0-651251E3CEA8}"/>
                  </a:ext>
                </a:extLst>
              </p:cNvPr>
              <p:cNvSpPr txBox="1">
                <a:spLocks noChangeArrowheads="1"/>
              </p:cNvSpPr>
              <p:nvPr/>
            </p:nvSpPr>
            <p:spPr bwMode="auto">
              <a:xfrm>
                <a:off x="4768256" y="6160148"/>
                <a:ext cx="365869"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3</a:t>
                </a:r>
              </a:p>
            </p:txBody>
          </p:sp>
          <p:sp>
            <p:nvSpPr>
              <p:cNvPr id="29735" name="TextBox 77">
                <a:extLst>
                  <a:ext uri="{FF2B5EF4-FFF2-40B4-BE49-F238E27FC236}">
                    <a16:creationId xmlns:a16="http://schemas.microsoft.com/office/drawing/2014/main" xmlns="" id="{5F287D8D-D024-D732-0174-926D9679EFCB}"/>
                  </a:ext>
                </a:extLst>
              </p:cNvPr>
              <p:cNvSpPr txBox="1">
                <a:spLocks noChangeArrowheads="1"/>
              </p:cNvSpPr>
              <p:nvPr/>
            </p:nvSpPr>
            <p:spPr bwMode="auto">
              <a:xfrm>
                <a:off x="5154864" y="6160149"/>
                <a:ext cx="365869"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2</a:t>
                </a:r>
              </a:p>
            </p:txBody>
          </p:sp>
          <p:sp>
            <p:nvSpPr>
              <p:cNvPr id="29736" name="TextBox 78">
                <a:extLst>
                  <a:ext uri="{FF2B5EF4-FFF2-40B4-BE49-F238E27FC236}">
                    <a16:creationId xmlns:a16="http://schemas.microsoft.com/office/drawing/2014/main" xmlns="" id="{3CC50559-264D-9758-F816-927293BD9C65}"/>
                  </a:ext>
                </a:extLst>
              </p:cNvPr>
              <p:cNvSpPr txBox="1">
                <a:spLocks noChangeArrowheads="1"/>
              </p:cNvSpPr>
              <p:nvPr/>
            </p:nvSpPr>
            <p:spPr bwMode="auto">
              <a:xfrm>
                <a:off x="5541470" y="6153506"/>
                <a:ext cx="365869"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a:t>
                </a:r>
              </a:p>
            </p:txBody>
          </p:sp>
          <p:sp>
            <p:nvSpPr>
              <p:cNvPr id="29737" name="TextBox 79">
                <a:extLst>
                  <a:ext uri="{FF2B5EF4-FFF2-40B4-BE49-F238E27FC236}">
                    <a16:creationId xmlns:a16="http://schemas.microsoft.com/office/drawing/2014/main" xmlns="" id="{8D5E6AF5-C15C-EEAB-A3D1-032A1A0B4A1E}"/>
                  </a:ext>
                </a:extLst>
              </p:cNvPr>
              <p:cNvSpPr txBox="1">
                <a:spLocks noChangeArrowheads="1"/>
              </p:cNvSpPr>
              <p:nvPr/>
            </p:nvSpPr>
            <p:spPr bwMode="auto">
              <a:xfrm>
                <a:off x="5940153" y="6153506"/>
                <a:ext cx="365869"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0</a:t>
                </a:r>
              </a:p>
            </p:txBody>
          </p:sp>
          <p:sp>
            <p:nvSpPr>
              <p:cNvPr id="29738" name="TextBox 84">
                <a:extLst>
                  <a:ext uri="{FF2B5EF4-FFF2-40B4-BE49-F238E27FC236}">
                    <a16:creationId xmlns:a16="http://schemas.microsoft.com/office/drawing/2014/main" xmlns="" id="{A6B5FDD1-6087-BF06-E2E9-3CE6DDC018D5}"/>
                  </a:ext>
                </a:extLst>
              </p:cNvPr>
              <p:cNvSpPr txBox="1">
                <a:spLocks noChangeArrowheads="1"/>
              </p:cNvSpPr>
              <p:nvPr/>
            </p:nvSpPr>
            <p:spPr bwMode="auto">
              <a:xfrm>
                <a:off x="168599" y="5746822"/>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39" name="TextBox 85">
                <a:extLst>
                  <a:ext uri="{FF2B5EF4-FFF2-40B4-BE49-F238E27FC236}">
                    <a16:creationId xmlns:a16="http://schemas.microsoft.com/office/drawing/2014/main" xmlns="" id="{34F4B56A-E502-9679-9E52-42C6D7659328}"/>
                  </a:ext>
                </a:extLst>
              </p:cNvPr>
              <p:cNvSpPr txBox="1">
                <a:spLocks noChangeArrowheads="1"/>
              </p:cNvSpPr>
              <p:nvPr/>
            </p:nvSpPr>
            <p:spPr bwMode="auto">
              <a:xfrm>
                <a:off x="1285280" y="5753396"/>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40" name="TextBox 86">
                <a:extLst>
                  <a:ext uri="{FF2B5EF4-FFF2-40B4-BE49-F238E27FC236}">
                    <a16:creationId xmlns:a16="http://schemas.microsoft.com/office/drawing/2014/main" xmlns="" id="{3911CAA6-5DC1-3EC0-D9B4-A12129B0078E}"/>
                  </a:ext>
                </a:extLst>
              </p:cNvPr>
              <p:cNvSpPr txBox="1">
                <a:spLocks noChangeArrowheads="1"/>
              </p:cNvSpPr>
              <p:nvPr/>
            </p:nvSpPr>
            <p:spPr bwMode="auto">
              <a:xfrm>
                <a:off x="561039" y="5733256"/>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41" name="TextBox 87">
                <a:extLst>
                  <a:ext uri="{FF2B5EF4-FFF2-40B4-BE49-F238E27FC236}">
                    <a16:creationId xmlns:a16="http://schemas.microsoft.com/office/drawing/2014/main" xmlns="" id="{3B4B2CBA-ECDA-F13A-0B99-3F6218FA40B4}"/>
                  </a:ext>
                </a:extLst>
              </p:cNvPr>
              <p:cNvSpPr txBox="1">
                <a:spLocks noChangeArrowheads="1"/>
              </p:cNvSpPr>
              <p:nvPr/>
            </p:nvSpPr>
            <p:spPr bwMode="auto">
              <a:xfrm>
                <a:off x="922665" y="5746822"/>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42" name="TextBox 88">
                <a:extLst>
                  <a:ext uri="{FF2B5EF4-FFF2-40B4-BE49-F238E27FC236}">
                    <a16:creationId xmlns:a16="http://schemas.microsoft.com/office/drawing/2014/main" xmlns="" id="{C0FE1407-419C-2827-3452-F8CAC10061D9}"/>
                  </a:ext>
                </a:extLst>
              </p:cNvPr>
              <p:cNvSpPr txBox="1">
                <a:spLocks noChangeArrowheads="1"/>
              </p:cNvSpPr>
              <p:nvPr/>
            </p:nvSpPr>
            <p:spPr bwMode="auto">
              <a:xfrm>
                <a:off x="1693271" y="5740827"/>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43" name="TextBox 89">
                <a:extLst>
                  <a:ext uri="{FF2B5EF4-FFF2-40B4-BE49-F238E27FC236}">
                    <a16:creationId xmlns:a16="http://schemas.microsoft.com/office/drawing/2014/main" xmlns="" id="{40E3BFBB-1144-6203-6BAB-DB0BF686122A}"/>
                  </a:ext>
                </a:extLst>
              </p:cNvPr>
              <p:cNvSpPr txBox="1">
                <a:spLocks noChangeArrowheads="1"/>
              </p:cNvSpPr>
              <p:nvPr/>
            </p:nvSpPr>
            <p:spPr bwMode="auto">
              <a:xfrm>
                <a:off x="2439988" y="5740827"/>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44" name="TextBox 90">
                <a:extLst>
                  <a:ext uri="{FF2B5EF4-FFF2-40B4-BE49-F238E27FC236}">
                    <a16:creationId xmlns:a16="http://schemas.microsoft.com/office/drawing/2014/main" xmlns="" id="{DEC8C56D-44C9-22D3-BB34-076867B7CBD6}"/>
                  </a:ext>
                </a:extLst>
              </p:cNvPr>
              <p:cNvSpPr txBox="1">
                <a:spLocks noChangeArrowheads="1"/>
              </p:cNvSpPr>
              <p:nvPr/>
            </p:nvSpPr>
            <p:spPr bwMode="auto">
              <a:xfrm>
                <a:off x="2073676" y="5734253"/>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1</a:t>
                </a:r>
              </a:p>
            </p:txBody>
          </p:sp>
          <p:sp>
            <p:nvSpPr>
              <p:cNvPr id="29745" name="TextBox 91">
                <a:extLst>
                  <a:ext uri="{FF2B5EF4-FFF2-40B4-BE49-F238E27FC236}">
                    <a16:creationId xmlns:a16="http://schemas.microsoft.com/office/drawing/2014/main" xmlns="" id="{7C454C6E-FAAF-E0C1-CE11-93A2584EE4F1}"/>
                  </a:ext>
                </a:extLst>
              </p:cNvPr>
              <p:cNvSpPr txBox="1">
                <a:spLocks noChangeArrowheads="1"/>
              </p:cNvSpPr>
              <p:nvPr/>
            </p:nvSpPr>
            <p:spPr bwMode="auto">
              <a:xfrm>
                <a:off x="2829335" y="5738567"/>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46" name="TextBox 92">
                <a:extLst>
                  <a:ext uri="{FF2B5EF4-FFF2-40B4-BE49-F238E27FC236}">
                    <a16:creationId xmlns:a16="http://schemas.microsoft.com/office/drawing/2014/main" xmlns="" id="{27917E6B-9489-E3F9-2074-1C3DCA908226}"/>
                  </a:ext>
                </a:extLst>
              </p:cNvPr>
              <p:cNvSpPr txBox="1">
                <a:spLocks noChangeArrowheads="1"/>
              </p:cNvSpPr>
              <p:nvPr/>
            </p:nvSpPr>
            <p:spPr bwMode="auto">
              <a:xfrm>
                <a:off x="3217271" y="5742729"/>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47" name="TextBox 93">
                <a:extLst>
                  <a:ext uri="{FF2B5EF4-FFF2-40B4-BE49-F238E27FC236}">
                    <a16:creationId xmlns:a16="http://schemas.microsoft.com/office/drawing/2014/main" xmlns="" id="{CA35EF31-6BD9-026E-B07D-41882079B212}"/>
                  </a:ext>
                </a:extLst>
              </p:cNvPr>
              <p:cNvSpPr txBox="1">
                <a:spLocks noChangeArrowheads="1"/>
              </p:cNvSpPr>
              <p:nvPr/>
            </p:nvSpPr>
            <p:spPr bwMode="auto">
              <a:xfrm>
                <a:off x="3591706" y="5746483"/>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48" name="TextBox 94">
                <a:extLst>
                  <a:ext uri="{FF2B5EF4-FFF2-40B4-BE49-F238E27FC236}">
                    <a16:creationId xmlns:a16="http://schemas.microsoft.com/office/drawing/2014/main" xmlns="" id="{5CCE312E-F726-0664-D699-FCE3FCB12932}"/>
                  </a:ext>
                </a:extLst>
              </p:cNvPr>
              <p:cNvSpPr txBox="1">
                <a:spLocks noChangeArrowheads="1"/>
              </p:cNvSpPr>
              <p:nvPr/>
            </p:nvSpPr>
            <p:spPr bwMode="auto">
              <a:xfrm>
                <a:off x="3940426" y="5750967"/>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49" name="TextBox 95">
                <a:extLst>
                  <a:ext uri="{FF2B5EF4-FFF2-40B4-BE49-F238E27FC236}">
                    <a16:creationId xmlns:a16="http://schemas.microsoft.com/office/drawing/2014/main" xmlns="" id="{30D193D2-E916-DD2C-3433-F6E80A26E2FA}"/>
                  </a:ext>
                </a:extLst>
              </p:cNvPr>
              <p:cNvSpPr txBox="1">
                <a:spLocks noChangeArrowheads="1"/>
              </p:cNvSpPr>
              <p:nvPr/>
            </p:nvSpPr>
            <p:spPr bwMode="auto">
              <a:xfrm>
                <a:off x="4366070" y="5740827"/>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grpSp>
        <p:sp>
          <p:nvSpPr>
            <p:cNvPr id="29716" name="TextBox 131">
              <a:extLst>
                <a:ext uri="{FF2B5EF4-FFF2-40B4-BE49-F238E27FC236}">
                  <a16:creationId xmlns:a16="http://schemas.microsoft.com/office/drawing/2014/main" xmlns="" id="{ECD7A06D-58A6-4238-6E47-4D9A86DF8AB0}"/>
                </a:ext>
              </a:extLst>
            </p:cNvPr>
            <p:cNvSpPr txBox="1">
              <a:spLocks noChangeArrowheads="1"/>
            </p:cNvSpPr>
            <p:nvPr/>
          </p:nvSpPr>
          <p:spPr bwMode="auto">
            <a:xfrm>
              <a:off x="6092503" y="3400177"/>
              <a:ext cx="417126" cy="4005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17" name="TextBox 132">
              <a:extLst>
                <a:ext uri="{FF2B5EF4-FFF2-40B4-BE49-F238E27FC236}">
                  <a16:creationId xmlns:a16="http://schemas.microsoft.com/office/drawing/2014/main" xmlns="" id="{2041F252-859E-B242-1F4B-B4ED25F7F940}"/>
                </a:ext>
              </a:extLst>
            </p:cNvPr>
            <p:cNvSpPr txBox="1">
              <a:spLocks noChangeArrowheads="1"/>
            </p:cNvSpPr>
            <p:nvPr/>
          </p:nvSpPr>
          <p:spPr bwMode="auto">
            <a:xfrm>
              <a:off x="4986016" y="3417640"/>
              <a:ext cx="417126" cy="4005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18" name="TextBox 133">
              <a:extLst>
                <a:ext uri="{FF2B5EF4-FFF2-40B4-BE49-F238E27FC236}">
                  <a16:creationId xmlns:a16="http://schemas.microsoft.com/office/drawing/2014/main" xmlns="" id="{0F753D1F-6EBE-9D99-B9B7-474A93AF39DE}"/>
                </a:ext>
              </a:extLst>
            </p:cNvPr>
            <p:cNvSpPr txBox="1">
              <a:spLocks noChangeArrowheads="1"/>
            </p:cNvSpPr>
            <p:nvPr/>
          </p:nvSpPr>
          <p:spPr bwMode="auto">
            <a:xfrm>
              <a:off x="5708328" y="3408115"/>
              <a:ext cx="417126" cy="4005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19" name="TextBox 134">
              <a:extLst>
                <a:ext uri="{FF2B5EF4-FFF2-40B4-BE49-F238E27FC236}">
                  <a16:creationId xmlns:a16="http://schemas.microsoft.com/office/drawing/2014/main" xmlns="" id="{7DD8976B-A6C6-2A8A-40D8-047262C6E1E3}"/>
                </a:ext>
              </a:extLst>
            </p:cNvPr>
            <p:cNvSpPr txBox="1">
              <a:spLocks noChangeArrowheads="1"/>
            </p:cNvSpPr>
            <p:nvPr/>
          </p:nvSpPr>
          <p:spPr bwMode="auto">
            <a:xfrm>
              <a:off x="5340027" y="3411290"/>
              <a:ext cx="417126" cy="4005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grpSp>
      <p:grpSp>
        <p:nvGrpSpPr>
          <p:cNvPr id="10" name="Group 187">
            <a:extLst>
              <a:ext uri="{FF2B5EF4-FFF2-40B4-BE49-F238E27FC236}">
                <a16:creationId xmlns:a16="http://schemas.microsoft.com/office/drawing/2014/main" xmlns="" id="{393F12DB-452E-BE2B-063B-A5928F726BF4}"/>
              </a:ext>
            </a:extLst>
          </p:cNvPr>
          <p:cNvGrpSpPr>
            <a:grpSpLocks/>
          </p:cNvGrpSpPr>
          <p:nvPr/>
        </p:nvGrpSpPr>
        <p:grpSpPr bwMode="auto">
          <a:xfrm>
            <a:off x="4392216" y="200027"/>
            <a:ext cx="847725" cy="1402193"/>
            <a:chOff x="646857" y="1134964"/>
            <a:chExt cx="1225550" cy="1884431"/>
          </a:xfrm>
        </p:grpSpPr>
        <p:pic>
          <p:nvPicPr>
            <p:cNvPr id="29710" name="Picture 2">
              <a:extLst>
                <a:ext uri="{FF2B5EF4-FFF2-40B4-BE49-F238E27FC236}">
                  <a16:creationId xmlns:a16="http://schemas.microsoft.com/office/drawing/2014/main" xmlns="" id="{4BF8B43A-FAC8-1304-CAFB-DCD3D3851BF9}"/>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5400000">
              <a:off x="653207" y="1452563"/>
              <a:ext cx="1212850" cy="1225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11" name="Group 189">
              <a:extLst>
                <a:ext uri="{FF2B5EF4-FFF2-40B4-BE49-F238E27FC236}">
                  <a16:creationId xmlns:a16="http://schemas.microsoft.com/office/drawing/2014/main" xmlns="" id="{BE763016-8FE0-20F6-15E2-72A5BD497044}"/>
                </a:ext>
              </a:extLst>
            </p:cNvPr>
            <p:cNvGrpSpPr>
              <a:grpSpLocks/>
            </p:cNvGrpSpPr>
            <p:nvPr/>
          </p:nvGrpSpPr>
          <p:grpSpPr bwMode="auto">
            <a:xfrm>
              <a:off x="784969" y="1134964"/>
              <a:ext cx="1050727" cy="1884431"/>
              <a:chOff x="784969" y="1134964"/>
              <a:chExt cx="1050727" cy="1884431"/>
            </a:xfrm>
          </p:grpSpPr>
          <p:sp>
            <p:nvSpPr>
              <p:cNvPr id="29712" name="TextBox 29">
                <a:extLst>
                  <a:ext uri="{FF2B5EF4-FFF2-40B4-BE49-F238E27FC236}">
                    <a16:creationId xmlns:a16="http://schemas.microsoft.com/office/drawing/2014/main" xmlns="" id="{E01A1F0D-072D-9D73-0527-96D4AB67377A}"/>
                  </a:ext>
                </a:extLst>
              </p:cNvPr>
              <p:cNvSpPr txBox="1">
                <a:spLocks noChangeArrowheads="1"/>
              </p:cNvSpPr>
              <p:nvPr/>
            </p:nvSpPr>
            <p:spPr bwMode="auto">
              <a:xfrm>
                <a:off x="827584" y="1134964"/>
                <a:ext cx="649350" cy="372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latin typeface="Times New Roman" panose="02020603050405020304" pitchFamily="18" charset="0"/>
                  </a:rPr>
                  <a:t>XIC</a:t>
                </a:r>
              </a:p>
            </p:txBody>
          </p:sp>
          <p:sp>
            <p:nvSpPr>
              <p:cNvPr id="29713" name="TextBox 72">
                <a:extLst>
                  <a:ext uri="{FF2B5EF4-FFF2-40B4-BE49-F238E27FC236}">
                    <a16:creationId xmlns:a16="http://schemas.microsoft.com/office/drawing/2014/main" xmlns="" id="{AB36C4D1-D86D-6912-3A95-B27DE37C1823}"/>
                  </a:ext>
                </a:extLst>
              </p:cNvPr>
              <p:cNvSpPr txBox="1">
                <a:spLocks noChangeArrowheads="1"/>
              </p:cNvSpPr>
              <p:nvPr/>
            </p:nvSpPr>
            <p:spPr bwMode="auto">
              <a:xfrm>
                <a:off x="784969" y="2647131"/>
                <a:ext cx="660936" cy="372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latin typeface="Times New Roman" panose="02020603050405020304" pitchFamily="18" charset="0"/>
                  </a:rPr>
                  <a:t>XIO</a:t>
                </a:r>
              </a:p>
            </p:txBody>
          </p:sp>
          <p:sp>
            <p:nvSpPr>
              <p:cNvPr id="29714" name="Rectangle 30">
                <a:extLst>
                  <a:ext uri="{FF2B5EF4-FFF2-40B4-BE49-F238E27FC236}">
                    <a16:creationId xmlns:a16="http://schemas.microsoft.com/office/drawing/2014/main" xmlns="" id="{60CC0510-9823-3F15-D1CB-F517E831040A}"/>
                  </a:ext>
                </a:extLst>
              </p:cNvPr>
              <p:cNvSpPr>
                <a:spLocks noChangeArrowheads="1"/>
              </p:cNvSpPr>
              <p:nvPr/>
            </p:nvSpPr>
            <p:spPr bwMode="auto">
              <a:xfrm>
                <a:off x="1597303" y="1463377"/>
                <a:ext cx="238393" cy="1101527"/>
              </a:xfrm>
              <a:prstGeom prst="rect">
                <a:avLst/>
              </a:prstGeom>
              <a:solidFill>
                <a:schemeClr val="bg1"/>
              </a:solidFill>
              <a:ln w="9525" algn="ctr">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latin typeface="Times New Roman" panose="02020603050405020304" pitchFamily="18" charset="0"/>
                </a:endParaRPr>
              </a:p>
            </p:txBody>
          </p:sp>
        </p:grpSp>
      </p:grpSp>
      <p:grpSp>
        <p:nvGrpSpPr>
          <p:cNvPr id="12" name="Group 196">
            <a:extLst>
              <a:ext uri="{FF2B5EF4-FFF2-40B4-BE49-F238E27FC236}">
                <a16:creationId xmlns:a16="http://schemas.microsoft.com/office/drawing/2014/main" xmlns="" id="{D9B68BEC-1440-7C95-DC11-E951FB031D33}"/>
              </a:ext>
            </a:extLst>
          </p:cNvPr>
          <p:cNvGrpSpPr>
            <a:grpSpLocks/>
          </p:cNvGrpSpPr>
          <p:nvPr/>
        </p:nvGrpSpPr>
        <p:grpSpPr bwMode="auto">
          <a:xfrm>
            <a:off x="5276851" y="3843340"/>
            <a:ext cx="611981" cy="835025"/>
            <a:chOff x="7092950" y="1038225"/>
            <a:chExt cx="815975" cy="835025"/>
          </a:xfrm>
        </p:grpSpPr>
        <p:grpSp>
          <p:nvGrpSpPr>
            <p:cNvPr id="13" name="Group 3">
              <a:extLst>
                <a:ext uri="{FF2B5EF4-FFF2-40B4-BE49-F238E27FC236}">
                  <a16:creationId xmlns:a16="http://schemas.microsoft.com/office/drawing/2014/main" xmlns="" id="{926FDB5D-5E87-F082-16A9-635E2746E063}"/>
                </a:ext>
              </a:extLst>
            </p:cNvPr>
            <p:cNvGrpSpPr>
              <a:grpSpLocks/>
            </p:cNvGrpSpPr>
            <p:nvPr/>
          </p:nvGrpSpPr>
          <p:grpSpPr bwMode="auto">
            <a:xfrm>
              <a:off x="7092950" y="1038225"/>
              <a:ext cx="815975" cy="835025"/>
              <a:chOff x="3360" y="1779"/>
              <a:chExt cx="1200" cy="1037"/>
            </a:xfrm>
          </p:grpSpPr>
          <p:pic>
            <p:nvPicPr>
              <p:cNvPr id="29708" name="Picture 4">
                <a:extLst>
                  <a:ext uri="{FF2B5EF4-FFF2-40B4-BE49-F238E27FC236}">
                    <a16:creationId xmlns:a16="http://schemas.microsoft.com/office/drawing/2014/main" xmlns="" id="{269EA6B9-DE31-B1FE-1ECD-FC92D4948F81}"/>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60" y="2016"/>
                <a:ext cx="1200" cy="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9709" name="Text Box 5">
                <a:extLst>
                  <a:ext uri="{FF2B5EF4-FFF2-40B4-BE49-F238E27FC236}">
                    <a16:creationId xmlns:a16="http://schemas.microsoft.com/office/drawing/2014/main" xmlns="" id="{99F8AC77-C429-E890-9AC7-8FDD1A6DFCD0}"/>
                  </a:ext>
                </a:extLst>
              </p:cNvPr>
              <p:cNvSpPr txBox="1">
                <a:spLocks noChangeArrowheads="1"/>
              </p:cNvSpPr>
              <p:nvPr/>
            </p:nvSpPr>
            <p:spPr bwMode="auto">
              <a:xfrm>
                <a:off x="3552" y="1779"/>
                <a:ext cx="768" cy="6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endParaRPr lang="en-US" altLang="en-US" sz="3000">
                  <a:solidFill>
                    <a:schemeClr val="bg2"/>
                  </a:solidFill>
                </a:endParaRPr>
              </a:p>
            </p:txBody>
          </p:sp>
        </p:grpSp>
        <p:sp>
          <p:nvSpPr>
            <p:cNvPr id="29707" name="TextBox 18">
              <a:extLst>
                <a:ext uri="{FF2B5EF4-FFF2-40B4-BE49-F238E27FC236}">
                  <a16:creationId xmlns:a16="http://schemas.microsoft.com/office/drawing/2014/main" xmlns="" id="{068D5C3F-0E09-F227-C8A5-10793E9F0884}"/>
                </a:ext>
              </a:extLst>
            </p:cNvPr>
            <p:cNvSpPr txBox="1">
              <a:spLocks noChangeArrowheads="1"/>
            </p:cNvSpPr>
            <p:nvPr/>
          </p:nvSpPr>
          <p:spPr bwMode="auto">
            <a:xfrm>
              <a:off x="7204075" y="1049338"/>
              <a:ext cx="645904"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latin typeface="Times New Roman" panose="02020603050405020304" pitchFamily="18" charset="0"/>
                </a:rPr>
                <a:t>OTE</a:t>
              </a:r>
            </a:p>
          </p:txBody>
        </p:sp>
      </p:grpSp>
    </p:spTree>
    <p:extLst>
      <p:ext uri="{BB962C8B-B14F-4D97-AF65-F5344CB8AC3E}">
        <p14:creationId xmlns="" xmlns:p14="http://schemas.microsoft.com/office/powerpoint/2010/main" val="804049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1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xmlns="" id="{A3E8E5C4-33BA-303D-41C2-D6BF62C70CF9}"/>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75323" y="1600200"/>
            <a:ext cx="1464469" cy="228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2" name="Group 3">
            <a:extLst>
              <a:ext uri="{FF2B5EF4-FFF2-40B4-BE49-F238E27FC236}">
                <a16:creationId xmlns:a16="http://schemas.microsoft.com/office/drawing/2014/main" xmlns="" id="{E73614DD-EACF-3E35-52CF-D2C2734D68CC}"/>
              </a:ext>
            </a:extLst>
          </p:cNvPr>
          <p:cNvGrpSpPr>
            <a:grpSpLocks/>
          </p:cNvGrpSpPr>
          <p:nvPr/>
        </p:nvGrpSpPr>
        <p:grpSpPr bwMode="auto">
          <a:xfrm>
            <a:off x="5107781" y="1782765"/>
            <a:ext cx="1428750" cy="1646237"/>
            <a:chOff x="3360" y="1779"/>
            <a:chExt cx="1200" cy="1037"/>
          </a:xfrm>
        </p:grpSpPr>
        <p:pic>
          <p:nvPicPr>
            <p:cNvPr id="30735" name="Picture 4">
              <a:extLst>
                <a:ext uri="{FF2B5EF4-FFF2-40B4-BE49-F238E27FC236}">
                  <a16:creationId xmlns:a16="http://schemas.microsoft.com/office/drawing/2014/main" xmlns="" id="{BAE74E0A-5EDD-86EE-F971-F9F1C62FE385}"/>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60" y="2016"/>
              <a:ext cx="1200" cy="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0736" name="Text Box 5">
              <a:extLst>
                <a:ext uri="{FF2B5EF4-FFF2-40B4-BE49-F238E27FC236}">
                  <a16:creationId xmlns:a16="http://schemas.microsoft.com/office/drawing/2014/main" xmlns="" id="{0027A33C-9D36-6430-F6B4-6F1B0A46F4E8}"/>
                </a:ext>
              </a:extLst>
            </p:cNvPr>
            <p:cNvSpPr txBox="1">
              <a:spLocks noChangeArrowheads="1"/>
            </p:cNvSpPr>
            <p:nvPr/>
          </p:nvSpPr>
          <p:spPr bwMode="auto">
            <a:xfrm>
              <a:off x="3552" y="1779"/>
              <a:ext cx="768" cy="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3000">
                  <a:solidFill>
                    <a:schemeClr val="bg2"/>
                  </a:solidFill>
                </a:rPr>
                <a:t>OTE</a:t>
              </a:r>
            </a:p>
          </p:txBody>
        </p:sp>
      </p:grpSp>
      <p:sp>
        <p:nvSpPr>
          <p:cNvPr id="30724" name="Text Box 7">
            <a:extLst>
              <a:ext uri="{FF2B5EF4-FFF2-40B4-BE49-F238E27FC236}">
                <a16:creationId xmlns:a16="http://schemas.microsoft.com/office/drawing/2014/main" xmlns="" id="{ECB78EB1-176C-9143-7763-F177E8C13353}"/>
              </a:ext>
            </a:extLst>
          </p:cNvPr>
          <p:cNvSpPr txBox="1">
            <a:spLocks noChangeArrowheads="1"/>
          </p:cNvSpPr>
          <p:nvPr/>
        </p:nvSpPr>
        <p:spPr bwMode="auto">
          <a:xfrm>
            <a:off x="2393156" y="3905250"/>
            <a:ext cx="1828800"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2200">
                <a:solidFill>
                  <a:schemeClr val="accent2"/>
                </a:solidFill>
              </a:rPr>
              <a:t>Contacts</a:t>
            </a:r>
          </a:p>
        </p:txBody>
      </p:sp>
      <p:sp>
        <p:nvSpPr>
          <p:cNvPr id="30725" name="Text Box 8">
            <a:extLst>
              <a:ext uri="{FF2B5EF4-FFF2-40B4-BE49-F238E27FC236}">
                <a16:creationId xmlns:a16="http://schemas.microsoft.com/office/drawing/2014/main" xmlns="" id="{C00299C6-5E22-79FB-BCFC-D3BA82A2DA51}"/>
              </a:ext>
            </a:extLst>
          </p:cNvPr>
          <p:cNvSpPr txBox="1">
            <a:spLocks noChangeArrowheads="1"/>
          </p:cNvSpPr>
          <p:nvPr/>
        </p:nvSpPr>
        <p:spPr bwMode="auto">
          <a:xfrm>
            <a:off x="5139929" y="3905250"/>
            <a:ext cx="1371600"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2200">
                <a:solidFill>
                  <a:schemeClr val="accent2"/>
                </a:solidFill>
              </a:rPr>
              <a:t>Coil</a:t>
            </a:r>
          </a:p>
        </p:txBody>
      </p:sp>
      <p:sp>
        <p:nvSpPr>
          <p:cNvPr id="30726" name="Rectangle 1">
            <a:extLst>
              <a:ext uri="{FF2B5EF4-FFF2-40B4-BE49-F238E27FC236}">
                <a16:creationId xmlns:a16="http://schemas.microsoft.com/office/drawing/2014/main" xmlns="" id="{192C0C69-CF56-72A1-3984-A498E842BBEB}"/>
              </a:ext>
            </a:extLst>
          </p:cNvPr>
          <p:cNvSpPr>
            <a:spLocks noChangeArrowheads="1"/>
          </p:cNvSpPr>
          <p:nvPr/>
        </p:nvSpPr>
        <p:spPr bwMode="auto">
          <a:xfrm>
            <a:off x="2681288" y="1700213"/>
            <a:ext cx="1296591" cy="322262"/>
          </a:xfrm>
          <a:prstGeom prst="rect">
            <a:avLst/>
          </a:prstGeom>
          <a:solidFill>
            <a:schemeClr val="bg1"/>
          </a:solidFill>
          <a:ln w="9525" algn="ctr">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latin typeface="Times New Roman" panose="02020603050405020304" pitchFamily="18" charset="0"/>
            </a:endParaRPr>
          </a:p>
        </p:txBody>
      </p:sp>
      <p:sp>
        <p:nvSpPr>
          <p:cNvPr id="30727" name="TextBox 2">
            <a:extLst>
              <a:ext uri="{FF2B5EF4-FFF2-40B4-BE49-F238E27FC236}">
                <a16:creationId xmlns:a16="http://schemas.microsoft.com/office/drawing/2014/main" xmlns="" id="{036D9946-FEE5-E9DF-C605-91A646189C43}"/>
              </a:ext>
            </a:extLst>
          </p:cNvPr>
          <p:cNvSpPr txBox="1">
            <a:spLocks noChangeArrowheads="1"/>
          </p:cNvSpPr>
          <p:nvPr/>
        </p:nvSpPr>
        <p:spPr bwMode="auto">
          <a:xfrm>
            <a:off x="2570561" y="1660525"/>
            <a:ext cx="80342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XIC</a:t>
            </a:r>
          </a:p>
        </p:txBody>
      </p:sp>
      <p:sp>
        <p:nvSpPr>
          <p:cNvPr id="30728" name="TextBox 11">
            <a:extLst>
              <a:ext uri="{FF2B5EF4-FFF2-40B4-BE49-F238E27FC236}">
                <a16:creationId xmlns:a16="http://schemas.microsoft.com/office/drawing/2014/main" xmlns="" id="{28EBDE17-44EA-C424-C173-0B3803D2F238}"/>
              </a:ext>
            </a:extLst>
          </p:cNvPr>
          <p:cNvSpPr txBox="1">
            <a:spLocks noChangeArrowheads="1"/>
          </p:cNvSpPr>
          <p:nvPr/>
        </p:nvSpPr>
        <p:spPr bwMode="auto">
          <a:xfrm>
            <a:off x="3406380" y="1660525"/>
            <a:ext cx="82426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XIO</a:t>
            </a:r>
          </a:p>
        </p:txBody>
      </p:sp>
      <p:sp>
        <p:nvSpPr>
          <p:cNvPr id="30729" name="Text Box 2">
            <a:extLst>
              <a:ext uri="{FF2B5EF4-FFF2-40B4-BE49-F238E27FC236}">
                <a16:creationId xmlns:a16="http://schemas.microsoft.com/office/drawing/2014/main" xmlns="" id="{8FA8104A-0154-FE67-A549-FE79E61CA584}"/>
              </a:ext>
            </a:extLst>
          </p:cNvPr>
          <p:cNvSpPr txBox="1">
            <a:spLocks noChangeArrowheads="1"/>
          </p:cNvSpPr>
          <p:nvPr/>
        </p:nvSpPr>
        <p:spPr bwMode="auto">
          <a:xfrm>
            <a:off x="1358505" y="404813"/>
            <a:ext cx="6426994"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a:solidFill>
                  <a:srgbClr val="000099"/>
                </a:solidFill>
                <a:latin typeface="Times New Roman" panose="02020603050405020304" pitchFamily="18" charset="0"/>
              </a:rPr>
              <a:t>Allen-Bradley Discrete Addressing</a:t>
            </a:r>
          </a:p>
        </p:txBody>
      </p:sp>
      <p:sp>
        <p:nvSpPr>
          <p:cNvPr id="30730" name="Rectangle 3">
            <a:extLst>
              <a:ext uri="{FF2B5EF4-FFF2-40B4-BE49-F238E27FC236}">
                <a16:creationId xmlns:a16="http://schemas.microsoft.com/office/drawing/2014/main" xmlns="" id="{BB957772-298E-284D-C8C2-3E3B215F43D9}"/>
              </a:ext>
            </a:extLst>
          </p:cNvPr>
          <p:cNvSpPr>
            <a:spLocks noChangeArrowheads="1"/>
          </p:cNvSpPr>
          <p:nvPr/>
        </p:nvSpPr>
        <p:spPr bwMode="auto">
          <a:xfrm>
            <a:off x="5328047" y="1922465"/>
            <a:ext cx="917972" cy="523875"/>
          </a:xfrm>
          <a:prstGeom prst="rect">
            <a:avLst/>
          </a:prstGeom>
          <a:solidFill>
            <a:schemeClr val="bg1"/>
          </a:solidFill>
          <a:ln w="9525" algn="ctr">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latin typeface="Times New Roman" panose="02020603050405020304" pitchFamily="18" charset="0"/>
            </a:endParaRPr>
          </a:p>
        </p:txBody>
      </p:sp>
      <p:sp>
        <p:nvSpPr>
          <p:cNvPr id="30731" name="TextBox 14">
            <a:extLst>
              <a:ext uri="{FF2B5EF4-FFF2-40B4-BE49-F238E27FC236}">
                <a16:creationId xmlns:a16="http://schemas.microsoft.com/office/drawing/2014/main" xmlns="" id="{CBC35603-216D-A7A5-E259-ED942A8F3810}"/>
              </a:ext>
            </a:extLst>
          </p:cNvPr>
          <p:cNvSpPr txBox="1">
            <a:spLocks noChangeArrowheads="1"/>
          </p:cNvSpPr>
          <p:nvPr/>
        </p:nvSpPr>
        <p:spPr bwMode="auto">
          <a:xfrm>
            <a:off x="5501880" y="1700213"/>
            <a:ext cx="88357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OTE</a:t>
            </a:r>
          </a:p>
        </p:txBody>
      </p:sp>
      <p:sp>
        <p:nvSpPr>
          <p:cNvPr id="30732" name="TextBox 4">
            <a:extLst>
              <a:ext uri="{FF2B5EF4-FFF2-40B4-BE49-F238E27FC236}">
                <a16:creationId xmlns:a16="http://schemas.microsoft.com/office/drawing/2014/main" xmlns="" id="{8CAC3CEC-D9C5-1C13-8835-75C6537A0DA4}"/>
              </a:ext>
            </a:extLst>
          </p:cNvPr>
          <p:cNvSpPr txBox="1">
            <a:spLocks noChangeArrowheads="1"/>
          </p:cNvSpPr>
          <p:nvPr/>
        </p:nvSpPr>
        <p:spPr bwMode="auto">
          <a:xfrm flipH="1">
            <a:off x="2681287" y="5006975"/>
            <a:ext cx="1890713" cy="1815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0 - Output</a:t>
            </a:r>
          </a:p>
          <a:p>
            <a:pPr>
              <a:spcBef>
                <a:spcPct val="0"/>
              </a:spcBef>
              <a:buFontTx/>
              <a:buNone/>
            </a:pPr>
            <a:r>
              <a:rPr lang="en-US" altLang="en-US" sz="2800">
                <a:latin typeface="Times New Roman" panose="02020603050405020304" pitchFamily="18" charset="0"/>
              </a:rPr>
              <a:t>1 - Input</a:t>
            </a:r>
          </a:p>
          <a:p>
            <a:pPr>
              <a:spcBef>
                <a:spcPct val="0"/>
              </a:spcBef>
              <a:buFontTx/>
              <a:buNone/>
            </a:pPr>
            <a:r>
              <a:rPr lang="en-US" altLang="en-US" sz="2800">
                <a:latin typeface="Times New Roman" panose="02020603050405020304" pitchFamily="18" charset="0"/>
              </a:rPr>
              <a:t>3 –Internal Bit</a:t>
            </a:r>
          </a:p>
        </p:txBody>
      </p:sp>
      <p:sp>
        <p:nvSpPr>
          <p:cNvPr id="30733" name="TextBox 15">
            <a:extLst>
              <a:ext uri="{FF2B5EF4-FFF2-40B4-BE49-F238E27FC236}">
                <a16:creationId xmlns:a16="http://schemas.microsoft.com/office/drawing/2014/main" xmlns="" id="{C902FC64-651D-1ECA-65F9-237CFC641914}"/>
              </a:ext>
            </a:extLst>
          </p:cNvPr>
          <p:cNvSpPr txBox="1">
            <a:spLocks noChangeArrowheads="1"/>
          </p:cNvSpPr>
          <p:nvPr/>
        </p:nvSpPr>
        <p:spPr bwMode="auto">
          <a:xfrm flipH="1">
            <a:off x="5436394" y="5054600"/>
            <a:ext cx="1890713"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0 - Output</a:t>
            </a:r>
          </a:p>
          <a:p>
            <a:pPr>
              <a:spcBef>
                <a:spcPct val="0"/>
              </a:spcBef>
              <a:buFontTx/>
              <a:buNone/>
            </a:pPr>
            <a:r>
              <a:rPr lang="en-US" altLang="en-US" sz="2800">
                <a:latin typeface="Times New Roman" panose="02020603050405020304" pitchFamily="18" charset="0"/>
              </a:rPr>
              <a:t>3 – Internal Bit</a:t>
            </a:r>
          </a:p>
        </p:txBody>
      </p:sp>
      <p:sp>
        <p:nvSpPr>
          <p:cNvPr id="30734" name="TextBox 5">
            <a:extLst>
              <a:ext uri="{FF2B5EF4-FFF2-40B4-BE49-F238E27FC236}">
                <a16:creationId xmlns:a16="http://schemas.microsoft.com/office/drawing/2014/main" xmlns="" id="{15A11DC1-FCB4-664A-29B7-E60A2397650F}"/>
              </a:ext>
            </a:extLst>
          </p:cNvPr>
          <p:cNvSpPr txBox="1">
            <a:spLocks noChangeArrowheads="1"/>
          </p:cNvSpPr>
          <p:nvPr/>
        </p:nvSpPr>
        <p:spPr bwMode="auto">
          <a:xfrm flipH="1">
            <a:off x="3307557" y="4495802"/>
            <a:ext cx="337066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Allowable File Types</a:t>
            </a:r>
          </a:p>
        </p:txBody>
      </p:sp>
    </p:spTree>
    <p:extLst>
      <p:ext uri="{BB962C8B-B14F-4D97-AF65-F5344CB8AC3E}">
        <p14:creationId xmlns="" xmlns:p14="http://schemas.microsoft.com/office/powerpoint/2010/main" val="33096303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1"/>
          <p:cNvSpPr>
            <a:spLocks noGrp="1"/>
          </p:cNvSpPr>
          <p:nvPr>
            <p:ph type="dt" sz="quarter" idx="10"/>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r>
              <a:rPr lang="en-US" altLang="en-US" sz="900" b="0" smtClean="0"/>
              <a:t>© 2011, The McGraw-Hill Companies, Inc.</a:t>
            </a:r>
          </a:p>
          <a:p>
            <a:endParaRPr lang="en-US" altLang="en-US" sz="900" b="0" smtClean="0"/>
          </a:p>
        </p:txBody>
      </p:sp>
      <p:sp>
        <p:nvSpPr>
          <p:cNvPr id="2051" name="Rectangle 2"/>
          <p:cNvSpPr>
            <a:spLocks noChangeArrowheads="1"/>
          </p:cNvSpPr>
          <p:nvPr/>
        </p:nvSpPr>
        <p:spPr bwMode="auto">
          <a:xfrm>
            <a:off x="107950" y="4349750"/>
            <a:ext cx="8964613" cy="1311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8000">
                <a:solidFill>
                  <a:srgbClr val="000099"/>
                </a:solidFill>
              </a:rPr>
              <a:t> </a:t>
            </a:r>
            <a:r>
              <a:rPr lang="en-US" altLang="en-US" sz="6000">
                <a:solidFill>
                  <a:schemeClr val="accent2"/>
                </a:solidFill>
                <a:latin typeface="Arial" charset="0"/>
              </a:rPr>
              <a:t>Program Scan</a:t>
            </a:r>
          </a:p>
        </p:txBody>
      </p:sp>
      <p:pic>
        <p:nvPicPr>
          <p:cNvPr id="2052"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76375" y="473075"/>
            <a:ext cx="5829300" cy="3171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7836395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1"/>
          <p:cNvSpPr>
            <a:spLocks noGrp="1"/>
          </p:cNvSpPr>
          <p:nvPr>
            <p:ph type="dt" sz="quarter" idx="10"/>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r>
              <a:rPr lang="en-US" altLang="en-US" sz="900" b="0" smtClean="0"/>
              <a:t>© 2011, The McGraw-Hill Companies, Inc.</a:t>
            </a:r>
          </a:p>
          <a:p>
            <a:endParaRPr lang="en-US" altLang="en-US" sz="900" b="0" smtClean="0"/>
          </a:p>
        </p:txBody>
      </p:sp>
      <p:sp>
        <p:nvSpPr>
          <p:cNvPr id="3075" name="Text Box 4"/>
          <p:cNvSpPr txBox="1">
            <a:spLocks noChangeArrowheads="1"/>
          </p:cNvSpPr>
          <p:nvPr/>
        </p:nvSpPr>
        <p:spPr bwMode="auto">
          <a:xfrm>
            <a:off x="230188" y="219075"/>
            <a:ext cx="8518525" cy="1570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r>
              <a:rPr lang="en-US" altLang="en-US" sz="3200">
                <a:solidFill>
                  <a:schemeClr val="accent2"/>
                </a:solidFill>
              </a:rPr>
              <a:t>When a controller executes a program, it must know—in real time—when external devices controlling a process are changing.</a:t>
            </a:r>
          </a:p>
        </p:txBody>
      </p:sp>
      <p:pic>
        <p:nvPicPr>
          <p:cNvPr id="3076" name="Picture 6"/>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0825" y="2060575"/>
            <a:ext cx="1800225" cy="4076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077" name="Text Box 8"/>
          <p:cNvSpPr txBox="1">
            <a:spLocks noChangeArrowheads="1"/>
          </p:cNvSpPr>
          <p:nvPr/>
        </p:nvSpPr>
        <p:spPr bwMode="auto">
          <a:xfrm>
            <a:off x="2339975" y="2276475"/>
            <a:ext cx="6572250"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During each operating cycle, the processor </a:t>
            </a:r>
            <a:r>
              <a:rPr lang="en-US" altLang="en-US">
                <a:solidFill>
                  <a:srgbClr val="CC3300"/>
                </a:solidFill>
              </a:rPr>
              <a:t>reads</a:t>
            </a:r>
            <a:r>
              <a:rPr lang="en-US" altLang="en-US"/>
              <a:t> all the </a:t>
            </a:r>
            <a:r>
              <a:rPr lang="en-US" altLang="en-US">
                <a:solidFill>
                  <a:srgbClr val="CC3300"/>
                </a:solidFill>
              </a:rPr>
              <a:t>inputs</a:t>
            </a:r>
            <a:r>
              <a:rPr lang="en-US" altLang="en-US"/>
              <a:t>, takes these values, and </a:t>
            </a:r>
            <a:r>
              <a:rPr lang="en-US" altLang="en-US">
                <a:solidFill>
                  <a:srgbClr val="CC3300"/>
                </a:solidFill>
              </a:rPr>
              <a:t>energizes</a:t>
            </a:r>
            <a:r>
              <a:rPr lang="en-US" altLang="en-US"/>
              <a:t> or </a:t>
            </a:r>
            <a:r>
              <a:rPr lang="en-US" altLang="en-US">
                <a:solidFill>
                  <a:srgbClr val="CC3300"/>
                </a:solidFill>
              </a:rPr>
              <a:t>de-energizes</a:t>
            </a:r>
            <a:r>
              <a:rPr lang="en-US" altLang="en-US"/>
              <a:t> the </a:t>
            </a:r>
            <a:r>
              <a:rPr lang="en-US" altLang="en-US">
                <a:solidFill>
                  <a:srgbClr val="CC3300"/>
                </a:solidFill>
              </a:rPr>
              <a:t>outputs</a:t>
            </a:r>
            <a:r>
              <a:rPr lang="en-US" altLang="en-US"/>
              <a:t> according to the user program.</a:t>
            </a:r>
          </a:p>
        </p:txBody>
      </p:sp>
      <p:sp>
        <p:nvSpPr>
          <p:cNvPr id="3078" name="Text Box 9"/>
          <p:cNvSpPr txBox="1">
            <a:spLocks noChangeArrowheads="1"/>
          </p:cNvSpPr>
          <p:nvPr/>
        </p:nvSpPr>
        <p:spPr bwMode="auto">
          <a:xfrm>
            <a:off x="2392363" y="4643438"/>
            <a:ext cx="4772025"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This process is known as the </a:t>
            </a:r>
          </a:p>
          <a:p>
            <a:pPr eaLnBrk="1" hangingPunct="1"/>
            <a:r>
              <a:rPr lang="en-US" altLang="en-US">
                <a:solidFill>
                  <a:srgbClr val="CC3300"/>
                </a:solidFill>
              </a:rPr>
              <a:t>program scan</a:t>
            </a:r>
            <a:r>
              <a:rPr lang="en-US" altLang="en-US"/>
              <a:t>.</a:t>
            </a:r>
          </a:p>
        </p:txBody>
      </p:sp>
    </p:spTree>
    <p:extLst>
      <p:ext uri="{BB962C8B-B14F-4D97-AF65-F5344CB8AC3E}">
        <p14:creationId xmlns="" xmlns:p14="http://schemas.microsoft.com/office/powerpoint/2010/main" val="9538747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1"/>
          <p:cNvSpPr>
            <a:spLocks noGrp="1"/>
          </p:cNvSpPr>
          <p:nvPr>
            <p:ph type="dt" sz="quarter" idx="10"/>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r>
              <a:rPr lang="en-US" altLang="en-US" sz="900" b="0" smtClean="0"/>
              <a:t>© 2011, The McGraw-Hill Companies, Inc.</a:t>
            </a:r>
          </a:p>
          <a:p>
            <a:endParaRPr lang="en-US" altLang="en-US" sz="900" b="0" smtClean="0"/>
          </a:p>
        </p:txBody>
      </p:sp>
      <p:pic>
        <p:nvPicPr>
          <p:cNvPr id="4099"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47813" y="1125538"/>
            <a:ext cx="5689600" cy="552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100" name="Text Box 3"/>
          <p:cNvSpPr txBox="1">
            <a:spLocks noChangeArrowheads="1"/>
          </p:cNvSpPr>
          <p:nvPr/>
        </p:nvSpPr>
        <p:spPr bwMode="auto">
          <a:xfrm>
            <a:off x="1550988" y="185738"/>
            <a:ext cx="58293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r>
              <a:rPr lang="en-US" altLang="en-US" sz="3200">
                <a:solidFill>
                  <a:schemeClr val="accent2"/>
                </a:solidFill>
              </a:rPr>
              <a:t>Logix controller operating cycle.</a:t>
            </a:r>
          </a:p>
        </p:txBody>
      </p:sp>
    </p:spTree>
    <p:extLst>
      <p:ext uri="{BB962C8B-B14F-4D97-AF65-F5344CB8AC3E}">
        <p14:creationId xmlns="" xmlns:p14="http://schemas.microsoft.com/office/powerpoint/2010/main" val="12259754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1"/>
          <p:cNvSpPr>
            <a:spLocks noGrp="1"/>
          </p:cNvSpPr>
          <p:nvPr>
            <p:ph type="dt" sz="quarter" idx="10"/>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r>
              <a:rPr lang="en-US" altLang="en-US" sz="900" b="0" smtClean="0"/>
              <a:t>© 2011, The McGraw-Hill Companies, Inc.</a:t>
            </a:r>
          </a:p>
          <a:p>
            <a:endParaRPr lang="en-US" altLang="en-US" sz="900" b="0" smtClean="0"/>
          </a:p>
        </p:txBody>
      </p:sp>
      <p:grpSp>
        <p:nvGrpSpPr>
          <p:cNvPr id="2" name="Group 11"/>
          <p:cNvGrpSpPr>
            <a:grpSpLocks/>
          </p:cNvGrpSpPr>
          <p:nvPr/>
        </p:nvGrpSpPr>
        <p:grpSpPr bwMode="auto">
          <a:xfrm>
            <a:off x="3924300" y="1125538"/>
            <a:ext cx="4897438" cy="5610225"/>
            <a:chOff x="2607" y="168"/>
            <a:chExt cx="3085" cy="3534"/>
          </a:xfrm>
        </p:grpSpPr>
        <p:graphicFrame>
          <p:nvGraphicFramePr>
            <p:cNvPr id="5126" name="Object 10"/>
            <p:cNvGraphicFramePr>
              <a:graphicFrameLocks noChangeAspect="1"/>
            </p:cNvGraphicFramePr>
            <p:nvPr/>
          </p:nvGraphicFramePr>
          <p:xfrm>
            <a:off x="2608" y="849"/>
            <a:ext cx="2903" cy="2853"/>
          </p:xfrm>
          <a:graphic>
            <a:graphicData uri="http://schemas.openxmlformats.org/presentationml/2006/ole">
              <p:oleObj spid="_x0000_s2050" name="Image" r:id="rId3" imgW="3314286" imgH="3257143" progId="">
                <p:embed/>
              </p:oleObj>
            </a:graphicData>
          </a:graphic>
        </p:graphicFrame>
        <p:sp>
          <p:nvSpPr>
            <p:cNvPr id="5127" name="Text Box 4"/>
            <p:cNvSpPr txBox="1">
              <a:spLocks noChangeArrowheads="1"/>
            </p:cNvSpPr>
            <p:nvPr/>
          </p:nvSpPr>
          <p:spPr bwMode="auto">
            <a:xfrm>
              <a:off x="2607" y="168"/>
              <a:ext cx="3085" cy="11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As the program is scanned, the status of </a:t>
              </a:r>
              <a:r>
                <a:rPr lang="en-US" altLang="en-US">
                  <a:solidFill>
                    <a:srgbClr val="CC3300"/>
                  </a:solidFill>
                </a:rPr>
                <a:t>inputs</a:t>
              </a:r>
              <a:r>
                <a:rPr lang="en-US" altLang="en-US"/>
                <a:t> are checked for True (1 or ON) or False (0 of OFF) conditions.</a:t>
              </a:r>
            </a:p>
          </p:txBody>
        </p:sp>
      </p:grpSp>
      <p:sp>
        <p:nvSpPr>
          <p:cNvPr id="5124" name="Text Box 2"/>
          <p:cNvSpPr txBox="1">
            <a:spLocks noChangeArrowheads="1"/>
          </p:cNvSpPr>
          <p:nvPr/>
        </p:nvSpPr>
        <p:spPr bwMode="auto">
          <a:xfrm>
            <a:off x="266700" y="184150"/>
            <a:ext cx="3168650" cy="1373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Program is scanned </a:t>
            </a:r>
            <a:r>
              <a:rPr lang="en-US" altLang="en-US">
                <a:solidFill>
                  <a:srgbClr val="CC3300"/>
                </a:solidFill>
              </a:rPr>
              <a:t>one rung</a:t>
            </a:r>
            <a:r>
              <a:rPr lang="en-US" altLang="en-US"/>
              <a:t> at a time.</a:t>
            </a:r>
          </a:p>
        </p:txBody>
      </p:sp>
      <p:graphicFrame>
        <p:nvGraphicFramePr>
          <p:cNvPr id="5125" name="Object 8"/>
          <p:cNvGraphicFramePr>
            <a:graphicFrameLocks noChangeAspect="1"/>
          </p:cNvGraphicFramePr>
          <p:nvPr/>
        </p:nvGraphicFramePr>
        <p:xfrm>
          <a:off x="468313" y="1628775"/>
          <a:ext cx="2505075" cy="2322513"/>
        </p:xfrm>
        <a:graphic>
          <a:graphicData uri="http://schemas.openxmlformats.org/presentationml/2006/ole">
            <p:oleObj spid="_x0000_s2051" name="Image" r:id="rId4" imgW="6450794" imgH="5980952" progId="">
              <p:embed/>
            </p:oleObj>
          </a:graphicData>
        </a:graphic>
      </p:graphicFrame>
    </p:spTree>
    <p:extLst>
      <p:ext uri="{BB962C8B-B14F-4D97-AF65-F5344CB8AC3E}">
        <p14:creationId xmlns="" xmlns:p14="http://schemas.microsoft.com/office/powerpoint/2010/main" val="26660549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1"/>
          <p:cNvSpPr>
            <a:spLocks noGrp="1"/>
          </p:cNvSpPr>
          <p:nvPr>
            <p:ph type="dt" sz="quarter" idx="10"/>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r>
              <a:rPr lang="en-US" altLang="en-US" sz="900" b="0" smtClean="0"/>
              <a:t>© 2011, The McGraw-Hill Companies, Inc.</a:t>
            </a:r>
          </a:p>
          <a:p>
            <a:endParaRPr lang="en-US" altLang="en-US" sz="900" b="0" smtClean="0"/>
          </a:p>
        </p:txBody>
      </p:sp>
      <p:sp>
        <p:nvSpPr>
          <p:cNvPr id="6147" name="Text Box 2"/>
          <p:cNvSpPr txBox="1">
            <a:spLocks noChangeArrowheads="1"/>
          </p:cNvSpPr>
          <p:nvPr/>
        </p:nvSpPr>
        <p:spPr bwMode="auto">
          <a:xfrm>
            <a:off x="898525" y="333375"/>
            <a:ext cx="7489825"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The status signals from the inputs are sent to the </a:t>
            </a:r>
            <a:r>
              <a:rPr lang="en-US" altLang="en-US">
                <a:solidFill>
                  <a:srgbClr val="CC3300"/>
                </a:solidFill>
              </a:rPr>
              <a:t>input tags</a:t>
            </a:r>
            <a:r>
              <a:rPr lang="en-US" altLang="en-US"/>
              <a:t> where they are stored.</a:t>
            </a:r>
          </a:p>
        </p:txBody>
      </p:sp>
      <p:graphicFrame>
        <p:nvGraphicFramePr>
          <p:cNvPr id="6148" name="Object 3"/>
          <p:cNvGraphicFramePr>
            <a:graphicFrameLocks noChangeAspect="1"/>
          </p:cNvGraphicFramePr>
          <p:nvPr/>
        </p:nvGraphicFramePr>
        <p:xfrm>
          <a:off x="2051050" y="1700213"/>
          <a:ext cx="4419600" cy="4811712"/>
        </p:xfrm>
        <a:graphic>
          <a:graphicData uri="http://schemas.openxmlformats.org/presentationml/2006/ole">
            <p:oleObj spid="_x0000_s3074" name="Image" r:id="rId3" imgW="3228571" imgH="3514286" progId="">
              <p:embed/>
            </p:oleObj>
          </a:graphicData>
        </a:graphic>
      </p:graphicFrame>
    </p:spTree>
    <p:extLst>
      <p:ext uri="{BB962C8B-B14F-4D97-AF65-F5344CB8AC3E}">
        <p14:creationId xmlns="" xmlns:p14="http://schemas.microsoft.com/office/powerpoint/2010/main" val="32925873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1"/>
          <p:cNvSpPr>
            <a:spLocks noGrp="1"/>
          </p:cNvSpPr>
          <p:nvPr>
            <p:ph type="dt" sz="quarter" idx="10"/>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r>
              <a:rPr lang="en-US" altLang="en-US" sz="900" b="0" smtClean="0"/>
              <a:t>© 2011, The McGraw-Hill Companies, Inc.</a:t>
            </a:r>
          </a:p>
          <a:p>
            <a:endParaRPr lang="en-US" altLang="en-US" sz="900" b="0" smtClean="0"/>
          </a:p>
        </p:txBody>
      </p:sp>
      <p:sp>
        <p:nvSpPr>
          <p:cNvPr id="7171" name="Text Box 2"/>
          <p:cNvSpPr txBox="1">
            <a:spLocks noChangeArrowheads="1"/>
          </p:cNvSpPr>
          <p:nvPr/>
        </p:nvSpPr>
        <p:spPr bwMode="auto">
          <a:xfrm>
            <a:off x="250825" y="255588"/>
            <a:ext cx="8569325" cy="137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As the program is scanned by the processor, inputs are checked for True or False conditions and the ladder logic is </a:t>
            </a:r>
            <a:r>
              <a:rPr lang="en-US" altLang="en-US">
                <a:solidFill>
                  <a:srgbClr val="CC3300"/>
                </a:solidFill>
              </a:rPr>
              <a:t>evaluated</a:t>
            </a:r>
            <a:r>
              <a:rPr lang="en-US" altLang="en-US"/>
              <a:t> based on these values.</a:t>
            </a:r>
          </a:p>
        </p:txBody>
      </p:sp>
      <p:sp>
        <p:nvSpPr>
          <p:cNvPr id="7172" name="Text Box 4"/>
          <p:cNvSpPr txBox="1">
            <a:spLocks noChangeArrowheads="1"/>
          </p:cNvSpPr>
          <p:nvPr/>
        </p:nvSpPr>
        <p:spPr bwMode="auto">
          <a:xfrm>
            <a:off x="250825" y="5295900"/>
            <a:ext cx="8642350" cy="1373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The resulting ON or OFF action, as a result of</a:t>
            </a:r>
          </a:p>
          <a:p>
            <a:pPr eaLnBrk="1" hangingPunct="1"/>
            <a:r>
              <a:rPr lang="en-US" altLang="en-US"/>
              <a:t>evaluating each rung, is then sent to the </a:t>
            </a:r>
            <a:r>
              <a:rPr lang="en-US" altLang="en-US">
                <a:solidFill>
                  <a:srgbClr val="CC3300"/>
                </a:solidFill>
              </a:rPr>
              <a:t>output tags</a:t>
            </a:r>
          </a:p>
          <a:p>
            <a:pPr eaLnBrk="1" hangingPunct="1"/>
            <a:r>
              <a:rPr lang="en-US" altLang="en-US"/>
              <a:t>for storage.</a:t>
            </a:r>
          </a:p>
        </p:txBody>
      </p:sp>
      <p:graphicFrame>
        <p:nvGraphicFramePr>
          <p:cNvPr id="7173" name="Object 5"/>
          <p:cNvGraphicFramePr>
            <a:graphicFrameLocks noChangeAspect="1"/>
          </p:cNvGraphicFramePr>
          <p:nvPr/>
        </p:nvGraphicFramePr>
        <p:xfrm>
          <a:off x="2228850" y="1773238"/>
          <a:ext cx="4430713" cy="3457575"/>
        </p:xfrm>
        <a:graphic>
          <a:graphicData uri="http://schemas.openxmlformats.org/presentationml/2006/ole">
            <p:oleObj spid="_x0000_s4098" name="Image" r:id="rId3" imgW="4685714" imgH="3657143" progId="">
              <p:embed/>
            </p:oleObj>
          </a:graphicData>
        </a:graphic>
      </p:graphicFrame>
    </p:spTree>
    <p:extLst>
      <p:ext uri="{BB962C8B-B14F-4D97-AF65-F5344CB8AC3E}">
        <p14:creationId xmlns="" xmlns:p14="http://schemas.microsoft.com/office/powerpoint/2010/main" val="42530243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1"/>
          <p:cNvSpPr>
            <a:spLocks noGrp="1"/>
          </p:cNvSpPr>
          <p:nvPr>
            <p:ph type="dt" sz="quarter" idx="10"/>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r>
              <a:rPr lang="en-US" altLang="en-US" sz="900" b="0" smtClean="0"/>
              <a:t>© 2011, The McGraw-Hill Companies, Inc.</a:t>
            </a:r>
          </a:p>
          <a:p>
            <a:endParaRPr lang="en-US" altLang="en-US" sz="900" b="0" smtClean="0"/>
          </a:p>
        </p:txBody>
      </p:sp>
      <p:sp>
        <p:nvSpPr>
          <p:cNvPr id="8195" name="Text Box 2"/>
          <p:cNvSpPr txBox="1">
            <a:spLocks noChangeArrowheads="1"/>
          </p:cNvSpPr>
          <p:nvPr/>
        </p:nvSpPr>
        <p:spPr bwMode="auto">
          <a:xfrm>
            <a:off x="5148263" y="2652713"/>
            <a:ext cx="3636962" cy="3081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During the output update portion of the scan, corresponding </a:t>
            </a:r>
            <a:r>
              <a:rPr lang="en-US" altLang="en-US">
                <a:solidFill>
                  <a:srgbClr val="CC3300"/>
                </a:solidFill>
              </a:rPr>
              <a:t>output values</a:t>
            </a:r>
            <a:r>
              <a:rPr lang="en-US" altLang="en-US"/>
              <a:t> are sent to the process or machine by way of the output module.</a:t>
            </a:r>
          </a:p>
        </p:txBody>
      </p:sp>
      <p:graphicFrame>
        <p:nvGraphicFramePr>
          <p:cNvPr id="8196" name="Object 3"/>
          <p:cNvGraphicFramePr>
            <a:graphicFrameLocks noChangeAspect="1"/>
          </p:cNvGraphicFramePr>
          <p:nvPr/>
        </p:nvGraphicFramePr>
        <p:xfrm>
          <a:off x="539750" y="549275"/>
          <a:ext cx="4475163" cy="5184775"/>
        </p:xfrm>
        <a:graphic>
          <a:graphicData uri="http://schemas.openxmlformats.org/presentationml/2006/ole">
            <p:oleObj spid="_x0000_s5122" name="Image" r:id="rId3" imgW="4558730" imgH="5282540" progId="">
              <p:embed/>
            </p:oleObj>
          </a:graphicData>
        </a:graphic>
      </p:graphicFrame>
    </p:spTree>
    <p:extLst>
      <p:ext uri="{BB962C8B-B14F-4D97-AF65-F5344CB8AC3E}">
        <p14:creationId xmlns="" xmlns:p14="http://schemas.microsoft.com/office/powerpoint/2010/main" val="4060318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in Industries</a:t>
            </a:r>
            <a:endParaRPr lang="en-US" dirty="0"/>
          </a:p>
        </p:txBody>
      </p:sp>
      <p:sp>
        <p:nvSpPr>
          <p:cNvPr id="3" name="Content Placeholder 2"/>
          <p:cNvSpPr>
            <a:spLocks noGrp="1"/>
          </p:cNvSpPr>
          <p:nvPr>
            <p:ph idx="1"/>
          </p:nvPr>
        </p:nvSpPr>
        <p:spPr/>
        <p:txBody>
          <a:bodyPr>
            <a:normAutofit fontScale="92500" lnSpcReduction="10000"/>
          </a:bodyPr>
          <a:lstStyle/>
          <a:p>
            <a:r>
              <a:rPr lang="en-US" sz="2600" dirty="0" smtClean="0"/>
              <a:t>In production, due to changes in the nature of production, reprogramming will be required.</a:t>
            </a:r>
          </a:p>
          <a:p>
            <a:r>
              <a:rPr lang="en-US" sz="2600" dirty="0" smtClean="0"/>
              <a:t>PLC can be programmed according to the operating requirements of the process. </a:t>
            </a:r>
          </a:p>
          <a:p>
            <a:r>
              <a:rPr lang="en-US" sz="2600" dirty="0" smtClean="0"/>
              <a:t>To reduce manpower and unnecessary faults.</a:t>
            </a:r>
          </a:p>
          <a:p>
            <a:r>
              <a:rPr lang="en-US" sz="2600" dirty="0" smtClean="0"/>
              <a:t>Also PLC can perform discrete and continuous functions that cannot be performed by Personal Computers.</a:t>
            </a:r>
          </a:p>
          <a:p>
            <a:r>
              <a:rPr lang="en-US" sz="2600" dirty="0" smtClean="0"/>
              <a:t>Other advantages of using PLCs include</a:t>
            </a:r>
          </a:p>
          <a:p>
            <a:pPr lvl="1"/>
            <a:r>
              <a:rPr lang="en-US" dirty="0" smtClean="0"/>
              <a:t>They’re fast, </a:t>
            </a:r>
          </a:p>
          <a:p>
            <a:pPr lvl="1"/>
            <a:r>
              <a:rPr lang="en-US" dirty="0" smtClean="0"/>
              <a:t>Easy to operate and </a:t>
            </a:r>
          </a:p>
          <a:p>
            <a:pPr lvl="1"/>
            <a:r>
              <a:rPr lang="en-US" dirty="0" smtClean="0"/>
              <a:t>Are considered easy to program.</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1"/>
          <p:cNvSpPr>
            <a:spLocks noGrp="1"/>
          </p:cNvSpPr>
          <p:nvPr>
            <p:ph type="dt" sz="quarter" idx="10"/>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r>
              <a:rPr lang="en-US" altLang="en-US" sz="900" b="0" smtClean="0"/>
              <a:t>© 2011, The McGraw-Hill Companies, Inc.</a:t>
            </a:r>
          </a:p>
          <a:p>
            <a:endParaRPr lang="en-US" altLang="en-US" sz="900" b="0" smtClean="0"/>
          </a:p>
        </p:txBody>
      </p:sp>
      <p:sp>
        <p:nvSpPr>
          <p:cNvPr id="9219" name="Text Box 3"/>
          <p:cNvSpPr txBox="1">
            <a:spLocks noChangeArrowheads="1"/>
          </p:cNvSpPr>
          <p:nvPr/>
        </p:nvSpPr>
        <p:spPr bwMode="auto">
          <a:xfrm>
            <a:off x="158750" y="188913"/>
            <a:ext cx="8734425"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r>
              <a:rPr lang="en-US" altLang="en-US" sz="3200">
                <a:solidFill>
                  <a:schemeClr val="accent2"/>
                </a:solidFill>
              </a:rPr>
              <a:t>I/O updates occur </a:t>
            </a:r>
            <a:r>
              <a:rPr lang="en-US" altLang="en-US" sz="3200" i="1">
                <a:solidFill>
                  <a:schemeClr val="accent2"/>
                </a:solidFill>
              </a:rPr>
              <a:t>asynchronously</a:t>
            </a:r>
            <a:r>
              <a:rPr lang="en-US" altLang="en-US" sz="3200">
                <a:solidFill>
                  <a:schemeClr val="accent2"/>
                </a:solidFill>
              </a:rPr>
              <a:t> to the scan of the logic.</a:t>
            </a:r>
          </a:p>
        </p:txBody>
      </p:sp>
      <p:sp>
        <p:nvSpPr>
          <p:cNvPr id="9220" name="Text Box 4"/>
          <p:cNvSpPr txBox="1">
            <a:spLocks noChangeArrowheads="1"/>
          </p:cNvSpPr>
          <p:nvPr/>
        </p:nvSpPr>
        <p:spPr bwMode="auto">
          <a:xfrm>
            <a:off x="87313" y="1335088"/>
            <a:ext cx="8805862" cy="137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With a ControlLogix processor two separate 32-bit unsynchronized processes go on </a:t>
            </a:r>
            <a:r>
              <a:rPr lang="en-US" altLang="en-US">
                <a:solidFill>
                  <a:srgbClr val="CC3300"/>
                </a:solidFill>
              </a:rPr>
              <a:t>simultaneously</a:t>
            </a:r>
            <a:r>
              <a:rPr lang="en-US" altLang="en-US"/>
              <a:t> - that is, asynchronously.</a:t>
            </a:r>
          </a:p>
        </p:txBody>
      </p:sp>
      <p:sp>
        <p:nvSpPr>
          <p:cNvPr id="9221" name="Text Box 5"/>
          <p:cNvSpPr txBox="1">
            <a:spLocks noChangeArrowheads="1"/>
          </p:cNvSpPr>
          <p:nvPr/>
        </p:nvSpPr>
        <p:spPr bwMode="auto">
          <a:xfrm>
            <a:off x="107950" y="2852738"/>
            <a:ext cx="8856663"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This means that the module can update the input</a:t>
            </a:r>
          </a:p>
          <a:p>
            <a:pPr eaLnBrk="1" hangingPunct="1"/>
            <a:r>
              <a:rPr lang="en-US" altLang="en-US"/>
              <a:t>tag from the field and write the output tag to the field at </a:t>
            </a:r>
            <a:r>
              <a:rPr lang="en-US" altLang="en-US">
                <a:solidFill>
                  <a:srgbClr val="CC3300"/>
                </a:solidFill>
              </a:rPr>
              <a:t>any point</a:t>
            </a:r>
            <a:r>
              <a:rPr lang="en-US" altLang="en-US"/>
              <a:t> (or at several points) during the processor’s execution of the ladder rungs.</a:t>
            </a:r>
          </a:p>
        </p:txBody>
      </p:sp>
      <p:sp>
        <p:nvSpPr>
          <p:cNvPr id="9222" name="Text Box 6"/>
          <p:cNvSpPr txBox="1">
            <a:spLocks noChangeArrowheads="1"/>
          </p:cNvSpPr>
          <p:nvPr/>
        </p:nvSpPr>
        <p:spPr bwMode="auto">
          <a:xfrm>
            <a:off x="107950" y="4797425"/>
            <a:ext cx="8589963"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The result is more </a:t>
            </a:r>
            <a:r>
              <a:rPr lang="en-US" altLang="en-US">
                <a:solidFill>
                  <a:srgbClr val="CC3300"/>
                </a:solidFill>
              </a:rPr>
              <a:t>efficiency</a:t>
            </a:r>
            <a:r>
              <a:rPr lang="en-US" altLang="en-US"/>
              <a:t> and </a:t>
            </a:r>
            <a:r>
              <a:rPr lang="en-US" altLang="en-US">
                <a:solidFill>
                  <a:srgbClr val="CC3300"/>
                </a:solidFill>
              </a:rPr>
              <a:t>control</a:t>
            </a:r>
            <a:r>
              <a:rPr lang="en-US" altLang="en-US"/>
              <a:t> over when the input field device data are updated and when the output data resulting from the solved logic are sent to the output modules and their respective field devices.</a:t>
            </a:r>
          </a:p>
        </p:txBody>
      </p:sp>
    </p:spTree>
    <p:extLst>
      <p:ext uri="{BB962C8B-B14F-4D97-AF65-F5344CB8AC3E}">
        <p14:creationId xmlns="" xmlns:p14="http://schemas.microsoft.com/office/powerpoint/2010/main" val="39194000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a:t>
            </a:r>
            <a:endParaRPr lang="en-IN" dirty="0"/>
          </a:p>
        </p:txBody>
      </p:sp>
      <p:sp>
        <p:nvSpPr>
          <p:cNvPr id="3" name="Content Placeholder 2"/>
          <p:cNvSpPr>
            <a:spLocks noGrp="1"/>
          </p:cNvSpPr>
          <p:nvPr>
            <p:ph idx="1"/>
          </p:nvPr>
        </p:nvSpPr>
        <p:spPr/>
        <p:txBody>
          <a:bodyPr/>
          <a:lstStyle/>
          <a:p>
            <a:r>
              <a:rPr lang="en-IN" dirty="0" smtClean="0"/>
              <a:t>Machine is not learning.</a:t>
            </a:r>
          </a:p>
          <a:p>
            <a:endParaRPr lang="en-IN" dirty="0"/>
          </a:p>
        </p:txBody>
      </p:sp>
    </p:spTree>
    <p:extLst>
      <p:ext uri="{BB962C8B-B14F-4D97-AF65-F5344CB8AC3E}">
        <p14:creationId xmlns="" xmlns:p14="http://schemas.microsoft.com/office/powerpoint/2010/main" val="38012687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a:t>
            </a:r>
            <a:endParaRPr lang="en-US" dirty="0"/>
          </a:p>
        </p:txBody>
      </p:sp>
      <p:sp>
        <p:nvSpPr>
          <p:cNvPr id="3" name="Content Placeholder 2"/>
          <p:cNvSpPr>
            <a:spLocks noGrp="1"/>
          </p:cNvSpPr>
          <p:nvPr>
            <p:ph idx="1"/>
          </p:nvPr>
        </p:nvSpPr>
        <p:spPr/>
        <p:txBody>
          <a:bodyPr/>
          <a:lstStyle/>
          <a:p>
            <a:r>
              <a:rPr lang="en-US" dirty="0"/>
              <a:t>Machine learning (ML) is </a:t>
            </a:r>
            <a:r>
              <a:rPr lang="en-US" b="1" dirty="0"/>
              <a:t>a type of artificial intelligence (AI) that allows software applications to become more accurate at predicting outcomes without being explicitly programmed to do so</a:t>
            </a:r>
            <a:r>
              <a:rPr lang="en-US" dirty="0"/>
              <a:t>. Machine learning algorithms use historical data as input to predict new output values.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jpg"/>
          <p:cNvPicPr>
            <a:picLocks noChangeAspect="1"/>
          </p:cNvPicPr>
          <p:nvPr/>
        </p:nvPicPr>
        <p:blipFill>
          <a:blip r:embed="rId2"/>
          <a:stretch>
            <a:fillRect/>
          </a:stretch>
        </p:blipFill>
        <p:spPr>
          <a:xfrm>
            <a:off x="1022542" y="500043"/>
            <a:ext cx="7379134" cy="5643602"/>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Machine Learning</a:t>
            </a:r>
            <a:endParaRPr lang="en-US" dirty="0"/>
          </a:p>
        </p:txBody>
      </p:sp>
      <p:sp>
        <p:nvSpPr>
          <p:cNvPr id="3" name="Content Placeholder 2"/>
          <p:cNvSpPr>
            <a:spLocks noGrp="1"/>
          </p:cNvSpPr>
          <p:nvPr>
            <p:ph idx="1"/>
          </p:nvPr>
        </p:nvSpPr>
        <p:spPr/>
        <p:txBody>
          <a:bodyPr/>
          <a:lstStyle/>
          <a:p>
            <a:r>
              <a:rPr lang="en-US" dirty="0"/>
              <a:t> </a:t>
            </a:r>
            <a:r>
              <a:rPr lang="en-US" b="1" dirty="0" smtClean="0"/>
              <a:t>Supervised</a:t>
            </a:r>
          </a:p>
          <a:p>
            <a:r>
              <a:rPr lang="en-US" b="1" dirty="0" smtClean="0"/>
              <a:t> Unsupervised</a:t>
            </a:r>
          </a:p>
          <a:p>
            <a:r>
              <a:rPr lang="en-US" b="1" dirty="0" smtClean="0"/>
              <a:t>Reinforcement </a:t>
            </a:r>
            <a:r>
              <a:rPr lang="en-US" b="1" dirty="0"/>
              <a:t>learning</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Popular Classification Algorithms:</a:t>
            </a:r>
            <a:br>
              <a:rPr lang="en-US" dirty="0" smtClean="0"/>
            </a:br>
            <a:endParaRPr lang="en-US" dirty="0"/>
          </a:p>
        </p:txBody>
      </p:sp>
      <p:sp>
        <p:nvSpPr>
          <p:cNvPr id="3" name="Content Placeholder 2"/>
          <p:cNvSpPr>
            <a:spLocks noGrp="1"/>
          </p:cNvSpPr>
          <p:nvPr>
            <p:ph idx="1"/>
          </p:nvPr>
        </p:nvSpPr>
        <p:spPr/>
        <p:txBody>
          <a:bodyPr/>
          <a:lstStyle/>
          <a:p>
            <a:r>
              <a:rPr lang="en-US" dirty="0" smtClean="0"/>
              <a:t>Logistic Regression</a:t>
            </a:r>
          </a:p>
          <a:p>
            <a:r>
              <a:rPr lang="en-US" dirty="0" smtClean="0"/>
              <a:t>Naive </a:t>
            </a:r>
            <a:r>
              <a:rPr lang="en-US" dirty="0" err="1" smtClean="0"/>
              <a:t>Bayes</a:t>
            </a:r>
            <a:endParaRPr lang="en-US" dirty="0" smtClean="0"/>
          </a:p>
          <a:p>
            <a:r>
              <a:rPr lang="en-US" dirty="0" smtClean="0"/>
              <a:t>K-Nearest Neighbors</a:t>
            </a:r>
          </a:p>
          <a:p>
            <a:r>
              <a:rPr lang="en-US" dirty="0" smtClean="0"/>
              <a:t>Decision Tree</a:t>
            </a:r>
          </a:p>
          <a:p>
            <a:r>
              <a:rPr lang="en-US" dirty="0" smtClean="0"/>
              <a:t>Support Vector Machines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Differences Briefly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Logistic regression is a calculation used to predict a binary outcome: either something happens, or does not. This can be exhibited as Yes/No, Pass/Fail, Alive/Dead, etc.</a:t>
            </a:r>
          </a:p>
          <a:p>
            <a:endParaRPr lang="en-US" dirty="0" smtClean="0"/>
          </a:p>
          <a:p>
            <a:r>
              <a:rPr lang="en-US" dirty="0" smtClean="0"/>
              <a:t>Naive </a:t>
            </a:r>
            <a:r>
              <a:rPr lang="en-US" dirty="0" err="1" smtClean="0"/>
              <a:t>Bayes</a:t>
            </a:r>
            <a:r>
              <a:rPr lang="en-US" dirty="0" smtClean="0"/>
              <a:t> calculates the possibility of whether a data point belongs within a certain category or does not. In text analysis, it can be used to categorize words or phrases as belonging to a preset “tag” (classification) or not. For example:</a:t>
            </a:r>
          </a:p>
          <a:p>
            <a:endParaRPr lang="en-US" dirty="0" smtClean="0"/>
          </a:p>
          <a:p>
            <a:r>
              <a:rPr lang="en-US" dirty="0" smtClean="0"/>
              <a:t>Text:: " A great game“ ;Tag:: Sports</a:t>
            </a:r>
          </a:p>
          <a:p>
            <a:endParaRPr lang="en-US" dirty="0" smtClean="0"/>
          </a:p>
          <a:p>
            <a:r>
              <a:rPr lang="en-US" dirty="0" smtClean="0"/>
              <a:t>K-nearest Neighbors: </a:t>
            </a:r>
          </a:p>
          <a:p>
            <a:r>
              <a:rPr lang="en-US" dirty="0" smtClean="0"/>
              <a:t>K-nearest neighbors (k-NN) is a pattern recognition algorithm that uses training datasets to find the k closest relatives in future examples.</a:t>
            </a:r>
          </a:p>
          <a:p>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Differences Briefly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Decision Tree:</a:t>
            </a:r>
          </a:p>
          <a:p>
            <a:r>
              <a:rPr lang="en-US" dirty="0" smtClean="0"/>
              <a:t>A decision tree is a supervised learning algorithm that is perfect for classification problems, as it’s able to order classes on a precise level. It works like a flow chart, separating data points into two similar categories at a time from the “tree trunk” to “branches,” to “leaves,” where the categories become more finitely similar. This creates categories within categories, allowing for organic classification with limited human supervision</a:t>
            </a:r>
          </a:p>
          <a:p>
            <a:endParaRPr lang="en-US" dirty="0" smtClean="0"/>
          </a:p>
          <a:p>
            <a:r>
              <a:rPr lang="en-US" dirty="0" smtClean="0"/>
              <a:t>Support Vector Machines</a:t>
            </a:r>
          </a:p>
          <a:p>
            <a:r>
              <a:rPr lang="en-US" dirty="0" smtClean="0"/>
              <a:t>A support vector machine (SVM) uses algorithms to train and classify data within degrees of polarity, taking it to a degree beyond X/Y prediction.</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srcRect/>
          <a:stretch>
            <a:fillRect/>
          </a:stretch>
        </p:blipFill>
        <p:spPr bwMode="auto">
          <a:xfrm>
            <a:off x="664105" y="1142985"/>
            <a:ext cx="7815796" cy="4429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algorithm</a:t>
            </a:r>
            <a:endParaRPr lang="en-IN" dirty="0"/>
          </a:p>
        </p:txBody>
      </p:sp>
      <p:sp>
        <p:nvSpPr>
          <p:cNvPr id="3" name="Content Placeholder 2"/>
          <p:cNvSpPr>
            <a:spLocks noGrp="1"/>
          </p:cNvSpPr>
          <p:nvPr>
            <p:ph idx="1"/>
          </p:nvPr>
        </p:nvSpPr>
        <p:spPr/>
        <p:txBody>
          <a:bodyPr>
            <a:normAutofit fontScale="77500" lnSpcReduction="20000"/>
          </a:bodyPr>
          <a:lstStyle/>
          <a:p>
            <a:r>
              <a:rPr lang="en-US" dirty="0"/>
              <a:t>Naïve Bayes algorithm is a supervised learning algorithm, which is based on </a:t>
            </a:r>
            <a:r>
              <a:rPr lang="en-US" b="1" dirty="0"/>
              <a:t>Bayes theorem</a:t>
            </a:r>
            <a:r>
              <a:rPr lang="en-US" dirty="0"/>
              <a:t> and used for solving classification problems.</a:t>
            </a:r>
          </a:p>
          <a:p>
            <a:r>
              <a:rPr lang="en-US" dirty="0"/>
              <a:t>It is mainly used in </a:t>
            </a:r>
            <a:r>
              <a:rPr lang="en-US" i="1" dirty="0"/>
              <a:t>text classification</a:t>
            </a:r>
            <a:r>
              <a:rPr lang="en-US" dirty="0"/>
              <a:t> that includes a high-dimensional training dataset.</a:t>
            </a:r>
          </a:p>
          <a:p>
            <a:r>
              <a:rPr lang="en-US" dirty="0"/>
              <a:t>Naïve Bayes Classifier is one of the simple and most effective Classification algorithms which helps in building the fast machine learning models that can make quick predictions.</a:t>
            </a:r>
          </a:p>
          <a:p>
            <a:r>
              <a:rPr lang="en-US" b="1" dirty="0"/>
              <a:t>It is a probabilistic classifier, which means it predicts on the basis of the probability of an object</a:t>
            </a:r>
            <a:r>
              <a:rPr lang="en-US" dirty="0"/>
              <a:t>.</a:t>
            </a:r>
          </a:p>
          <a:p>
            <a:r>
              <a:rPr lang="en-US" dirty="0"/>
              <a:t>Some popular examples of Naïve Bayes Algorithm are </a:t>
            </a:r>
            <a:r>
              <a:rPr lang="en-US" b="1" dirty="0"/>
              <a:t>spam filtration, Sentimental analysis, and classifying articles</a:t>
            </a:r>
            <a:r>
              <a:rPr lang="en-US" dirty="0"/>
              <a:t>.</a:t>
            </a:r>
          </a:p>
          <a:p>
            <a:endParaRPr lang="en-IN" dirty="0"/>
          </a:p>
        </p:txBody>
      </p:sp>
    </p:spTree>
    <p:extLst>
      <p:ext uri="{BB962C8B-B14F-4D97-AF65-F5344CB8AC3E}">
        <p14:creationId xmlns="" xmlns:p14="http://schemas.microsoft.com/office/powerpoint/2010/main" val="3814083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IN" dirty="0" smtClean="0"/>
              <a:t>HOW?</a:t>
            </a:r>
            <a:endParaRPr lang="en-IN" dirty="0"/>
          </a:p>
        </p:txBody>
      </p:sp>
      <p:pic>
        <p:nvPicPr>
          <p:cNvPr id="22529" name="Picture 1"/>
          <p:cNvPicPr>
            <a:picLocks noChangeAspect="1" noChangeArrowheads="1"/>
          </p:cNvPicPr>
          <p:nvPr/>
        </p:nvPicPr>
        <p:blipFill>
          <a:blip r:embed="rId2"/>
          <a:srcRect/>
          <a:stretch>
            <a:fillRect/>
          </a:stretch>
        </p:blipFill>
        <p:spPr bwMode="auto">
          <a:xfrm>
            <a:off x="2071670" y="1142984"/>
            <a:ext cx="4953000" cy="1123950"/>
          </a:xfrm>
          <a:prstGeom prst="rect">
            <a:avLst/>
          </a:prstGeom>
          <a:noFill/>
          <a:ln w="9525">
            <a:noFill/>
            <a:miter lim="800000"/>
            <a:headEnd/>
            <a:tailEnd/>
          </a:ln>
          <a:effectLst/>
        </p:spPr>
      </p:pic>
      <p:pic>
        <p:nvPicPr>
          <p:cNvPr id="22530" name="Picture 2"/>
          <p:cNvPicPr>
            <a:picLocks noChangeAspect="1" noChangeArrowheads="1"/>
          </p:cNvPicPr>
          <p:nvPr/>
        </p:nvPicPr>
        <p:blipFill>
          <a:blip r:embed="rId3"/>
          <a:srcRect/>
          <a:stretch>
            <a:fillRect/>
          </a:stretch>
        </p:blipFill>
        <p:spPr bwMode="auto">
          <a:xfrm>
            <a:off x="1928794" y="2500306"/>
            <a:ext cx="5857875" cy="2562225"/>
          </a:xfrm>
          <a:prstGeom prst="rect">
            <a:avLst/>
          </a:prstGeom>
          <a:noFill/>
          <a:ln w="9525">
            <a:noFill/>
            <a:miter lim="800000"/>
            <a:headEnd/>
            <a:tailEnd/>
          </a:ln>
          <a:effectLst/>
        </p:spPr>
      </p:pic>
      <p:pic>
        <p:nvPicPr>
          <p:cNvPr id="22531" name="Picture 3"/>
          <p:cNvPicPr>
            <a:picLocks noChangeAspect="1" noChangeArrowheads="1"/>
          </p:cNvPicPr>
          <p:nvPr/>
        </p:nvPicPr>
        <p:blipFill>
          <a:blip r:embed="rId4"/>
          <a:srcRect/>
          <a:stretch>
            <a:fillRect/>
          </a:stretch>
        </p:blipFill>
        <p:spPr bwMode="auto">
          <a:xfrm>
            <a:off x="1857356" y="5286388"/>
            <a:ext cx="5362575" cy="1219200"/>
          </a:xfrm>
          <a:prstGeom prst="rect">
            <a:avLst/>
          </a:prstGeom>
          <a:noFill/>
          <a:ln w="9525">
            <a:noFill/>
            <a:miter lim="800000"/>
            <a:headEnd/>
            <a:tailEnd/>
          </a:ln>
          <a:effectLst/>
        </p:spPr>
      </p:pic>
    </p:spTree>
    <p:extLst>
      <p:ext uri="{BB962C8B-B14F-4D97-AF65-F5344CB8AC3E}">
        <p14:creationId xmlns="" xmlns:p14="http://schemas.microsoft.com/office/powerpoint/2010/main" val="20860080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85000" lnSpcReduction="20000"/>
          </a:bodyPr>
          <a:lstStyle/>
          <a:p>
            <a:r>
              <a:rPr lang="en-US" dirty="0"/>
              <a:t>The Naïve Bayes algorithm is comprised of two words Naïve and Bayes, Which can be described as:</a:t>
            </a:r>
          </a:p>
          <a:p>
            <a:r>
              <a:rPr lang="en-US" b="1" dirty="0"/>
              <a:t>Naïve</a:t>
            </a:r>
            <a:r>
              <a:rPr lang="en-US" dirty="0"/>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r>
              <a:rPr lang="en-US" b="1" dirty="0"/>
              <a:t>Bayes</a:t>
            </a:r>
            <a:r>
              <a:rPr lang="en-US" dirty="0"/>
              <a:t>: It is called Bayes because it depends on the principle of </a:t>
            </a:r>
            <a:r>
              <a:rPr lang="en-US" dirty="0">
                <a:hlinkClick r:id="rId2"/>
              </a:rPr>
              <a:t>Bayes' Theorem</a:t>
            </a:r>
            <a:r>
              <a:rPr lang="en-US" dirty="0"/>
              <a:t>.</a:t>
            </a:r>
          </a:p>
          <a:p>
            <a:endParaRPr lang="en-IN" dirty="0"/>
          </a:p>
        </p:txBody>
      </p:sp>
    </p:spTree>
    <p:extLst>
      <p:ext uri="{BB962C8B-B14F-4D97-AF65-F5344CB8AC3E}">
        <p14:creationId xmlns="" xmlns:p14="http://schemas.microsoft.com/office/powerpoint/2010/main" val="18854247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66788" y="1600200"/>
            <a:ext cx="7210425" cy="3657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924948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Naïve Bayes </a:t>
            </a:r>
            <a:r>
              <a:rPr lang="en-US" dirty="0" smtClean="0"/>
              <a:t>Classifier</a:t>
            </a:r>
            <a:endParaRPr lang="en-IN" dirty="0"/>
          </a:p>
        </p:txBody>
      </p:sp>
      <p:sp>
        <p:nvSpPr>
          <p:cNvPr id="3" name="Content Placeholder 2"/>
          <p:cNvSpPr>
            <a:spLocks noGrp="1"/>
          </p:cNvSpPr>
          <p:nvPr>
            <p:ph idx="1"/>
          </p:nvPr>
        </p:nvSpPr>
        <p:spPr/>
        <p:txBody>
          <a:bodyPr/>
          <a:lstStyle/>
          <a:p>
            <a:r>
              <a:rPr lang="en-US" dirty="0" smtClean="0"/>
              <a:t>It </a:t>
            </a:r>
            <a:r>
              <a:rPr lang="en-US" dirty="0"/>
              <a:t>is used for </a:t>
            </a:r>
            <a:r>
              <a:rPr lang="en-US" b="1" dirty="0"/>
              <a:t>Credit Scoring</a:t>
            </a:r>
            <a:r>
              <a:rPr lang="en-US" dirty="0"/>
              <a:t>.</a:t>
            </a:r>
          </a:p>
          <a:p>
            <a:r>
              <a:rPr lang="en-US" dirty="0"/>
              <a:t>It is used in </a:t>
            </a:r>
            <a:r>
              <a:rPr lang="en-US" b="1" dirty="0"/>
              <a:t>medical data classification</a:t>
            </a:r>
            <a:r>
              <a:rPr lang="en-US" dirty="0"/>
              <a:t>.</a:t>
            </a:r>
          </a:p>
          <a:p>
            <a:r>
              <a:rPr lang="en-US" dirty="0"/>
              <a:t>It can be used in </a:t>
            </a:r>
            <a:r>
              <a:rPr lang="en-US" b="1" dirty="0"/>
              <a:t>real-time predictions</a:t>
            </a:r>
            <a:r>
              <a:rPr lang="en-US" dirty="0"/>
              <a:t> because Naïve Bayes Classifier is an eager learner.</a:t>
            </a:r>
          </a:p>
          <a:p>
            <a:r>
              <a:rPr lang="en-US" dirty="0"/>
              <a:t>It is used in Text classification such as </a:t>
            </a:r>
            <a:r>
              <a:rPr lang="en-US" b="1" dirty="0"/>
              <a:t>Spam filtering</a:t>
            </a:r>
            <a:r>
              <a:rPr lang="en-US" dirty="0"/>
              <a:t> and </a:t>
            </a:r>
            <a:r>
              <a:rPr lang="en-US" b="1" dirty="0"/>
              <a:t>Sentiment analysis</a:t>
            </a:r>
            <a:r>
              <a:rPr lang="en-US" dirty="0"/>
              <a:t>.</a:t>
            </a:r>
          </a:p>
          <a:p>
            <a:endParaRPr lang="en-IN" dirty="0"/>
          </a:p>
        </p:txBody>
      </p:sp>
    </p:spTree>
    <p:extLst>
      <p:ext uri="{BB962C8B-B14F-4D97-AF65-F5344CB8AC3E}">
        <p14:creationId xmlns="" xmlns:p14="http://schemas.microsoft.com/office/powerpoint/2010/main" val="26468759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a:t>
            </a:r>
            <a:endParaRPr lang="en-IN" dirty="0"/>
          </a:p>
        </p:txBody>
      </p:sp>
      <p:sp>
        <p:nvSpPr>
          <p:cNvPr id="3" name="Content Placeholder 2"/>
          <p:cNvSpPr>
            <a:spLocks noGrp="1"/>
          </p:cNvSpPr>
          <p:nvPr>
            <p:ph idx="1"/>
          </p:nvPr>
        </p:nvSpPr>
        <p:spPr/>
        <p:txBody>
          <a:bodyPr>
            <a:normAutofit fontScale="70000" lnSpcReduction="20000"/>
          </a:bodyPr>
          <a:lstStyle/>
          <a:p>
            <a:r>
              <a:rPr lang="en-US" dirty="0"/>
              <a:t>There are three types of Naive Bayes Model, which are given below:</a:t>
            </a:r>
          </a:p>
          <a:p>
            <a:r>
              <a:rPr lang="en-US" b="1" dirty="0"/>
              <a:t>Gaussian</a:t>
            </a:r>
            <a:r>
              <a:rPr lang="en-US" dirty="0"/>
              <a:t>: The Gaussian model assumes that features follow a normal distribution. This means if predictors take continuous values instead of discrete, then the model assumes that these values are sampled from the Gaussian distribution.</a:t>
            </a:r>
          </a:p>
          <a:p>
            <a:r>
              <a:rPr lang="en-US" b="1" dirty="0"/>
              <a:t>Multinomial</a:t>
            </a:r>
            <a:r>
              <a:rPr lang="en-US" dirty="0"/>
              <a:t>: The Multinomial Naïve Bayes classifier is used when the data is multinomial distributed. It is primarily used for document classification problems, it means a particular document belongs to which category such as Sports, Politics, education, etc.</a:t>
            </a:r>
            <a:br>
              <a:rPr lang="en-US" dirty="0"/>
            </a:br>
            <a:r>
              <a:rPr lang="en-US" dirty="0"/>
              <a:t>The classifier uses the frequency of words for the predictors.</a:t>
            </a:r>
          </a:p>
          <a:p>
            <a:r>
              <a:rPr lang="en-US" b="1" dirty="0"/>
              <a:t>Bernoulli</a:t>
            </a:r>
            <a:r>
              <a:rPr lang="en-US" dirty="0"/>
              <a:t>: The Bernoulli classifier works similar to the Multinomial classifier, but the predictor variables are the independent Booleans variables. Such as if a particular word is present or not in a document. This model is also famous for document classification tasks.</a:t>
            </a:r>
          </a:p>
          <a:p>
            <a:endParaRPr lang="en-IN" dirty="0"/>
          </a:p>
        </p:txBody>
      </p:sp>
    </p:spTree>
    <p:extLst>
      <p:ext uri="{BB962C8B-B14F-4D97-AF65-F5344CB8AC3E}">
        <p14:creationId xmlns="" xmlns:p14="http://schemas.microsoft.com/office/powerpoint/2010/main" val="8555101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descr="Image result for what is reinforcement 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en-IN" dirty="0" smtClean="0"/>
              <a:t>Reinforcement Learning</a:t>
            </a:r>
            <a:endParaRPr lang="en-US" dirty="0"/>
          </a:p>
        </p:txBody>
      </p:sp>
      <p:sp>
        <p:nvSpPr>
          <p:cNvPr id="6" name="Content Placeholder 5"/>
          <p:cNvSpPr>
            <a:spLocks noGrp="1"/>
          </p:cNvSpPr>
          <p:nvPr>
            <p:ph idx="1"/>
          </p:nvPr>
        </p:nvSpPr>
        <p:spPr/>
        <p:txBody>
          <a:bodyPr/>
          <a:lstStyle/>
          <a:p>
            <a:r>
              <a:rPr lang="en-US" dirty="0"/>
              <a:t>Reinforcement learning is </a:t>
            </a:r>
            <a:r>
              <a:rPr lang="en-US" b="1" dirty="0"/>
              <a:t>a machine learning training method based on rewarding desired behaviors and/or punishing undesired ones</a:t>
            </a:r>
            <a:r>
              <a:rPr lang="en-US" dirty="0"/>
              <a:t>. In general, a reinforcement learning agent is able to perceive and interpret its environment, take actions and learn through trial and error.</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65E2C-A120-41E4-9374-E1F93B6F608B}"/>
              </a:ext>
            </a:extLst>
          </p:cNvPr>
          <p:cNvSpPr>
            <a:spLocks noGrp="1"/>
          </p:cNvSpPr>
          <p:nvPr>
            <p:ph type="title"/>
          </p:nvPr>
        </p:nvSpPr>
        <p:spPr>
          <a:xfrm>
            <a:off x="628650" y="190955"/>
            <a:ext cx="7886700" cy="1325563"/>
          </a:xfrm>
        </p:spPr>
        <p:txBody>
          <a:bodyPr/>
          <a:lstStyle/>
          <a:p>
            <a:r>
              <a:rPr lang="en-IN" dirty="0" err="1"/>
              <a:t>Scikit</a:t>
            </a:r>
            <a:r>
              <a:rPr lang="en-IN" dirty="0"/>
              <a:t>-Learn (</a:t>
            </a:r>
            <a:r>
              <a:rPr lang="en-IN" dirty="0" err="1"/>
              <a:t>Sklearn</a:t>
            </a:r>
            <a:r>
              <a:rPr lang="en-IN" dirty="0"/>
              <a:t>)</a:t>
            </a:r>
          </a:p>
        </p:txBody>
      </p:sp>
      <p:sp>
        <p:nvSpPr>
          <p:cNvPr id="3" name="Content Placeholder 2">
            <a:extLst>
              <a:ext uri="{FF2B5EF4-FFF2-40B4-BE49-F238E27FC236}">
                <a16:creationId xmlns="" xmlns:a16="http://schemas.microsoft.com/office/drawing/2014/main" id="{785C734C-53B6-4561-A16A-D1FF52B932CD}"/>
              </a:ext>
            </a:extLst>
          </p:cNvPr>
          <p:cNvSpPr>
            <a:spLocks noGrp="1"/>
          </p:cNvSpPr>
          <p:nvPr>
            <p:ph idx="1"/>
          </p:nvPr>
        </p:nvSpPr>
        <p:spPr>
          <a:xfrm>
            <a:off x="435429" y="1320800"/>
            <a:ext cx="8240486" cy="4856163"/>
          </a:xfrm>
        </p:spPr>
        <p:txBody>
          <a:bodyPr>
            <a:normAutofit fontScale="85000" lnSpcReduction="20000"/>
          </a:bodyPr>
          <a:lstStyle/>
          <a:p>
            <a:r>
              <a:rPr lang="en-US" dirty="0"/>
              <a:t>It is the most useful and robust open source library for machine learning in Python. It provides a selection of efficient tools for machine learning and statistical modeling including classification, regression, clustering</a:t>
            </a:r>
          </a:p>
          <a:p>
            <a:r>
              <a:rPr lang="en-US" dirty="0"/>
              <a:t>Initially developed by David </a:t>
            </a:r>
            <a:r>
              <a:rPr lang="en-US" dirty="0" err="1"/>
              <a:t>Cournapeau</a:t>
            </a:r>
            <a:r>
              <a:rPr lang="en-US" dirty="0"/>
              <a:t> as a Google summer of code project in 2007.</a:t>
            </a:r>
          </a:p>
          <a:p>
            <a:r>
              <a:rPr lang="en-US" dirty="0"/>
              <a:t>Prerequisites−</a:t>
            </a:r>
          </a:p>
          <a:p>
            <a:pPr lvl="1"/>
            <a:r>
              <a:rPr lang="en-US" sz="2800" dirty="0"/>
              <a:t>Python ,</a:t>
            </a:r>
          </a:p>
          <a:p>
            <a:pPr lvl="1"/>
            <a:r>
              <a:rPr lang="en-US" sz="2800" dirty="0"/>
              <a:t>NumPy,</a:t>
            </a:r>
            <a:r>
              <a:rPr lang="en-IN" sz="2800" dirty="0"/>
              <a:t> </a:t>
            </a:r>
          </a:p>
          <a:p>
            <a:pPr lvl="1"/>
            <a:r>
              <a:rPr lang="en-IN" sz="2800" dirty="0"/>
              <a:t>Matplotlib, </a:t>
            </a:r>
          </a:p>
          <a:p>
            <a:pPr lvl="1"/>
            <a:r>
              <a:rPr lang="en-IN" sz="2800" dirty="0"/>
              <a:t>Pandas </a:t>
            </a:r>
          </a:p>
          <a:p>
            <a:r>
              <a:rPr lang="en-US" sz="3200" dirty="0"/>
              <a:t>Demo on Basic operations of </a:t>
            </a:r>
            <a:r>
              <a:rPr lang="en-US" sz="3200" dirty="0" err="1"/>
              <a:t>Scikit</a:t>
            </a:r>
            <a:r>
              <a:rPr lang="en-US" sz="3200" dirty="0"/>
              <a:t>-Learn</a:t>
            </a:r>
            <a:endParaRPr lang="en-IN" sz="3200" dirty="0"/>
          </a:p>
        </p:txBody>
      </p:sp>
    </p:spTree>
    <p:extLst>
      <p:ext uri="{BB962C8B-B14F-4D97-AF65-F5344CB8AC3E}">
        <p14:creationId xmlns="" xmlns:p14="http://schemas.microsoft.com/office/powerpoint/2010/main" val="22874849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geeksforgeeks.org/wp-content/uploads/training.png">
            <a:extLst>
              <a:ext uri="{FF2B5EF4-FFF2-40B4-BE49-F238E27FC236}">
                <a16:creationId xmlns="" xmlns:a16="http://schemas.microsoft.com/office/drawing/2014/main" id="{794A8120-F2A0-4E83-B6D5-C927B61FE976}"/>
              </a:ext>
            </a:extLst>
          </p:cNvPr>
          <p:cNvPicPr>
            <a:picLocks noChangeAspect="1" noChangeArrowheads="1"/>
          </p:cNvPicPr>
          <p:nvPr/>
        </p:nvPicPr>
        <p:blipFill>
          <a:blip r:embed="rId2">
            <a:extLst>
              <a:ext uri="{BEBA8EAE-BF5A-486C-A8C5-ECC9F3942E4B}">
                <a14:imgProps xmlns="" xmlns:a14="http://schemas.microsoft.com/office/drawing/2010/main">
                  <a14:imgLayer r:embed="">
                    <a14:imgEffect>
                      <a14:saturation sat="0"/>
                    </a14:imgEffect>
                  </a14:imgLayer>
                </a14:imgProps>
              </a:ext>
              <a:ext uri="{28A0092B-C50C-407E-A947-70E740481C1C}">
                <a14:useLocalDpi xmlns="" xmlns:a14="http://schemas.microsoft.com/office/drawing/2010/main" val="0"/>
              </a:ext>
            </a:extLst>
          </a:blip>
          <a:srcRect/>
          <a:stretch>
            <a:fillRect/>
          </a:stretch>
        </p:blipFill>
        <p:spPr bwMode="auto">
          <a:xfrm>
            <a:off x="653143" y="1436915"/>
            <a:ext cx="7565571" cy="5100351"/>
          </a:xfrm>
          <a:prstGeom prst="rect">
            <a:avLst/>
          </a:prstGeom>
          <a:pattFill prst="pct5">
            <a:fgClr>
              <a:schemeClr val="accent1"/>
            </a:fgClr>
            <a:bgClr>
              <a:schemeClr val="bg1"/>
            </a:bgClr>
          </a:pattFill>
        </p:spPr>
      </p:pic>
      <p:sp>
        <p:nvSpPr>
          <p:cNvPr id="6" name="Title 5">
            <a:extLst>
              <a:ext uri="{FF2B5EF4-FFF2-40B4-BE49-F238E27FC236}">
                <a16:creationId xmlns="" xmlns:a16="http://schemas.microsoft.com/office/drawing/2014/main" id="{2378F67E-6722-440C-B5B6-C4CFC0C77257}"/>
              </a:ext>
            </a:extLst>
          </p:cNvPr>
          <p:cNvSpPr>
            <a:spLocks noGrp="1"/>
          </p:cNvSpPr>
          <p:nvPr>
            <p:ph type="title"/>
          </p:nvPr>
        </p:nvSpPr>
        <p:spPr/>
        <p:txBody>
          <a:bodyPr>
            <a:normAutofit fontScale="90000"/>
          </a:bodyPr>
          <a:lstStyle/>
          <a:p>
            <a:r>
              <a:rPr lang="en-IN" b="1" dirty="0"/>
              <a:t>Machine Learning Training &amp; Prediction</a:t>
            </a:r>
            <a:endParaRPr lang="en-IN" dirty="0"/>
          </a:p>
        </p:txBody>
      </p:sp>
    </p:spTree>
    <p:extLst>
      <p:ext uri="{BB962C8B-B14F-4D97-AF65-F5344CB8AC3E}">
        <p14:creationId xmlns="" xmlns:p14="http://schemas.microsoft.com/office/powerpoint/2010/main" val="37642842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Workflow</a:t>
            </a: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dirty="0"/>
              <a:t>work flow diagram of whole process</a:t>
            </a:r>
          </a:p>
          <a:p>
            <a:pPr marL="457200" indent="-457200">
              <a:buFont typeface="+mj-lt"/>
              <a:buAutoNum type="arabicPeriod"/>
            </a:pPr>
            <a:r>
              <a:rPr lang="en-US" dirty="0"/>
              <a:t>Steps in ML Process</a:t>
            </a:r>
            <a:endParaRPr lang="en-IN" dirty="0"/>
          </a:p>
          <a:p>
            <a:pPr marL="457200" indent="-457200">
              <a:buFont typeface="+mj-lt"/>
              <a:buAutoNum type="arabicPeriod"/>
            </a:pPr>
            <a:r>
              <a:rPr lang="en-US" dirty="0"/>
              <a:t>Implementation of 6 classification techniques</a:t>
            </a:r>
          </a:p>
          <a:p>
            <a:pPr marL="457200" indent="-457200">
              <a:buFont typeface="+mj-lt"/>
              <a:buAutoNum type="arabicPeriod"/>
            </a:pPr>
            <a:r>
              <a:rPr lang="en-IN" dirty="0"/>
              <a:t>Compare and contrast predictive behaviour of the classification techniques</a:t>
            </a:r>
          </a:p>
          <a:p>
            <a:pPr marL="457200" indent="-457200">
              <a:buFont typeface="+mj-lt"/>
              <a:buAutoNum type="arabicPeriod"/>
            </a:pPr>
            <a:r>
              <a:rPr lang="en-IN" dirty="0"/>
              <a:t>Tabulate and interpret results</a:t>
            </a:r>
          </a:p>
        </p:txBody>
      </p:sp>
    </p:spTree>
    <p:extLst>
      <p:ext uri="{BB962C8B-B14F-4D97-AF65-F5344CB8AC3E}">
        <p14:creationId xmlns="" xmlns:p14="http://schemas.microsoft.com/office/powerpoint/2010/main" val="13920456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830" y="274614"/>
            <a:ext cx="6193653" cy="725470"/>
          </a:xfrm>
        </p:spPr>
        <p:txBody>
          <a:bodyPr>
            <a:normAutofit fontScale="90000"/>
          </a:bodyPr>
          <a:lstStyle/>
          <a:p>
            <a:r>
              <a:rPr lang="en-US" dirty="0"/>
              <a:t/>
            </a:r>
            <a:br>
              <a:rPr lang="en-US" dirty="0"/>
            </a:br>
            <a:r>
              <a:rPr lang="en-US" b="1" dirty="0"/>
              <a:t>Text Summarization</a:t>
            </a:r>
            <a:r>
              <a:rPr lang="en-IN" dirty="0"/>
              <a:t/>
            </a:r>
            <a:br>
              <a:rPr lang="en-IN" dirty="0"/>
            </a:br>
            <a:endParaRPr lang="en-IN" dirty="0"/>
          </a:p>
        </p:txBody>
      </p:sp>
      <p:sp>
        <p:nvSpPr>
          <p:cNvPr id="3" name="Content Placeholder 2"/>
          <p:cNvSpPr>
            <a:spLocks noGrp="1"/>
          </p:cNvSpPr>
          <p:nvPr>
            <p:ph idx="1"/>
          </p:nvPr>
        </p:nvSpPr>
        <p:spPr>
          <a:xfrm>
            <a:off x="394925" y="1000084"/>
            <a:ext cx="7886700" cy="5857916"/>
          </a:xfrm>
        </p:spPr>
        <p:txBody>
          <a:bodyPr>
            <a:normAutofit fontScale="92500" lnSpcReduction="20000"/>
          </a:bodyPr>
          <a:lstStyle/>
          <a:p>
            <a:r>
              <a:rPr lang="en-IN" dirty="0"/>
              <a:t>Text summarization is the technique for generating a concise and precise summary of voluminous texts while focusing on the sections that convey useful information, and without losing the overall meaning</a:t>
            </a:r>
          </a:p>
          <a:p>
            <a:r>
              <a:rPr lang="en-IN" dirty="0"/>
              <a:t>Extractive text  Summarize the news articles done using Supervised Learning Algorithm such as  Decision Tree Classifier (DT), K nearest </a:t>
            </a:r>
            <a:r>
              <a:rPr lang="en-IN" dirty="0" err="1"/>
              <a:t>Neighbors</a:t>
            </a:r>
            <a:r>
              <a:rPr lang="en-IN" dirty="0"/>
              <a:t> Classifier(KNN), Gaussian Naive </a:t>
            </a:r>
            <a:r>
              <a:rPr lang="en-IN" dirty="0" err="1"/>
              <a:t>Bayes</a:t>
            </a:r>
            <a:r>
              <a:rPr lang="en-IN" dirty="0"/>
              <a:t>(NB) , Logistic Regression(LR), Support Vector Machines (SVM) , Linear Discriminate Analysis(LDA)</a:t>
            </a:r>
          </a:p>
          <a:p>
            <a:r>
              <a:rPr lang="en-IN" dirty="0"/>
              <a:t>Dataset used: Scrapped news articles from </a:t>
            </a:r>
            <a:r>
              <a:rPr lang="en-IN" dirty="0" err="1"/>
              <a:t>urls</a:t>
            </a:r>
            <a:r>
              <a:rPr lang="en-IN" dirty="0"/>
              <a:t> provided by UCI Machine Learning repository </a:t>
            </a:r>
            <a:r>
              <a:rPr lang="en-IN" dirty="0">
                <a:hlinkClick r:id="rId2"/>
              </a:rPr>
              <a:t>link</a:t>
            </a:r>
            <a:endParaRPr lang="en-IN" dirty="0"/>
          </a:p>
          <a:p>
            <a:endParaRPr lang="en-IN" dirty="0"/>
          </a:p>
          <a:p>
            <a:endParaRPr lang="en-IN" dirty="0"/>
          </a:p>
          <a:p>
            <a:endParaRPr lang="en-IN" dirty="0"/>
          </a:p>
          <a:p>
            <a:endParaRPr lang="en-IN" dirty="0"/>
          </a:p>
        </p:txBody>
      </p:sp>
    </p:spTree>
    <p:extLst>
      <p:ext uri="{BB962C8B-B14F-4D97-AF65-F5344CB8AC3E}">
        <p14:creationId xmlns="" xmlns:p14="http://schemas.microsoft.com/office/powerpoint/2010/main" val="144792207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447" y="0"/>
            <a:ext cx="6172200" cy="1143000"/>
          </a:xfrm>
        </p:spPr>
        <p:txBody>
          <a:bodyPr/>
          <a:lstStyle/>
          <a:p>
            <a:r>
              <a:rPr lang="en-IN" dirty="0"/>
              <a:t>Extractive </a:t>
            </a:r>
            <a:r>
              <a:rPr lang="en-IN" dirty="0" err="1"/>
              <a:t>vs</a:t>
            </a:r>
            <a:r>
              <a:rPr lang="en-IN" dirty="0"/>
              <a:t> Abstractive</a:t>
            </a:r>
          </a:p>
        </p:txBody>
      </p:sp>
      <p:sp>
        <p:nvSpPr>
          <p:cNvPr id="3" name="Content Placeholder 2"/>
          <p:cNvSpPr>
            <a:spLocks noGrp="1"/>
          </p:cNvSpPr>
          <p:nvPr>
            <p:ph idx="1"/>
          </p:nvPr>
        </p:nvSpPr>
        <p:spPr>
          <a:xfrm>
            <a:off x="395536" y="1000108"/>
            <a:ext cx="7920880" cy="3357586"/>
          </a:xfrm>
        </p:spPr>
        <p:txBody>
          <a:bodyPr>
            <a:normAutofit fontScale="47500" lnSpcReduction="20000"/>
          </a:bodyPr>
          <a:lstStyle/>
          <a:p>
            <a:pPr>
              <a:buNone/>
            </a:pPr>
            <a:r>
              <a:rPr lang="en-IN" sz="4400" b="1" dirty="0"/>
              <a:t>Extractive summarization</a:t>
            </a:r>
          </a:p>
          <a:p>
            <a:r>
              <a:rPr lang="en-IN" sz="4400" dirty="0">
                <a:solidFill>
                  <a:srgbClr val="FF0000"/>
                </a:solidFill>
              </a:rPr>
              <a:t>Copying</a:t>
            </a:r>
            <a:r>
              <a:rPr lang="en-IN" sz="4400" dirty="0"/>
              <a:t>  important sentences of the source text and then combine those sentences together to render a summary.</a:t>
            </a:r>
          </a:p>
          <a:p>
            <a:r>
              <a:rPr lang="en-IN" sz="4400" dirty="0"/>
              <a:t>Importance of sentence is based on </a:t>
            </a:r>
            <a:r>
              <a:rPr lang="en-IN" sz="4400" dirty="0">
                <a:solidFill>
                  <a:srgbClr val="FF0000"/>
                </a:solidFill>
              </a:rPr>
              <a:t>linguistic and statistical </a:t>
            </a:r>
            <a:r>
              <a:rPr lang="en-IN" sz="4400" dirty="0"/>
              <a:t>features</a:t>
            </a:r>
          </a:p>
          <a:p>
            <a:pPr>
              <a:buNone/>
            </a:pPr>
            <a:r>
              <a:rPr lang="en-IN" sz="4400" b="1" dirty="0"/>
              <a:t>Abstractive summarization</a:t>
            </a:r>
          </a:p>
          <a:p>
            <a:r>
              <a:rPr lang="en-IN" sz="4400" dirty="0"/>
              <a:t>These methods try to first </a:t>
            </a:r>
            <a:r>
              <a:rPr lang="en-IN" sz="4400" dirty="0">
                <a:solidFill>
                  <a:srgbClr val="FF0000"/>
                </a:solidFill>
              </a:rPr>
              <a:t>understand</a:t>
            </a:r>
            <a:r>
              <a:rPr lang="en-IN" sz="4400" dirty="0"/>
              <a:t> the text and then </a:t>
            </a:r>
            <a:r>
              <a:rPr lang="en-IN" sz="4400" dirty="0">
                <a:solidFill>
                  <a:srgbClr val="FF0000"/>
                </a:solidFill>
              </a:rPr>
              <a:t>rephrase</a:t>
            </a:r>
            <a:r>
              <a:rPr lang="en-IN" sz="4400" dirty="0"/>
              <a:t> it in a shorter manner, using possibly different words</a:t>
            </a:r>
          </a:p>
          <a:p>
            <a:r>
              <a:rPr lang="en-IN" sz="4400" dirty="0"/>
              <a:t>Much </a:t>
            </a:r>
            <a:r>
              <a:rPr lang="en-IN" sz="4400" dirty="0">
                <a:solidFill>
                  <a:srgbClr val="FF0000"/>
                </a:solidFill>
              </a:rPr>
              <a:t>harder</a:t>
            </a:r>
            <a:r>
              <a:rPr lang="en-IN" sz="4400" dirty="0"/>
              <a:t> than extractive.</a:t>
            </a:r>
          </a:p>
          <a:p>
            <a:r>
              <a:rPr lang="en-IN" sz="4400" dirty="0"/>
              <a:t>Has complex capabilities like generalization, </a:t>
            </a:r>
            <a:r>
              <a:rPr lang="en-IN" sz="4400" dirty="0">
                <a:solidFill>
                  <a:srgbClr val="FF0000"/>
                </a:solidFill>
              </a:rPr>
              <a:t>paraphrasing</a:t>
            </a:r>
            <a:r>
              <a:rPr lang="en-IN" sz="4400" dirty="0"/>
              <a:t> and incorporating real-world knowledge.</a:t>
            </a:r>
          </a:p>
          <a:p>
            <a:endParaRPr lang="en-IN" dirty="0"/>
          </a:p>
        </p:txBody>
      </p:sp>
      <p:pic>
        <p:nvPicPr>
          <p:cNvPr id="4" name="Picture 2" descr="Abstractive Text Summarization of Amazon Food Reviews | by Pranav Parmar |  Medium"/>
          <p:cNvPicPr>
            <a:picLocks noChangeAspect="1" noChangeArrowheads="1"/>
          </p:cNvPicPr>
          <p:nvPr/>
        </p:nvPicPr>
        <p:blipFill>
          <a:blip r:embed="rId3">
            <a:lum bright="-16000" contrast="10000"/>
          </a:blip>
          <a:srcRect/>
          <a:stretch>
            <a:fillRect/>
          </a:stretch>
        </p:blipFill>
        <p:spPr bwMode="auto">
          <a:xfrm>
            <a:off x="2375281" y="4045516"/>
            <a:ext cx="3939197" cy="2812484"/>
          </a:xfrm>
          <a:prstGeom prst="rect">
            <a:avLst/>
          </a:prstGeom>
          <a:noFill/>
        </p:spPr>
      </p:pic>
    </p:spTree>
    <p:extLst>
      <p:ext uri="{BB962C8B-B14F-4D97-AF65-F5344CB8AC3E}">
        <p14:creationId xmlns="" xmlns:p14="http://schemas.microsoft.com/office/powerpoint/2010/main" val="711729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2210" name="Picture 2"/>
          <p:cNvPicPr>
            <a:picLocks noChangeAspect="1" noChangeArrowheads="1"/>
          </p:cNvPicPr>
          <p:nvPr/>
        </p:nvPicPr>
        <p:blipFill>
          <a:blip r:embed="rId2"/>
          <a:srcRect/>
          <a:stretch>
            <a:fillRect/>
          </a:stretch>
        </p:blipFill>
        <p:spPr bwMode="auto">
          <a:xfrm>
            <a:off x="142843" y="1357298"/>
            <a:ext cx="8789649" cy="3286148"/>
          </a:xfrm>
          <a:prstGeom prst="rect">
            <a:avLst/>
          </a:prstGeom>
          <a:noFill/>
          <a:ln w="9525">
            <a:noFill/>
            <a:miter lim="800000"/>
            <a:headEnd/>
            <a:tailEnd/>
          </a:ln>
          <a:effectLst/>
        </p:spPr>
      </p:pic>
      <p:sp>
        <p:nvSpPr>
          <p:cNvPr id="3" name="Title 2"/>
          <p:cNvSpPr>
            <a:spLocks noGrp="1"/>
          </p:cNvSpPr>
          <p:nvPr>
            <p:ph type="title"/>
          </p:nvPr>
        </p:nvSpPr>
        <p:spPr/>
        <p:txBody>
          <a:bodyPr/>
          <a:lstStyle/>
          <a:p>
            <a:r>
              <a:rPr lang="en-IN" dirty="0" smtClean="0"/>
              <a:t>Comparison</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
          <p:cNvGrpSpPr/>
          <p:nvPr/>
        </p:nvGrpSpPr>
        <p:grpSpPr>
          <a:xfrm>
            <a:off x="1187847" y="1071547"/>
            <a:ext cx="6598863" cy="5709676"/>
            <a:chOff x="285720" y="1500174"/>
            <a:chExt cx="8798484" cy="5709676"/>
          </a:xfrm>
        </p:grpSpPr>
        <p:sp>
          <p:nvSpPr>
            <p:cNvPr id="8" name="Rectangle 7"/>
            <p:cNvSpPr/>
            <p:nvPr/>
          </p:nvSpPr>
          <p:spPr>
            <a:xfrm>
              <a:off x="285720" y="1571612"/>
              <a:ext cx="1143008" cy="4357718"/>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0000"/>
                  </a:solidFill>
                </a:rPr>
                <a:t>Raw Document</a:t>
              </a:r>
            </a:p>
            <a:p>
              <a:pPr algn="ctr"/>
              <a:r>
                <a:rPr lang="en-US" sz="1500" b="1" dirty="0">
                  <a:solidFill>
                    <a:srgbClr val="FF0000"/>
                  </a:solidFill>
                </a:rPr>
                <a:t>(News </a:t>
              </a:r>
            </a:p>
            <a:p>
              <a:pPr algn="ctr"/>
              <a:r>
                <a:rPr lang="en-US" sz="1500" b="1" dirty="0">
                  <a:solidFill>
                    <a:srgbClr val="FF0000"/>
                  </a:solidFill>
                </a:rPr>
                <a:t>Dataset)</a:t>
              </a:r>
            </a:p>
          </p:txBody>
        </p:sp>
        <p:sp>
          <p:nvSpPr>
            <p:cNvPr id="9" name="Rectangle 8"/>
            <p:cNvSpPr/>
            <p:nvPr/>
          </p:nvSpPr>
          <p:spPr>
            <a:xfrm>
              <a:off x="2000232" y="1571612"/>
              <a:ext cx="1646825" cy="4357718"/>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	</a:t>
              </a:r>
              <a:endParaRPr lang="en-IN" dirty="0">
                <a:solidFill>
                  <a:srgbClr val="FF0000"/>
                </a:solidFill>
              </a:endParaRPr>
            </a:p>
          </p:txBody>
        </p:sp>
        <p:sp>
          <p:nvSpPr>
            <p:cNvPr id="10" name="Rectangle 9"/>
            <p:cNvSpPr/>
            <p:nvPr/>
          </p:nvSpPr>
          <p:spPr>
            <a:xfrm>
              <a:off x="5831148" y="2571744"/>
              <a:ext cx="1440370" cy="1973050"/>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Feature</a:t>
              </a:r>
            </a:p>
            <a:p>
              <a:pPr algn="ctr"/>
              <a:r>
                <a:rPr lang="en-US" dirty="0">
                  <a:solidFill>
                    <a:srgbClr val="FF0000"/>
                  </a:solidFill>
                </a:rPr>
                <a:t>Extractor</a:t>
              </a:r>
            </a:p>
            <a:p>
              <a:pPr algn="ctr"/>
              <a:r>
                <a:rPr lang="en-US" dirty="0">
                  <a:solidFill>
                    <a:srgbClr val="FF0000"/>
                  </a:solidFill>
                </a:rPr>
                <a:t>(Feature Vector)</a:t>
              </a:r>
              <a:endParaRPr lang="en-IN" dirty="0">
                <a:solidFill>
                  <a:srgbClr val="FF0000"/>
                </a:solidFill>
              </a:endParaRPr>
            </a:p>
          </p:txBody>
        </p:sp>
        <p:sp>
          <p:nvSpPr>
            <p:cNvPr id="11" name="Rectangle 10"/>
            <p:cNvSpPr/>
            <p:nvPr/>
          </p:nvSpPr>
          <p:spPr>
            <a:xfrm>
              <a:off x="4102702" y="2571744"/>
              <a:ext cx="1397992" cy="207170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rgbClr val="FF0000"/>
                  </a:solidFill>
                </a:rPr>
                <a:t>PreProcessed</a:t>
              </a:r>
              <a:endParaRPr lang="en-US" sz="1600" b="1" dirty="0">
                <a:solidFill>
                  <a:srgbClr val="FF0000"/>
                </a:solidFill>
              </a:endParaRPr>
            </a:p>
            <a:p>
              <a:pPr algn="ctr"/>
              <a:r>
                <a:rPr lang="en-US" sz="1600" b="1" dirty="0">
                  <a:solidFill>
                    <a:srgbClr val="FF0000"/>
                  </a:solidFill>
                </a:rPr>
                <a:t>Data</a:t>
              </a:r>
              <a:endParaRPr lang="en-IN" sz="1600" b="1" dirty="0">
                <a:solidFill>
                  <a:srgbClr val="FF0000"/>
                </a:solidFill>
              </a:endParaRPr>
            </a:p>
          </p:txBody>
        </p:sp>
        <p:sp>
          <p:nvSpPr>
            <p:cNvPr id="12" name="Rectangle 11"/>
            <p:cNvSpPr/>
            <p:nvPr/>
          </p:nvSpPr>
          <p:spPr>
            <a:xfrm>
              <a:off x="7643834" y="1500174"/>
              <a:ext cx="1440370" cy="4714884"/>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3" name="Right Arrow 12"/>
            <p:cNvSpPr/>
            <p:nvPr/>
          </p:nvSpPr>
          <p:spPr>
            <a:xfrm>
              <a:off x="1500166" y="3459617"/>
              <a:ext cx="432112" cy="295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3670592" y="3558269"/>
              <a:ext cx="432112" cy="295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5471054" y="3459617"/>
              <a:ext cx="432112" cy="295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7271518" y="3459617"/>
              <a:ext cx="432112" cy="295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2214546" y="1928802"/>
              <a:ext cx="1214446" cy="571504"/>
            </a:xfrm>
            <a:prstGeom prst="rect">
              <a:avLst/>
            </a:prstGeom>
            <a:solidFill>
              <a:schemeClr val="accent6">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rgbClr val="C00000"/>
                  </a:solidFill>
                </a:rPr>
                <a:t>Tokenization</a:t>
              </a:r>
              <a:endParaRPr lang="en-IN" sz="1500" dirty="0">
                <a:solidFill>
                  <a:srgbClr val="C00000"/>
                </a:solidFill>
              </a:endParaRPr>
            </a:p>
          </p:txBody>
        </p:sp>
        <p:sp>
          <p:nvSpPr>
            <p:cNvPr id="23" name="Rectangle 22"/>
            <p:cNvSpPr/>
            <p:nvPr/>
          </p:nvSpPr>
          <p:spPr>
            <a:xfrm>
              <a:off x="2214546" y="2857496"/>
              <a:ext cx="1214446" cy="571504"/>
            </a:xfrm>
            <a:prstGeom prst="rect">
              <a:avLst/>
            </a:prstGeom>
            <a:solidFill>
              <a:schemeClr val="accent6">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rgbClr val="C00000"/>
                  </a:solidFill>
                </a:rPr>
                <a:t>Stop word Removal</a:t>
              </a:r>
              <a:endParaRPr lang="en-IN" sz="1500" dirty="0">
                <a:solidFill>
                  <a:srgbClr val="C00000"/>
                </a:solidFill>
              </a:endParaRPr>
            </a:p>
          </p:txBody>
        </p:sp>
        <p:sp>
          <p:nvSpPr>
            <p:cNvPr id="24" name="Rectangle 23"/>
            <p:cNvSpPr/>
            <p:nvPr/>
          </p:nvSpPr>
          <p:spPr>
            <a:xfrm>
              <a:off x="2214546" y="3857628"/>
              <a:ext cx="1214446" cy="571504"/>
            </a:xfrm>
            <a:prstGeom prst="rect">
              <a:avLst/>
            </a:prstGeom>
            <a:solidFill>
              <a:schemeClr val="accent6">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rgbClr val="C00000"/>
                  </a:solidFill>
                </a:rPr>
                <a:t>Lemmatization</a:t>
              </a:r>
              <a:endParaRPr lang="en-IN" sz="1500" dirty="0">
                <a:solidFill>
                  <a:srgbClr val="C00000"/>
                </a:solidFill>
              </a:endParaRPr>
            </a:p>
          </p:txBody>
        </p:sp>
        <p:sp>
          <p:nvSpPr>
            <p:cNvPr id="25" name="Rectangle 24"/>
            <p:cNvSpPr/>
            <p:nvPr/>
          </p:nvSpPr>
          <p:spPr>
            <a:xfrm>
              <a:off x="2214546" y="4929198"/>
              <a:ext cx="1214446" cy="571504"/>
            </a:xfrm>
            <a:prstGeom prst="rect">
              <a:avLst/>
            </a:prstGeom>
            <a:solidFill>
              <a:schemeClr val="accent6">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rPr>
                <a:t>Normalization</a:t>
              </a:r>
              <a:endParaRPr lang="en-IN" sz="1400" dirty="0">
                <a:solidFill>
                  <a:srgbClr val="C00000"/>
                </a:solidFill>
              </a:endParaRPr>
            </a:p>
          </p:txBody>
        </p:sp>
        <p:sp>
          <p:nvSpPr>
            <p:cNvPr id="26" name="Rectangle 25"/>
            <p:cNvSpPr/>
            <p:nvPr/>
          </p:nvSpPr>
          <p:spPr>
            <a:xfrm>
              <a:off x="7786710" y="1714488"/>
              <a:ext cx="1143008" cy="642942"/>
            </a:xfrm>
            <a:prstGeom prst="rect">
              <a:avLst/>
            </a:prstGeom>
            <a:solidFill>
              <a:schemeClr val="accent4">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SVM</a:t>
              </a:r>
              <a:endParaRPr lang="en-IN" dirty="0">
                <a:solidFill>
                  <a:srgbClr val="C00000"/>
                </a:solidFill>
              </a:endParaRPr>
            </a:p>
          </p:txBody>
        </p:sp>
        <p:sp>
          <p:nvSpPr>
            <p:cNvPr id="27" name="Rectangle 26"/>
            <p:cNvSpPr/>
            <p:nvPr/>
          </p:nvSpPr>
          <p:spPr>
            <a:xfrm>
              <a:off x="7798320" y="2500306"/>
              <a:ext cx="1143008" cy="642942"/>
            </a:xfrm>
            <a:prstGeom prst="rect">
              <a:avLst/>
            </a:prstGeom>
            <a:solidFill>
              <a:schemeClr val="accent4">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KNN</a:t>
              </a:r>
              <a:endParaRPr lang="en-IN" dirty="0">
                <a:solidFill>
                  <a:srgbClr val="C00000"/>
                </a:solidFill>
              </a:endParaRPr>
            </a:p>
          </p:txBody>
        </p:sp>
        <p:sp>
          <p:nvSpPr>
            <p:cNvPr id="28" name="Rectangle 27"/>
            <p:cNvSpPr/>
            <p:nvPr/>
          </p:nvSpPr>
          <p:spPr>
            <a:xfrm>
              <a:off x="7798320" y="3286124"/>
              <a:ext cx="1143008" cy="642942"/>
            </a:xfrm>
            <a:prstGeom prst="rect">
              <a:avLst/>
            </a:prstGeom>
            <a:solidFill>
              <a:schemeClr val="accent4">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LR</a:t>
              </a:r>
              <a:endParaRPr lang="en-IN" dirty="0">
                <a:solidFill>
                  <a:srgbClr val="C00000"/>
                </a:solidFill>
              </a:endParaRPr>
            </a:p>
          </p:txBody>
        </p:sp>
        <p:sp>
          <p:nvSpPr>
            <p:cNvPr id="29" name="Rectangle 28"/>
            <p:cNvSpPr/>
            <p:nvPr/>
          </p:nvSpPr>
          <p:spPr>
            <a:xfrm>
              <a:off x="7786678" y="4786322"/>
              <a:ext cx="1143008" cy="642942"/>
            </a:xfrm>
            <a:prstGeom prst="rect">
              <a:avLst/>
            </a:prstGeom>
            <a:solidFill>
              <a:schemeClr val="accent4">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DT</a:t>
              </a:r>
              <a:endParaRPr lang="en-IN" dirty="0">
                <a:solidFill>
                  <a:srgbClr val="C00000"/>
                </a:solidFill>
              </a:endParaRPr>
            </a:p>
          </p:txBody>
        </p:sp>
        <p:sp>
          <p:nvSpPr>
            <p:cNvPr id="30" name="Rectangle 29"/>
            <p:cNvSpPr/>
            <p:nvPr/>
          </p:nvSpPr>
          <p:spPr>
            <a:xfrm>
              <a:off x="7786678" y="5500702"/>
              <a:ext cx="1143008" cy="642942"/>
            </a:xfrm>
            <a:prstGeom prst="rect">
              <a:avLst/>
            </a:prstGeom>
            <a:solidFill>
              <a:schemeClr val="accent4">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LDA</a:t>
              </a:r>
              <a:endParaRPr lang="en-IN" dirty="0">
                <a:solidFill>
                  <a:srgbClr val="C00000"/>
                </a:solidFill>
              </a:endParaRPr>
            </a:p>
          </p:txBody>
        </p:sp>
        <p:sp>
          <p:nvSpPr>
            <p:cNvPr id="31" name="TextBox 30"/>
            <p:cNvSpPr txBox="1"/>
            <p:nvPr/>
          </p:nvSpPr>
          <p:spPr>
            <a:xfrm>
              <a:off x="1785919" y="6000768"/>
              <a:ext cx="2571768" cy="646331"/>
            </a:xfrm>
            <a:prstGeom prst="rect">
              <a:avLst/>
            </a:prstGeom>
            <a:noFill/>
          </p:spPr>
          <p:txBody>
            <a:bodyPr wrap="square" rtlCol="0">
              <a:spAutoFit/>
            </a:bodyPr>
            <a:lstStyle/>
            <a:p>
              <a:r>
                <a:rPr lang="en-US" dirty="0"/>
                <a:t>Pre-Processing Pipeline</a:t>
              </a:r>
              <a:endParaRPr lang="en-IN" dirty="0"/>
            </a:p>
          </p:txBody>
        </p:sp>
        <p:sp>
          <p:nvSpPr>
            <p:cNvPr id="32" name="TextBox 31"/>
            <p:cNvSpPr txBox="1"/>
            <p:nvPr/>
          </p:nvSpPr>
          <p:spPr>
            <a:xfrm>
              <a:off x="6357951" y="6286520"/>
              <a:ext cx="2571768" cy="923330"/>
            </a:xfrm>
            <a:prstGeom prst="rect">
              <a:avLst/>
            </a:prstGeom>
            <a:noFill/>
          </p:spPr>
          <p:txBody>
            <a:bodyPr wrap="square" rtlCol="0">
              <a:spAutoFit/>
            </a:bodyPr>
            <a:lstStyle/>
            <a:p>
              <a:pPr algn="ctr"/>
              <a:r>
                <a:rPr lang="en-US" dirty="0"/>
                <a:t>Machine Learning Model for Classification</a:t>
              </a:r>
              <a:endParaRPr lang="en-IN" dirty="0"/>
            </a:p>
          </p:txBody>
        </p:sp>
      </p:grpSp>
      <p:sp>
        <p:nvSpPr>
          <p:cNvPr id="34" name="Rectangle 33"/>
          <p:cNvSpPr/>
          <p:nvPr/>
        </p:nvSpPr>
        <p:spPr>
          <a:xfrm>
            <a:off x="724434" y="1"/>
            <a:ext cx="7547002" cy="1200329"/>
          </a:xfrm>
          <a:prstGeom prst="rect">
            <a:avLst/>
          </a:prstGeom>
        </p:spPr>
        <p:txBody>
          <a:bodyPr wrap="none">
            <a:spAutoFit/>
          </a:bodyPr>
          <a:lstStyle/>
          <a:p>
            <a:pPr marL="457200" indent="-457200" algn="ctr"/>
            <a:r>
              <a:rPr lang="en-IN" sz="3600" b="1" dirty="0"/>
              <a:t>Work flow Diagram of whole process</a:t>
            </a:r>
          </a:p>
          <a:p>
            <a:pPr marL="457200" indent="-457200"/>
            <a:r>
              <a:rPr lang="en-US" sz="3600" b="1" dirty="0"/>
              <a:t>    (Extractive Text Summarization)</a:t>
            </a:r>
            <a:endParaRPr lang="en-IN" sz="3600" b="1" dirty="0"/>
          </a:p>
        </p:txBody>
      </p:sp>
      <p:sp>
        <p:nvSpPr>
          <p:cNvPr id="35" name="Rectangle 34"/>
          <p:cNvSpPr/>
          <p:nvPr/>
        </p:nvSpPr>
        <p:spPr>
          <a:xfrm>
            <a:off x="6822297" y="3571876"/>
            <a:ext cx="857256" cy="642942"/>
          </a:xfrm>
          <a:prstGeom prst="rect">
            <a:avLst/>
          </a:prstGeom>
          <a:solidFill>
            <a:schemeClr val="accent4">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MLP</a:t>
            </a:r>
            <a:endParaRPr lang="en-IN" dirty="0">
              <a:solidFill>
                <a:srgbClr val="C00000"/>
              </a:solidFill>
            </a:endParaRPr>
          </a:p>
        </p:txBody>
      </p:sp>
    </p:spTree>
    <p:extLst>
      <p:ext uri="{BB962C8B-B14F-4D97-AF65-F5344CB8AC3E}">
        <p14:creationId xmlns="" xmlns:p14="http://schemas.microsoft.com/office/powerpoint/2010/main" val="14562678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Steps to Perform  Machine Learning Process</a:t>
            </a:r>
            <a:endParaRPr lang="en-IN" dirty="0"/>
          </a:p>
        </p:txBody>
      </p:sp>
      <p:sp>
        <p:nvSpPr>
          <p:cNvPr id="3" name="Content Placeholder 2"/>
          <p:cNvSpPr>
            <a:spLocks noGrp="1"/>
          </p:cNvSpPr>
          <p:nvPr>
            <p:ph idx="1"/>
          </p:nvPr>
        </p:nvSpPr>
        <p:spPr>
          <a:xfrm>
            <a:off x="556591" y="1600200"/>
            <a:ext cx="8110331" cy="4972072"/>
          </a:xfrm>
        </p:spPr>
        <p:txBody>
          <a:bodyPr>
            <a:normAutofit fontScale="77500" lnSpcReduction="20000"/>
          </a:bodyPr>
          <a:lstStyle/>
          <a:p>
            <a:pPr>
              <a:buNone/>
            </a:pPr>
            <a:r>
              <a:rPr lang="en-IN" b="1" dirty="0"/>
              <a:t>1 - Data collection and preparation</a:t>
            </a:r>
            <a:r>
              <a:rPr lang="en-IN" dirty="0"/>
              <a:t>: everything from choosing where to get the data, up to the point it is clean and ready for feature selection/ engineering</a:t>
            </a:r>
          </a:p>
          <a:p>
            <a:pPr>
              <a:buNone/>
            </a:pPr>
            <a:r>
              <a:rPr lang="en-IN" dirty="0"/>
              <a:t> </a:t>
            </a:r>
            <a:r>
              <a:rPr lang="en-IN" b="1" dirty="0"/>
              <a:t>2 - Feature selection /feature engineering</a:t>
            </a:r>
            <a:r>
              <a:rPr lang="en-IN" dirty="0"/>
              <a:t>: this includes all changes to the data from once it has been cleaned up to when it is ingested into the machine learning model</a:t>
            </a:r>
          </a:p>
          <a:p>
            <a:pPr>
              <a:buNone/>
            </a:pPr>
            <a:r>
              <a:rPr lang="en-IN" dirty="0"/>
              <a:t> </a:t>
            </a:r>
            <a:r>
              <a:rPr lang="en-IN" b="1" dirty="0"/>
              <a:t>3 - Choosing the machine learning algorithm and training our first model</a:t>
            </a:r>
            <a:r>
              <a:rPr lang="en-IN" dirty="0"/>
              <a:t>: getting a "better than baseline" result upon which we can (hopefully) improve</a:t>
            </a:r>
          </a:p>
          <a:p>
            <a:pPr>
              <a:buNone/>
            </a:pPr>
            <a:r>
              <a:rPr lang="en-IN" dirty="0"/>
              <a:t> </a:t>
            </a:r>
            <a:r>
              <a:rPr lang="en-IN" b="1" dirty="0"/>
              <a:t>4 - Evaluating our model</a:t>
            </a:r>
            <a:r>
              <a:rPr lang="en-IN" dirty="0"/>
              <a:t>: this includes the selection of the measure as well as the actual evaluation; seemingly a smaller step than others, but important to our end result</a:t>
            </a:r>
          </a:p>
          <a:p>
            <a:pPr>
              <a:buNone/>
            </a:pPr>
            <a:r>
              <a:rPr lang="en-IN" dirty="0"/>
              <a:t> </a:t>
            </a:r>
            <a:r>
              <a:rPr lang="en-IN" b="1" dirty="0"/>
              <a:t>5 - Model tweaking, regularization, and </a:t>
            </a:r>
            <a:r>
              <a:rPr lang="en-IN" b="1" dirty="0" err="1"/>
              <a:t>hyperparameter</a:t>
            </a:r>
            <a:r>
              <a:rPr lang="en-IN" b="1" dirty="0"/>
              <a:t> tuning</a:t>
            </a:r>
            <a:r>
              <a:rPr lang="en-IN" dirty="0"/>
              <a:t>: this is where we iteratively go from a "good enough" model to our best effort</a:t>
            </a:r>
          </a:p>
          <a:p>
            <a:pPr>
              <a:buNone/>
            </a:pPr>
            <a:endParaRPr lang="en-IN" dirty="0"/>
          </a:p>
        </p:txBody>
      </p:sp>
    </p:spTree>
    <p:extLst>
      <p:ext uri="{BB962C8B-B14F-4D97-AF65-F5344CB8AC3E}">
        <p14:creationId xmlns="" xmlns:p14="http://schemas.microsoft.com/office/powerpoint/2010/main" val="38156430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collection and preparation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a:t>Scrapped news articles from </a:t>
            </a:r>
            <a:r>
              <a:rPr lang="en-IN" dirty="0" err="1"/>
              <a:t>urls</a:t>
            </a:r>
            <a:r>
              <a:rPr lang="en-IN" dirty="0"/>
              <a:t> provided by UCI Machine Learning repository </a:t>
            </a:r>
            <a:r>
              <a:rPr lang="en-IN" dirty="0">
                <a:hlinkClick r:id="rId2"/>
              </a:rPr>
              <a:t>link</a:t>
            </a:r>
            <a:endParaRPr lang="en-IN" dirty="0"/>
          </a:p>
          <a:p>
            <a:r>
              <a:rPr lang="en-IN" b="1" dirty="0"/>
              <a:t>Data pre-processing</a:t>
            </a:r>
            <a:r>
              <a:rPr lang="en-IN" dirty="0"/>
              <a:t>:</a:t>
            </a:r>
          </a:p>
          <a:p>
            <a:pPr lvl="1"/>
            <a:r>
              <a:rPr lang="en-IN" dirty="0"/>
              <a:t>Converting to lower case</a:t>
            </a:r>
          </a:p>
          <a:p>
            <a:pPr lvl="1"/>
            <a:r>
              <a:rPr lang="en-IN" dirty="0"/>
              <a:t>Removal of stop words (the ,a ,I ,our ,me, with ,to, below, above etc)</a:t>
            </a:r>
          </a:p>
          <a:p>
            <a:pPr lvl="1"/>
            <a:r>
              <a:rPr lang="en-IN" dirty="0"/>
              <a:t>Tokenize (Hello world ! </a:t>
            </a:r>
            <a:r>
              <a:rPr lang="en-IN" dirty="0">
                <a:sym typeface="Wingdings" panose="05000000000000000000" pitchFamily="2" charset="2"/>
              </a:rPr>
              <a:t></a:t>
            </a:r>
            <a:r>
              <a:rPr lang="en-IN" dirty="0" err="1">
                <a:sym typeface="Wingdings" panose="05000000000000000000" pitchFamily="2" charset="2"/>
              </a:rPr>
              <a:t>i</a:t>
            </a:r>
            <a:r>
              <a:rPr lang="en-IN" dirty="0">
                <a:sym typeface="Wingdings" panose="05000000000000000000" pitchFamily="2" charset="2"/>
              </a:rPr>
              <a:t>)hello ii)world iii)! )</a:t>
            </a:r>
            <a:endParaRPr lang="en-IN" dirty="0"/>
          </a:p>
          <a:p>
            <a:pPr lvl="1"/>
            <a:r>
              <a:rPr lang="en-IN" dirty="0"/>
              <a:t>Removing contractions (</a:t>
            </a:r>
            <a:r>
              <a:rPr lang="en-IN" dirty="0" err="1"/>
              <a:t>does'nt</a:t>
            </a:r>
            <a:r>
              <a:rPr lang="en-IN" dirty="0"/>
              <a:t> -&gt; does not)</a:t>
            </a:r>
          </a:p>
          <a:p>
            <a:pPr lvl="1"/>
            <a:r>
              <a:rPr lang="en-IN" dirty="0"/>
              <a:t>Stemming/Lemmatization (running </a:t>
            </a:r>
            <a:r>
              <a:rPr lang="en-IN" dirty="0">
                <a:sym typeface="Wingdings" panose="05000000000000000000" pitchFamily="2" charset="2"/>
              </a:rPr>
              <a:t></a:t>
            </a:r>
            <a:r>
              <a:rPr lang="en-IN" dirty="0" err="1">
                <a:sym typeface="Wingdings" panose="05000000000000000000" pitchFamily="2" charset="2"/>
              </a:rPr>
              <a:t>run+ing</a:t>
            </a:r>
            <a:r>
              <a:rPr lang="en-IN" dirty="0">
                <a:sym typeface="Wingdings" panose="05000000000000000000" pitchFamily="2" charset="2"/>
              </a:rPr>
              <a:t>)</a:t>
            </a:r>
            <a:endParaRPr lang="en-IN" dirty="0"/>
          </a:p>
          <a:p>
            <a:pPr lvl="1"/>
            <a:r>
              <a:rPr lang="en-US" dirty="0"/>
              <a:t>Normalization</a:t>
            </a:r>
            <a:endParaRPr lang="en-IN" dirty="0"/>
          </a:p>
          <a:p>
            <a:endParaRPr lang="en-IN" dirty="0"/>
          </a:p>
        </p:txBody>
      </p:sp>
    </p:spTree>
    <p:extLst>
      <p:ext uri="{BB962C8B-B14F-4D97-AF65-F5344CB8AC3E}">
        <p14:creationId xmlns="" xmlns:p14="http://schemas.microsoft.com/office/powerpoint/2010/main" val="12900722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71462"/>
            <a:ext cx="6172200" cy="1143000"/>
          </a:xfrm>
        </p:spPr>
        <p:txBody>
          <a:bodyPr>
            <a:normAutofit fontScale="90000"/>
          </a:bodyPr>
          <a:lstStyle/>
          <a:p>
            <a:r>
              <a:rPr lang="en-IN" sz="3600" b="1" dirty="0"/>
              <a:t>Feature selection and feature engineering</a:t>
            </a:r>
            <a:endParaRPr lang="en-IN" sz="3600" dirty="0"/>
          </a:p>
        </p:txBody>
      </p:sp>
      <p:sp>
        <p:nvSpPr>
          <p:cNvPr id="3" name="Content Placeholder 2"/>
          <p:cNvSpPr>
            <a:spLocks noGrp="1"/>
          </p:cNvSpPr>
          <p:nvPr>
            <p:ph idx="1"/>
          </p:nvPr>
        </p:nvSpPr>
        <p:spPr>
          <a:xfrm>
            <a:off x="496957" y="928670"/>
            <a:ext cx="8150087" cy="5405869"/>
          </a:xfrm>
        </p:spPr>
        <p:txBody>
          <a:bodyPr>
            <a:noAutofit/>
          </a:bodyPr>
          <a:lstStyle/>
          <a:p>
            <a:r>
              <a:rPr lang="en-US" sz="2400" dirty="0"/>
              <a:t>Text summarization using supervised learning needs training data which contains input features(x) and output feature (y)</a:t>
            </a:r>
          </a:p>
          <a:p>
            <a:r>
              <a:rPr lang="en-US" sz="2400" dirty="0"/>
              <a:t>For each sentence in a document is categorized as part of summary or not a part of summary by observing  given golden summary</a:t>
            </a:r>
            <a:endParaRPr lang="en-IN" sz="2400" dirty="0"/>
          </a:p>
          <a:p>
            <a:r>
              <a:rPr lang="en-IN" sz="2400" dirty="0"/>
              <a:t>The matrix of features consists of a row for each sentence and 6 columns, the columns contains information as</a:t>
            </a:r>
          </a:p>
          <a:p>
            <a:r>
              <a:rPr lang="en-IN" sz="2400" dirty="0"/>
              <a:t>The word frequency metric corresponds to the number of frequent words in a particular sentence</a:t>
            </a:r>
          </a:p>
          <a:p>
            <a:r>
              <a:rPr lang="en-IN" sz="2400" dirty="0"/>
              <a:t>Five most frequent words were computed considered as important word if any of these word present in sentence then add 1 in imp word column</a:t>
            </a:r>
          </a:p>
          <a:p>
            <a:r>
              <a:rPr lang="en-IN" sz="2400" dirty="0"/>
              <a:t>sentence length  metrics corresponds to length of sentence which is less than 15 then record is filled as 1, else 0.</a:t>
            </a:r>
          </a:p>
          <a:p>
            <a:r>
              <a:rPr lang="en-IN" sz="2400" dirty="0"/>
              <a:t>proper noun is present then we fill 1, else 0</a:t>
            </a:r>
          </a:p>
          <a:p>
            <a:r>
              <a:rPr lang="en-IN" sz="2400" dirty="0"/>
              <a:t>The occurrence of  sentence is the first or last sentence in the article then we fill 1, else 0</a:t>
            </a:r>
          </a:p>
          <a:p>
            <a:endParaRPr lang="en-IN" sz="2200" dirty="0"/>
          </a:p>
        </p:txBody>
      </p:sp>
      <p:sp>
        <p:nvSpPr>
          <p:cNvPr id="4" name="TextBox 3">
            <a:extLst>
              <a:ext uri="{FF2B5EF4-FFF2-40B4-BE49-F238E27FC236}">
                <a16:creationId xmlns="" xmlns:a16="http://schemas.microsoft.com/office/drawing/2014/main" id="{74DEDA8C-63A3-4954-B2C6-8825AE89994C}"/>
              </a:ext>
            </a:extLst>
          </p:cNvPr>
          <p:cNvSpPr txBox="1"/>
          <p:nvPr/>
        </p:nvSpPr>
        <p:spPr>
          <a:xfrm>
            <a:off x="1699592" y="6467061"/>
            <a:ext cx="4323521" cy="400110"/>
          </a:xfrm>
          <a:prstGeom prst="rect">
            <a:avLst/>
          </a:prstGeom>
          <a:noFill/>
        </p:spPr>
        <p:txBody>
          <a:bodyPr wrap="square" rtlCol="0">
            <a:spAutoFit/>
          </a:bodyPr>
          <a:lstStyle/>
          <a:p>
            <a:r>
              <a:rPr lang="en-US" sz="2000" dirty="0">
                <a:solidFill>
                  <a:srgbClr val="002060"/>
                </a:solidFill>
              </a:rPr>
              <a:t>Code on Feature selection</a:t>
            </a:r>
            <a:endParaRPr lang="en-IN" sz="2000" dirty="0">
              <a:solidFill>
                <a:srgbClr val="002060"/>
              </a:solidFill>
            </a:endParaRPr>
          </a:p>
        </p:txBody>
      </p:sp>
    </p:spTree>
    <p:extLst>
      <p:ext uri="{BB962C8B-B14F-4D97-AF65-F5344CB8AC3E}">
        <p14:creationId xmlns="" xmlns:p14="http://schemas.microsoft.com/office/powerpoint/2010/main" val="17303617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946653" y="1571614"/>
          <a:ext cx="5518590" cy="4048125"/>
        </p:xfrm>
        <a:graphic>
          <a:graphicData uri="http://schemas.openxmlformats.org/drawingml/2006/table">
            <a:tbl>
              <a:tblPr/>
              <a:tblGrid>
                <a:gridCol w="767804">
                  <a:extLst>
                    <a:ext uri="{9D8B030D-6E8A-4147-A177-3AD203B41FA5}">
                      <a16:colId xmlns="" xmlns:a16="http://schemas.microsoft.com/office/drawing/2014/main" val="20000"/>
                    </a:ext>
                  </a:extLst>
                </a:gridCol>
                <a:gridCol w="911766">
                  <a:extLst>
                    <a:ext uri="{9D8B030D-6E8A-4147-A177-3AD203B41FA5}">
                      <a16:colId xmlns="" xmlns:a16="http://schemas.microsoft.com/office/drawing/2014/main" val="20001"/>
                    </a:ext>
                  </a:extLst>
                </a:gridCol>
                <a:gridCol w="767804">
                  <a:extLst>
                    <a:ext uri="{9D8B030D-6E8A-4147-A177-3AD203B41FA5}">
                      <a16:colId xmlns="" xmlns:a16="http://schemas.microsoft.com/office/drawing/2014/main" val="20002"/>
                    </a:ext>
                  </a:extLst>
                </a:gridCol>
                <a:gridCol w="767804">
                  <a:extLst>
                    <a:ext uri="{9D8B030D-6E8A-4147-A177-3AD203B41FA5}">
                      <a16:colId xmlns="" xmlns:a16="http://schemas.microsoft.com/office/drawing/2014/main" val="20003"/>
                    </a:ext>
                  </a:extLst>
                </a:gridCol>
                <a:gridCol w="767804">
                  <a:extLst>
                    <a:ext uri="{9D8B030D-6E8A-4147-A177-3AD203B41FA5}">
                      <a16:colId xmlns="" xmlns:a16="http://schemas.microsoft.com/office/drawing/2014/main" val="20004"/>
                    </a:ext>
                  </a:extLst>
                </a:gridCol>
                <a:gridCol w="767804">
                  <a:extLst>
                    <a:ext uri="{9D8B030D-6E8A-4147-A177-3AD203B41FA5}">
                      <a16:colId xmlns="" xmlns:a16="http://schemas.microsoft.com/office/drawing/2014/main" val="20005"/>
                    </a:ext>
                  </a:extLst>
                </a:gridCol>
                <a:gridCol w="767804">
                  <a:extLst>
                    <a:ext uri="{9D8B030D-6E8A-4147-A177-3AD203B41FA5}">
                      <a16:colId xmlns="" xmlns:a16="http://schemas.microsoft.com/office/drawing/2014/main" val="20006"/>
                    </a:ext>
                  </a:extLst>
                </a:gridCol>
              </a:tblGrid>
              <a:tr h="253886">
                <a:tc gridSpan="7">
                  <a:txBody>
                    <a:bodyPr/>
                    <a:lstStyle/>
                    <a:p>
                      <a:pPr algn="ctr" fontAlgn="b"/>
                      <a:r>
                        <a:rPr lang="en-IN" sz="2000" b="1" i="0" u="none" strike="noStrike" dirty="0">
                          <a:solidFill>
                            <a:srgbClr val="000000"/>
                          </a:solidFill>
                          <a:latin typeface="Calibri"/>
                        </a:rPr>
                        <a:t>Feature Table</a:t>
                      </a:r>
                    </a:p>
                  </a:txBody>
                  <a:tcPr marL="7144" marR="7144"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10000"/>
                  </a:ext>
                </a:extLst>
              </a:tr>
              <a:tr h="1183622">
                <a:tc>
                  <a:txBody>
                    <a:bodyPr/>
                    <a:lstStyle/>
                    <a:p>
                      <a:pPr algn="l" fontAlgn="b"/>
                      <a:r>
                        <a:rPr lang="en-IN" sz="2000" b="0" i="0" u="none" strike="noStrike" dirty="0">
                          <a:solidFill>
                            <a:srgbClr val="000000"/>
                          </a:solidFill>
                          <a:latin typeface="Calibri"/>
                        </a:rPr>
                        <a:t> </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latin typeface="Calibri"/>
                        </a:rPr>
                        <a:t>Word Freq</a:t>
                      </a:r>
                      <a:br>
                        <a:rPr lang="en-IN" sz="2000" b="0" i="0" u="none" strike="noStrike" dirty="0">
                          <a:solidFill>
                            <a:srgbClr val="000000"/>
                          </a:solidFill>
                          <a:latin typeface="Calibri"/>
                        </a:rPr>
                      </a:br>
                      <a:r>
                        <a:rPr lang="en-IN" sz="2000" b="0" i="0" u="none" strike="noStrike" dirty="0">
                          <a:solidFill>
                            <a:srgbClr val="000000"/>
                          </a:solidFill>
                          <a:latin typeface="Calibri"/>
                        </a:rPr>
                        <a:t>(Count)</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latin typeface="Calibri"/>
                        </a:rPr>
                        <a:t>Imp word</a:t>
                      </a:r>
                      <a:br>
                        <a:rPr lang="en-IN" sz="2000" b="0" i="0" u="none" strike="noStrike" dirty="0">
                          <a:solidFill>
                            <a:srgbClr val="000000"/>
                          </a:solidFill>
                          <a:latin typeface="Calibri"/>
                        </a:rPr>
                      </a:br>
                      <a:r>
                        <a:rPr lang="en-IN" sz="2000" b="0" i="0" u="none" strike="noStrike" dirty="0">
                          <a:solidFill>
                            <a:srgbClr val="000000"/>
                          </a:solidFill>
                          <a:latin typeface="Calibri"/>
                        </a:rPr>
                        <a:t>(1/0)</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latin typeface="Calibri"/>
                        </a:rPr>
                        <a:t>Sentence</a:t>
                      </a:r>
                      <a:br>
                        <a:rPr lang="en-IN" sz="2000" b="0" i="0" u="none" strike="noStrike" dirty="0">
                          <a:solidFill>
                            <a:srgbClr val="000000"/>
                          </a:solidFill>
                          <a:latin typeface="Calibri"/>
                        </a:rPr>
                      </a:br>
                      <a:r>
                        <a:rPr lang="en-IN" sz="2000" b="0" i="0" u="none" strike="noStrike" dirty="0">
                          <a:solidFill>
                            <a:srgbClr val="000000"/>
                          </a:solidFill>
                          <a:latin typeface="Calibri"/>
                        </a:rPr>
                        <a:t>Length &gt;15</a:t>
                      </a:r>
                      <a:br>
                        <a:rPr lang="en-IN" sz="2000" b="0" i="0" u="none" strike="noStrike" dirty="0">
                          <a:solidFill>
                            <a:srgbClr val="000000"/>
                          </a:solidFill>
                          <a:latin typeface="Calibri"/>
                        </a:rPr>
                      </a:br>
                      <a:r>
                        <a:rPr lang="en-IN" sz="2000" b="0" i="0" u="none" strike="noStrike" dirty="0">
                          <a:solidFill>
                            <a:srgbClr val="000000"/>
                          </a:solidFill>
                          <a:latin typeface="Calibri"/>
                        </a:rPr>
                        <a:t>(1/0)</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latin typeface="Calibri"/>
                        </a:rPr>
                        <a:t>Proper </a:t>
                      </a:r>
                      <a:br>
                        <a:rPr lang="en-IN" sz="2000" b="0" i="0" u="none" strike="noStrike" dirty="0">
                          <a:solidFill>
                            <a:srgbClr val="000000"/>
                          </a:solidFill>
                          <a:latin typeface="Calibri"/>
                        </a:rPr>
                      </a:br>
                      <a:r>
                        <a:rPr lang="en-IN" sz="2000" b="0" i="0" u="none" strike="noStrike" dirty="0">
                          <a:solidFill>
                            <a:srgbClr val="000000"/>
                          </a:solidFill>
                          <a:latin typeface="Calibri"/>
                        </a:rPr>
                        <a:t>Noun</a:t>
                      </a:r>
                      <a:br>
                        <a:rPr lang="en-IN" sz="2000" b="0" i="0" u="none" strike="noStrike" dirty="0">
                          <a:solidFill>
                            <a:srgbClr val="000000"/>
                          </a:solidFill>
                          <a:latin typeface="Calibri"/>
                        </a:rPr>
                      </a:br>
                      <a:r>
                        <a:rPr lang="en-IN" sz="2000" b="0" i="0" u="none" strike="noStrike" dirty="0">
                          <a:solidFill>
                            <a:srgbClr val="000000"/>
                          </a:solidFill>
                          <a:latin typeface="Calibri"/>
                        </a:rPr>
                        <a:t>(1/0)</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a:solidFill>
                            <a:srgbClr val="000000"/>
                          </a:solidFill>
                          <a:latin typeface="Calibri"/>
                        </a:rPr>
                        <a:t>Sentence </a:t>
                      </a:r>
                      <a:br>
                        <a:rPr lang="en-IN" sz="2000" b="0" i="0" u="none" strike="noStrike">
                          <a:solidFill>
                            <a:srgbClr val="000000"/>
                          </a:solidFill>
                          <a:latin typeface="Calibri"/>
                        </a:rPr>
                      </a:br>
                      <a:r>
                        <a:rPr lang="en-IN" sz="2000" b="0" i="0" u="none" strike="noStrike">
                          <a:solidFill>
                            <a:srgbClr val="000000"/>
                          </a:solidFill>
                          <a:latin typeface="Calibri"/>
                        </a:rPr>
                        <a:t>Position</a:t>
                      </a:r>
                      <a:br>
                        <a:rPr lang="en-IN" sz="2000" b="0" i="0" u="none" strike="noStrike">
                          <a:solidFill>
                            <a:srgbClr val="000000"/>
                          </a:solidFill>
                          <a:latin typeface="Calibri"/>
                        </a:rPr>
                      </a:br>
                      <a:r>
                        <a:rPr lang="en-IN" sz="2000" b="0" i="0" u="none" strike="noStrike">
                          <a:solidFill>
                            <a:srgbClr val="000000"/>
                          </a:solidFill>
                          <a:latin typeface="Calibri"/>
                        </a:rPr>
                        <a:t>(1/0)</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a:solidFill>
                            <a:srgbClr val="000000"/>
                          </a:solidFill>
                          <a:latin typeface="Calibri"/>
                        </a:rPr>
                        <a:t>In Summary</a:t>
                      </a:r>
                      <a:br>
                        <a:rPr lang="en-IN" sz="2000" b="0" i="0" u="none" strike="noStrike">
                          <a:solidFill>
                            <a:srgbClr val="000000"/>
                          </a:solidFill>
                          <a:latin typeface="Calibri"/>
                        </a:rPr>
                      </a:br>
                      <a:r>
                        <a:rPr lang="en-IN" sz="2000" b="0" i="0" u="none" strike="noStrike">
                          <a:solidFill>
                            <a:srgbClr val="000000"/>
                          </a:solidFill>
                          <a:latin typeface="Calibri"/>
                        </a:rPr>
                        <a:t>(1/0)</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53886">
                <a:tc>
                  <a:txBody>
                    <a:bodyPr/>
                    <a:lstStyle/>
                    <a:p>
                      <a:pPr algn="ctr" fontAlgn="b"/>
                      <a:r>
                        <a:rPr lang="en-IN" sz="2000" b="0" i="0" u="none" strike="noStrike" dirty="0">
                          <a:solidFill>
                            <a:srgbClr val="000000"/>
                          </a:solidFill>
                          <a:latin typeface="Calibri"/>
                        </a:rPr>
                        <a:t>s1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latin typeface="Calibri"/>
                        </a:rPr>
                        <a:t>21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1</a:t>
                      </a:r>
                      <a:endParaRPr lang="en-IN"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53886">
                <a:tc>
                  <a:txBody>
                    <a:bodyPr/>
                    <a:lstStyle/>
                    <a:p>
                      <a:pPr algn="ctr" fontAlgn="b"/>
                      <a:r>
                        <a:rPr lang="en-IN" sz="2000" b="0" i="0" u="none" strike="noStrike" dirty="0">
                          <a:solidFill>
                            <a:srgbClr val="000000"/>
                          </a:solidFill>
                          <a:latin typeface="Calibri"/>
                        </a:rPr>
                        <a:t>s2</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23</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0</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53886">
                <a:tc>
                  <a:txBody>
                    <a:bodyPr/>
                    <a:lstStyle/>
                    <a:p>
                      <a:pPr algn="ctr" fontAlgn="b"/>
                      <a:r>
                        <a:rPr lang="en-IN" sz="2000" b="0" i="0" u="none" strike="noStrike" dirty="0">
                          <a:solidFill>
                            <a:srgbClr val="000000"/>
                          </a:solidFill>
                          <a:latin typeface="Calibri"/>
                        </a:rPr>
                        <a:t>s3</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14</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latin typeface="Calibri"/>
                        </a:rPr>
                        <a:t>0</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0</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53886">
                <a:tc>
                  <a:txBody>
                    <a:bodyPr/>
                    <a:lstStyle/>
                    <a:p>
                      <a:pPr algn="ctr" fontAlgn="b"/>
                      <a:r>
                        <a:rPr lang="en-IN" sz="2000" b="0" i="0" u="none" strike="noStrike" dirty="0">
                          <a:solidFill>
                            <a:srgbClr val="000000"/>
                          </a:solidFill>
                          <a:latin typeface="Calibri"/>
                        </a:rPr>
                        <a:t>s4</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13</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latin typeface="Calibri"/>
                        </a:rPr>
                        <a:t>0</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0</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0</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53886">
                <a:tc>
                  <a:txBody>
                    <a:bodyPr/>
                    <a:lstStyle/>
                    <a:p>
                      <a:pPr algn="ctr" fontAlgn="b"/>
                      <a:r>
                        <a:rPr lang="en-IN" sz="2000" b="0" i="0" u="none" strike="noStrike" dirty="0">
                          <a:solidFill>
                            <a:srgbClr val="000000"/>
                          </a:solidFill>
                          <a:latin typeface="Calibri"/>
                        </a:rPr>
                        <a:t>s5</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16</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0</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0</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53886">
                <a:tc>
                  <a:txBody>
                    <a:bodyPr/>
                    <a:lstStyle/>
                    <a:p>
                      <a:pPr algn="ctr" fontAlgn="b"/>
                      <a:r>
                        <a:rPr lang="en-IN" sz="2000" b="0" i="0" u="none" strike="noStrike" dirty="0">
                          <a:solidFill>
                            <a:srgbClr val="000000"/>
                          </a:solidFill>
                          <a:latin typeface="Calibri"/>
                        </a:rPr>
                        <a:t>s6</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18</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latin typeface="Calibri"/>
                        </a:rPr>
                        <a:t>0</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0</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53886">
                <a:tc>
                  <a:txBody>
                    <a:bodyPr/>
                    <a:lstStyle/>
                    <a:p>
                      <a:pPr algn="ctr" fontAlgn="b"/>
                      <a:r>
                        <a:rPr lang="en-IN" sz="2000" b="0" i="0" u="none" strike="noStrike" dirty="0">
                          <a:solidFill>
                            <a:srgbClr val="000000"/>
                          </a:solidFill>
                          <a:latin typeface="Calibri"/>
                        </a:rPr>
                        <a:t>s7</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latin typeface="Calibri"/>
                        </a:rPr>
                        <a:t>28</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latin typeface="Calibri"/>
                        </a:rPr>
                        <a:t>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1</a:t>
                      </a:r>
                      <a:endParaRPr lang="en-IN"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latin typeface="Calibri"/>
                        </a:rPr>
                        <a:t>0</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
        <p:nvSpPr>
          <p:cNvPr id="8" name="Rectangle 7"/>
          <p:cNvSpPr/>
          <p:nvPr/>
        </p:nvSpPr>
        <p:spPr>
          <a:xfrm>
            <a:off x="1518025" y="4429132"/>
            <a:ext cx="6268685" cy="2428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2053810" y="500043"/>
            <a:ext cx="5197115" cy="1200329"/>
          </a:xfrm>
          <a:prstGeom prst="rect">
            <a:avLst/>
          </a:prstGeom>
        </p:spPr>
        <p:txBody>
          <a:bodyPr wrap="square">
            <a:spAutoFit/>
          </a:bodyPr>
          <a:lstStyle/>
          <a:p>
            <a:pPr algn="ctr"/>
            <a:r>
              <a:rPr lang="en-IN" sz="2400" dirty="0"/>
              <a:t>The following figure is an example of a sample Matrix of Feature Representation</a:t>
            </a:r>
          </a:p>
        </p:txBody>
      </p:sp>
      <p:sp>
        <p:nvSpPr>
          <p:cNvPr id="11" name="TextBox 10"/>
          <p:cNvSpPr txBox="1"/>
          <p:nvPr/>
        </p:nvSpPr>
        <p:spPr>
          <a:xfrm>
            <a:off x="1946653" y="5555511"/>
            <a:ext cx="5197115" cy="369332"/>
          </a:xfrm>
          <a:prstGeom prst="rect">
            <a:avLst/>
          </a:prstGeom>
          <a:noFill/>
        </p:spPr>
        <p:txBody>
          <a:bodyPr wrap="square" rtlCol="0">
            <a:spAutoFit/>
          </a:bodyPr>
          <a:lstStyle/>
          <a:p>
            <a:r>
              <a:rPr lang="en-US" dirty="0"/>
              <a:t>S1,s2 ….</a:t>
            </a:r>
            <a:r>
              <a:rPr lang="en-US" dirty="0" err="1"/>
              <a:t>Sm</a:t>
            </a:r>
            <a:r>
              <a:rPr lang="en-US" dirty="0"/>
              <a:t> are the sentences in given document </a:t>
            </a:r>
            <a:endParaRPr lang="en-IN" dirty="0"/>
          </a:p>
        </p:txBody>
      </p:sp>
      <p:sp>
        <p:nvSpPr>
          <p:cNvPr id="2" name="TextBox 1">
            <a:extLst>
              <a:ext uri="{FF2B5EF4-FFF2-40B4-BE49-F238E27FC236}">
                <a16:creationId xmlns="" xmlns:a16="http://schemas.microsoft.com/office/drawing/2014/main" id="{1617CC97-FF6E-49B7-A758-4FA58C34CED5}"/>
              </a:ext>
            </a:extLst>
          </p:cNvPr>
          <p:cNvSpPr txBox="1"/>
          <p:nvPr/>
        </p:nvSpPr>
        <p:spPr>
          <a:xfrm>
            <a:off x="675861" y="6135757"/>
            <a:ext cx="6396469" cy="369332"/>
          </a:xfrm>
          <a:prstGeom prst="rect">
            <a:avLst/>
          </a:prstGeom>
          <a:noFill/>
        </p:spPr>
        <p:txBody>
          <a:bodyPr wrap="square" rtlCol="0">
            <a:spAutoFit/>
          </a:bodyPr>
          <a:lstStyle/>
          <a:p>
            <a:r>
              <a:rPr lang="en-US" dirty="0">
                <a:solidFill>
                  <a:srgbClr val="002060"/>
                </a:solidFill>
              </a:rPr>
              <a:t>Demo on applying ML </a:t>
            </a:r>
            <a:r>
              <a:rPr lang="en-US" dirty="0" err="1">
                <a:solidFill>
                  <a:srgbClr val="002060"/>
                </a:solidFill>
              </a:rPr>
              <a:t>algo</a:t>
            </a:r>
            <a:r>
              <a:rPr lang="en-US" dirty="0">
                <a:solidFill>
                  <a:srgbClr val="002060"/>
                </a:solidFill>
              </a:rPr>
              <a:t> on these preprocessed dataset</a:t>
            </a:r>
            <a:endParaRPr lang="en-IN" dirty="0">
              <a:solidFill>
                <a:srgbClr val="002060"/>
              </a:solidFill>
            </a:endParaRPr>
          </a:p>
        </p:txBody>
      </p:sp>
    </p:spTree>
    <p:extLst>
      <p:ext uri="{BB962C8B-B14F-4D97-AF65-F5344CB8AC3E}">
        <p14:creationId xmlns="" xmlns:p14="http://schemas.microsoft.com/office/powerpoint/2010/main" val="19977927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Evaluating of model</a:t>
            </a:r>
            <a:endParaRPr lang="en-IN" dirty="0"/>
          </a:p>
        </p:txBody>
      </p:sp>
      <p:sp>
        <p:nvSpPr>
          <p:cNvPr id="3" name="Rectangle 2"/>
          <p:cNvSpPr/>
          <p:nvPr/>
        </p:nvSpPr>
        <p:spPr>
          <a:xfrm>
            <a:off x="480061" y="1714490"/>
            <a:ext cx="8200208" cy="3539430"/>
          </a:xfrm>
          <a:prstGeom prst="rect">
            <a:avLst/>
          </a:prstGeom>
        </p:spPr>
        <p:txBody>
          <a:bodyPr wrap="square">
            <a:spAutoFit/>
          </a:bodyPr>
          <a:lstStyle/>
          <a:p>
            <a:r>
              <a:rPr lang="en-IN" sz="3200" dirty="0"/>
              <a:t>We used the following metrics to assess the </a:t>
            </a:r>
            <a:r>
              <a:rPr lang="en-IN" sz="3200" dirty="0" smtClean="0"/>
              <a:t>different methods</a:t>
            </a:r>
            <a:endParaRPr lang="en-IN" sz="3200" dirty="0"/>
          </a:p>
          <a:p>
            <a:r>
              <a:rPr lang="en-IN" sz="3200" dirty="0"/>
              <a:t>1. Accuracy = TP/TP + TN</a:t>
            </a:r>
          </a:p>
          <a:p>
            <a:r>
              <a:rPr lang="en-IN" sz="3200" dirty="0"/>
              <a:t>2. Precision = TP/ TP + FP</a:t>
            </a:r>
          </a:p>
          <a:p>
            <a:r>
              <a:rPr lang="en-IN" sz="3200" dirty="0"/>
              <a:t>3. Recall = TP/TP + FN</a:t>
            </a:r>
          </a:p>
          <a:p>
            <a:r>
              <a:rPr lang="en-IN" sz="3200" dirty="0"/>
              <a:t>4. F measure = 2*Precision*Recall/ Precision </a:t>
            </a:r>
            <a:r>
              <a:rPr lang="en-IN" sz="3200" dirty="0" smtClean="0"/>
              <a:t>+Recall</a:t>
            </a:r>
            <a:endParaRPr lang="en-IN" sz="3200" dirty="0"/>
          </a:p>
        </p:txBody>
      </p:sp>
    </p:spTree>
    <p:extLst>
      <p:ext uri="{BB962C8B-B14F-4D97-AF65-F5344CB8AC3E}">
        <p14:creationId xmlns="" xmlns:p14="http://schemas.microsoft.com/office/powerpoint/2010/main" val="25324849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71605" y="2285998"/>
          <a:ext cx="5947214" cy="4228719"/>
        </p:xfrm>
        <a:graphic>
          <a:graphicData uri="http://schemas.openxmlformats.org/drawingml/2006/table">
            <a:tbl>
              <a:tblPr/>
              <a:tblGrid>
                <a:gridCol w="1968590">
                  <a:extLst>
                    <a:ext uri="{9D8B030D-6E8A-4147-A177-3AD203B41FA5}">
                      <a16:colId xmlns="" xmlns:a16="http://schemas.microsoft.com/office/drawing/2014/main" val="20000"/>
                    </a:ext>
                  </a:extLst>
                </a:gridCol>
                <a:gridCol w="994656">
                  <a:extLst>
                    <a:ext uri="{9D8B030D-6E8A-4147-A177-3AD203B41FA5}">
                      <a16:colId xmlns="" xmlns:a16="http://schemas.microsoft.com/office/drawing/2014/main" val="20001"/>
                    </a:ext>
                  </a:extLst>
                </a:gridCol>
                <a:gridCol w="994656">
                  <a:extLst>
                    <a:ext uri="{9D8B030D-6E8A-4147-A177-3AD203B41FA5}">
                      <a16:colId xmlns="" xmlns:a16="http://schemas.microsoft.com/office/drawing/2014/main" val="20002"/>
                    </a:ext>
                  </a:extLst>
                </a:gridCol>
                <a:gridCol w="994656">
                  <a:extLst>
                    <a:ext uri="{9D8B030D-6E8A-4147-A177-3AD203B41FA5}">
                      <a16:colId xmlns="" xmlns:a16="http://schemas.microsoft.com/office/drawing/2014/main" val="20003"/>
                    </a:ext>
                  </a:extLst>
                </a:gridCol>
                <a:gridCol w="994656">
                  <a:extLst>
                    <a:ext uri="{9D8B030D-6E8A-4147-A177-3AD203B41FA5}">
                      <a16:colId xmlns="" xmlns:a16="http://schemas.microsoft.com/office/drawing/2014/main" val="20004"/>
                    </a:ext>
                  </a:extLst>
                </a:gridCol>
              </a:tblGrid>
              <a:tr h="581704">
                <a:tc>
                  <a:txBody>
                    <a:bodyPr/>
                    <a:lstStyle/>
                    <a:p>
                      <a:pPr algn="l" fontAlgn="b"/>
                      <a:r>
                        <a:rPr lang="en-IN" sz="24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accuracy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precision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recall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f1-score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581704">
                <a:tc>
                  <a:txBody>
                    <a:bodyPr/>
                    <a:lstStyle/>
                    <a:p>
                      <a:pPr algn="l" fontAlgn="b"/>
                      <a:r>
                        <a:rPr lang="en-IN" sz="2400" b="0" i="0" u="none" strike="noStrike">
                          <a:solidFill>
                            <a:srgbClr val="000000"/>
                          </a:solidFill>
                          <a:latin typeface="Calibri"/>
                        </a:rPr>
                        <a:t>Logistic Regression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2400" b="0" i="0" u="none" strike="noStrike" dirty="0">
                          <a:solidFill>
                            <a:srgbClr val="000000"/>
                          </a:solidFill>
                          <a:latin typeface="Calibri"/>
                        </a:rPr>
                        <a:t>0.76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2400" b="0" i="0" u="none" strike="noStrike" dirty="0">
                          <a:solidFill>
                            <a:srgbClr val="000000"/>
                          </a:solidFill>
                          <a:latin typeface="Calibri"/>
                        </a:rPr>
                        <a:t>0.98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2400" b="0" i="0" u="none" strike="noStrike" dirty="0">
                          <a:solidFill>
                            <a:srgbClr val="000000"/>
                          </a:solidFill>
                          <a:latin typeface="Calibri"/>
                        </a:rPr>
                        <a:t>0.85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 xmlns:a16="http://schemas.microsoft.com/office/drawing/2014/main" val="10001"/>
                  </a:ext>
                </a:extLst>
              </a:tr>
              <a:tr h="417815">
                <a:tc>
                  <a:txBody>
                    <a:bodyPr/>
                    <a:lstStyle/>
                    <a:p>
                      <a:pPr algn="l" fontAlgn="b"/>
                      <a:r>
                        <a:rPr lang="en-IN" sz="2400" b="0" i="0" u="none" strike="noStrike">
                          <a:solidFill>
                            <a:srgbClr val="000000"/>
                          </a:solidFill>
                          <a:latin typeface="Calibri"/>
                        </a:rPr>
                        <a:t>Naive Bayes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0.72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0.75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417815">
                <a:tc>
                  <a:txBody>
                    <a:bodyPr/>
                    <a:lstStyle/>
                    <a:p>
                      <a:pPr algn="l" fontAlgn="b"/>
                      <a:r>
                        <a:rPr lang="en-IN" sz="2400" b="0" i="0" u="none" strike="noStrike">
                          <a:solidFill>
                            <a:srgbClr val="000000"/>
                          </a:solidFill>
                          <a:latin typeface="Calibri"/>
                        </a:rPr>
                        <a:t>KNeighbours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0.61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0.71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417815">
                <a:tc>
                  <a:txBody>
                    <a:bodyPr/>
                    <a:lstStyle/>
                    <a:p>
                      <a:pPr algn="l" fontAlgn="b"/>
                      <a:r>
                        <a:rPr lang="en-IN" sz="2400" b="0" i="0" u="none" strike="noStrike" dirty="0">
                          <a:solidFill>
                            <a:srgbClr val="000000"/>
                          </a:solidFill>
                          <a:latin typeface="Calibri"/>
                        </a:rPr>
                        <a:t>Decision Tree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2400" b="0" i="0" u="none" strike="noStrike" dirty="0">
                          <a:solidFill>
                            <a:srgbClr val="000000"/>
                          </a:solidFill>
                          <a:latin typeface="Calibri"/>
                        </a:rPr>
                        <a:t>0.76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2400" b="0" i="0" u="none" strike="noStrike" dirty="0">
                          <a:solidFill>
                            <a:srgbClr val="000000"/>
                          </a:solidFill>
                          <a:latin typeface="Calibri"/>
                        </a:rPr>
                        <a:t>0.98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2400" b="0" i="0" u="none" strike="noStrike" dirty="0">
                          <a:solidFill>
                            <a:srgbClr val="000000"/>
                          </a:solidFill>
                          <a:latin typeface="Calibri"/>
                        </a:rPr>
                        <a:t>0.85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 xmlns:a16="http://schemas.microsoft.com/office/drawing/2014/main" val="10004"/>
                  </a:ext>
                </a:extLst>
              </a:tr>
              <a:tr h="417815">
                <a:tc>
                  <a:txBody>
                    <a:bodyPr/>
                    <a:lstStyle/>
                    <a:p>
                      <a:pPr algn="l" fontAlgn="b"/>
                      <a:r>
                        <a:rPr lang="en-IN" sz="2400" b="0" i="0" u="none" strike="noStrike">
                          <a:solidFill>
                            <a:srgbClr val="000000"/>
                          </a:solidFill>
                          <a:latin typeface="Calibri"/>
                        </a:rPr>
                        <a:t>SVM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2400" b="0" i="0" u="none" strike="noStrike" dirty="0">
                          <a:solidFill>
                            <a:srgbClr val="000000"/>
                          </a:solidFill>
                          <a:latin typeface="Calibri"/>
                        </a:rPr>
                        <a:t>0.76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2400" b="0" i="0" u="none" strike="noStrike" dirty="0">
                          <a:solidFill>
                            <a:srgbClr val="000000"/>
                          </a:solidFill>
                          <a:latin typeface="Calibri"/>
                        </a:rPr>
                        <a:t>0.98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2400" b="0" i="0" u="none" strike="noStrike" dirty="0">
                          <a:solidFill>
                            <a:srgbClr val="000000"/>
                          </a:solidFill>
                          <a:latin typeface="Calibri"/>
                        </a:rPr>
                        <a:t>0.85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 xmlns:a16="http://schemas.microsoft.com/office/drawing/2014/main" val="10005"/>
                  </a:ext>
                </a:extLst>
              </a:tr>
              <a:tr h="417815">
                <a:tc>
                  <a:txBody>
                    <a:bodyPr/>
                    <a:lstStyle/>
                    <a:p>
                      <a:pPr algn="l" fontAlgn="b"/>
                      <a:r>
                        <a:rPr lang="en-IN" sz="2400" b="0" i="0" u="none" strike="noStrike">
                          <a:solidFill>
                            <a:srgbClr val="000000"/>
                          </a:solidFill>
                          <a:latin typeface="Calibri"/>
                        </a:rPr>
                        <a:t>LDA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0.75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24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 xmlns:a16="http://schemas.microsoft.com/office/drawing/2014/main" val="10006"/>
                  </a:ext>
                </a:extLst>
              </a:tr>
              <a:tr h="417815">
                <a:tc>
                  <a:txBody>
                    <a:bodyPr/>
                    <a:lstStyle/>
                    <a:p>
                      <a:pPr algn="l" fontAlgn="b"/>
                      <a:r>
                        <a:rPr lang="en-IN" sz="2400" b="0" i="0" u="none" strike="noStrike">
                          <a:solidFill>
                            <a:srgbClr val="000000"/>
                          </a:solidFill>
                          <a:latin typeface="Calibri"/>
                        </a:rPr>
                        <a:t>MLP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0.71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0.71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58789">
                <a:tc>
                  <a:txBody>
                    <a:bodyPr/>
                    <a:lstStyle/>
                    <a:p>
                      <a:pPr algn="l" fontAlgn="b"/>
                      <a:endParaRPr lang="en-IN" sz="1100" b="0" i="0" u="none" strike="noStrike" dirty="0">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dirty="0">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dirty="0">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8"/>
                  </a:ext>
                </a:extLst>
              </a:tr>
            </a:tbl>
          </a:graphicData>
        </a:graphic>
      </p:graphicFrame>
      <p:sp>
        <p:nvSpPr>
          <p:cNvPr id="6" name="Title 5"/>
          <p:cNvSpPr>
            <a:spLocks noGrp="1"/>
          </p:cNvSpPr>
          <p:nvPr>
            <p:ph type="title"/>
          </p:nvPr>
        </p:nvSpPr>
        <p:spPr/>
        <p:txBody>
          <a:bodyPr>
            <a:normAutofit fontScale="90000"/>
          </a:bodyPr>
          <a:lstStyle/>
          <a:p>
            <a:r>
              <a:rPr lang="en-IN" b="1" dirty="0"/>
              <a:t>Evaluating of Different Baseline Model</a:t>
            </a:r>
            <a:endParaRPr lang="en-IN" dirty="0"/>
          </a:p>
        </p:txBody>
      </p:sp>
      <p:sp>
        <p:nvSpPr>
          <p:cNvPr id="7" name="TextBox 6"/>
          <p:cNvSpPr txBox="1"/>
          <p:nvPr/>
        </p:nvSpPr>
        <p:spPr>
          <a:xfrm>
            <a:off x="1839496" y="1643050"/>
            <a:ext cx="4822065" cy="954107"/>
          </a:xfrm>
          <a:prstGeom prst="rect">
            <a:avLst/>
          </a:prstGeom>
          <a:noFill/>
        </p:spPr>
        <p:txBody>
          <a:bodyPr wrap="square" rtlCol="0">
            <a:spAutoFit/>
          </a:bodyPr>
          <a:lstStyle/>
          <a:p>
            <a:r>
              <a:rPr lang="en-US" sz="2800" dirty="0"/>
              <a:t>Training Data consists of 100 documents</a:t>
            </a:r>
            <a:endParaRPr lang="en-IN" sz="2800" dirty="0"/>
          </a:p>
        </p:txBody>
      </p:sp>
    </p:spTree>
    <p:extLst>
      <p:ext uri="{BB962C8B-B14F-4D97-AF65-F5344CB8AC3E}">
        <p14:creationId xmlns="" xmlns:p14="http://schemas.microsoft.com/office/powerpoint/2010/main" val="29343662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1303711" y="1071546"/>
          <a:ext cx="6375842" cy="5643602"/>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5"/>
          <p:cNvSpPr txBox="1">
            <a:spLocks/>
          </p:cNvSpPr>
          <p:nvPr/>
        </p:nvSpPr>
        <p:spPr>
          <a:xfrm>
            <a:off x="785786" y="274638"/>
            <a:ext cx="7858180" cy="868346"/>
          </a:xfrm>
          <a:prstGeom prst="rect">
            <a:avLst/>
          </a:prstGeom>
        </p:spPr>
        <p:txBody>
          <a:bodyPr>
            <a:normAutofit fontScale="67500" lnSpcReduction="20000"/>
          </a:bodyPr>
          <a:lstStyle/>
          <a:p>
            <a:pPr algn="ctr">
              <a:spcBef>
                <a:spcPct val="0"/>
              </a:spcBef>
              <a:defRPr/>
            </a:pPr>
            <a:r>
              <a:rPr lang="en-IN" sz="4400" b="1" dirty="0" err="1">
                <a:latin typeface="+mj-lt"/>
                <a:ea typeface="+mj-ea"/>
                <a:cs typeface="+mj-cs"/>
              </a:rPr>
              <a:t>Chart:Evaluating</a:t>
            </a:r>
            <a:r>
              <a:rPr lang="en-IN" sz="4400" b="1" dirty="0">
                <a:latin typeface="+mj-lt"/>
                <a:ea typeface="+mj-ea"/>
                <a:cs typeface="+mj-cs"/>
              </a:rPr>
              <a:t> of Different Baseline Model</a:t>
            </a:r>
            <a:endParaRPr lang="en-IN" sz="4400" dirty="0">
              <a:latin typeface="+mj-lt"/>
              <a:ea typeface="+mj-ea"/>
              <a:cs typeface="+mj-cs"/>
            </a:endParaRPr>
          </a:p>
        </p:txBody>
      </p:sp>
      <p:sp>
        <p:nvSpPr>
          <p:cNvPr id="6" name="TextBox 5"/>
          <p:cNvSpPr txBox="1"/>
          <p:nvPr/>
        </p:nvSpPr>
        <p:spPr>
          <a:xfrm>
            <a:off x="2000232" y="642918"/>
            <a:ext cx="4822065" cy="954107"/>
          </a:xfrm>
          <a:prstGeom prst="rect">
            <a:avLst/>
          </a:prstGeom>
          <a:noFill/>
        </p:spPr>
        <p:txBody>
          <a:bodyPr wrap="square" rtlCol="0">
            <a:spAutoFit/>
          </a:bodyPr>
          <a:lstStyle/>
          <a:p>
            <a:r>
              <a:rPr lang="en-US" sz="2800" dirty="0"/>
              <a:t>Training Data consists of 100 documents</a:t>
            </a:r>
            <a:endParaRPr lang="en-IN" sz="2800" dirty="0"/>
          </a:p>
        </p:txBody>
      </p:sp>
    </p:spTree>
    <p:extLst>
      <p:ext uri="{BB962C8B-B14F-4D97-AF65-F5344CB8AC3E}">
        <p14:creationId xmlns="" xmlns:p14="http://schemas.microsoft.com/office/powerpoint/2010/main" val="91429326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71604" y="2071678"/>
          <a:ext cx="6054372" cy="3659742"/>
        </p:xfrm>
        <a:graphic>
          <a:graphicData uri="http://schemas.openxmlformats.org/drawingml/2006/table">
            <a:tbl>
              <a:tblPr/>
              <a:tblGrid>
                <a:gridCol w="2004060">
                  <a:extLst>
                    <a:ext uri="{9D8B030D-6E8A-4147-A177-3AD203B41FA5}">
                      <a16:colId xmlns="" xmlns:a16="http://schemas.microsoft.com/office/drawing/2014/main" val="20000"/>
                    </a:ext>
                  </a:extLst>
                </a:gridCol>
                <a:gridCol w="1012578">
                  <a:extLst>
                    <a:ext uri="{9D8B030D-6E8A-4147-A177-3AD203B41FA5}">
                      <a16:colId xmlns="" xmlns:a16="http://schemas.microsoft.com/office/drawing/2014/main" val="20001"/>
                    </a:ext>
                  </a:extLst>
                </a:gridCol>
                <a:gridCol w="1012578">
                  <a:extLst>
                    <a:ext uri="{9D8B030D-6E8A-4147-A177-3AD203B41FA5}">
                      <a16:colId xmlns="" xmlns:a16="http://schemas.microsoft.com/office/drawing/2014/main" val="20002"/>
                    </a:ext>
                  </a:extLst>
                </a:gridCol>
                <a:gridCol w="1012578">
                  <a:extLst>
                    <a:ext uri="{9D8B030D-6E8A-4147-A177-3AD203B41FA5}">
                      <a16:colId xmlns="" xmlns:a16="http://schemas.microsoft.com/office/drawing/2014/main" val="20003"/>
                    </a:ext>
                  </a:extLst>
                </a:gridCol>
                <a:gridCol w="1012578">
                  <a:extLst>
                    <a:ext uri="{9D8B030D-6E8A-4147-A177-3AD203B41FA5}">
                      <a16:colId xmlns="" xmlns:a16="http://schemas.microsoft.com/office/drawing/2014/main" val="20004"/>
                    </a:ext>
                  </a:extLst>
                </a:gridCol>
              </a:tblGrid>
              <a:tr h="366117">
                <a:tc>
                  <a:txBody>
                    <a:bodyPr/>
                    <a:lstStyle/>
                    <a:p>
                      <a:pPr algn="l" fontAlgn="b"/>
                      <a:r>
                        <a:rPr lang="en-IN" sz="24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accuracy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precision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recall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f1-score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66117">
                <a:tc>
                  <a:txBody>
                    <a:bodyPr/>
                    <a:lstStyle/>
                    <a:p>
                      <a:pPr algn="l" fontAlgn="b"/>
                      <a:r>
                        <a:rPr lang="en-IN" sz="2400" b="0" i="0" u="none" strike="noStrike" dirty="0">
                          <a:solidFill>
                            <a:srgbClr val="000000"/>
                          </a:solidFill>
                          <a:latin typeface="Calibri"/>
                        </a:rPr>
                        <a:t>Logistic Regression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2400" b="0" i="0" u="none" strike="noStrike">
                          <a:solidFill>
                            <a:srgbClr val="000000"/>
                          </a:solidFill>
                          <a:latin typeface="Calibri"/>
                        </a:rPr>
                        <a:t>0.73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2400" b="0" i="0" u="none" strike="noStrike" dirty="0">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 xmlns:a16="http://schemas.microsoft.com/office/drawing/2014/main" val="10001"/>
                  </a:ext>
                </a:extLst>
              </a:tr>
              <a:tr h="366117">
                <a:tc>
                  <a:txBody>
                    <a:bodyPr/>
                    <a:lstStyle/>
                    <a:p>
                      <a:pPr algn="l" fontAlgn="b"/>
                      <a:r>
                        <a:rPr lang="en-IN" sz="2400" b="0" i="0" u="none" strike="noStrike">
                          <a:solidFill>
                            <a:srgbClr val="000000"/>
                          </a:solidFill>
                          <a:latin typeface="Calibri"/>
                        </a:rPr>
                        <a:t>Naive Bayes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0.73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0.92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0.81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66117">
                <a:tc>
                  <a:txBody>
                    <a:bodyPr/>
                    <a:lstStyle/>
                    <a:p>
                      <a:pPr algn="l" fontAlgn="b"/>
                      <a:r>
                        <a:rPr lang="en-IN" sz="2400" b="0" i="0" u="none" strike="noStrike" dirty="0" err="1">
                          <a:solidFill>
                            <a:srgbClr val="000000"/>
                          </a:solidFill>
                          <a:latin typeface="Calibri"/>
                        </a:rPr>
                        <a:t>KNeighbours</a:t>
                      </a:r>
                      <a:r>
                        <a:rPr lang="en-IN" sz="24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2400" b="0" i="0" u="none" strike="noStrike">
                          <a:solidFill>
                            <a:srgbClr val="000000"/>
                          </a:solidFill>
                          <a:latin typeface="Calibri"/>
                        </a:rPr>
                        <a:t>0.77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a:solidFill>
                            <a:srgbClr val="000000"/>
                          </a:solidFill>
                          <a:latin typeface="Calibri"/>
                        </a:rPr>
                        <a:t>0.77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66117">
                <a:tc>
                  <a:txBody>
                    <a:bodyPr/>
                    <a:lstStyle/>
                    <a:p>
                      <a:pPr algn="l" fontAlgn="b"/>
                      <a:r>
                        <a:rPr lang="en-IN" sz="2400" b="0" i="0" u="none" strike="noStrike">
                          <a:solidFill>
                            <a:srgbClr val="000000"/>
                          </a:solidFill>
                          <a:latin typeface="Calibri"/>
                        </a:rPr>
                        <a:t>Decision Tree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2400" b="0" i="0" u="none" strike="noStrike" dirty="0">
                          <a:solidFill>
                            <a:srgbClr val="000000"/>
                          </a:solidFill>
                          <a:latin typeface="Calibri"/>
                        </a:rPr>
                        <a:t>0.73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2400" b="0" i="0" u="none" strike="noStrike" dirty="0">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 xmlns:a16="http://schemas.microsoft.com/office/drawing/2014/main" val="10004"/>
                  </a:ext>
                </a:extLst>
              </a:tr>
              <a:tr h="366117">
                <a:tc>
                  <a:txBody>
                    <a:bodyPr/>
                    <a:lstStyle/>
                    <a:p>
                      <a:pPr algn="l" fontAlgn="b"/>
                      <a:r>
                        <a:rPr lang="en-IN" sz="2400" b="0" i="0" u="none" strike="noStrike">
                          <a:solidFill>
                            <a:srgbClr val="000000"/>
                          </a:solidFill>
                          <a:latin typeface="Calibri"/>
                        </a:rPr>
                        <a:t>SVM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2400" b="0" i="0" u="none" strike="noStrike" dirty="0">
                          <a:solidFill>
                            <a:srgbClr val="000000"/>
                          </a:solidFill>
                          <a:latin typeface="Calibri"/>
                        </a:rPr>
                        <a:t>0.73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2400" b="0" i="0" u="none" strike="noStrike" dirty="0">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 xmlns:a16="http://schemas.microsoft.com/office/drawing/2014/main" val="10005"/>
                  </a:ext>
                </a:extLst>
              </a:tr>
              <a:tr h="366117">
                <a:tc>
                  <a:txBody>
                    <a:bodyPr/>
                    <a:lstStyle/>
                    <a:p>
                      <a:pPr algn="l" fontAlgn="b"/>
                      <a:r>
                        <a:rPr lang="en-IN" sz="2400" b="0" i="0" u="none" strike="noStrike">
                          <a:solidFill>
                            <a:srgbClr val="000000"/>
                          </a:solidFill>
                          <a:latin typeface="Calibri"/>
                        </a:rPr>
                        <a:t>LDA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2400" b="0" i="0" u="none" strike="noStrike">
                          <a:solidFill>
                            <a:srgbClr val="000000"/>
                          </a:solidFill>
                          <a:latin typeface="Calibri"/>
                        </a:rPr>
                        <a:t>0.73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366117">
                <a:tc>
                  <a:txBody>
                    <a:bodyPr/>
                    <a:lstStyle/>
                    <a:p>
                      <a:pPr algn="l" fontAlgn="b"/>
                      <a:r>
                        <a:rPr lang="en-IN" sz="2400" b="0" i="0" u="none" strike="noStrike" dirty="0">
                          <a:solidFill>
                            <a:srgbClr val="000000"/>
                          </a:solidFill>
                          <a:latin typeface="Calibri"/>
                        </a:rPr>
                        <a:t>MLP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2400" b="0" i="0" u="none" strike="noStrike" dirty="0">
                          <a:solidFill>
                            <a:srgbClr val="000000"/>
                          </a:solidFill>
                          <a:latin typeface="Calibri"/>
                        </a:rPr>
                        <a:t>0.73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400" b="0" i="0" u="none" strike="noStrike" dirty="0">
                          <a:solidFill>
                            <a:srgbClr val="000000"/>
                          </a:solidFill>
                          <a:latin typeface="Calibri"/>
                        </a:rPr>
                        <a:t>0.95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2400" b="0" i="0" u="none" strike="noStrike" dirty="0">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 xmlns:a16="http://schemas.microsoft.com/office/drawing/2014/main" val="10007"/>
                  </a:ext>
                </a:extLst>
              </a:tr>
            </a:tbl>
          </a:graphicData>
        </a:graphic>
      </p:graphicFrame>
      <p:sp>
        <p:nvSpPr>
          <p:cNvPr id="6" name="TextBox 5"/>
          <p:cNvSpPr txBox="1"/>
          <p:nvPr/>
        </p:nvSpPr>
        <p:spPr>
          <a:xfrm>
            <a:off x="1946653" y="1357298"/>
            <a:ext cx="4822065" cy="954107"/>
          </a:xfrm>
          <a:prstGeom prst="rect">
            <a:avLst/>
          </a:prstGeom>
          <a:noFill/>
        </p:spPr>
        <p:txBody>
          <a:bodyPr wrap="square" rtlCol="0">
            <a:spAutoFit/>
          </a:bodyPr>
          <a:lstStyle/>
          <a:p>
            <a:r>
              <a:rPr lang="en-US" sz="2800" dirty="0"/>
              <a:t>Training Data consists of 400 documents</a:t>
            </a:r>
            <a:endParaRPr lang="en-IN" sz="2800" dirty="0"/>
          </a:p>
        </p:txBody>
      </p:sp>
      <p:sp>
        <p:nvSpPr>
          <p:cNvPr id="5" name="Title 5"/>
          <p:cNvSpPr txBox="1">
            <a:spLocks/>
          </p:cNvSpPr>
          <p:nvPr/>
        </p:nvSpPr>
        <p:spPr>
          <a:xfrm>
            <a:off x="1485900" y="274638"/>
            <a:ext cx="6172200" cy="1143000"/>
          </a:xfrm>
          <a:prstGeom prst="rect">
            <a:avLst/>
          </a:prstGeom>
        </p:spPr>
        <p:txBody>
          <a:bodyPr>
            <a:normAutofit fontScale="90000" lnSpcReduction="20000"/>
          </a:bodyPr>
          <a:lstStyle/>
          <a:p>
            <a:pPr algn="ctr">
              <a:spcBef>
                <a:spcPct val="0"/>
              </a:spcBef>
              <a:defRPr/>
            </a:pPr>
            <a:r>
              <a:rPr lang="en-IN" sz="4400" b="1" dirty="0">
                <a:latin typeface="+mj-lt"/>
                <a:ea typeface="+mj-ea"/>
                <a:cs typeface="+mj-cs"/>
              </a:rPr>
              <a:t>Evaluating of Different Baseline Model</a:t>
            </a:r>
            <a:endParaRPr lang="en-IN" sz="4400" dirty="0">
              <a:latin typeface="+mj-lt"/>
              <a:ea typeface="+mj-ea"/>
              <a:cs typeface="+mj-cs"/>
            </a:endParaRPr>
          </a:p>
        </p:txBody>
      </p:sp>
    </p:spTree>
    <p:extLst>
      <p:ext uri="{BB962C8B-B14F-4D97-AF65-F5344CB8AC3E}">
        <p14:creationId xmlns="" xmlns:p14="http://schemas.microsoft.com/office/powerpoint/2010/main" val="35637144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1357291" y="1071546"/>
          <a:ext cx="6375841" cy="5572164"/>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5"/>
          <p:cNvSpPr txBox="1">
            <a:spLocks/>
          </p:cNvSpPr>
          <p:nvPr/>
        </p:nvSpPr>
        <p:spPr>
          <a:xfrm>
            <a:off x="1485900" y="274638"/>
            <a:ext cx="6193653" cy="796908"/>
          </a:xfrm>
          <a:prstGeom prst="rect">
            <a:avLst/>
          </a:prstGeom>
        </p:spPr>
        <p:txBody>
          <a:bodyPr>
            <a:normAutofit fontScale="60000" lnSpcReduction="20000"/>
          </a:bodyPr>
          <a:lstStyle/>
          <a:p>
            <a:pPr algn="ctr">
              <a:spcBef>
                <a:spcPct val="0"/>
              </a:spcBef>
              <a:defRPr/>
            </a:pPr>
            <a:r>
              <a:rPr lang="en-IN" sz="4400" b="1" dirty="0" err="1">
                <a:latin typeface="+mj-lt"/>
                <a:ea typeface="+mj-ea"/>
                <a:cs typeface="+mj-cs"/>
              </a:rPr>
              <a:t>Chart:Evaluating</a:t>
            </a:r>
            <a:r>
              <a:rPr lang="en-IN" sz="4400" b="1" dirty="0">
                <a:latin typeface="+mj-lt"/>
                <a:ea typeface="+mj-ea"/>
                <a:cs typeface="+mj-cs"/>
              </a:rPr>
              <a:t> of Different Baseline Model</a:t>
            </a:r>
            <a:endParaRPr lang="en-IN" sz="4400" dirty="0">
              <a:latin typeface="+mj-lt"/>
              <a:ea typeface="+mj-ea"/>
              <a:cs typeface="+mj-cs"/>
            </a:endParaRPr>
          </a:p>
        </p:txBody>
      </p:sp>
      <p:sp>
        <p:nvSpPr>
          <p:cNvPr id="6" name="TextBox 5"/>
          <p:cNvSpPr txBox="1"/>
          <p:nvPr/>
        </p:nvSpPr>
        <p:spPr>
          <a:xfrm>
            <a:off x="2428860" y="714356"/>
            <a:ext cx="4822065" cy="954107"/>
          </a:xfrm>
          <a:prstGeom prst="rect">
            <a:avLst/>
          </a:prstGeom>
          <a:noFill/>
        </p:spPr>
        <p:txBody>
          <a:bodyPr wrap="square" rtlCol="0">
            <a:spAutoFit/>
          </a:bodyPr>
          <a:lstStyle/>
          <a:p>
            <a:r>
              <a:rPr lang="en-US" sz="2800" dirty="0"/>
              <a:t>Training Data consists of 400 documents</a:t>
            </a:r>
            <a:endParaRPr lang="en-IN" sz="2800" dirty="0"/>
          </a:p>
        </p:txBody>
      </p:sp>
    </p:spTree>
    <p:extLst>
      <p:ext uri="{BB962C8B-B14F-4D97-AF65-F5344CB8AC3E}">
        <p14:creationId xmlns="" xmlns:p14="http://schemas.microsoft.com/office/powerpoint/2010/main" val="1834107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Notation</a:t>
            </a:r>
            <a:endParaRPr lang="en-US" dirty="0"/>
          </a:p>
        </p:txBody>
      </p:sp>
      <p:pic>
        <p:nvPicPr>
          <p:cNvPr id="223234" name="Picture 2"/>
          <p:cNvPicPr>
            <a:picLocks noChangeAspect="1" noChangeArrowheads="1"/>
          </p:cNvPicPr>
          <p:nvPr/>
        </p:nvPicPr>
        <p:blipFill>
          <a:blip r:embed="rId2"/>
          <a:srcRect/>
          <a:stretch>
            <a:fillRect/>
          </a:stretch>
        </p:blipFill>
        <p:spPr bwMode="auto">
          <a:xfrm>
            <a:off x="428596" y="1643050"/>
            <a:ext cx="8395071" cy="44053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https://miro.medium.com/max/700/1*uAeANQIOQPqWZnnuH-VEyw.jpeg"/>
          <p:cNvPicPr>
            <a:picLocks noChangeAspect="1" noChangeArrowheads="1"/>
          </p:cNvPicPr>
          <p:nvPr/>
        </p:nvPicPr>
        <p:blipFill>
          <a:blip r:embed="rId2"/>
          <a:srcRect/>
          <a:stretch>
            <a:fillRect/>
          </a:stretch>
        </p:blipFill>
        <p:spPr bwMode="auto">
          <a:xfrm>
            <a:off x="338563" y="1023569"/>
            <a:ext cx="8165357" cy="5816846"/>
          </a:xfrm>
          <a:prstGeom prst="rect">
            <a:avLst/>
          </a:prstGeom>
          <a:noFill/>
        </p:spPr>
      </p:pic>
      <p:sp>
        <p:nvSpPr>
          <p:cNvPr id="3" name="Title 2"/>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Convolution Neural Network</a:t>
            </a:r>
            <a:endParaRPr lang="en-IN" b="1"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6793831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Convolution &amp; Pooling</a:t>
            </a:r>
            <a:endParaRPr lang="en-IN" b="1" dirty="0">
              <a:effectLst>
                <a:outerShdw blurRad="38100" dist="38100" dir="2700000" algn="tl">
                  <a:srgbClr val="000000">
                    <a:alpha val="43137"/>
                  </a:srgbClr>
                </a:outerShdw>
              </a:effectLst>
            </a:endParaRPr>
          </a:p>
        </p:txBody>
      </p:sp>
      <p:pic>
        <p:nvPicPr>
          <p:cNvPr id="52226" name="Picture 2" descr="https://miro.medium.com/max/596/1*KQIEqhxzICU7thjaQBfPBQ.png"/>
          <p:cNvPicPr>
            <a:picLocks noChangeAspect="1" noChangeArrowheads="1"/>
          </p:cNvPicPr>
          <p:nvPr/>
        </p:nvPicPr>
        <p:blipFill>
          <a:blip r:embed="rId2"/>
          <a:srcRect/>
          <a:stretch>
            <a:fillRect/>
          </a:stretch>
        </p:blipFill>
        <p:spPr bwMode="auto">
          <a:xfrm>
            <a:off x="4886325" y="1902369"/>
            <a:ext cx="4257675" cy="4181475"/>
          </a:xfrm>
          <a:prstGeom prst="rect">
            <a:avLst/>
          </a:prstGeom>
          <a:noFill/>
        </p:spPr>
      </p:pic>
      <p:pic>
        <p:nvPicPr>
          <p:cNvPr id="4" name="Picture 2" descr="https://miro.medium.com/max/526/1*GcI7G-JLAQiEoCON7xFbhg.gif"/>
          <p:cNvPicPr>
            <a:picLocks noChangeAspect="1" noChangeArrowheads="1" noCrop="1"/>
          </p:cNvPicPr>
          <p:nvPr/>
        </p:nvPicPr>
        <p:blipFill>
          <a:blip r:embed="rId3"/>
          <a:srcRect/>
          <a:stretch>
            <a:fillRect/>
          </a:stretch>
        </p:blipFill>
        <p:spPr bwMode="auto">
          <a:xfrm>
            <a:off x="694707" y="2114005"/>
            <a:ext cx="3757613" cy="3657600"/>
          </a:xfrm>
          <a:prstGeom prst="rect">
            <a:avLst/>
          </a:prstGeom>
          <a:noFill/>
        </p:spPr>
      </p:pic>
    </p:spTree>
    <p:extLst>
      <p:ext uri="{BB962C8B-B14F-4D97-AF65-F5344CB8AC3E}">
        <p14:creationId xmlns="" xmlns:p14="http://schemas.microsoft.com/office/powerpoint/2010/main" val="275137507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a:t>Convolutions are a set of layers that go before the neural network architecture. The convolution layers are used </a:t>
            </a:r>
            <a:r>
              <a:rPr lang="en-US" b="1" dirty="0"/>
              <a:t>to help the computer determine features that could be missed in simply flattening an image into its pixel values</a:t>
            </a:r>
            <a:r>
              <a:rPr lang="en-US" dirty="0"/>
              <a: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Position in PLC applications</a:t>
            </a:r>
            <a:endParaRPr lang="en-IN" dirty="0"/>
          </a:p>
        </p:txBody>
      </p:sp>
      <p:pic>
        <p:nvPicPr>
          <p:cNvPr id="54274" name="Picture 2" descr="C:\Users\ravi\Downloads\Screenshot_20220728_072041_com.google.android.youtube.jpg"/>
          <p:cNvPicPr>
            <a:picLocks noChangeAspect="1" noChangeArrowheads="1"/>
          </p:cNvPicPr>
          <p:nvPr/>
        </p:nvPicPr>
        <p:blipFill>
          <a:blip r:embed="rId2"/>
          <a:srcRect l="9207" t="12598" r="9045"/>
          <a:stretch>
            <a:fillRect/>
          </a:stretch>
        </p:blipFill>
        <p:spPr bwMode="auto">
          <a:xfrm>
            <a:off x="666206" y="1368696"/>
            <a:ext cx="7968536" cy="5243032"/>
          </a:xfrm>
          <a:prstGeom prst="rect">
            <a:avLst/>
          </a:prstGeom>
          <a:noFill/>
        </p:spPr>
      </p:pic>
    </p:spTree>
    <p:extLst>
      <p:ext uri="{BB962C8B-B14F-4D97-AF65-F5344CB8AC3E}">
        <p14:creationId xmlns="" xmlns:p14="http://schemas.microsoft.com/office/powerpoint/2010/main" val="368263349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117DF-1A7D-4E66-BDAE-02B2B3161E99}"/>
              </a:ext>
            </a:extLst>
          </p:cNvPr>
          <p:cNvSpPr>
            <a:spLocks noGrp="1"/>
          </p:cNvSpPr>
          <p:nvPr>
            <p:ph type="title"/>
          </p:nvPr>
        </p:nvSpPr>
        <p:spPr/>
        <p:txBody>
          <a:bodyPr>
            <a:normAutofit fontScale="90000"/>
          </a:bodyPr>
          <a:lstStyle/>
          <a:p>
            <a:r>
              <a:rPr lang="en-IN" dirty="0"/>
              <a:t>Machine Learning Vs Deep Learning</a:t>
            </a:r>
          </a:p>
        </p:txBody>
      </p:sp>
      <p:pic>
        <p:nvPicPr>
          <p:cNvPr id="4" name="Picture 7_0">
            <a:extLst>
              <a:ext uri="{FF2B5EF4-FFF2-40B4-BE49-F238E27FC236}">
                <a16:creationId xmlns:a16="http://schemas.microsoft.com/office/drawing/2014/main" xmlns="" id="{4F3B695E-F7E8-015B-CBB1-9120EFAFC080}"/>
              </a:ext>
            </a:extLst>
          </p:cNvPr>
          <p:cNvPicPr>
            <a:picLocks noGrp="1"/>
          </p:cNvPicPr>
          <p:nvPr>
            <p:ph idx="1"/>
          </p:nvPr>
        </p:nvPicPr>
        <p:blipFill>
          <a:blip r:embed="rId2"/>
          <a:stretch/>
        </p:blipFill>
        <p:spPr>
          <a:xfrm>
            <a:off x="642910" y="1428736"/>
            <a:ext cx="7509422" cy="4351338"/>
          </a:xfrm>
          <a:prstGeom prst="rect">
            <a:avLst/>
          </a:prstGeom>
          <a:ln>
            <a:noFill/>
          </a:ln>
        </p:spPr>
      </p:pic>
      <p:sp>
        <p:nvSpPr>
          <p:cNvPr id="5" name="TextBox 4"/>
          <p:cNvSpPr txBox="1"/>
          <p:nvPr/>
        </p:nvSpPr>
        <p:spPr>
          <a:xfrm>
            <a:off x="642910" y="5500702"/>
            <a:ext cx="7786742" cy="1200329"/>
          </a:xfrm>
          <a:prstGeom prst="rect">
            <a:avLst/>
          </a:prstGeom>
          <a:noFill/>
        </p:spPr>
        <p:txBody>
          <a:bodyPr wrap="square" rtlCol="0">
            <a:spAutoFit/>
          </a:bodyPr>
          <a:lstStyle/>
          <a:p>
            <a:r>
              <a:rPr lang="en-US" dirty="0"/>
              <a:t>Machine learning uses algorithms to parse data, learn from that data, and make informed decisions based on what it has learned. Deep learning structures algorithms in layers to create an “artificial neural network” that can learn and make intelligent decisions on its own</a:t>
            </a:r>
          </a:p>
        </p:txBody>
      </p:sp>
    </p:spTree>
    <p:extLst>
      <p:ext uri="{BB962C8B-B14F-4D97-AF65-F5344CB8AC3E}">
        <p14:creationId xmlns="" xmlns:p14="http://schemas.microsoft.com/office/powerpoint/2010/main" val="40881825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117DF-1A7D-4E66-BDAE-02B2B3161E99}"/>
              </a:ext>
            </a:extLst>
          </p:cNvPr>
          <p:cNvSpPr>
            <a:spLocks noGrp="1"/>
          </p:cNvSpPr>
          <p:nvPr>
            <p:ph type="title"/>
          </p:nvPr>
        </p:nvSpPr>
        <p:spPr/>
        <p:txBody>
          <a:bodyPr>
            <a:normAutofit fontScale="90000"/>
          </a:bodyPr>
          <a:lstStyle/>
          <a:p>
            <a:r>
              <a:rPr lang="en-IN" dirty="0"/>
              <a:t>Machine Learning Vs Deep Learning</a:t>
            </a:r>
          </a:p>
        </p:txBody>
      </p:sp>
      <p:sp>
        <p:nvSpPr>
          <p:cNvPr id="5" name="Content Placeholder 4">
            <a:extLst>
              <a:ext uri="{FF2B5EF4-FFF2-40B4-BE49-F238E27FC236}">
                <a16:creationId xmlns:a16="http://schemas.microsoft.com/office/drawing/2014/main" xmlns="" id="{47F457B8-1CD0-9C42-9AD1-F39164422568}"/>
              </a:ext>
            </a:extLst>
          </p:cNvPr>
          <p:cNvSpPr>
            <a:spLocks noGrp="1"/>
          </p:cNvSpPr>
          <p:nvPr>
            <p:ph idx="1"/>
          </p:nvPr>
        </p:nvSpPr>
        <p:spPr/>
        <p:txBody>
          <a:bodyPr>
            <a:normAutofit lnSpcReduction="10000"/>
          </a:bodyPr>
          <a:lstStyle/>
          <a:p>
            <a:r>
              <a:rPr lang="en-IN" dirty="0"/>
              <a:t>With ML techniques, we need to</a:t>
            </a:r>
          </a:p>
          <a:p>
            <a:pPr lvl="1"/>
            <a:r>
              <a:rPr lang="en-IN" dirty="0"/>
              <a:t>Extract and </a:t>
            </a:r>
            <a:r>
              <a:rPr lang="en-IN" dirty="0" err="1"/>
              <a:t>analyze</a:t>
            </a:r>
            <a:r>
              <a:rPr lang="en-IN" dirty="0"/>
              <a:t> features</a:t>
            </a:r>
          </a:p>
          <a:p>
            <a:pPr lvl="1"/>
            <a:r>
              <a:rPr lang="en-IN" dirty="0"/>
              <a:t>Select precise algorithm for best results</a:t>
            </a:r>
          </a:p>
          <a:p>
            <a:pPr lvl="1"/>
            <a:r>
              <a:rPr lang="en-IN" dirty="0"/>
              <a:t>Tune hyper-parameters</a:t>
            </a:r>
          </a:p>
          <a:p>
            <a:pPr lvl="1"/>
            <a:endParaRPr lang="en-IN" dirty="0"/>
          </a:p>
          <a:p>
            <a:r>
              <a:rPr lang="en-IN" dirty="0"/>
              <a:t>DL overcome these problems and have advantages including</a:t>
            </a:r>
          </a:p>
          <a:p>
            <a:pPr lvl="1"/>
            <a:r>
              <a:rPr lang="en-IN" dirty="0"/>
              <a:t>Suitability to real-time data</a:t>
            </a:r>
          </a:p>
          <a:p>
            <a:pPr lvl="1"/>
            <a:r>
              <a:rPr lang="en-IN" dirty="0"/>
              <a:t>Self-learning capability</a:t>
            </a:r>
          </a:p>
          <a:p>
            <a:pPr lvl="1"/>
            <a:endParaRPr lang="en-IN" dirty="0"/>
          </a:p>
          <a:p>
            <a:pPr lvl="1"/>
            <a:endParaRPr lang="en-IN" dirty="0"/>
          </a:p>
        </p:txBody>
      </p:sp>
    </p:spTree>
    <p:extLst>
      <p:ext uri="{BB962C8B-B14F-4D97-AF65-F5344CB8AC3E}">
        <p14:creationId xmlns="" xmlns:p14="http://schemas.microsoft.com/office/powerpoint/2010/main" val="406648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117DF-1A7D-4E66-BDAE-02B2B3161E99}"/>
              </a:ext>
            </a:extLst>
          </p:cNvPr>
          <p:cNvSpPr>
            <a:spLocks noGrp="1"/>
          </p:cNvSpPr>
          <p:nvPr>
            <p:ph type="title"/>
          </p:nvPr>
        </p:nvSpPr>
        <p:spPr/>
        <p:txBody>
          <a:bodyPr/>
          <a:lstStyle/>
          <a:p>
            <a:r>
              <a:rPr lang="en-IN" dirty="0"/>
              <a:t>Why DL for PLC’s?</a:t>
            </a:r>
          </a:p>
        </p:txBody>
      </p:sp>
      <p:sp>
        <p:nvSpPr>
          <p:cNvPr id="5" name="Content Placeholder 4">
            <a:extLst>
              <a:ext uri="{FF2B5EF4-FFF2-40B4-BE49-F238E27FC236}">
                <a16:creationId xmlns:a16="http://schemas.microsoft.com/office/drawing/2014/main" xmlns="" id="{758E738D-F896-88DC-10D1-4D846C3FB4FE}"/>
              </a:ext>
            </a:extLst>
          </p:cNvPr>
          <p:cNvSpPr>
            <a:spLocks noGrp="1"/>
          </p:cNvSpPr>
          <p:nvPr>
            <p:ph idx="1"/>
          </p:nvPr>
        </p:nvSpPr>
        <p:spPr/>
        <p:txBody>
          <a:bodyPr/>
          <a:lstStyle/>
          <a:p>
            <a:r>
              <a:rPr lang="en-IN" dirty="0"/>
              <a:t>With enormous amount of data available, automation can be easily made with DL techniques.</a:t>
            </a:r>
          </a:p>
          <a:p>
            <a:pPr marL="0" indent="0">
              <a:buNone/>
            </a:pPr>
            <a:endParaRPr lang="en-IN" dirty="0"/>
          </a:p>
        </p:txBody>
      </p:sp>
      <p:pic>
        <p:nvPicPr>
          <p:cNvPr id="8" name="Picture 2_0">
            <a:extLst>
              <a:ext uri="{FF2B5EF4-FFF2-40B4-BE49-F238E27FC236}">
                <a16:creationId xmlns:a16="http://schemas.microsoft.com/office/drawing/2014/main" xmlns="" id="{BB435BCD-B40D-532F-C2B0-6ECED96F9E2D}"/>
              </a:ext>
            </a:extLst>
          </p:cNvPr>
          <p:cNvPicPr/>
          <p:nvPr/>
        </p:nvPicPr>
        <p:blipFill>
          <a:blip r:embed="rId2"/>
          <a:stretch/>
        </p:blipFill>
        <p:spPr>
          <a:xfrm>
            <a:off x="1571604" y="3286124"/>
            <a:ext cx="5989512" cy="2964156"/>
          </a:xfrm>
          <a:prstGeom prst="rect">
            <a:avLst/>
          </a:prstGeom>
          <a:ln>
            <a:noFill/>
          </a:ln>
        </p:spPr>
      </p:pic>
    </p:spTree>
    <p:extLst>
      <p:ext uri="{BB962C8B-B14F-4D97-AF65-F5344CB8AC3E}">
        <p14:creationId xmlns="" xmlns:p14="http://schemas.microsoft.com/office/powerpoint/2010/main" val="135954581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117DF-1A7D-4E66-BDAE-02B2B3161E99}"/>
              </a:ext>
            </a:extLst>
          </p:cNvPr>
          <p:cNvSpPr>
            <a:spLocks noGrp="1"/>
          </p:cNvSpPr>
          <p:nvPr>
            <p:ph type="title"/>
          </p:nvPr>
        </p:nvSpPr>
        <p:spPr/>
        <p:txBody>
          <a:bodyPr/>
          <a:lstStyle/>
          <a:p>
            <a:r>
              <a:rPr lang="en-IN" dirty="0"/>
              <a:t>Why DL for PLCs?</a:t>
            </a:r>
          </a:p>
        </p:txBody>
      </p:sp>
      <p:sp>
        <p:nvSpPr>
          <p:cNvPr id="3" name="Content Placeholder 2">
            <a:extLst>
              <a:ext uri="{FF2B5EF4-FFF2-40B4-BE49-F238E27FC236}">
                <a16:creationId xmlns:a16="http://schemas.microsoft.com/office/drawing/2014/main" xmlns="" id="{B65EF068-5729-4A60-BBE9-7C580180A653}"/>
              </a:ext>
            </a:extLst>
          </p:cNvPr>
          <p:cNvSpPr>
            <a:spLocks noGrp="1"/>
          </p:cNvSpPr>
          <p:nvPr>
            <p:ph idx="1"/>
          </p:nvPr>
        </p:nvSpPr>
        <p:spPr/>
        <p:txBody>
          <a:bodyPr/>
          <a:lstStyle/>
          <a:p>
            <a:r>
              <a:rPr lang="en-US" dirty="0"/>
              <a:t>Measuring and predicting a greater number of parameters</a:t>
            </a:r>
          </a:p>
          <a:p>
            <a:r>
              <a:rPr lang="en-US" dirty="0"/>
              <a:t>Streaming more machine data </a:t>
            </a:r>
          </a:p>
          <a:p>
            <a:endParaRPr lang="en-US" dirty="0"/>
          </a:p>
          <a:p>
            <a:pPr>
              <a:buFont typeface="Wingdings" panose="05000000000000000000" pitchFamily="2" charset="2"/>
              <a:buChar char="Ø"/>
            </a:pPr>
            <a:r>
              <a:rPr lang="en-US" dirty="0"/>
              <a:t>These makes PLCs more powerful tool.</a:t>
            </a:r>
            <a:endParaRPr lang="en-IN" dirty="0"/>
          </a:p>
        </p:txBody>
      </p:sp>
    </p:spTree>
    <p:extLst>
      <p:ext uri="{BB962C8B-B14F-4D97-AF65-F5344CB8AC3E}">
        <p14:creationId xmlns="" xmlns:p14="http://schemas.microsoft.com/office/powerpoint/2010/main" val="24120380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DL for PLC</a:t>
            </a:r>
          </a:p>
        </p:txBody>
      </p:sp>
      <p:sp>
        <p:nvSpPr>
          <p:cNvPr id="3" name="Content Placeholder 2"/>
          <p:cNvSpPr>
            <a:spLocks noGrp="1"/>
          </p:cNvSpPr>
          <p:nvPr>
            <p:ph idx="1"/>
          </p:nvPr>
        </p:nvSpPr>
        <p:spPr/>
        <p:txBody>
          <a:bodyPr/>
          <a:lstStyle/>
          <a:p>
            <a:r>
              <a:rPr lang="en-IN" dirty="0"/>
              <a:t>Smart manufacturing / Process Control</a:t>
            </a:r>
          </a:p>
          <a:p>
            <a:r>
              <a:rPr lang="en-IN" dirty="0"/>
              <a:t>Robot Grasping</a:t>
            </a:r>
          </a:p>
          <a:p>
            <a:r>
              <a:rPr lang="en-IN" dirty="0"/>
              <a:t>Predictive Analytics for defect prognosis</a:t>
            </a:r>
          </a:p>
          <a:p>
            <a:r>
              <a:rPr lang="en-IN" dirty="0"/>
              <a:t>Smart Traffic Systems</a:t>
            </a:r>
          </a:p>
          <a:p>
            <a:endParaRPr lang="en-IN" dirty="0"/>
          </a:p>
          <a:p>
            <a:endParaRPr lang="en-IN" dirty="0"/>
          </a:p>
        </p:txBody>
      </p:sp>
    </p:spTree>
    <p:extLst>
      <p:ext uri="{BB962C8B-B14F-4D97-AF65-F5344CB8AC3E}">
        <p14:creationId xmlns="" xmlns:p14="http://schemas.microsoft.com/office/powerpoint/2010/main" val="4665935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Smart Manufacturing</a:t>
            </a:r>
          </a:p>
        </p:txBody>
      </p:sp>
      <p:sp>
        <p:nvSpPr>
          <p:cNvPr id="3" name="Content Placeholder 2"/>
          <p:cNvSpPr>
            <a:spLocks noGrp="1"/>
          </p:cNvSpPr>
          <p:nvPr>
            <p:ph idx="1"/>
          </p:nvPr>
        </p:nvSpPr>
        <p:spPr/>
        <p:txBody>
          <a:bodyPr/>
          <a:lstStyle/>
          <a:p>
            <a:pPr marL="432000" indent="-324000">
              <a:lnSpc>
                <a:spcPct val="90000"/>
              </a:lnSpc>
              <a:spcBef>
                <a:spcPts val="1001"/>
              </a:spcBef>
              <a:buClr>
                <a:srgbClr val="000000"/>
              </a:buClr>
              <a:buSzPct val="45000"/>
              <a:buFont typeface="Wingdings" charset="2"/>
              <a:buChar char=""/>
            </a:pPr>
            <a:r>
              <a:rPr lang="en-US" sz="2800" b="0" strike="noStrike" spc="-1" dirty="0">
                <a:solidFill>
                  <a:srgbClr val="000000"/>
                </a:solidFill>
                <a:latin typeface="Arial"/>
              </a:rPr>
              <a:t>Smart manufacturing refers to using advanced data analytics to complement physical science for improving system performance and decision making.</a:t>
            </a:r>
            <a:endParaRPr lang="en-US" sz="2800" b="0" strike="noStrike" spc="-1" dirty="0">
              <a:solidFill>
                <a:srgbClr val="000000"/>
              </a:solidFill>
              <a:latin typeface="Calibri"/>
            </a:endParaRPr>
          </a:p>
          <a:p>
            <a:r>
              <a:rPr lang="en-US" sz="2800" b="0" strike="noStrike" spc="-1" dirty="0">
                <a:solidFill>
                  <a:srgbClr val="000000"/>
                </a:solidFill>
                <a:latin typeface="Arial"/>
              </a:rPr>
              <a:t> Manufacturing machines are fully connected through wireless networks, monitored by sensors, and controlled by </a:t>
            </a:r>
            <a:r>
              <a:rPr lang="en-US" sz="2800" b="1" i="1" strike="noStrike" spc="-1" dirty="0">
                <a:solidFill>
                  <a:srgbClr val="000000"/>
                </a:solidFill>
                <a:latin typeface="Arial"/>
              </a:rPr>
              <a:t>advanced computational intelligence – DL Techniques</a:t>
            </a:r>
          </a:p>
          <a:p>
            <a:r>
              <a:rPr lang="en-US" sz="2800" b="0" strike="noStrike" spc="-1" dirty="0">
                <a:solidFill>
                  <a:srgbClr val="000000"/>
                </a:solidFill>
                <a:latin typeface="Arial"/>
              </a:rPr>
              <a:t> Data at different stages of product’s life is collected and processed for </a:t>
            </a:r>
            <a:endParaRPr lang="en-US" sz="2800" b="0" strike="noStrike" spc="-1" dirty="0">
              <a:solidFill>
                <a:srgbClr val="000000"/>
              </a:solidFill>
              <a:latin typeface="Calibri"/>
            </a:endParaRPr>
          </a:p>
          <a:p>
            <a:endParaRPr lang="en-US" sz="2800" b="1" i="1" strike="noStrike" spc="-1" dirty="0">
              <a:solidFill>
                <a:srgbClr val="000000"/>
              </a:solidFill>
              <a:latin typeface="Calibri"/>
            </a:endParaRPr>
          </a:p>
          <a:p>
            <a:endParaRPr lang="en-IN" dirty="0"/>
          </a:p>
        </p:txBody>
      </p:sp>
    </p:spTree>
    <p:extLst>
      <p:ext uri="{BB962C8B-B14F-4D97-AF65-F5344CB8AC3E}">
        <p14:creationId xmlns="" xmlns:p14="http://schemas.microsoft.com/office/powerpoint/2010/main" val="3202207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PLC?</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The soft wiring advantage provided by programmable controllers is tremendous. </a:t>
            </a:r>
          </a:p>
          <a:p>
            <a:r>
              <a:rPr lang="en-US" dirty="0" smtClean="0"/>
              <a:t>In fact, it is one of the most important features of PLCs. </a:t>
            </a:r>
            <a:br>
              <a:rPr lang="en-US" dirty="0" smtClean="0"/>
            </a:br>
            <a:endParaRPr lang="en-US" dirty="0" smtClean="0"/>
          </a:p>
          <a:p>
            <a:r>
              <a:rPr lang="en-US" dirty="0" smtClean="0"/>
              <a:t>Soft wiring makes changes in the control system easy and cheap. </a:t>
            </a:r>
          </a:p>
          <a:p>
            <a:r>
              <a:rPr lang="en-US" dirty="0" smtClean="0"/>
              <a:t>If you want a device in a PLC system to behave differently or to control a different process element, all you have to do is change the control program. </a:t>
            </a:r>
          </a:p>
          <a:p>
            <a:r>
              <a:rPr lang="en-US" dirty="0" smtClean="0"/>
              <a:t>In a traditional system, making this type of change would involve physically changing the wiring between the devices, a costly and time-consuming endeavor</a:t>
            </a:r>
            <a:endParaRPr lang="en-IN" dirty="0"/>
          </a:p>
        </p:txBody>
      </p:sp>
    </p:spTree>
    <p:extLst>
      <p:ext uri="{BB962C8B-B14F-4D97-AF65-F5344CB8AC3E}">
        <p14:creationId xmlns="" xmlns:p14="http://schemas.microsoft.com/office/powerpoint/2010/main" val="81226463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9850" y="365125"/>
            <a:ext cx="2628900" cy="3851275"/>
          </a:xfrm>
        </p:spPr>
        <p:txBody>
          <a:bodyPr>
            <a:normAutofit/>
          </a:bodyPr>
          <a:lstStyle/>
          <a:p>
            <a:r>
              <a:rPr lang="en-IN" sz="3200" dirty="0"/>
              <a:t>DL enabled Smart Manufacturing</a:t>
            </a:r>
          </a:p>
        </p:txBody>
      </p:sp>
      <p:pic>
        <p:nvPicPr>
          <p:cNvPr id="4" name="Picture 4">
            <a:extLst>
              <a:ext uri="{FF2B5EF4-FFF2-40B4-BE49-F238E27FC236}">
                <a16:creationId xmlns:a16="http://schemas.microsoft.com/office/drawing/2014/main" xmlns="" id="{E5AB86E2-1A88-2D2C-9FB9-3F09543ABDC1}"/>
              </a:ext>
            </a:extLst>
          </p:cNvPr>
          <p:cNvPicPr>
            <a:picLocks noGrp="1"/>
          </p:cNvPicPr>
          <p:nvPr>
            <p:ph idx="1"/>
          </p:nvPr>
        </p:nvPicPr>
        <p:blipFill>
          <a:blip r:embed="rId2"/>
          <a:stretch/>
        </p:blipFill>
        <p:spPr>
          <a:xfrm>
            <a:off x="0" y="0"/>
            <a:ext cx="6124575" cy="6858000"/>
          </a:xfrm>
          <a:prstGeom prst="rect">
            <a:avLst/>
          </a:prstGeom>
          <a:ln>
            <a:noFill/>
          </a:ln>
        </p:spPr>
      </p:pic>
    </p:spTree>
    <p:extLst>
      <p:ext uri="{BB962C8B-B14F-4D97-AF65-F5344CB8AC3E}">
        <p14:creationId xmlns="" xmlns:p14="http://schemas.microsoft.com/office/powerpoint/2010/main" val="7610027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565460-BED2-4C0E-9841-45CEF2038DAE}"/>
              </a:ext>
            </a:extLst>
          </p:cNvPr>
          <p:cNvSpPr>
            <a:spLocks noGrp="1"/>
          </p:cNvSpPr>
          <p:nvPr>
            <p:ph type="title"/>
          </p:nvPr>
        </p:nvSpPr>
        <p:spPr/>
        <p:txBody>
          <a:bodyPr/>
          <a:lstStyle/>
          <a:p>
            <a:r>
              <a:rPr lang="en-IN" dirty="0"/>
              <a:t>Smart Manufacturing with DL</a:t>
            </a:r>
          </a:p>
        </p:txBody>
      </p:sp>
      <p:sp>
        <p:nvSpPr>
          <p:cNvPr id="4" name="TextShape 2">
            <a:extLst>
              <a:ext uri="{FF2B5EF4-FFF2-40B4-BE49-F238E27FC236}">
                <a16:creationId xmlns:a16="http://schemas.microsoft.com/office/drawing/2014/main" xmlns="" id="{9BFF5BEE-BC35-DA89-F1A2-9D6A4CA30BE1}"/>
              </a:ext>
            </a:extLst>
          </p:cNvPr>
          <p:cNvSpPr txBox="1"/>
          <p:nvPr/>
        </p:nvSpPr>
        <p:spPr>
          <a:xfrm>
            <a:off x="1520640" y="2232000"/>
            <a:ext cx="5661360" cy="3043800"/>
          </a:xfrm>
          <a:prstGeom prst="rect">
            <a:avLst/>
          </a:prstGeom>
          <a:blipFill rotWithShape="0">
            <a:blip r:embed="rId2"/>
            <a:stretch>
              <a:fillRect/>
            </a:stretch>
          </a:blipFill>
          <a:ln>
            <a:noFill/>
          </a:ln>
        </p:spPr>
        <p:txBody>
          <a:bodyPr lIns="90000" tIns="45000" rIns="90000" bIns="45000" anchorCtr="1">
            <a:noAutofit/>
          </a:bodyPr>
          <a:lstStyle/>
          <a:p>
            <a:r>
              <a:rPr lang="en-IN" sz="1800" b="0" strike="noStrike" spc="-1">
                <a:latin typeface="Arial"/>
              </a:rPr>
              <a:t> </a:t>
            </a:r>
          </a:p>
        </p:txBody>
      </p:sp>
      <p:sp>
        <p:nvSpPr>
          <p:cNvPr id="5" name="TextShape 2">
            <a:extLst>
              <a:ext uri="{FF2B5EF4-FFF2-40B4-BE49-F238E27FC236}">
                <a16:creationId xmlns:a16="http://schemas.microsoft.com/office/drawing/2014/main" xmlns="" id="{E6E5702B-EAA3-C4F1-9DE8-659D12DD5052}"/>
              </a:ext>
            </a:extLst>
          </p:cNvPr>
          <p:cNvSpPr txBox="1">
            <a:spLocks noGrp="1"/>
          </p:cNvSpPr>
          <p:nvPr>
            <p:ph idx="1"/>
          </p:nvPr>
        </p:nvSpPr>
        <p:spPr>
          <a:xfrm>
            <a:off x="628650" y="1825625"/>
            <a:ext cx="7886700" cy="4351338"/>
          </a:xfrm>
          <a:prstGeom prst="rect">
            <a:avLst/>
          </a:prstGeom>
          <a:blipFill rotWithShape="0">
            <a:blip r:embed="rId2"/>
            <a:stretch>
              <a:fillRect/>
            </a:stretch>
          </a:blipFill>
          <a:ln>
            <a:noFill/>
          </a:ln>
        </p:spPr>
        <p:txBody>
          <a:bodyPr lIns="90000" tIns="45000" rIns="90000" bIns="45000" anchorCtr="1">
            <a:noAutofit/>
          </a:bodyPr>
          <a:lstStyle/>
          <a:p>
            <a:r>
              <a:rPr lang="en-IN" sz="1800" b="0" strike="noStrike" spc="-1">
                <a:latin typeface="Arial"/>
              </a:rPr>
              <a:t> </a:t>
            </a:r>
          </a:p>
        </p:txBody>
      </p:sp>
    </p:spTree>
    <p:extLst>
      <p:ext uri="{BB962C8B-B14F-4D97-AF65-F5344CB8AC3E}">
        <p14:creationId xmlns="" xmlns:p14="http://schemas.microsoft.com/office/powerpoint/2010/main" val="4302758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565460-BED2-4C0E-9841-45CEF2038DAE}"/>
              </a:ext>
            </a:extLst>
          </p:cNvPr>
          <p:cNvSpPr>
            <a:spLocks noGrp="1"/>
          </p:cNvSpPr>
          <p:nvPr>
            <p:ph type="title"/>
          </p:nvPr>
        </p:nvSpPr>
        <p:spPr/>
        <p:txBody>
          <a:bodyPr/>
          <a:lstStyle/>
          <a:p>
            <a:r>
              <a:rPr lang="en-IN" dirty="0"/>
              <a:t>Smart Manufacturing with DL</a:t>
            </a:r>
          </a:p>
        </p:txBody>
      </p:sp>
      <p:sp>
        <p:nvSpPr>
          <p:cNvPr id="4" name="TextShape 2">
            <a:extLst>
              <a:ext uri="{FF2B5EF4-FFF2-40B4-BE49-F238E27FC236}">
                <a16:creationId xmlns:a16="http://schemas.microsoft.com/office/drawing/2014/main" xmlns="" id="{9BFF5BEE-BC35-DA89-F1A2-9D6A4CA30BE1}"/>
              </a:ext>
            </a:extLst>
          </p:cNvPr>
          <p:cNvSpPr txBox="1"/>
          <p:nvPr/>
        </p:nvSpPr>
        <p:spPr>
          <a:xfrm>
            <a:off x="1520640" y="2232000"/>
            <a:ext cx="5661360" cy="3043800"/>
          </a:xfrm>
          <a:prstGeom prst="rect">
            <a:avLst/>
          </a:prstGeom>
          <a:blipFill rotWithShape="0">
            <a:blip r:embed="rId2"/>
            <a:stretch>
              <a:fillRect/>
            </a:stretch>
          </a:blipFill>
          <a:ln>
            <a:noFill/>
          </a:ln>
        </p:spPr>
        <p:txBody>
          <a:bodyPr lIns="90000" tIns="45000" rIns="90000" bIns="45000" anchorCtr="1">
            <a:noAutofit/>
          </a:bodyPr>
          <a:lstStyle/>
          <a:p>
            <a:r>
              <a:rPr lang="en-IN" sz="1800" b="0" strike="noStrike" spc="-1">
                <a:latin typeface="Arial"/>
              </a:rPr>
              <a:t> </a:t>
            </a:r>
          </a:p>
        </p:txBody>
      </p:sp>
      <p:sp>
        <p:nvSpPr>
          <p:cNvPr id="5" name="TextShape 2">
            <a:extLst>
              <a:ext uri="{FF2B5EF4-FFF2-40B4-BE49-F238E27FC236}">
                <a16:creationId xmlns:a16="http://schemas.microsoft.com/office/drawing/2014/main" xmlns="" id="{E6E5702B-EAA3-C4F1-9DE8-659D12DD5052}"/>
              </a:ext>
            </a:extLst>
          </p:cNvPr>
          <p:cNvSpPr txBox="1">
            <a:spLocks noGrp="1"/>
          </p:cNvSpPr>
          <p:nvPr>
            <p:ph idx="1"/>
          </p:nvPr>
        </p:nvSpPr>
        <p:spPr>
          <a:xfrm>
            <a:off x="628650" y="1825625"/>
            <a:ext cx="7886700" cy="4351338"/>
          </a:xfrm>
          <a:prstGeom prst="rect">
            <a:avLst/>
          </a:prstGeom>
          <a:blipFill rotWithShape="0">
            <a:blip r:embed="rId2"/>
            <a:stretch>
              <a:fillRect/>
            </a:stretch>
          </a:blipFill>
          <a:ln>
            <a:noFill/>
          </a:ln>
        </p:spPr>
        <p:txBody>
          <a:bodyPr lIns="90000" tIns="45000" rIns="90000" bIns="45000" anchorCtr="1">
            <a:noAutofit/>
          </a:bodyPr>
          <a:lstStyle/>
          <a:p>
            <a:r>
              <a:rPr lang="en-IN" sz="1800" b="0" strike="noStrike" spc="-1">
                <a:latin typeface="Arial"/>
              </a:rPr>
              <a:t> </a:t>
            </a:r>
          </a:p>
        </p:txBody>
      </p:sp>
      <p:pic>
        <p:nvPicPr>
          <p:cNvPr id="1026" name="Picture 2" descr="Developments in Vision Systems: Deep Learning, Rapid Development  Environments And Factory Integration | Quality Magazine">
            <a:extLst>
              <a:ext uri="{FF2B5EF4-FFF2-40B4-BE49-F238E27FC236}">
                <a16:creationId xmlns:a16="http://schemas.microsoft.com/office/drawing/2014/main" xmlns="" id="{B8983627-81CE-8BC7-7A06-CF6991B47774}"/>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92906" y="295275"/>
            <a:ext cx="8358188" cy="626745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2017C716-916D-A81A-F17B-AE00814C2170}"/>
              </a:ext>
            </a:extLst>
          </p:cNvPr>
          <p:cNvSpPr txBox="1"/>
          <p:nvPr/>
        </p:nvSpPr>
        <p:spPr>
          <a:xfrm>
            <a:off x="628650" y="1844147"/>
            <a:ext cx="2066925" cy="646331"/>
          </a:xfrm>
          <a:prstGeom prst="rect">
            <a:avLst/>
          </a:prstGeom>
          <a:noFill/>
        </p:spPr>
        <p:txBody>
          <a:bodyPr wrap="square" rtlCol="0">
            <a:spAutoFit/>
          </a:bodyPr>
          <a:lstStyle/>
          <a:p>
            <a:r>
              <a:rPr lang="en-IN" b="1" dirty="0"/>
              <a:t>DEEP LEARNING MODELS</a:t>
            </a:r>
          </a:p>
        </p:txBody>
      </p:sp>
    </p:spTree>
    <p:extLst>
      <p:ext uri="{BB962C8B-B14F-4D97-AF65-F5344CB8AC3E}">
        <p14:creationId xmlns="" xmlns:p14="http://schemas.microsoft.com/office/powerpoint/2010/main" val="28866795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Malfunction Detection with PLCs using Neural Networks</a:t>
            </a:r>
          </a:p>
        </p:txBody>
      </p:sp>
      <p:sp>
        <p:nvSpPr>
          <p:cNvPr id="3" name="Content Placeholder 2"/>
          <p:cNvSpPr>
            <a:spLocks noGrp="1"/>
          </p:cNvSpPr>
          <p:nvPr>
            <p:ph idx="1"/>
          </p:nvPr>
        </p:nvSpPr>
        <p:spPr/>
        <p:txBody>
          <a:bodyPr>
            <a:normAutofit fontScale="85000" lnSpcReduction="20000"/>
          </a:bodyPr>
          <a:lstStyle/>
          <a:p>
            <a:r>
              <a:rPr lang="en-US" dirty="0"/>
              <a:t>Neural network has capabilities such as</a:t>
            </a:r>
          </a:p>
          <a:p>
            <a:pPr lvl="1"/>
            <a:r>
              <a:rPr lang="en-US" dirty="0"/>
              <a:t> monitoring the system, error detection, and predictions </a:t>
            </a:r>
          </a:p>
          <a:p>
            <a:r>
              <a:rPr lang="en-US" dirty="0"/>
              <a:t>Merged with PLC, it can improve the fault tolerance and error detections in automation systems.</a:t>
            </a:r>
          </a:p>
          <a:p>
            <a:r>
              <a:rPr lang="en-US" dirty="0"/>
              <a:t>A malfunction can be detected when the outputs generated by the PLC and the outputs generated by the neural network are compared.</a:t>
            </a:r>
          </a:p>
          <a:p>
            <a:r>
              <a:rPr lang="en-US" dirty="0"/>
              <a:t>While the PLC program is being tested before implementation, </a:t>
            </a:r>
          </a:p>
          <a:p>
            <a:pPr lvl="1"/>
            <a:r>
              <a:rPr lang="en-US" dirty="0"/>
              <a:t>The values of PLC’s I/O ports, timers and critical variables can be used to train a neural network and prepare it to monitor the system.</a:t>
            </a:r>
            <a:endParaRPr lang="en-IN" dirty="0"/>
          </a:p>
        </p:txBody>
      </p:sp>
    </p:spTree>
    <p:extLst>
      <p:ext uri="{BB962C8B-B14F-4D97-AF65-F5344CB8AC3E}">
        <p14:creationId xmlns="" xmlns:p14="http://schemas.microsoft.com/office/powerpoint/2010/main" val="29156296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565460-BED2-4C0E-9841-45CEF2038DAE}"/>
              </a:ext>
            </a:extLst>
          </p:cNvPr>
          <p:cNvSpPr>
            <a:spLocks noGrp="1"/>
          </p:cNvSpPr>
          <p:nvPr>
            <p:ph type="title"/>
          </p:nvPr>
        </p:nvSpPr>
        <p:spPr/>
        <p:txBody>
          <a:bodyPr/>
          <a:lstStyle/>
          <a:p>
            <a:r>
              <a:rPr lang="en-IN" dirty="0"/>
              <a:t>Machine Vision with DL</a:t>
            </a:r>
          </a:p>
        </p:txBody>
      </p:sp>
      <p:sp>
        <p:nvSpPr>
          <p:cNvPr id="3" name="Content Placeholder 2">
            <a:extLst>
              <a:ext uri="{FF2B5EF4-FFF2-40B4-BE49-F238E27FC236}">
                <a16:creationId xmlns:a16="http://schemas.microsoft.com/office/drawing/2014/main" xmlns="" id="{DB29C1EE-A4E4-4D8F-9B42-8217F2089E27}"/>
              </a:ext>
            </a:extLst>
          </p:cNvPr>
          <p:cNvSpPr>
            <a:spLocks noGrp="1"/>
          </p:cNvSpPr>
          <p:nvPr>
            <p:ph idx="1"/>
          </p:nvPr>
        </p:nvSpPr>
        <p:spPr/>
        <p:txBody>
          <a:bodyPr>
            <a:normAutofit fontScale="92500" lnSpcReduction="10000"/>
          </a:bodyPr>
          <a:lstStyle/>
          <a:p>
            <a:pPr marL="0" indent="0">
              <a:buNone/>
            </a:pPr>
            <a:r>
              <a:rPr lang="en-IN" dirty="0"/>
              <a:t>DL techniques makes vision to machines and helps in</a:t>
            </a:r>
          </a:p>
          <a:p>
            <a:pPr lvl="1"/>
            <a:r>
              <a:rPr lang="en-IN" sz="2800" dirty="0"/>
              <a:t>Defect identification in manufacturing</a:t>
            </a:r>
          </a:p>
          <a:p>
            <a:pPr lvl="1"/>
            <a:r>
              <a:rPr lang="en-IN" sz="2800" dirty="0"/>
              <a:t>Monitor machine conditions</a:t>
            </a:r>
          </a:p>
          <a:p>
            <a:pPr lvl="1"/>
            <a:r>
              <a:rPr lang="en-IN" sz="2800" dirty="0"/>
              <a:t>Diagnose manufacturing production failures</a:t>
            </a:r>
          </a:p>
          <a:p>
            <a:pPr lvl="1"/>
            <a:r>
              <a:rPr lang="en-IN" sz="2800" dirty="0"/>
              <a:t>Fault assessment</a:t>
            </a:r>
          </a:p>
          <a:p>
            <a:pPr marL="0" indent="0">
              <a:buNone/>
            </a:pPr>
            <a:r>
              <a:rPr lang="en-IN" sz="3200" dirty="0"/>
              <a:t>Tools: CNN – Image analysis</a:t>
            </a:r>
          </a:p>
          <a:p>
            <a:pPr marL="0" indent="0">
              <a:buNone/>
            </a:pPr>
            <a:r>
              <a:rPr lang="en-IN" sz="3200" dirty="0"/>
              <a:t>Applications:</a:t>
            </a:r>
          </a:p>
          <a:p>
            <a:pPr lvl="1"/>
            <a:r>
              <a:rPr lang="en-IN" sz="2800" dirty="0"/>
              <a:t>Fault diagnosis of aircraft engine, chemical process, wind turbines etc.</a:t>
            </a:r>
          </a:p>
          <a:p>
            <a:pPr lvl="1"/>
            <a:endParaRPr lang="en-IN" sz="2800" dirty="0"/>
          </a:p>
        </p:txBody>
      </p:sp>
    </p:spTree>
    <p:extLst>
      <p:ext uri="{BB962C8B-B14F-4D97-AF65-F5344CB8AC3E}">
        <p14:creationId xmlns="" xmlns:p14="http://schemas.microsoft.com/office/powerpoint/2010/main" val="784022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565460-BED2-4C0E-9841-45CEF2038DAE}"/>
              </a:ext>
            </a:extLst>
          </p:cNvPr>
          <p:cNvSpPr>
            <a:spLocks noGrp="1"/>
          </p:cNvSpPr>
          <p:nvPr>
            <p:ph type="title"/>
          </p:nvPr>
        </p:nvSpPr>
        <p:spPr/>
        <p:txBody>
          <a:bodyPr/>
          <a:lstStyle/>
          <a:p>
            <a:r>
              <a:rPr lang="en-IN" dirty="0"/>
              <a:t>Robotic object grasping</a:t>
            </a:r>
          </a:p>
        </p:txBody>
      </p:sp>
      <p:sp>
        <p:nvSpPr>
          <p:cNvPr id="4" name="Content Placeholder 3">
            <a:extLst>
              <a:ext uri="{FF2B5EF4-FFF2-40B4-BE49-F238E27FC236}">
                <a16:creationId xmlns:a16="http://schemas.microsoft.com/office/drawing/2014/main" xmlns="" id="{7E9CF795-7A84-FA55-7097-2BE669522F98}"/>
              </a:ext>
            </a:extLst>
          </p:cNvPr>
          <p:cNvSpPr>
            <a:spLocks noGrp="1"/>
          </p:cNvSpPr>
          <p:nvPr>
            <p:ph idx="1"/>
          </p:nvPr>
        </p:nvSpPr>
        <p:spPr>
          <a:xfrm>
            <a:off x="628650" y="1533525"/>
            <a:ext cx="7886700" cy="4351338"/>
          </a:xfrm>
        </p:spPr>
        <p:txBody>
          <a:bodyPr/>
          <a:lstStyle/>
          <a:p>
            <a:pPr marL="0" indent="0">
              <a:buNone/>
            </a:pPr>
            <a:r>
              <a:rPr lang="en-IN" dirty="0"/>
              <a:t>DL algorithms used to detect objects and inform PLCs the exact co-ordinates to pickup the object.</a:t>
            </a:r>
          </a:p>
          <a:p>
            <a:pPr marL="0" indent="0">
              <a:buNone/>
            </a:pPr>
            <a:r>
              <a:rPr lang="en-IN" dirty="0"/>
              <a:t>Steps involved:</a:t>
            </a:r>
          </a:p>
          <a:p>
            <a:pPr lvl="1"/>
            <a:r>
              <a:rPr lang="en-IN" dirty="0"/>
              <a:t>Object Detection</a:t>
            </a:r>
          </a:p>
          <a:p>
            <a:pPr lvl="1"/>
            <a:r>
              <a:rPr lang="en-IN" dirty="0"/>
              <a:t>Object Selection</a:t>
            </a:r>
          </a:p>
          <a:p>
            <a:pPr lvl="1"/>
            <a:r>
              <a:rPr lang="en-IN" dirty="0"/>
              <a:t>Bounding box alignment</a:t>
            </a:r>
          </a:p>
          <a:p>
            <a:pPr lvl="1"/>
            <a:r>
              <a:rPr lang="en-IN" dirty="0"/>
              <a:t>Grasp coordinates computation</a:t>
            </a:r>
          </a:p>
        </p:txBody>
      </p:sp>
      <p:pic>
        <p:nvPicPr>
          <p:cNvPr id="10" name="Picture 9">
            <a:extLst>
              <a:ext uri="{FF2B5EF4-FFF2-40B4-BE49-F238E27FC236}">
                <a16:creationId xmlns:a16="http://schemas.microsoft.com/office/drawing/2014/main" xmlns="" id="{ECC89FB8-61CC-5F7B-4DC7-217811F12609}"/>
              </a:ext>
            </a:extLst>
          </p:cNvPr>
          <p:cNvPicPr>
            <a:picLocks noChangeAspect="1"/>
          </p:cNvPicPr>
          <p:nvPr/>
        </p:nvPicPr>
        <p:blipFill>
          <a:blip r:embed="rId2"/>
          <a:stretch>
            <a:fillRect/>
          </a:stretch>
        </p:blipFill>
        <p:spPr>
          <a:xfrm>
            <a:off x="4572000" y="2205831"/>
            <a:ext cx="4012701" cy="3163888"/>
          </a:xfrm>
          <a:prstGeom prst="rect">
            <a:avLst/>
          </a:prstGeom>
        </p:spPr>
      </p:pic>
    </p:spTree>
    <p:extLst>
      <p:ext uri="{BB962C8B-B14F-4D97-AF65-F5344CB8AC3E}">
        <p14:creationId xmlns="" xmlns:p14="http://schemas.microsoft.com/office/powerpoint/2010/main" val="179416884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maintenance</a:t>
            </a:r>
            <a:r>
              <a:rPr lang="en-IN" dirty="0"/>
              <a:t> (</a:t>
            </a:r>
            <a:r>
              <a:rPr lang="en-IN" dirty="0" err="1"/>
              <a:t>PdM</a:t>
            </a:r>
            <a:r>
              <a:rPr lang="en-IN" dirty="0"/>
              <a:t>)</a:t>
            </a:r>
          </a:p>
        </p:txBody>
      </p:sp>
      <p:sp>
        <p:nvSpPr>
          <p:cNvPr id="3" name="Content Placeholder 2"/>
          <p:cNvSpPr>
            <a:spLocks noGrp="1"/>
          </p:cNvSpPr>
          <p:nvPr>
            <p:ph idx="1"/>
          </p:nvPr>
        </p:nvSpPr>
        <p:spPr>
          <a:xfrm>
            <a:off x="705395" y="1528355"/>
            <a:ext cx="8083459" cy="4676503"/>
          </a:xfrm>
        </p:spPr>
        <p:txBody>
          <a:bodyPr>
            <a:normAutofit fontScale="85000" lnSpcReduction="20000"/>
          </a:bodyPr>
          <a:lstStyle/>
          <a:p>
            <a:pPr>
              <a:lnSpc>
                <a:spcPct val="100000"/>
              </a:lnSpc>
            </a:pPr>
            <a:r>
              <a:rPr lang="en-US" dirty="0"/>
              <a:t>A culture, </a:t>
            </a:r>
          </a:p>
          <a:p>
            <a:pPr lvl="1">
              <a:lnSpc>
                <a:spcPct val="100000"/>
              </a:lnSpc>
            </a:pPr>
            <a:r>
              <a:rPr lang="en-US" dirty="0"/>
              <a:t>Fostered by forward-thinking  executives and a dedicated, trained team of technicians</a:t>
            </a:r>
          </a:p>
          <a:p>
            <a:pPr>
              <a:lnSpc>
                <a:spcPct val="100000"/>
              </a:lnSpc>
            </a:pPr>
            <a:r>
              <a:rPr lang="en-US" dirty="0"/>
              <a:t>A philosophy,</a:t>
            </a:r>
          </a:p>
          <a:p>
            <a:pPr lvl="1">
              <a:lnSpc>
                <a:spcPct val="100000"/>
              </a:lnSpc>
            </a:pPr>
            <a:r>
              <a:rPr lang="en-US" dirty="0"/>
              <a:t>Focuses on using your actual asset operating conditions to optimize your facility as a whole.</a:t>
            </a:r>
          </a:p>
          <a:p>
            <a:pPr>
              <a:lnSpc>
                <a:spcPct val="100000"/>
              </a:lnSpc>
            </a:pPr>
            <a:r>
              <a:rPr lang="en-US" dirty="0"/>
              <a:t>The foundation for </a:t>
            </a:r>
            <a:r>
              <a:rPr lang="en-US" dirty="0" err="1"/>
              <a:t>PdM</a:t>
            </a:r>
            <a:r>
              <a:rPr lang="en-US" dirty="0"/>
              <a:t> efforts is a well-developed preventive maintenance system with smooth processes and high schedule compliance</a:t>
            </a:r>
          </a:p>
          <a:p>
            <a:pPr>
              <a:lnSpc>
                <a:spcPct val="150000"/>
              </a:lnSpc>
            </a:pPr>
            <a:r>
              <a:rPr lang="en-US" dirty="0" err="1"/>
              <a:t>PdM</a:t>
            </a:r>
            <a:r>
              <a:rPr lang="en-US" dirty="0"/>
              <a:t> can often be viewed as panacea of maintenance issues</a:t>
            </a:r>
          </a:p>
        </p:txBody>
      </p:sp>
    </p:spTree>
    <p:extLst>
      <p:ext uri="{BB962C8B-B14F-4D97-AF65-F5344CB8AC3E}">
        <p14:creationId xmlns="" xmlns:p14="http://schemas.microsoft.com/office/powerpoint/2010/main" val="79870967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PdM</a:t>
            </a:r>
            <a:r>
              <a:rPr lang="en-IN" dirty="0"/>
              <a:t> Program</a:t>
            </a:r>
          </a:p>
        </p:txBody>
      </p:sp>
      <p:sp>
        <p:nvSpPr>
          <p:cNvPr id="3" name="Content Placeholder 2"/>
          <p:cNvSpPr>
            <a:spLocks noGrp="1"/>
          </p:cNvSpPr>
          <p:nvPr>
            <p:ph idx="1"/>
          </p:nvPr>
        </p:nvSpPr>
        <p:spPr>
          <a:xfrm>
            <a:off x="628650" y="1690688"/>
            <a:ext cx="7886700" cy="4351338"/>
          </a:xfrm>
        </p:spPr>
        <p:txBody>
          <a:bodyPr>
            <a:normAutofit fontScale="92500"/>
          </a:bodyPr>
          <a:lstStyle/>
          <a:p>
            <a:r>
              <a:rPr lang="en-US" dirty="0"/>
              <a:t>A </a:t>
            </a:r>
            <a:r>
              <a:rPr lang="en-US" dirty="0" err="1"/>
              <a:t>PdM</a:t>
            </a:r>
            <a:r>
              <a:rPr lang="en-US" dirty="0"/>
              <a:t> </a:t>
            </a:r>
            <a:r>
              <a:rPr lang="en-US" dirty="0" err="1"/>
              <a:t>programme</a:t>
            </a:r>
            <a:r>
              <a:rPr lang="en-US" dirty="0"/>
              <a:t> can be </a:t>
            </a:r>
          </a:p>
          <a:p>
            <a:pPr lvl="1"/>
            <a:r>
              <a:rPr lang="en-US" dirty="0"/>
              <a:t>difficult to launch, </a:t>
            </a:r>
          </a:p>
          <a:p>
            <a:pPr lvl="1"/>
            <a:r>
              <a:rPr lang="en-US" dirty="0"/>
              <a:t>expensive, and </a:t>
            </a:r>
          </a:p>
          <a:p>
            <a:pPr lvl="1"/>
            <a:r>
              <a:rPr lang="en-US" dirty="0"/>
              <a:t>not appropriate for all facilities. </a:t>
            </a:r>
          </a:p>
          <a:p>
            <a:r>
              <a:rPr lang="en-US" dirty="0"/>
              <a:t>A strong foundation must be followed by a methodical plan of action in order to succeed. </a:t>
            </a:r>
          </a:p>
          <a:p>
            <a:r>
              <a:rPr lang="en-US" dirty="0"/>
              <a:t>Here is a guide to aid in breaking the procedure down into manageable steps for your facility.</a:t>
            </a:r>
            <a:endParaRPr lang="en-IN" dirty="0"/>
          </a:p>
        </p:txBody>
      </p:sp>
    </p:spTree>
    <p:extLst>
      <p:ext uri="{BB962C8B-B14F-4D97-AF65-F5344CB8AC3E}">
        <p14:creationId xmlns="" xmlns:p14="http://schemas.microsoft.com/office/powerpoint/2010/main" val="60647633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Predictive Analysis for Defect Prognosis</a:t>
            </a:r>
          </a:p>
        </p:txBody>
      </p:sp>
      <p:sp>
        <p:nvSpPr>
          <p:cNvPr id="3" name="Content Placeholder 2"/>
          <p:cNvSpPr>
            <a:spLocks noGrp="1"/>
          </p:cNvSpPr>
          <p:nvPr>
            <p:ph idx="1"/>
          </p:nvPr>
        </p:nvSpPr>
        <p:spPr/>
        <p:txBody>
          <a:bodyPr>
            <a:normAutofit/>
          </a:bodyPr>
          <a:lstStyle/>
          <a:p>
            <a:pPr marL="432000" indent="-324000">
              <a:lnSpc>
                <a:spcPct val="90000"/>
              </a:lnSpc>
              <a:spcBef>
                <a:spcPts val="1001"/>
              </a:spcBef>
              <a:buClr>
                <a:srgbClr val="000000"/>
              </a:buClr>
              <a:buSzPct val="45000"/>
              <a:buFont typeface="Wingdings" charset="2"/>
              <a:buChar char=""/>
            </a:pPr>
            <a:r>
              <a:rPr lang="en-US" sz="2800" b="0" strike="noStrike" spc="-1" dirty="0">
                <a:solidFill>
                  <a:srgbClr val="000000"/>
                </a:solidFill>
                <a:latin typeface="Arial"/>
              </a:rPr>
              <a:t>Historical data is important for prediction temporal behavior of manufacturing processes, such as maintenance, tools and machine lifetime.</a:t>
            </a:r>
          </a:p>
          <a:p>
            <a:pPr marL="432000" indent="-324000">
              <a:lnSpc>
                <a:spcPct val="90000"/>
              </a:lnSpc>
              <a:spcBef>
                <a:spcPts val="1001"/>
              </a:spcBef>
              <a:buClr>
                <a:srgbClr val="000000"/>
              </a:buClr>
              <a:buSzPct val="45000"/>
              <a:buFont typeface="Wingdings" charset="2"/>
              <a:buChar char=""/>
            </a:pPr>
            <a:r>
              <a:rPr lang="en-US" spc="-1" dirty="0">
                <a:solidFill>
                  <a:srgbClr val="000000"/>
                </a:solidFill>
                <a:latin typeface="Arial"/>
              </a:rPr>
              <a:t>Wear and tear of tools can be predicted with CNNs when trained with images of tools.</a:t>
            </a:r>
          </a:p>
          <a:p>
            <a:pPr marL="432000" indent="-324000">
              <a:lnSpc>
                <a:spcPct val="90000"/>
              </a:lnSpc>
              <a:spcBef>
                <a:spcPts val="1001"/>
              </a:spcBef>
              <a:buClr>
                <a:srgbClr val="000000"/>
              </a:buClr>
              <a:buSzPct val="45000"/>
              <a:buFont typeface="Wingdings" charset="2"/>
              <a:buChar char=""/>
            </a:pPr>
            <a:r>
              <a:rPr lang="en-US" sz="2800" b="0" strike="noStrike" spc="-1" dirty="0">
                <a:solidFill>
                  <a:srgbClr val="000000"/>
                </a:solidFill>
                <a:latin typeface="Arial"/>
              </a:rPr>
              <a:t>Machine health can be monitored using RNNs and CNNs with input data as the information about the machines (images, logs etc.)</a:t>
            </a:r>
            <a:endParaRPr lang="en-US" sz="2800" b="0" strike="noStrike" spc="-1" dirty="0">
              <a:solidFill>
                <a:srgbClr val="000000"/>
              </a:solidFill>
              <a:latin typeface="Calibri"/>
            </a:endParaRPr>
          </a:p>
        </p:txBody>
      </p:sp>
    </p:spTree>
    <p:extLst>
      <p:ext uri="{BB962C8B-B14F-4D97-AF65-F5344CB8AC3E}">
        <p14:creationId xmlns="" xmlns:p14="http://schemas.microsoft.com/office/powerpoint/2010/main" val="33471943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0B9F8C-E40A-4A27-9F20-94B19A2ED72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xmlns="" id="{CB021C95-89A9-4C73-9F9D-AEA44AB23C1B}"/>
              </a:ext>
            </a:extLst>
          </p:cNvPr>
          <p:cNvSpPr>
            <a:spLocks noGrp="1"/>
          </p:cNvSpPr>
          <p:nvPr>
            <p:ph idx="1"/>
          </p:nvPr>
        </p:nvSpPr>
        <p:spPr/>
        <p:txBody>
          <a:bodyPr>
            <a:normAutofit fontScale="85000" lnSpcReduction="20000"/>
          </a:bodyPr>
          <a:lstStyle/>
          <a:p>
            <a:pPr marL="514350" indent="-514350">
              <a:buFont typeface="+mj-lt"/>
              <a:buAutoNum type="arabicPeriod"/>
            </a:pPr>
            <a:r>
              <a:rPr lang="en-US" sz="2000" dirty="0"/>
              <a:t>F. Jaensch, A. </a:t>
            </a:r>
            <a:r>
              <a:rPr lang="en-US" sz="2000" dirty="0" err="1"/>
              <a:t>Csiszar</a:t>
            </a:r>
            <a:r>
              <a:rPr lang="en-US" sz="2000" dirty="0"/>
              <a:t>, A. </a:t>
            </a:r>
            <a:r>
              <a:rPr lang="en-US" sz="2000" dirty="0" err="1"/>
              <a:t>Kienzlen</a:t>
            </a:r>
            <a:r>
              <a:rPr lang="en-US" sz="2000" dirty="0"/>
              <a:t> and A. </a:t>
            </a:r>
            <a:r>
              <a:rPr lang="en-US" sz="2000" dirty="0" err="1"/>
              <a:t>Verl</a:t>
            </a:r>
            <a:r>
              <a:rPr lang="en-US" sz="2000" dirty="0"/>
              <a:t>, "Reinforcement Learning of Material Flow Control Logic Using Hardware-in-the-Loop Simulation," 2018 First International Conference on Artificial Intelligence for Industries (AI4I), 2018, pp. 77-80, </a:t>
            </a:r>
            <a:r>
              <a:rPr lang="en-US" sz="2000" dirty="0" err="1"/>
              <a:t>doi</a:t>
            </a:r>
            <a:r>
              <a:rPr lang="en-US" sz="2000" dirty="0"/>
              <a:t>: 10.1109/AI4I.2018.8665712.</a:t>
            </a:r>
          </a:p>
          <a:p>
            <a:pPr marL="514350" indent="-514350">
              <a:buFont typeface="+mj-lt"/>
              <a:buAutoNum type="arabicPeriod"/>
            </a:pPr>
            <a:r>
              <a:rPr lang="en-US" sz="2000" dirty="0"/>
              <a:t>J. Zinn, B. Vogel-Heuser and P. </a:t>
            </a:r>
            <a:r>
              <a:rPr lang="en-US" sz="2000" dirty="0" err="1"/>
              <a:t>Ockier</a:t>
            </a:r>
            <a:r>
              <a:rPr lang="en-US" sz="2000" dirty="0"/>
              <a:t>, "Deep Q-learning for the Control of PLC-based Automated Production Systems," 2020 IEEE 16th International Conference on Automation Science and Engineering (CASE), 2020, pp. 1434-1440, </a:t>
            </a:r>
            <a:r>
              <a:rPr lang="en-US" sz="2000" dirty="0" err="1"/>
              <a:t>doi</a:t>
            </a:r>
            <a:r>
              <a:rPr lang="en-US" sz="2000" dirty="0"/>
              <a:t>: 10.1109/CASE48305.2020.9216863.</a:t>
            </a:r>
          </a:p>
          <a:p>
            <a:pPr marL="514350" indent="-514350">
              <a:buFont typeface="+mj-lt"/>
              <a:buAutoNum type="arabicPeriod"/>
            </a:pPr>
            <a:r>
              <a:rPr lang="en-IN" sz="2000" dirty="0"/>
              <a:t>T. Alves, R. Das and T. Morris, "Embedding Encryption and Machine Learning Intrusion Prevention Systems on Programmable Logic Controllers," in IEEE Embedded Systems Letters, vol. 10, no. 3, pp. 99-102, Sept. 2018, </a:t>
            </a:r>
            <a:r>
              <a:rPr lang="en-IN" sz="2000" dirty="0" err="1"/>
              <a:t>doi</a:t>
            </a:r>
            <a:r>
              <a:rPr lang="en-IN" sz="2000" dirty="0"/>
              <a:t>: 10.1109/LES.2018.2823906.</a:t>
            </a:r>
          </a:p>
          <a:p>
            <a:pPr marL="514350" indent="-514350">
              <a:buFont typeface="+mj-lt"/>
              <a:buAutoNum type="arabicPeriod"/>
            </a:pPr>
            <a:r>
              <a:rPr lang="en-US" sz="2000" dirty="0" err="1"/>
              <a:t>Yau</a:t>
            </a:r>
            <a:r>
              <a:rPr lang="en-US" sz="2000" dirty="0"/>
              <a:t>, Ken, et al. "Detecting anomalous behavior of PLC using semi-supervised machine learning." 2017 IEEE Conference on Communications and Network Security (CNS). IEEE, 2017.</a:t>
            </a:r>
            <a:endParaRPr lang="en-IN" sz="2000" dirty="0"/>
          </a:p>
          <a:p>
            <a:pPr marL="514350" indent="-514350">
              <a:buFont typeface="+mj-lt"/>
              <a:buAutoNum type="arabicPeriod"/>
            </a:pPr>
            <a:r>
              <a:rPr lang="en-IN" sz="2000" dirty="0">
                <a:hlinkClick r:id="rId2"/>
              </a:rPr>
              <a:t>http://hdl.handle.net/10415/6838</a:t>
            </a:r>
            <a:endParaRPr lang="en-IN" sz="2000" dirty="0"/>
          </a:p>
          <a:p>
            <a:pPr marL="514350" indent="-514350">
              <a:buFont typeface="+mj-lt"/>
              <a:buAutoNum type="arabicPeriod"/>
            </a:pPr>
            <a:r>
              <a:rPr lang="en-IN" sz="2100" dirty="0" err="1"/>
              <a:t>Solowjow</a:t>
            </a:r>
            <a:r>
              <a:rPr lang="en-IN" sz="2100" dirty="0"/>
              <a:t>, Eugen, et al. "Industrial robot grasping with deep learning using a programmable logic controller (plc)." 2020 IEEE 16th International Conference on Automation Science and Engineering (CASE). IEEE, 2020.</a:t>
            </a:r>
          </a:p>
        </p:txBody>
      </p:sp>
    </p:spTree>
    <p:extLst>
      <p:ext uri="{BB962C8B-B14F-4D97-AF65-F5344CB8AC3E}">
        <p14:creationId xmlns="" xmlns:p14="http://schemas.microsoft.com/office/powerpoint/2010/main" val="481076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4441</Words>
  <Application>Microsoft Office PowerPoint</Application>
  <PresentationFormat>On-screen Show (4:3)</PresentationFormat>
  <Paragraphs>707</Paragraphs>
  <Slides>103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103</vt:i4>
      </vt:variant>
    </vt:vector>
  </HeadingPairs>
  <TitlesOfParts>
    <vt:vector size="105" baseType="lpstr">
      <vt:lpstr>Office Theme</vt:lpstr>
      <vt:lpstr>Image</vt:lpstr>
      <vt:lpstr>Industrial Automation and Control (20EE11Q3)</vt:lpstr>
      <vt:lpstr>Course Objectives</vt:lpstr>
      <vt:lpstr>Unit-III::PROGRAMMABLE LOGIC CONTROLLERS</vt:lpstr>
      <vt:lpstr>Topics</vt:lpstr>
      <vt:lpstr>Why in Industries</vt:lpstr>
      <vt:lpstr>HOW?</vt:lpstr>
      <vt:lpstr>Comparison</vt:lpstr>
      <vt:lpstr>Notation</vt:lpstr>
      <vt:lpstr>Why PLC?</vt:lpstr>
      <vt:lpstr>Digital Logic Function</vt:lpstr>
      <vt:lpstr>Scenario#2</vt:lpstr>
      <vt:lpstr>Scenario#3</vt:lpstr>
      <vt:lpstr>PLC RULES </vt:lpstr>
      <vt:lpstr>Inside PLC housing unit</vt:lpstr>
      <vt:lpstr>Inside PLC housing Unit</vt:lpstr>
      <vt:lpstr>Actual Representation</vt:lpstr>
      <vt:lpstr>Real time</vt:lpstr>
      <vt:lpstr>Important</vt:lpstr>
      <vt:lpstr>What is PLC programming?</vt:lpstr>
      <vt:lpstr>PLC Programming Devices</vt:lpstr>
      <vt:lpstr>PC based programming devices</vt:lpstr>
      <vt:lpstr>Types of PLC Programming Languages </vt:lpstr>
      <vt:lpstr>Slide 23</vt:lpstr>
      <vt:lpstr>Ladder Program &amp; Instruction List</vt:lpstr>
      <vt:lpstr>Ladder diagram(LD)</vt:lpstr>
      <vt:lpstr>Processing of LD</vt:lpstr>
      <vt:lpstr>Example </vt:lpstr>
      <vt:lpstr>Top PLC programming software</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Machine Learning</vt:lpstr>
      <vt:lpstr>Machine Learning</vt:lpstr>
      <vt:lpstr>Slide 53</vt:lpstr>
      <vt:lpstr>Types of Machine Learning</vt:lpstr>
      <vt:lpstr>Popular Classification Algorithms: </vt:lpstr>
      <vt:lpstr>Differences Briefly</vt:lpstr>
      <vt:lpstr>Differences Briefly</vt:lpstr>
      <vt:lpstr>Slide 58</vt:lpstr>
      <vt:lpstr>Naïve Bayes algorithm</vt:lpstr>
      <vt:lpstr>Slide 60</vt:lpstr>
      <vt:lpstr>Slide 61</vt:lpstr>
      <vt:lpstr>Applications of Naïve Bayes Classifier</vt:lpstr>
      <vt:lpstr>Types</vt:lpstr>
      <vt:lpstr>Reinforcement Learning</vt:lpstr>
      <vt:lpstr>Scikit-Learn (Sklearn)</vt:lpstr>
      <vt:lpstr>Machine Learning Training &amp; Prediction</vt:lpstr>
      <vt:lpstr>Machine learning Workflow</vt:lpstr>
      <vt:lpstr> Text Summarization </vt:lpstr>
      <vt:lpstr>Extractive vs Abstractive</vt:lpstr>
      <vt:lpstr>Slide 70</vt:lpstr>
      <vt:lpstr>Steps to Perform  Machine Learning Process</vt:lpstr>
      <vt:lpstr>Data collection and preparation</vt:lpstr>
      <vt:lpstr>Feature selection and feature engineering</vt:lpstr>
      <vt:lpstr>Slide 74</vt:lpstr>
      <vt:lpstr>Evaluating of model</vt:lpstr>
      <vt:lpstr>Evaluating of Different Baseline Model</vt:lpstr>
      <vt:lpstr>Slide 77</vt:lpstr>
      <vt:lpstr>Slide 78</vt:lpstr>
      <vt:lpstr>Slide 79</vt:lpstr>
      <vt:lpstr>Convolution Neural Network</vt:lpstr>
      <vt:lpstr>Convolution &amp; Pooling</vt:lpstr>
      <vt:lpstr>Slide 82</vt:lpstr>
      <vt:lpstr>ML Position in PLC applications</vt:lpstr>
      <vt:lpstr>Machine Learning Vs Deep Learning</vt:lpstr>
      <vt:lpstr>Machine Learning Vs Deep Learning</vt:lpstr>
      <vt:lpstr>Why DL for PLC’s?</vt:lpstr>
      <vt:lpstr>Why DL for PLCs?</vt:lpstr>
      <vt:lpstr>DL for PLC</vt:lpstr>
      <vt:lpstr>Smart Manufacturing</vt:lpstr>
      <vt:lpstr>DL enabled Smart Manufacturing</vt:lpstr>
      <vt:lpstr>Smart Manufacturing with DL</vt:lpstr>
      <vt:lpstr>Smart Manufacturing with DL</vt:lpstr>
      <vt:lpstr>Malfunction Detection with PLCs using Neural Networks</vt:lpstr>
      <vt:lpstr>Machine Vision with DL</vt:lpstr>
      <vt:lpstr>Robotic object grasping</vt:lpstr>
      <vt:lpstr>Predictive maintenance (PdM)</vt:lpstr>
      <vt:lpstr>PdM Program</vt:lpstr>
      <vt:lpstr>Predictive Analysis for Defect Prognosis</vt:lpstr>
      <vt:lpstr>References</vt:lpstr>
      <vt:lpstr>References</vt:lpstr>
      <vt:lpstr>Thank You</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Automation and Control</dc:title>
  <dc:creator>Student</dc:creator>
  <cp:lastModifiedBy>Student</cp:lastModifiedBy>
  <cp:revision>47</cp:revision>
  <dcterms:created xsi:type="dcterms:W3CDTF">2023-02-15T07:56:46Z</dcterms:created>
  <dcterms:modified xsi:type="dcterms:W3CDTF">2023-03-16T03:43:30Z</dcterms:modified>
</cp:coreProperties>
</file>