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8" r:id="rId3"/>
    <p:sldId id="339"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87" r:id="rId51"/>
    <p:sldId id="437" r:id="rId52"/>
    <p:sldId id="43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CBF4F-4E60-46EB-84D7-2ABCA250422C}" type="datetimeFigureOut">
              <a:rPr lang="en-US" smtClean="0"/>
              <a:pPr/>
              <a:t>3/20/2024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49335-1ED1-461F-9699-082A3D3642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D3EB95-DAC4-49FE-ADF3-CD0A74DD2191}"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3EB95-DAC4-49FE-ADF3-CD0A74DD2191}"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3EB95-DAC4-49FE-ADF3-CD0A74DD2191}"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D3EB95-DAC4-49FE-ADF3-CD0A74DD2191}"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D3EB95-DAC4-49FE-ADF3-CD0A74DD2191}"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D3EB95-DAC4-49FE-ADF3-CD0A74DD2191}"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D3EB95-DAC4-49FE-ADF3-CD0A74DD2191}" type="datetimeFigureOut">
              <a:rPr lang="en-US" smtClean="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D3EB95-DAC4-49FE-ADF3-CD0A74DD2191}" type="datetimeFigureOut">
              <a:rPr lang="en-US" smtClean="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3EB95-DAC4-49FE-ADF3-CD0A74DD2191}" type="datetimeFigureOut">
              <a:rPr lang="en-US" smtClean="0"/>
              <a:pPr/>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3EB95-DAC4-49FE-ADF3-CD0A74DD2191}"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3EB95-DAC4-49FE-ADF3-CD0A74DD2191}"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C80C2-9747-4ECF-922E-B7F3F7F97E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3EB95-DAC4-49FE-ADF3-CD0A74DD2191}" type="datetimeFigureOut">
              <a:rPr lang="en-US" smtClean="0"/>
              <a:pPr/>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C80C2-9747-4ECF-922E-B7F3F7F97E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Industrial Automation and Control (20EE11Q3)</a:t>
            </a:r>
            <a:endParaRPr lang="en-US" dirty="0"/>
          </a:p>
        </p:txBody>
      </p:sp>
      <p:sp>
        <p:nvSpPr>
          <p:cNvPr id="3" name="Subtitle 2"/>
          <p:cNvSpPr>
            <a:spLocks noGrp="1"/>
          </p:cNvSpPr>
          <p:nvPr>
            <p:ph type="subTitle" idx="1"/>
          </p:nvPr>
        </p:nvSpPr>
        <p:spPr/>
        <p:txBody>
          <a:bodyPr/>
          <a:lstStyle/>
          <a:p>
            <a:r>
              <a:rPr lang="en-IN" dirty="0" smtClean="0"/>
              <a:t>Dr. </a:t>
            </a:r>
            <a:r>
              <a:rPr lang="en-IN" dirty="0" err="1" smtClean="0"/>
              <a:t>Kavirayani</a:t>
            </a:r>
            <a:r>
              <a:rPr lang="en-IN" dirty="0" smtClean="0"/>
              <a:t> </a:t>
            </a:r>
            <a:r>
              <a:rPr lang="en-IN" dirty="0" err="1" smtClean="0"/>
              <a:t>Srikanth</a:t>
            </a:r>
            <a:endParaRPr lang="en-IN" dirty="0" smtClean="0"/>
          </a:p>
          <a:p>
            <a:r>
              <a:rPr lang="en-IN" dirty="0" smtClean="0"/>
              <a:t>Asst. Professor</a:t>
            </a:r>
          </a:p>
          <a:p>
            <a:r>
              <a:rPr lang="en-IN" dirty="0" smtClean="0"/>
              <a:t>Dept. of EEE</a:t>
            </a:r>
            <a:endParaRPr lang="en-US" dirty="0"/>
          </a:p>
        </p:txBody>
      </p:sp>
      <p:pic>
        <p:nvPicPr>
          <p:cNvPr id="4" name="Picture 3" descr="College Logo_GVPCEA.jpg"/>
          <p:cNvPicPr>
            <a:picLocks noChangeAspect="1"/>
          </p:cNvPicPr>
          <p:nvPr/>
        </p:nvPicPr>
        <p:blipFill>
          <a:blip r:embed="rId2" cstate="print"/>
          <a:stretch>
            <a:fillRect/>
          </a:stretch>
        </p:blipFill>
        <p:spPr>
          <a:xfrm>
            <a:off x="4000496" y="642918"/>
            <a:ext cx="1198422" cy="12282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a:srcRect/>
          <a:stretch>
            <a:fillRect/>
          </a:stretch>
        </p:blipFill>
        <p:spPr bwMode="auto">
          <a:xfrm>
            <a:off x="2571736" y="1071546"/>
            <a:ext cx="4357718" cy="2765890"/>
          </a:xfrm>
          <a:prstGeom prst="rect">
            <a:avLst/>
          </a:prstGeom>
          <a:noFill/>
          <a:ln w="9525">
            <a:noFill/>
            <a:miter lim="800000"/>
            <a:headEnd/>
            <a:tailEnd/>
          </a:ln>
          <a:effectLst/>
        </p:spPr>
      </p:pic>
      <p:sp>
        <p:nvSpPr>
          <p:cNvPr id="5" name="Title 4"/>
          <p:cNvSpPr>
            <a:spLocks noGrp="1"/>
          </p:cNvSpPr>
          <p:nvPr>
            <p:ph type="title"/>
          </p:nvPr>
        </p:nvSpPr>
        <p:spPr>
          <a:xfrm>
            <a:off x="457200" y="274638"/>
            <a:ext cx="8229600" cy="654032"/>
          </a:xfrm>
        </p:spPr>
        <p:txBody>
          <a:bodyPr>
            <a:normAutofit fontScale="90000"/>
          </a:bodyPr>
          <a:lstStyle/>
          <a:p>
            <a:r>
              <a:rPr lang="en-IN" dirty="0" smtClean="0"/>
              <a:t>Digital Logic Function</a:t>
            </a:r>
            <a:endParaRPr lang="en-US" dirty="0"/>
          </a:p>
        </p:txBody>
      </p:sp>
      <p:sp>
        <p:nvSpPr>
          <p:cNvPr id="6" name="Rectangle 5"/>
          <p:cNvSpPr/>
          <p:nvPr/>
        </p:nvSpPr>
        <p:spPr>
          <a:xfrm>
            <a:off x="214282" y="4071942"/>
            <a:ext cx="8929718" cy="2308324"/>
          </a:xfrm>
          <a:prstGeom prst="rect">
            <a:avLst/>
          </a:prstGeom>
        </p:spPr>
        <p:txBody>
          <a:bodyPr wrap="square">
            <a:spAutoFit/>
          </a:bodyPr>
          <a:lstStyle/>
          <a:p>
            <a:pPr algn="just"/>
            <a:r>
              <a:rPr lang="en-US" dirty="0" smtClean="0"/>
              <a:t>We can construct simply logic functions for our hypothetical lamp circuit, using multiple contacts, and document these circuits quite easily and understandably with additional rungs to our original "ladder." If we use standard binary notation for the status of the switches and lamp (0 for </a:t>
            </a:r>
            <a:r>
              <a:rPr lang="en-US" dirty="0" err="1" smtClean="0"/>
              <a:t>unactuated</a:t>
            </a:r>
            <a:r>
              <a:rPr lang="en-US" dirty="0" smtClean="0"/>
              <a:t> or de-energized; 1 for actuated or energized), a truth table can be made to show how the logic </a:t>
            </a:r>
            <a:r>
              <a:rPr lang="en-US" dirty="0" err="1" smtClean="0"/>
              <a:t>works:Now</a:t>
            </a:r>
            <a:r>
              <a:rPr lang="en-US" dirty="0" smtClean="0"/>
              <a:t>, the lamp will come on if either contact A or contact B is actuated, because all it takes for the lamp to be energized is to have at least one path for current from wire L</a:t>
            </a:r>
            <a:r>
              <a:rPr lang="en-US" baseline="-25000" dirty="0" smtClean="0"/>
              <a:t>1</a:t>
            </a:r>
            <a:r>
              <a:rPr lang="en-US" dirty="0" smtClean="0"/>
              <a:t> to wire 1. What we have is a simple OR logic function, implemented with nothing more than contacts and a lamp.</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a:srcRect/>
          <a:stretch>
            <a:fillRect/>
          </a:stretch>
        </p:blipFill>
        <p:spPr bwMode="auto">
          <a:xfrm>
            <a:off x="1985963" y="2009775"/>
            <a:ext cx="5172075" cy="283845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IN" dirty="0" smtClean="0"/>
              <a:t>Scenario#2</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descr="https://www.ibiblio.org/kuphaldt/electricCircuits/Digital/04011.png"/>
          <p:cNvPicPr>
            <a:picLocks noChangeAspect="1" noChangeArrowheads="1"/>
          </p:cNvPicPr>
          <p:nvPr/>
        </p:nvPicPr>
        <p:blipFill>
          <a:blip r:embed="rId2"/>
          <a:srcRect/>
          <a:stretch>
            <a:fillRect/>
          </a:stretch>
        </p:blipFill>
        <p:spPr bwMode="auto">
          <a:xfrm>
            <a:off x="1571604" y="2428868"/>
            <a:ext cx="4714875" cy="2209801"/>
          </a:xfrm>
          <a:prstGeom prst="rect">
            <a:avLst/>
          </a:prstGeom>
          <a:noFill/>
        </p:spPr>
      </p:pic>
      <p:sp>
        <p:nvSpPr>
          <p:cNvPr id="5" name="Title 4"/>
          <p:cNvSpPr>
            <a:spLocks noGrp="1"/>
          </p:cNvSpPr>
          <p:nvPr>
            <p:ph type="title"/>
          </p:nvPr>
        </p:nvSpPr>
        <p:spPr/>
        <p:txBody>
          <a:bodyPr/>
          <a:lstStyle/>
          <a:p>
            <a:r>
              <a:rPr lang="en-IN" dirty="0" smtClean="0"/>
              <a:t>Scenario#3</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u="sng" dirty="0" smtClean="0"/>
              <a:t>PLC RULES</a:t>
            </a:r>
            <a:r>
              <a:rPr lang="en-US" dirty="0" smtClean="0"/>
              <a:t/>
            </a:r>
            <a:br>
              <a:rPr lang="en-US" dirty="0" smtClean="0"/>
            </a:br>
            <a:endParaRPr lang="en-US" dirty="0"/>
          </a:p>
        </p:txBody>
      </p:sp>
      <p:sp>
        <p:nvSpPr>
          <p:cNvPr id="6" name="Content Placeholder 5"/>
          <p:cNvSpPr>
            <a:spLocks noGrp="1"/>
          </p:cNvSpPr>
          <p:nvPr>
            <p:ph idx="1"/>
          </p:nvPr>
        </p:nvSpPr>
        <p:spPr/>
        <p:txBody>
          <a:bodyPr>
            <a:normAutofit fontScale="77500" lnSpcReduction="20000"/>
          </a:bodyPr>
          <a:lstStyle/>
          <a:p>
            <a:pPr lvl="0"/>
            <a:r>
              <a:rPr lang="en-US" b="1" dirty="0" smtClean="0"/>
              <a:t>INPUTS are on the LEFT Side.</a:t>
            </a:r>
            <a:endParaRPr lang="en-US" dirty="0" smtClean="0"/>
          </a:p>
          <a:p>
            <a:pPr lvl="0"/>
            <a:r>
              <a:rPr lang="en-US" b="1" dirty="0" smtClean="0"/>
              <a:t>OUTPUTS are on the RIGHT side.</a:t>
            </a:r>
            <a:endParaRPr lang="en-US" dirty="0" smtClean="0"/>
          </a:p>
          <a:p>
            <a:pPr lvl="0"/>
            <a:r>
              <a:rPr lang="en-US" b="1" dirty="0" smtClean="0"/>
              <a:t>INPUTS can go in Series.</a:t>
            </a:r>
            <a:endParaRPr lang="en-US" dirty="0" smtClean="0"/>
          </a:p>
          <a:p>
            <a:pPr lvl="0"/>
            <a:r>
              <a:rPr lang="en-US" b="1" dirty="0" smtClean="0"/>
              <a:t>INPUTS can go in Parallel.</a:t>
            </a:r>
            <a:endParaRPr lang="en-US" dirty="0" smtClean="0"/>
          </a:p>
          <a:p>
            <a:pPr lvl="0"/>
            <a:r>
              <a:rPr lang="en-US" b="1" dirty="0" smtClean="0"/>
              <a:t>INPUTS can go in combination.</a:t>
            </a:r>
            <a:endParaRPr lang="en-US" dirty="0" smtClean="0"/>
          </a:p>
          <a:p>
            <a:pPr lvl="0"/>
            <a:r>
              <a:rPr lang="en-US" b="1" dirty="0" smtClean="0">
                <a:solidFill>
                  <a:srgbClr val="FF0000"/>
                </a:solidFill>
              </a:rPr>
              <a:t>OUTPUTS can go only in parallel or Stand alone.</a:t>
            </a:r>
            <a:endParaRPr lang="en-US" dirty="0" smtClean="0">
              <a:solidFill>
                <a:srgbClr val="FF0000"/>
              </a:solidFill>
            </a:endParaRPr>
          </a:p>
          <a:p>
            <a:pPr lvl="0"/>
            <a:r>
              <a:rPr lang="en-US" b="1" dirty="0" smtClean="0"/>
              <a:t>For every INPUT there is an OUTPUT.</a:t>
            </a:r>
            <a:endParaRPr lang="en-US" dirty="0" smtClean="0"/>
          </a:p>
          <a:p>
            <a:pPr lvl="0"/>
            <a:r>
              <a:rPr lang="en-US" b="1" dirty="0" smtClean="0"/>
              <a:t>Every symbol is represented by a 3 letter abbreviation.</a:t>
            </a:r>
            <a:endParaRPr lang="en-US" dirty="0" smtClean="0"/>
          </a:p>
          <a:p>
            <a:pPr lvl="0"/>
            <a:r>
              <a:rPr lang="en-US" b="1" dirty="0" smtClean="0"/>
              <a:t>OUTPUTS can be INPUTS.</a:t>
            </a:r>
            <a:endParaRPr lang="en-US" dirty="0" smtClean="0"/>
          </a:p>
          <a:p>
            <a:pPr lvl="0"/>
            <a:r>
              <a:rPr lang="en-US" b="1" dirty="0" smtClean="0"/>
              <a:t>For one action there can be more than one relation.</a:t>
            </a:r>
            <a:endParaRPr lang="en-US" dirty="0" smtClean="0"/>
          </a:p>
          <a:p>
            <a:pPr lvl="0"/>
            <a:r>
              <a:rPr lang="en-US" b="1" dirty="0" smtClean="0">
                <a:solidFill>
                  <a:srgbClr val="FF0000"/>
                </a:solidFill>
              </a:rPr>
              <a:t>Every rung and every symbol needs a comment.</a:t>
            </a: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Inside PLC housing unit</a:t>
            </a:r>
            <a:endParaRPr lang="en-US" dirty="0"/>
          </a:p>
        </p:txBody>
      </p:sp>
      <p:pic>
        <p:nvPicPr>
          <p:cNvPr id="218114" name="Picture 2"/>
          <p:cNvPicPr>
            <a:picLocks noChangeAspect="1" noChangeArrowheads="1"/>
          </p:cNvPicPr>
          <p:nvPr/>
        </p:nvPicPr>
        <p:blipFill>
          <a:blip r:embed="rId2"/>
          <a:srcRect/>
          <a:stretch>
            <a:fillRect/>
          </a:stretch>
        </p:blipFill>
        <p:spPr bwMode="auto">
          <a:xfrm>
            <a:off x="2214547" y="1285861"/>
            <a:ext cx="4429156" cy="3096490"/>
          </a:xfrm>
          <a:prstGeom prst="rect">
            <a:avLst/>
          </a:prstGeom>
          <a:noFill/>
          <a:ln w="9525">
            <a:noFill/>
            <a:miter lim="800000"/>
            <a:headEnd/>
            <a:tailEnd/>
          </a:ln>
          <a:effectLst/>
        </p:spPr>
      </p:pic>
      <p:sp>
        <p:nvSpPr>
          <p:cNvPr id="4" name="Rectangle 3"/>
          <p:cNvSpPr/>
          <p:nvPr/>
        </p:nvSpPr>
        <p:spPr>
          <a:xfrm>
            <a:off x="428596" y="4714884"/>
            <a:ext cx="8286808" cy="1754326"/>
          </a:xfrm>
          <a:prstGeom prst="rect">
            <a:avLst/>
          </a:prstGeom>
        </p:spPr>
        <p:txBody>
          <a:bodyPr wrap="square">
            <a:spAutoFit/>
          </a:bodyPr>
          <a:lstStyle/>
          <a:p>
            <a:r>
              <a:rPr lang="en-US" dirty="0" smtClean="0"/>
              <a:t>Inside the PLC housing, connected between each input terminal and the Common terminal, is an </a:t>
            </a:r>
            <a:r>
              <a:rPr lang="en-US" dirty="0" err="1" smtClean="0"/>
              <a:t>opto</a:t>
            </a:r>
            <a:r>
              <a:rPr lang="en-US" dirty="0" smtClean="0"/>
              <a:t>-isolator device (Light-Emitting Diode) that provides an electrically isolated "high" logic signal to the computer's circuitry (a photo-transistor interprets the LED's light) when there is 120 VAC power applied between the respective input terminal and the Common terminal. An indicating LED on the front panel of the PLC gives visual indication of an "energized" input: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Inside PLC housing Unit</a:t>
            </a:r>
            <a:endParaRPr lang="en-US" dirty="0"/>
          </a:p>
        </p:txBody>
      </p:sp>
      <p:pic>
        <p:nvPicPr>
          <p:cNvPr id="219138" name="Picture 2"/>
          <p:cNvPicPr>
            <a:picLocks noChangeAspect="1" noChangeArrowheads="1"/>
          </p:cNvPicPr>
          <p:nvPr/>
        </p:nvPicPr>
        <p:blipFill>
          <a:blip r:embed="rId2"/>
          <a:srcRect/>
          <a:stretch>
            <a:fillRect/>
          </a:stretch>
        </p:blipFill>
        <p:spPr bwMode="auto">
          <a:xfrm>
            <a:off x="1714480" y="1142984"/>
            <a:ext cx="6105525" cy="3762375"/>
          </a:xfrm>
          <a:prstGeom prst="rect">
            <a:avLst/>
          </a:prstGeom>
          <a:noFill/>
          <a:ln w="9525">
            <a:noFill/>
            <a:miter lim="800000"/>
            <a:headEnd/>
            <a:tailEnd/>
          </a:ln>
          <a:effectLst/>
        </p:spPr>
      </p:pic>
      <p:sp>
        <p:nvSpPr>
          <p:cNvPr id="4" name="Rectangle 3"/>
          <p:cNvSpPr/>
          <p:nvPr/>
        </p:nvSpPr>
        <p:spPr>
          <a:xfrm>
            <a:off x="428596" y="4857760"/>
            <a:ext cx="8286808" cy="1754326"/>
          </a:xfrm>
          <a:prstGeom prst="rect">
            <a:avLst/>
          </a:prstGeom>
        </p:spPr>
        <p:txBody>
          <a:bodyPr wrap="square">
            <a:spAutoFit/>
          </a:bodyPr>
          <a:lstStyle/>
          <a:p>
            <a:r>
              <a:rPr lang="en-US" dirty="0" smtClean="0"/>
              <a:t>Output signals are generated by the PLC's computer circuitry activating a switching device (transistor, TRIAC, or even an electromechanical relay), connecting the "Source" terminal to any of the "Y-" labeled output terminals. The "Source" terminal, correspondingly, is usually connected to the L1 side of the 120 VAC power source. As with each input, an indicating LED on the front panel of the PLC gives visual indication of an "energized" output: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Actual Representation</a:t>
            </a:r>
            <a:endParaRPr lang="en-US" dirty="0"/>
          </a:p>
        </p:txBody>
      </p:sp>
      <p:pic>
        <p:nvPicPr>
          <p:cNvPr id="220162" name="Picture 2"/>
          <p:cNvPicPr>
            <a:picLocks noChangeAspect="1" noChangeArrowheads="1"/>
          </p:cNvPicPr>
          <p:nvPr/>
        </p:nvPicPr>
        <p:blipFill>
          <a:blip r:embed="rId2"/>
          <a:srcRect/>
          <a:stretch>
            <a:fillRect/>
          </a:stretch>
        </p:blipFill>
        <p:spPr bwMode="auto">
          <a:xfrm>
            <a:off x="2143108" y="1000108"/>
            <a:ext cx="4143404" cy="4171979"/>
          </a:xfrm>
          <a:prstGeom prst="rect">
            <a:avLst/>
          </a:prstGeom>
          <a:noFill/>
          <a:ln w="9525">
            <a:noFill/>
            <a:miter lim="800000"/>
            <a:headEnd/>
            <a:tailEnd/>
          </a:ln>
          <a:effectLst/>
        </p:spPr>
      </p:pic>
      <p:sp>
        <p:nvSpPr>
          <p:cNvPr id="4" name="Rectangle 3"/>
          <p:cNvSpPr/>
          <p:nvPr/>
        </p:nvSpPr>
        <p:spPr>
          <a:xfrm>
            <a:off x="357158" y="5357826"/>
            <a:ext cx="8286808" cy="1200329"/>
          </a:xfrm>
          <a:prstGeom prst="rect">
            <a:avLst/>
          </a:prstGeom>
        </p:spPr>
        <p:txBody>
          <a:bodyPr wrap="square">
            <a:spAutoFit/>
          </a:bodyPr>
          <a:lstStyle/>
          <a:p>
            <a:r>
              <a:rPr lang="en-US" dirty="0" smtClean="0"/>
              <a:t>When the pushbutton switch is </a:t>
            </a:r>
            <a:r>
              <a:rPr lang="en-US" dirty="0" err="1" smtClean="0"/>
              <a:t>unactuated</a:t>
            </a:r>
            <a:r>
              <a:rPr lang="en-US" dirty="0" smtClean="0"/>
              <a:t> (</a:t>
            </a:r>
            <a:r>
              <a:rPr lang="en-US" dirty="0" err="1" smtClean="0"/>
              <a:t>unpressed</a:t>
            </a:r>
            <a:r>
              <a:rPr lang="en-US" dirty="0" smtClean="0"/>
              <a:t>), no power is sent to the X1 input of the PLC. Following the program, which shows a normally-open X1 contact in series with a Y1 coil, no "power" will be sent to the Y1 coil. Thus, the PLC's Y1 output remains de-energized, and the indicator lamp connected to it remains dark.</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smtClean="0"/>
              <a:t>Real time</a:t>
            </a:r>
            <a:endParaRPr lang="en-US" dirty="0"/>
          </a:p>
        </p:txBody>
      </p:sp>
      <p:pic>
        <p:nvPicPr>
          <p:cNvPr id="221186" name="Picture 2"/>
          <p:cNvPicPr>
            <a:picLocks noChangeAspect="1" noChangeArrowheads="1"/>
          </p:cNvPicPr>
          <p:nvPr/>
        </p:nvPicPr>
        <p:blipFill>
          <a:blip r:embed="rId2"/>
          <a:srcRect/>
          <a:stretch>
            <a:fillRect/>
          </a:stretch>
        </p:blipFill>
        <p:spPr bwMode="auto">
          <a:xfrm>
            <a:off x="1714480" y="928670"/>
            <a:ext cx="5591175"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actual </a:t>
            </a:r>
            <a:r>
              <a:rPr lang="en-US" i="1" dirty="0" smtClean="0"/>
              <a:t>logic</a:t>
            </a:r>
            <a:r>
              <a:rPr lang="en-US" dirty="0" smtClean="0"/>
              <a:t> of the control system is established inside the PLC by means of a computer program. </a:t>
            </a:r>
          </a:p>
          <a:p>
            <a:pPr algn="just"/>
            <a:r>
              <a:rPr lang="en-US" dirty="0" smtClean="0"/>
              <a:t>This program dictates which output gets energized under which input conditions. </a:t>
            </a:r>
          </a:p>
          <a:p>
            <a:pPr algn="just"/>
            <a:r>
              <a:rPr lang="en-US" dirty="0" smtClean="0"/>
              <a:t>Although the program itself appears to be a ladder logic diagram, with switch and relay symbols, there are no actual switch contacts or relay coils operating inside the PLC to create the logical relationships between input and output. </a:t>
            </a:r>
          </a:p>
          <a:p>
            <a:pPr algn="just"/>
            <a:r>
              <a:rPr lang="en-US" dirty="0" smtClean="0"/>
              <a:t>These are </a:t>
            </a:r>
            <a:r>
              <a:rPr lang="en-US" i="1" dirty="0" smtClean="0"/>
              <a:t>imaginary</a:t>
            </a:r>
            <a:r>
              <a:rPr lang="en-US" dirty="0" smtClean="0"/>
              <a:t> contacts and coils, if you will. The program is entered and viewed via a personal computer connected to the PLC's programming port.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PLC programming?</a:t>
            </a:r>
          </a:p>
        </p:txBody>
      </p:sp>
      <p:sp>
        <p:nvSpPr>
          <p:cNvPr id="3" name="Content Placeholder 2"/>
          <p:cNvSpPr>
            <a:spLocks noGrp="1"/>
          </p:cNvSpPr>
          <p:nvPr>
            <p:ph idx="1"/>
          </p:nvPr>
        </p:nvSpPr>
        <p:spPr>
          <a:xfrm>
            <a:off x="628650" y="1690689"/>
            <a:ext cx="7886700" cy="4762363"/>
          </a:xfrm>
        </p:spPr>
        <p:txBody>
          <a:bodyPr>
            <a:normAutofit/>
          </a:bodyPr>
          <a:lstStyle/>
          <a:p>
            <a:r>
              <a:rPr lang="en-US" sz="2600" dirty="0"/>
              <a:t>It consists of a set of instructions either in textual or graphical form.</a:t>
            </a:r>
          </a:p>
          <a:p>
            <a:r>
              <a:rPr lang="en-US" sz="2600" dirty="0"/>
              <a:t>Represents the logic to be implemented for specific industrial real-time applications.</a:t>
            </a:r>
          </a:p>
          <a:p>
            <a:r>
              <a:rPr lang="en-US" sz="2600" dirty="0"/>
              <a:t>A dedicated PLC programming software comes from a PLC hardware of specific manufacturer that </a:t>
            </a:r>
          </a:p>
          <a:p>
            <a:pPr lvl="1"/>
            <a:r>
              <a:rPr lang="en-US" sz="2200" dirty="0"/>
              <a:t>allows  entry and development of  user application code, which can be finally downloaded  to the PLC hardware. </a:t>
            </a:r>
          </a:p>
          <a:p>
            <a:r>
              <a:rPr lang="en-US" sz="2600" dirty="0"/>
              <a:t>Once this program gets downloaded to the PLC and if the PLC is placed in Run mode, then the PLC continuously works according to the program. </a:t>
            </a:r>
            <a:endParaRPr lang="en-IN" sz="2600" dirty="0"/>
          </a:p>
        </p:txBody>
      </p:sp>
    </p:spTree>
    <p:extLst>
      <p:ext uri="{BB962C8B-B14F-4D97-AF65-F5344CB8AC3E}">
        <p14:creationId xmlns:p14="http://schemas.microsoft.com/office/powerpoint/2010/main" xmlns="" val="1202739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Objectives</a:t>
            </a:r>
            <a:endParaRPr lang="en-US" dirty="0"/>
          </a:p>
        </p:txBody>
      </p:sp>
      <p:sp>
        <p:nvSpPr>
          <p:cNvPr id="3" name="Content Placeholder 2"/>
          <p:cNvSpPr>
            <a:spLocks noGrp="1"/>
          </p:cNvSpPr>
          <p:nvPr>
            <p:ph idx="1"/>
          </p:nvPr>
        </p:nvSpPr>
        <p:spPr/>
        <p:txBody>
          <a:bodyPr>
            <a:normAutofit/>
          </a:bodyPr>
          <a:lstStyle/>
          <a:p>
            <a:r>
              <a:rPr lang="en-US" sz="2000" dirty="0" smtClean="0"/>
              <a:t>CO1 Describe the architecture of industrial automation systems (L2) </a:t>
            </a:r>
            <a:br>
              <a:rPr lang="en-US" sz="2000" dirty="0" smtClean="0"/>
            </a:br>
            <a:endParaRPr lang="en-US" sz="2000" dirty="0" smtClean="0"/>
          </a:p>
          <a:p>
            <a:r>
              <a:rPr lang="en-US" sz="2000" dirty="0" smtClean="0"/>
              <a:t>CO2 Distinguish PID control tuning techniques (L3) </a:t>
            </a:r>
          </a:p>
          <a:p>
            <a:r>
              <a:rPr lang="en-US" sz="2000" dirty="0" smtClean="0"/>
              <a:t>CO3 Explain time delay systems and special control structures and PLCs (L3)</a:t>
            </a:r>
          </a:p>
          <a:p>
            <a:r>
              <a:rPr lang="en-US" sz="2000" dirty="0" smtClean="0"/>
              <a:t> CO4 Explain the working of flow control valves in hydraulic systems(L4) </a:t>
            </a:r>
            <a:br>
              <a:rPr lang="en-US" sz="2000" dirty="0" smtClean="0"/>
            </a:br>
            <a:endParaRPr lang="en-US" sz="2000" dirty="0" smtClean="0"/>
          </a:p>
          <a:p>
            <a:r>
              <a:rPr lang="en-US" sz="2000" dirty="0" smtClean="0"/>
              <a:t>CO5 Illustrate the working of Industrial Drives and Electrical Vehicle Drives (L4)</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Programming Devices</a:t>
            </a:r>
            <a:endParaRPr lang="en-IN" dirty="0"/>
          </a:p>
        </p:txBody>
      </p:sp>
      <p:sp>
        <p:nvSpPr>
          <p:cNvPr id="3" name="Content Placeholder 2"/>
          <p:cNvSpPr>
            <a:spLocks noGrp="1"/>
          </p:cNvSpPr>
          <p:nvPr>
            <p:ph idx="1"/>
          </p:nvPr>
        </p:nvSpPr>
        <p:spPr/>
        <p:txBody>
          <a:bodyPr numCol="1">
            <a:normAutofit fontScale="77500" lnSpcReduction="20000"/>
          </a:bodyPr>
          <a:lstStyle/>
          <a:p>
            <a:r>
              <a:rPr lang="en-US" dirty="0"/>
              <a:t>Various types of programming devices are used to enter, modify and troubleshoot a  PLC program.</a:t>
            </a:r>
          </a:p>
          <a:p>
            <a:r>
              <a:rPr lang="en-US" dirty="0"/>
              <a:t>These programming terminal devices include-</a:t>
            </a:r>
          </a:p>
          <a:p>
            <a:pPr lvl="1"/>
            <a:r>
              <a:rPr lang="en-US" dirty="0"/>
              <a:t> handheld and PC based devices. </a:t>
            </a:r>
          </a:p>
          <a:p>
            <a:r>
              <a:rPr lang="en-US" i="1" u="sng" dirty="0"/>
              <a:t>Handheld programming device </a:t>
            </a:r>
            <a:r>
              <a:rPr lang="en-US" u="sng" dirty="0"/>
              <a:t>method</a:t>
            </a:r>
          </a:p>
          <a:p>
            <a:pPr lvl="1"/>
            <a:r>
              <a:rPr lang="en-US" dirty="0"/>
              <a:t>a proprietary device is connected to PLC through a  connecting cable. </a:t>
            </a:r>
          </a:p>
          <a:p>
            <a:pPr lvl="1"/>
            <a:r>
              <a:rPr lang="en-US" dirty="0"/>
              <a:t>This device consists of a set of keys that allows to enter, edit and dump the code into the PLC.</a:t>
            </a:r>
          </a:p>
          <a:p>
            <a:pPr lvl="1"/>
            <a:r>
              <a:rPr lang="en-US" dirty="0"/>
              <a:t>These handheld devices consist of small display to make the instruction that has been programmed visible. </a:t>
            </a:r>
          </a:p>
          <a:p>
            <a:pPr lvl="1"/>
            <a:r>
              <a:rPr lang="en-US" dirty="0"/>
              <a:t>These are compact and easy to use devices, but these handheld devices have limited capabilities.</a:t>
            </a:r>
          </a:p>
          <a:p>
            <a:endParaRPr lang="en-US" dirty="0"/>
          </a:p>
          <a:p>
            <a:endParaRPr lang="en-IN" dirty="0"/>
          </a:p>
        </p:txBody>
      </p:sp>
    </p:spTree>
    <p:extLst>
      <p:ext uri="{BB962C8B-B14F-4D97-AF65-F5344CB8AC3E}">
        <p14:creationId xmlns:p14="http://schemas.microsoft.com/office/powerpoint/2010/main" xmlns="" val="1687302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 based programming devices</a:t>
            </a:r>
            <a:endParaRPr lang="en-IN" dirty="0"/>
          </a:p>
        </p:txBody>
      </p:sp>
      <p:sp>
        <p:nvSpPr>
          <p:cNvPr id="3" name="Content Placeholder 2"/>
          <p:cNvSpPr>
            <a:spLocks noGrp="1"/>
          </p:cNvSpPr>
          <p:nvPr>
            <p:ph idx="1"/>
          </p:nvPr>
        </p:nvSpPr>
        <p:spPr>
          <a:xfrm>
            <a:off x="423726" y="1494745"/>
            <a:ext cx="8296548" cy="5219564"/>
          </a:xfrm>
        </p:spPr>
        <p:txBody>
          <a:bodyPr numCol="2">
            <a:normAutofit/>
          </a:bodyPr>
          <a:lstStyle/>
          <a:p>
            <a:r>
              <a:rPr lang="en-US" sz="2600" dirty="0"/>
              <a:t>Most popularly a Personal Computer (PC) is used for programming the PLC in conjunction with the software given by the manufacturer. </a:t>
            </a:r>
          </a:p>
          <a:p>
            <a:r>
              <a:rPr lang="en-US" sz="2600" dirty="0"/>
              <a:t>By using this PC, the program can be run in either online or offline mode. </a:t>
            </a:r>
          </a:p>
          <a:p>
            <a:r>
              <a:rPr lang="en-US" sz="2600" dirty="0"/>
              <a:t>Can edit, monitor, diagnose and troubleshoot the program of the PLC. </a:t>
            </a:r>
          </a:p>
          <a:p>
            <a:r>
              <a:rPr lang="en-US" sz="2600" dirty="0"/>
              <a:t>The way of transferring the program to the PLC is shown in the below figure  wherein –</a:t>
            </a:r>
          </a:p>
          <a:p>
            <a:pPr lvl="1"/>
            <a:r>
              <a:rPr lang="en-US" sz="2200" dirty="0"/>
              <a:t>The PC consists of program code corresponding to control application which is transferred to the PLC CPU via programming cable.</a:t>
            </a:r>
            <a:endParaRPr lang="en-IN" sz="2200" dirty="0"/>
          </a:p>
        </p:txBody>
      </p:sp>
    </p:spTree>
    <p:extLst>
      <p:ext uri="{BB962C8B-B14F-4D97-AF65-F5344CB8AC3E}">
        <p14:creationId xmlns:p14="http://schemas.microsoft.com/office/powerpoint/2010/main" xmlns="" val="1220579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PLC Programming Languages </a:t>
            </a:r>
            <a:endParaRPr lang="en-IN" dirty="0"/>
          </a:p>
        </p:txBody>
      </p:sp>
      <p:sp>
        <p:nvSpPr>
          <p:cNvPr id="3" name="Content Placeholder 2"/>
          <p:cNvSpPr>
            <a:spLocks noGrp="1"/>
          </p:cNvSpPr>
          <p:nvPr>
            <p:ph idx="1"/>
          </p:nvPr>
        </p:nvSpPr>
        <p:spPr>
          <a:xfrm>
            <a:off x="628650" y="1690688"/>
            <a:ext cx="7886700" cy="4351338"/>
          </a:xfrm>
        </p:spPr>
        <p:txBody>
          <a:bodyPr>
            <a:normAutofit fontScale="85000" lnSpcReduction="20000"/>
          </a:bodyPr>
          <a:lstStyle/>
          <a:p>
            <a:r>
              <a:rPr lang="en-US" sz="2600" dirty="0"/>
              <a:t>The IEC (International Electrotechnical Commission) standard allows some basic rules to standardize the PLC and its language.</a:t>
            </a:r>
          </a:p>
          <a:p>
            <a:r>
              <a:rPr lang="en-US" sz="2600" dirty="0"/>
              <a:t>According to IEC 61131–3, only 5 languages are considered standard languages used on PLCs.</a:t>
            </a:r>
          </a:p>
          <a:p>
            <a:r>
              <a:rPr lang="en-US" sz="2600" dirty="0"/>
              <a:t>Here is the most popular PLC programming language</a:t>
            </a:r>
          </a:p>
          <a:p>
            <a:r>
              <a:rPr lang="en-IN" sz="2600" u="sng" dirty="0"/>
              <a:t>Graphical language</a:t>
            </a:r>
            <a:endParaRPr lang="en-US" sz="2600" u="sng" dirty="0"/>
          </a:p>
          <a:p>
            <a:pPr marL="971550" lvl="1" indent="-514350">
              <a:buFont typeface="+mj-lt"/>
              <a:buAutoNum type="arabicPeriod"/>
            </a:pPr>
            <a:r>
              <a:rPr lang="en-US" dirty="0"/>
              <a:t>Ladder Diagram (LD)</a:t>
            </a:r>
          </a:p>
          <a:p>
            <a:pPr marL="971550" lvl="1" indent="-514350">
              <a:buFont typeface="+mj-lt"/>
              <a:buAutoNum type="arabicPeriod"/>
            </a:pPr>
            <a:r>
              <a:rPr lang="en-US" dirty="0"/>
              <a:t>Sequential Function Chart (SFC)</a:t>
            </a:r>
          </a:p>
          <a:p>
            <a:pPr marL="971550" lvl="1" indent="-514350">
              <a:buFont typeface="+mj-lt"/>
              <a:buAutoNum type="arabicPeriod"/>
            </a:pPr>
            <a:r>
              <a:rPr lang="en-US" dirty="0"/>
              <a:t>Functional block diagram (FBD)</a:t>
            </a:r>
          </a:p>
          <a:p>
            <a:pPr marL="228600" lvl="1">
              <a:spcBef>
                <a:spcPts val="1000"/>
              </a:spcBef>
            </a:pPr>
            <a:r>
              <a:rPr lang="en-US" sz="2600" u="sng" dirty="0"/>
              <a:t>Textual language:</a:t>
            </a:r>
          </a:p>
          <a:p>
            <a:pPr marL="971550" lvl="1" indent="-514350">
              <a:buFont typeface="+mj-lt"/>
              <a:buAutoNum type="arabicPeriod"/>
            </a:pPr>
            <a:r>
              <a:rPr lang="en-US" dirty="0"/>
              <a:t>Structured text (ST)</a:t>
            </a:r>
          </a:p>
          <a:p>
            <a:pPr marL="971550" lvl="1" indent="-514350">
              <a:buFont typeface="+mj-lt"/>
              <a:buAutoNum type="arabicPeriod"/>
            </a:pPr>
            <a:r>
              <a:rPr lang="en-US" dirty="0"/>
              <a:t>Instruction list (IL)</a:t>
            </a:r>
            <a:endParaRPr lang="en-IN" dirty="0"/>
          </a:p>
        </p:txBody>
      </p:sp>
    </p:spTree>
    <p:extLst>
      <p:ext uri="{BB962C8B-B14F-4D97-AF65-F5344CB8AC3E}">
        <p14:creationId xmlns:p14="http://schemas.microsoft.com/office/powerpoint/2010/main" xmlns="" val="2189723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0232" y="1000108"/>
            <a:ext cx="5086358" cy="528280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Ladder Program &amp; Instruction List</a:t>
            </a:r>
            <a:endParaRPr lang="en-IN" dirty="0"/>
          </a:p>
        </p:txBody>
      </p:sp>
      <p:sp>
        <p:nvSpPr>
          <p:cNvPr id="3" name="Content Placeholder 2"/>
          <p:cNvSpPr>
            <a:spLocks noGrp="1"/>
          </p:cNvSpPr>
          <p:nvPr>
            <p:ph idx="1"/>
          </p:nvPr>
        </p:nvSpPr>
        <p:spPr/>
        <p:txBody>
          <a:bodyPr/>
          <a:lstStyle/>
          <a:p>
            <a:pPr marL="0" indent="0">
              <a:buNone/>
            </a:pPr>
            <a:r>
              <a:rPr lang="en-US" dirty="0"/>
              <a:t>                    AND </a:t>
            </a:r>
          </a:p>
          <a:p>
            <a:pPr marL="0" indent="0">
              <a:buNone/>
            </a:pPr>
            <a:endParaRPr lang="en-US" dirty="0"/>
          </a:p>
          <a:p>
            <a:pPr marL="0" indent="0">
              <a:buNone/>
            </a:pPr>
            <a:endParaRPr lang="en-US" dirty="0"/>
          </a:p>
          <a:p>
            <a:pPr marL="0" indent="0">
              <a:buNone/>
            </a:pPr>
            <a:endParaRPr lang="en-US" dirty="0"/>
          </a:p>
          <a:p>
            <a:pPr marL="0" indent="0">
              <a:buNone/>
            </a:pPr>
            <a:r>
              <a:rPr lang="en-US" dirty="0"/>
              <a:t>                       OR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85593" y="2117410"/>
            <a:ext cx="2328863"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124712" y="2211968"/>
            <a:ext cx="2670048" cy="1001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itchFamily="18" charset="0"/>
              <a:ea typeface="Arial Unicode MS" pitchFamily="34" charset="-128"/>
              <a:cs typeface="Times New Roman" pitchFamily="18" charset="0"/>
            </a:endParaRPr>
          </a:p>
          <a:p>
            <a:pPr algn="ctr"/>
            <a:r>
              <a:rPr lang="en-US" sz="2000" dirty="0">
                <a:solidFill>
                  <a:schemeClr val="tx1"/>
                </a:solidFill>
                <a:latin typeface="Times New Roman" pitchFamily="18" charset="0"/>
                <a:ea typeface="Arial Unicode MS" pitchFamily="34" charset="-128"/>
                <a:cs typeface="Times New Roman" pitchFamily="18" charset="0"/>
              </a:rPr>
              <a:t>LD          X400</a:t>
            </a:r>
          </a:p>
          <a:p>
            <a:pPr algn="ctr"/>
            <a:r>
              <a:rPr lang="en-US" sz="2000" dirty="0">
                <a:solidFill>
                  <a:schemeClr val="tx1"/>
                </a:solidFill>
                <a:latin typeface="Times New Roman" pitchFamily="18" charset="0"/>
                <a:ea typeface="Arial Unicode MS" pitchFamily="34" charset="-128"/>
                <a:cs typeface="Times New Roman" pitchFamily="18" charset="0"/>
              </a:rPr>
              <a:t>AND          X401</a:t>
            </a:r>
          </a:p>
          <a:p>
            <a:pPr algn="ctr"/>
            <a:r>
              <a:rPr lang="en-US" sz="2000" dirty="0">
                <a:solidFill>
                  <a:schemeClr val="tx1"/>
                </a:solidFill>
                <a:latin typeface="Times New Roman" pitchFamily="18" charset="0"/>
                <a:ea typeface="Arial Unicode MS" pitchFamily="34" charset="-128"/>
                <a:cs typeface="Times New Roman" pitchFamily="18" charset="0"/>
              </a:rPr>
              <a:t>OUT         Y430</a:t>
            </a:r>
            <a:endParaRPr lang="en-IN" sz="2000" dirty="0">
              <a:solidFill>
                <a:schemeClr val="tx1"/>
              </a:solidFill>
              <a:latin typeface="Times New Roman" pitchFamily="18" charset="0"/>
              <a:ea typeface="Arial Unicode MS" pitchFamily="34" charset="-128"/>
              <a:cs typeface="Times New Roman" pitchFamily="18" charset="0"/>
            </a:endParaRPr>
          </a:p>
          <a:p>
            <a:pPr algn="ctr"/>
            <a:endParaRPr lang="en-IN" sz="2000" dirty="0">
              <a:solidFill>
                <a:schemeClr val="tx1"/>
              </a:solidFill>
              <a:latin typeface="Times New Roman" pitchFamily="18" charset="0"/>
              <a:ea typeface="Arial Unicode MS" pitchFamily="34" charset="-128"/>
              <a:cs typeface="Times New Roman" pitchFamily="18" charset="0"/>
            </a:endParaRPr>
          </a:p>
        </p:txBody>
      </p:sp>
      <p:sp>
        <p:nvSpPr>
          <p:cNvPr id="5" name="Left-Right Arrow 4"/>
          <p:cNvSpPr/>
          <p:nvPr/>
        </p:nvSpPr>
        <p:spPr>
          <a:xfrm>
            <a:off x="4379976" y="2389631"/>
            <a:ext cx="1243584" cy="646176"/>
          </a:xfrm>
          <a:prstGeom prst="lef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39197" y="4124896"/>
            <a:ext cx="1821656"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1124712" y="4652845"/>
            <a:ext cx="2670048" cy="10015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itchFamily="18" charset="0"/>
              <a:ea typeface="Arial Unicode MS" pitchFamily="34" charset="-128"/>
              <a:cs typeface="Times New Roman" pitchFamily="18" charset="0"/>
            </a:endParaRPr>
          </a:p>
          <a:p>
            <a:pPr algn="ctr"/>
            <a:r>
              <a:rPr lang="en-US" sz="2000" dirty="0">
                <a:solidFill>
                  <a:schemeClr val="tx1"/>
                </a:solidFill>
                <a:latin typeface="Times New Roman" pitchFamily="18" charset="0"/>
                <a:ea typeface="Arial Unicode MS" pitchFamily="34" charset="-128"/>
                <a:cs typeface="Times New Roman" pitchFamily="18" charset="0"/>
              </a:rPr>
              <a:t>LD          X400</a:t>
            </a:r>
          </a:p>
          <a:p>
            <a:pPr algn="ctr"/>
            <a:r>
              <a:rPr lang="en-US" sz="2000" dirty="0">
                <a:solidFill>
                  <a:schemeClr val="tx1"/>
                </a:solidFill>
                <a:latin typeface="Times New Roman" pitchFamily="18" charset="0"/>
                <a:ea typeface="Arial Unicode MS" pitchFamily="34" charset="-128"/>
                <a:cs typeface="Times New Roman" pitchFamily="18" charset="0"/>
              </a:rPr>
              <a:t>OR          X401</a:t>
            </a:r>
          </a:p>
          <a:p>
            <a:pPr algn="ctr"/>
            <a:r>
              <a:rPr lang="en-US" sz="2000" dirty="0">
                <a:solidFill>
                  <a:schemeClr val="tx1"/>
                </a:solidFill>
                <a:latin typeface="Times New Roman" pitchFamily="18" charset="0"/>
                <a:ea typeface="Arial Unicode MS" pitchFamily="34" charset="-128"/>
                <a:cs typeface="Times New Roman" pitchFamily="18" charset="0"/>
              </a:rPr>
              <a:t>OUT         Y430</a:t>
            </a:r>
            <a:endParaRPr lang="en-IN" sz="2000" dirty="0">
              <a:solidFill>
                <a:schemeClr val="tx1"/>
              </a:solidFill>
              <a:latin typeface="Times New Roman" pitchFamily="18" charset="0"/>
              <a:ea typeface="Arial Unicode MS" pitchFamily="34" charset="-128"/>
              <a:cs typeface="Times New Roman" pitchFamily="18" charset="0"/>
            </a:endParaRPr>
          </a:p>
          <a:p>
            <a:pPr algn="ctr"/>
            <a:endParaRPr lang="en-IN" sz="2000" dirty="0">
              <a:solidFill>
                <a:schemeClr val="tx1"/>
              </a:solidFill>
              <a:latin typeface="Times New Roman" pitchFamily="18" charset="0"/>
              <a:ea typeface="Arial Unicode MS" pitchFamily="34" charset="-128"/>
              <a:cs typeface="Times New Roman" pitchFamily="18" charset="0"/>
            </a:endParaRPr>
          </a:p>
        </p:txBody>
      </p:sp>
      <p:sp>
        <p:nvSpPr>
          <p:cNvPr id="9" name="Left-Right Arrow 8"/>
          <p:cNvSpPr/>
          <p:nvPr/>
        </p:nvSpPr>
        <p:spPr>
          <a:xfrm>
            <a:off x="4503420" y="4830507"/>
            <a:ext cx="1243584" cy="646176"/>
          </a:xfrm>
          <a:prstGeom prst="lef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392904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80349"/>
          </a:xfrm>
        </p:spPr>
        <p:txBody>
          <a:bodyPr/>
          <a:lstStyle/>
          <a:p>
            <a:r>
              <a:rPr lang="en-US" dirty="0"/>
              <a:t>Ladder diagram(LD)</a:t>
            </a:r>
            <a:endParaRPr lang="en-IN" dirty="0"/>
          </a:p>
        </p:txBody>
      </p:sp>
      <p:sp>
        <p:nvSpPr>
          <p:cNvPr id="3" name="Content Placeholder 2"/>
          <p:cNvSpPr>
            <a:spLocks noGrp="1"/>
          </p:cNvSpPr>
          <p:nvPr>
            <p:ph idx="1"/>
          </p:nvPr>
        </p:nvSpPr>
        <p:spPr>
          <a:xfrm>
            <a:off x="628650" y="1448972"/>
            <a:ext cx="7886700" cy="4839286"/>
          </a:xfrm>
        </p:spPr>
        <p:txBody>
          <a:bodyPr numCol="1">
            <a:normAutofit/>
          </a:bodyPr>
          <a:lstStyle/>
          <a:p>
            <a:r>
              <a:rPr lang="en-US" sz="2600" dirty="0"/>
              <a:t>Most basic and simplest form of PLC programming.</a:t>
            </a:r>
          </a:p>
          <a:p>
            <a:r>
              <a:rPr lang="en-US" sz="2600" dirty="0"/>
              <a:t>LD is a design language for describing control.</a:t>
            </a:r>
          </a:p>
          <a:p>
            <a:r>
              <a:rPr lang="en-IN" dirty="0"/>
              <a:t>The term </a:t>
            </a:r>
            <a:r>
              <a:rPr lang="en-US" dirty="0"/>
              <a:t>ladder comes from how the LD looks like a ladder.</a:t>
            </a:r>
            <a:endParaRPr lang="en-US" sz="2600" dirty="0"/>
          </a:p>
          <a:p>
            <a:r>
              <a:rPr lang="en-US" sz="2600" dirty="0"/>
              <a:t>Next an example of an LD system is shown that has </a:t>
            </a:r>
          </a:p>
          <a:p>
            <a:pPr lvl="1"/>
            <a:r>
              <a:rPr lang="en-US" sz="2200" dirty="0"/>
              <a:t>three inputs called Start, Stop, and Input </a:t>
            </a:r>
          </a:p>
          <a:p>
            <a:pPr lvl="1"/>
            <a:r>
              <a:rPr lang="en-US" sz="2200" dirty="0"/>
              <a:t>and three outputs called Out 0, Out 1, and Out 2. </a:t>
            </a:r>
          </a:p>
          <a:p>
            <a:r>
              <a:rPr lang="en-US" sz="2600" dirty="0"/>
              <a:t>In this LD, there are three rungs of a ladder </a:t>
            </a:r>
          </a:p>
          <a:p>
            <a:pPr lvl="1"/>
            <a:r>
              <a:rPr lang="en-US" sz="2200" dirty="0"/>
              <a:t>(Rung 0, Rung 1, and Rung 2 colored green, red, and blue, respectively)</a:t>
            </a:r>
            <a:r>
              <a:rPr lang="en-US" sz="2600" dirty="0"/>
              <a:t>.</a:t>
            </a:r>
            <a:endParaRPr lang="en-IN" sz="2600" dirty="0"/>
          </a:p>
        </p:txBody>
      </p:sp>
    </p:spTree>
    <p:extLst>
      <p:ext uri="{BB962C8B-B14F-4D97-AF65-F5344CB8AC3E}">
        <p14:creationId xmlns:p14="http://schemas.microsoft.com/office/powerpoint/2010/main" xmlns="" val="1683646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of LD</a:t>
            </a:r>
            <a:endParaRPr lang="en-IN" dirty="0"/>
          </a:p>
        </p:txBody>
      </p:sp>
      <p:sp>
        <p:nvSpPr>
          <p:cNvPr id="3" name="Content Placeholder 2"/>
          <p:cNvSpPr>
            <a:spLocks noGrp="1"/>
          </p:cNvSpPr>
          <p:nvPr>
            <p:ph idx="1"/>
          </p:nvPr>
        </p:nvSpPr>
        <p:spPr>
          <a:xfrm>
            <a:off x="642910" y="1428736"/>
            <a:ext cx="5710102" cy="4522924"/>
          </a:xfrm>
        </p:spPr>
        <p:txBody>
          <a:bodyPr>
            <a:normAutofit fontScale="47500" lnSpcReduction="20000"/>
          </a:bodyPr>
          <a:lstStyle/>
          <a:p>
            <a:r>
              <a:rPr lang="en-US" sz="4200" dirty="0"/>
              <a:t>Processing LD is done from top to bottom; </a:t>
            </a:r>
          </a:p>
          <a:p>
            <a:r>
              <a:rPr lang="en-US" sz="4200" dirty="0"/>
              <a:t>Rung 0, Rung 1, Rung 2 are processed in sequential order</a:t>
            </a:r>
          </a:p>
          <a:p>
            <a:r>
              <a:rPr lang="en-US" sz="4200" dirty="0"/>
              <a:t>Rung 0 can be interpreted as a logical AND,</a:t>
            </a:r>
          </a:p>
          <a:p>
            <a:pPr lvl="1"/>
            <a:r>
              <a:rPr lang="en-US" sz="3800" dirty="0"/>
              <a:t>where if both Input and Start have been pressed/activated,</a:t>
            </a:r>
          </a:p>
          <a:p>
            <a:pPr lvl="1"/>
            <a:r>
              <a:rPr lang="en-US" sz="3800" dirty="0"/>
              <a:t>then the coil Out 0 generates an on signal. </a:t>
            </a:r>
          </a:p>
          <a:p>
            <a:r>
              <a:rPr lang="en-US" sz="4200" dirty="0"/>
              <a:t>Once Rung 0 is evaluated, we next evaluate Rung 1, </a:t>
            </a:r>
            <a:r>
              <a:rPr lang="en-US" sz="4200" dirty="0" smtClean="0"/>
              <a:t>but </a:t>
            </a:r>
            <a:r>
              <a:rPr lang="en-US" sz="4200" dirty="0"/>
              <a:t>the inputs for Rung 1 are the outputs of both Rung 0 and Rung 2 </a:t>
            </a:r>
            <a:r>
              <a:rPr lang="en-US" sz="4200" dirty="0" smtClean="0"/>
              <a:t>organized </a:t>
            </a:r>
            <a:r>
              <a:rPr lang="en-US" sz="4200" dirty="0"/>
              <a:t>as a logical OR operation. </a:t>
            </a:r>
          </a:p>
          <a:p>
            <a:r>
              <a:rPr lang="en-US" sz="4200" dirty="0"/>
              <a:t>Since Rung 2 has not been evaluated yet, we use the value of Out 2 from the previous scan. </a:t>
            </a:r>
          </a:p>
          <a:p>
            <a:r>
              <a:rPr lang="en-US" sz="4200" dirty="0"/>
              <a:t>From a finite state machine’s perspective, we would say we use the previous state value of Out 2.</a:t>
            </a:r>
            <a:endParaRPr lang="en-IN" sz="4200" dirty="0"/>
          </a:p>
        </p:txBody>
      </p:sp>
      <p:pic>
        <p:nvPicPr>
          <p:cNvPr id="4" name="Picture 3"/>
          <p:cNvPicPr>
            <a:picLocks noChangeAspect="1"/>
          </p:cNvPicPr>
          <p:nvPr/>
        </p:nvPicPr>
        <p:blipFill rotWithShape="1">
          <a:blip r:embed="rId2"/>
          <a:srcRect l="6252" b="7532"/>
          <a:stretch/>
        </p:blipFill>
        <p:spPr>
          <a:xfrm>
            <a:off x="6270173" y="1972491"/>
            <a:ext cx="2491331" cy="4023360"/>
          </a:xfrm>
          <a:prstGeom prst="rect">
            <a:avLst/>
          </a:prstGeom>
        </p:spPr>
      </p:pic>
    </p:spTree>
    <p:extLst>
      <p:ext uri="{BB962C8B-B14F-4D97-AF65-F5344CB8AC3E}">
        <p14:creationId xmlns:p14="http://schemas.microsoft.com/office/powerpoint/2010/main" xmlns="" val="602528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lstStyle/>
          <a:p>
            <a:pPr marL="0" indent="0">
              <a:buNone/>
            </a:pPr>
            <a:r>
              <a:rPr lang="en-IN" dirty="0"/>
              <a:t>A signal lamp is required to be switched on if a pump is running and the pressure is satisfactory, or if the lamp test switch is closed.</a:t>
            </a:r>
          </a:p>
          <a:p>
            <a:pPr marL="0" indent="0">
              <a:buNone/>
            </a:pPr>
            <a:endParaRPr lang="en-US" dirty="0"/>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4414" y="3357562"/>
            <a:ext cx="2378869" cy="283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ight Arrow 3"/>
          <p:cNvSpPr/>
          <p:nvPr/>
        </p:nvSpPr>
        <p:spPr>
          <a:xfrm>
            <a:off x="3255264" y="4282440"/>
            <a:ext cx="1719072" cy="204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5111496" y="3133344"/>
            <a:ext cx="1889396" cy="286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LD X400</a:t>
            </a:r>
          </a:p>
          <a:p>
            <a:r>
              <a:rPr lang="en-US" dirty="0">
                <a:solidFill>
                  <a:schemeClr val="tx1"/>
                </a:solidFill>
              </a:rPr>
              <a:t>AND X401</a:t>
            </a:r>
          </a:p>
          <a:p>
            <a:r>
              <a:rPr lang="en-US" dirty="0">
                <a:solidFill>
                  <a:schemeClr val="tx1"/>
                </a:solidFill>
              </a:rPr>
              <a:t>LD X402</a:t>
            </a:r>
          </a:p>
          <a:p>
            <a:r>
              <a:rPr lang="en-US" dirty="0">
                <a:solidFill>
                  <a:schemeClr val="tx1"/>
                </a:solidFill>
              </a:rPr>
              <a:t>ORB</a:t>
            </a:r>
          </a:p>
          <a:p>
            <a:r>
              <a:rPr lang="en-US" dirty="0">
                <a:solidFill>
                  <a:schemeClr val="tx1"/>
                </a:solidFill>
              </a:rPr>
              <a:t>OUT  Y430</a:t>
            </a:r>
          </a:p>
          <a:p>
            <a:r>
              <a:rPr lang="en-US" dirty="0">
                <a:solidFill>
                  <a:schemeClr val="tx1"/>
                </a:solidFill>
              </a:rPr>
              <a:t>END</a:t>
            </a:r>
            <a:endParaRPr lang="en-IN" dirty="0">
              <a:solidFill>
                <a:schemeClr val="tx1"/>
              </a:solidFill>
            </a:endParaRPr>
          </a:p>
        </p:txBody>
      </p:sp>
    </p:spTree>
    <p:extLst>
      <p:ext uri="{BB962C8B-B14F-4D97-AF65-F5344CB8AC3E}">
        <p14:creationId xmlns:p14="http://schemas.microsoft.com/office/powerpoint/2010/main" xmlns="" val="1356321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8"/>
            <a:ext cx="7886700" cy="1006475"/>
          </a:xfrm>
        </p:spPr>
        <p:txBody>
          <a:bodyPr/>
          <a:lstStyle/>
          <a:p>
            <a:r>
              <a:rPr lang="en-IN" dirty="0"/>
              <a:t>Top PLC programming software</a:t>
            </a:r>
          </a:p>
        </p:txBody>
      </p:sp>
      <p:sp>
        <p:nvSpPr>
          <p:cNvPr id="3" name="Content Placeholder 2"/>
          <p:cNvSpPr>
            <a:spLocks noGrp="1"/>
          </p:cNvSpPr>
          <p:nvPr>
            <p:ph idx="1"/>
          </p:nvPr>
        </p:nvSpPr>
        <p:spPr>
          <a:xfrm>
            <a:off x="628650" y="1371600"/>
            <a:ext cx="7886700" cy="5238206"/>
          </a:xfrm>
        </p:spPr>
        <p:txBody>
          <a:bodyPr>
            <a:normAutofit fontScale="70000" lnSpcReduction="20000"/>
          </a:bodyPr>
          <a:lstStyle/>
          <a:p>
            <a:r>
              <a:rPr lang="en-IN" dirty="0" err="1"/>
              <a:t>Simatic</a:t>
            </a:r>
            <a:r>
              <a:rPr lang="en-IN" dirty="0"/>
              <a:t> step7</a:t>
            </a:r>
          </a:p>
          <a:p>
            <a:r>
              <a:rPr lang="en-IN" dirty="0"/>
              <a:t>Tia portal</a:t>
            </a:r>
          </a:p>
          <a:p>
            <a:r>
              <a:rPr lang="en-IN" dirty="0"/>
              <a:t>Machine expert basic</a:t>
            </a:r>
          </a:p>
          <a:p>
            <a:r>
              <a:rPr lang="en-IN" dirty="0" err="1"/>
              <a:t>Twido</a:t>
            </a:r>
            <a:r>
              <a:rPr lang="en-IN" dirty="0"/>
              <a:t> suite</a:t>
            </a:r>
          </a:p>
          <a:p>
            <a:r>
              <a:rPr lang="en-IN" dirty="0"/>
              <a:t>Ladder editor</a:t>
            </a:r>
          </a:p>
          <a:p>
            <a:r>
              <a:rPr lang="en-IN" dirty="0"/>
              <a:t>HX CODESYS</a:t>
            </a:r>
          </a:p>
          <a:p>
            <a:r>
              <a:rPr lang="en-IN" dirty="0"/>
              <a:t>Pro-H</a:t>
            </a:r>
          </a:p>
          <a:p>
            <a:r>
              <a:rPr lang="en-IN" dirty="0"/>
              <a:t>GX-developer FX</a:t>
            </a:r>
          </a:p>
          <a:p>
            <a:r>
              <a:rPr lang="en-IN" dirty="0"/>
              <a:t>Unity pro</a:t>
            </a:r>
          </a:p>
          <a:p>
            <a:r>
              <a:rPr lang="en-IN" dirty="0"/>
              <a:t>CX programmer</a:t>
            </a:r>
          </a:p>
          <a:p>
            <a:r>
              <a:rPr lang="en-IN" dirty="0"/>
              <a:t>Automation builder</a:t>
            </a:r>
          </a:p>
          <a:p>
            <a:r>
              <a:rPr lang="en-IN" dirty="0" err="1"/>
              <a:t>Softmaster</a:t>
            </a:r>
            <a:endParaRPr lang="en-IN" dirty="0"/>
          </a:p>
          <a:p>
            <a:r>
              <a:rPr lang="en-IN" dirty="0"/>
              <a:t>Eaton </a:t>
            </a:r>
            <a:r>
              <a:rPr lang="en-IN" dirty="0" err="1"/>
              <a:t>easysoft</a:t>
            </a:r>
            <a:endParaRPr lang="en-IN" dirty="0"/>
          </a:p>
          <a:p>
            <a:r>
              <a:rPr lang="en-IN" dirty="0"/>
              <a:t>ISP soft</a:t>
            </a:r>
          </a:p>
          <a:p>
            <a:r>
              <a:rPr lang="en-IN" dirty="0"/>
              <a:t>Widefield3</a:t>
            </a:r>
          </a:p>
        </p:txBody>
      </p:sp>
    </p:spTree>
    <p:extLst>
      <p:ext uri="{BB962C8B-B14F-4D97-AF65-F5344CB8AC3E}">
        <p14:creationId xmlns:p14="http://schemas.microsoft.com/office/powerpoint/2010/main" xmlns="" val="2678709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xmlns="" id="{2F7BE8C3-D13E-29E8-C779-597AAA10C37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06328" y="360365"/>
            <a:ext cx="2862263" cy="2420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8435" name="Rectangle 3">
            <a:extLst>
              <a:ext uri="{FF2B5EF4-FFF2-40B4-BE49-F238E27FC236}">
                <a16:creationId xmlns:a16="http://schemas.microsoft.com/office/drawing/2014/main" xmlns="" id="{5C9E88E2-EC92-C26F-65F3-353751478B56}"/>
              </a:ext>
            </a:extLst>
          </p:cNvPr>
          <p:cNvSpPr>
            <a:spLocks noChangeArrowheads="1"/>
          </p:cNvSpPr>
          <p:nvPr/>
        </p:nvSpPr>
        <p:spPr bwMode="auto">
          <a:xfrm>
            <a:off x="1007270" y="3402015"/>
            <a:ext cx="7075885" cy="2862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6000">
                <a:solidFill>
                  <a:srgbClr val="000099"/>
                </a:solidFill>
                <a:latin typeface="Times New Roman" panose="02020603050405020304" pitchFamily="18" charset="0"/>
              </a:rPr>
              <a:t>Hardwired Logic versus</a:t>
            </a:r>
          </a:p>
          <a:p>
            <a:pPr algn="ctr" eaLnBrk="1" hangingPunct="1">
              <a:spcBef>
                <a:spcPct val="0"/>
              </a:spcBef>
              <a:buFontTx/>
              <a:buNone/>
            </a:pPr>
            <a:r>
              <a:rPr lang="en-US" altLang="en-US" sz="6000">
                <a:solidFill>
                  <a:srgbClr val="000099"/>
                </a:solidFill>
                <a:latin typeface="Times New Roman" panose="02020603050405020304" pitchFamily="18" charset="0"/>
              </a:rPr>
              <a:t>Programmed Logic</a:t>
            </a:r>
          </a:p>
        </p:txBody>
      </p:sp>
    </p:spTree>
    <p:extLst>
      <p:ext uri="{BB962C8B-B14F-4D97-AF65-F5344CB8AC3E}">
        <p14:creationId xmlns="" xmlns:p14="http://schemas.microsoft.com/office/powerpoint/2010/main" val="408663750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Unit-III::PROGRAMMABLE LOGIC CONTROLLERS</a:t>
            </a:r>
            <a:endParaRPr lang="en-US" dirty="0"/>
          </a:p>
        </p:txBody>
      </p:sp>
      <p:sp>
        <p:nvSpPr>
          <p:cNvPr id="3" name="Content Placeholder 2"/>
          <p:cNvSpPr>
            <a:spLocks noGrp="1"/>
          </p:cNvSpPr>
          <p:nvPr>
            <p:ph idx="1"/>
          </p:nvPr>
        </p:nvSpPr>
        <p:spPr/>
        <p:txBody>
          <a:bodyPr/>
          <a:lstStyle/>
          <a:p>
            <a:r>
              <a:rPr lang="en-US" dirty="0" smtClean="0"/>
              <a:t>Time Delay Systems and Inverse Response Systems-Special Control Structures, Introduction to Sequence Control, PLC, RLL-Sequence Control, Scan Cycle, Simple RLL Programs-More RLL Elements, RLL Syntax-Structured Design Approach to Sequence Control -PLC Hardware Environment.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xmlns="" id="{9C38470D-8F36-597D-E4D4-B9D41AA3AACC}"/>
              </a:ext>
            </a:extLst>
          </p:cNvPr>
          <p:cNvSpPr txBox="1">
            <a:spLocks noChangeArrowheads="1"/>
          </p:cNvSpPr>
          <p:nvPr/>
        </p:nvSpPr>
        <p:spPr bwMode="auto">
          <a:xfrm>
            <a:off x="428597" y="260350"/>
            <a:ext cx="7437864"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solidFill>
                  <a:srgbClr val="000099"/>
                </a:solidFill>
                <a:latin typeface="Times New Roman" panose="02020603050405020304" pitchFamily="18" charset="0"/>
              </a:rPr>
              <a:t>The term </a:t>
            </a:r>
            <a:r>
              <a:rPr lang="en-US" altLang="en-US" i="1" dirty="0">
                <a:solidFill>
                  <a:srgbClr val="000099"/>
                </a:solidFill>
                <a:latin typeface="Times New Roman" panose="02020603050405020304" pitchFamily="18" charset="0"/>
              </a:rPr>
              <a:t>hardwired logic </a:t>
            </a:r>
            <a:r>
              <a:rPr lang="en-US" altLang="en-US" dirty="0">
                <a:solidFill>
                  <a:srgbClr val="000099"/>
                </a:solidFill>
                <a:latin typeface="Times New Roman" panose="02020603050405020304" pitchFamily="18" charset="0"/>
              </a:rPr>
              <a:t>refers to logic control functions that are determined by the way devices are electrically interconnected.</a:t>
            </a:r>
          </a:p>
        </p:txBody>
      </p:sp>
      <p:pic>
        <p:nvPicPr>
          <p:cNvPr id="19459" name="Picture 3">
            <a:extLst>
              <a:ext uri="{FF2B5EF4-FFF2-40B4-BE49-F238E27FC236}">
                <a16:creationId xmlns:a16="http://schemas.microsoft.com/office/drawing/2014/main" xmlns="" id="{FA14EE4D-F715-336B-D5C6-0293FEE11F3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71934" y="3071810"/>
            <a:ext cx="4343400" cy="3209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460" name="Text Box 4">
            <a:extLst>
              <a:ext uri="{FF2B5EF4-FFF2-40B4-BE49-F238E27FC236}">
                <a16:creationId xmlns:a16="http://schemas.microsoft.com/office/drawing/2014/main" xmlns="" id="{7222ADB9-83A6-D149-CD86-656102027420}"/>
              </a:ext>
            </a:extLst>
          </p:cNvPr>
          <p:cNvSpPr txBox="1">
            <a:spLocks noChangeArrowheads="1"/>
          </p:cNvSpPr>
          <p:nvPr/>
        </p:nvSpPr>
        <p:spPr bwMode="auto">
          <a:xfrm>
            <a:off x="4410075" y="2051050"/>
            <a:ext cx="3733825"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dirty="0">
                <a:solidFill>
                  <a:srgbClr val="CC3300"/>
                </a:solidFill>
                <a:latin typeface="Times New Roman" panose="02020603050405020304" pitchFamily="18" charset="0"/>
              </a:rPr>
              <a:t>Hardwired</a:t>
            </a:r>
            <a:r>
              <a:rPr lang="en-US" altLang="en-US" sz="2800" dirty="0">
                <a:latin typeface="Times New Roman" panose="02020603050405020304" pitchFamily="18" charset="0"/>
              </a:rPr>
              <a:t> motor  control program.</a:t>
            </a:r>
          </a:p>
        </p:txBody>
      </p:sp>
      <p:sp>
        <p:nvSpPr>
          <p:cNvPr id="19461" name="Text Box 5">
            <a:extLst>
              <a:ext uri="{FF2B5EF4-FFF2-40B4-BE49-F238E27FC236}">
                <a16:creationId xmlns:a16="http://schemas.microsoft.com/office/drawing/2014/main" xmlns="" id="{A54CEF99-1C5C-E813-4F92-05F5E99EEF9F}"/>
              </a:ext>
            </a:extLst>
          </p:cNvPr>
          <p:cNvSpPr txBox="1">
            <a:spLocks noChangeArrowheads="1"/>
          </p:cNvSpPr>
          <p:nvPr/>
        </p:nvSpPr>
        <p:spPr bwMode="auto">
          <a:xfrm>
            <a:off x="428596" y="1857364"/>
            <a:ext cx="2714644"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Hardwired logic  is </a:t>
            </a:r>
            <a:r>
              <a:rPr lang="en-US" altLang="en-US" sz="2800" dirty="0">
                <a:solidFill>
                  <a:srgbClr val="CC3300"/>
                </a:solidFill>
                <a:latin typeface="Times New Roman" panose="02020603050405020304" pitchFamily="18" charset="0"/>
              </a:rPr>
              <a:t>fixed </a:t>
            </a:r>
            <a:r>
              <a:rPr lang="en-US" altLang="en-US" sz="2800" dirty="0">
                <a:latin typeface="Times New Roman" panose="02020603050405020304" pitchFamily="18" charset="0"/>
              </a:rPr>
              <a:t>and changeable only by altering</a:t>
            </a:r>
          </a:p>
          <a:p>
            <a:pPr eaLnBrk="1" hangingPunct="1">
              <a:spcBef>
                <a:spcPct val="0"/>
              </a:spcBef>
              <a:buFontTx/>
              <a:buNone/>
            </a:pPr>
            <a:r>
              <a:rPr lang="en-US" altLang="en-US" sz="2800" dirty="0">
                <a:latin typeface="Times New Roman" panose="02020603050405020304" pitchFamily="18" charset="0"/>
              </a:rPr>
              <a:t>the way devices are electrically interconnected.</a:t>
            </a:r>
          </a:p>
        </p:txBody>
      </p:sp>
    </p:spTree>
    <p:extLst>
      <p:ext uri="{BB962C8B-B14F-4D97-AF65-F5344CB8AC3E}">
        <p14:creationId xmlns="" xmlns:p14="http://schemas.microsoft.com/office/powerpoint/2010/main" val="1740631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xmlns="" id="{54C7F284-E048-009B-AB7F-AA7761388700}"/>
              </a:ext>
            </a:extLst>
          </p:cNvPr>
          <p:cNvSpPr txBox="1">
            <a:spLocks noChangeArrowheads="1"/>
          </p:cNvSpPr>
          <p:nvPr/>
        </p:nvSpPr>
        <p:spPr bwMode="auto">
          <a:xfrm>
            <a:off x="428596" y="212725"/>
            <a:ext cx="821537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i="1" dirty="0">
                <a:solidFill>
                  <a:srgbClr val="000099"/>
                </a:solidFill>
                <a:latin typeface="Times New Roman" panose="02020603050405020304" pitchFamily="18" charset="0"/>
              </a:rPr>
              <a:t>Programmable control</a:t>
            </a:r>
            <a:r>
              <a:rPr lang="en-US" altLang="en-US" dirty="0">
                <a:solidFill>
                  <a:srgbClr val="000099"/>
                </a:solidFill>
                <a:latin typeface="Times New Roman" panose="02020603050405020304" pitchFamily="18" charset="0"/>
              </a:rPr>
              <a:t> is based on the basic</a:t>
            </a:r>
          </a:p>
          <a:p>
            <a:pPr eaLnBrk="1" hangingPunct="1">
              <a:spcBef>
                <a:spcPct val="0"/>
              </a:spcBef>
              <a:buFontTx/>
              <a:buNone/>
            </a:pPr>
            <a:r>
              <a:rPr lang="en-US" altLang="en-US" dirty="0">
                <a:solidFill>
                  <a:srgbClr val="000099"/>
                </a:solidFill>
                <a:latin typeface="Times New Roman" panose="02020603050405020304" pitchFamily="18" charset="0"/>
              </a:rPr>
              <a:t>logic functions, which are programmable and easily changed.</a:t>
            </a:r>
          </a:p>
        </p:txBody>
      </p:sp>
      <p:pic>
        <p:nvPicPr>
          <p:cNvPr id="20483" name="Picture 3">
            <a:extLst>
              <a:ext uri="{FF2B5EF4-FFF2-40B4-BE49-F238E27FC236}">
                <a16:creationId xmlns:a16="http://schemas.microsoft.com/office/drawing/2014/main" xmlns="" id="{905D618F-8FDF-32A9-16AE-486BC4EB264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94235" y="2593977"/>
            <a:ext cx="6081713" cy="400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484" name="Text Box 4">
            <a:extLst>
              <a:ext uri="{FF2B5EF4-FFF2-40B4-BE49-F238E27FC236}">
                <a16:creationId xmlns:a16="http://schemas.microsoft.com/office/drawing/2014/main" xmlns="" id="{EAB8D6AC-8F30-AC28-E826-C173B5484CF6}"/>
              </a:ext>
            </a:extLst>
          </p:cNvPr>
          <p:cNvSpPr txBox="1">
            <a:spLocks noChangeArrowheads="1"/>
          </p:cNvSpPr>
          <p:nvPr/>
        </p:nvSpPr>
        <p:spPr bwMode="auto">
          <a:xfrm>
            <a:off x="1509026" y="1814513"/>
            <a:ext cx="18473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sp>
        <p:nvSpPr>
          <p:cNvPr id="20485" name="Text Box 5">
            <a:extLst>
              <a:ext uri="{FF2B5EF4-FFF2-40B4-BE49-F238E27FC236}">
                <a16:creationId xmlns:a16="http://schemas.microsoft.com/office/drawing/2014/main" xmlns="" id="{17FC8031-6325-37BB-9BD9-2BC9E2B16272}"/>
              </a:ext>
            </a:extLst>
          </p:cNvPr>
          <p:cNvSpPr txBox="1">
            <a:spLocks noChangeArrowheads="1"/>
          </p:cNvSpPr>
          <p:nvPr/>
        </p:nvSpPr>
        <p:spPr bwMode="auto">
          <a:xfrm>
            <a:off x="1818086" y="1973263"/>
            <a:ext cx="556379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a:latin typeface="Times New Roman" panose="02020603050405020304" pitchFamily="18" charset="0"/>
              </a:rPr>
              <a:t>PLC </a:t>
            </a:r>
            <a:r>
              <a:rPr lang="en-US" altLang="en-US" sz="2800">
                <a:solidFill>
                  <a:srgbClr val="CC3300"/>
                </a:solidFill>
                <a:latin typeface="Times New Roman" panose="02020603050405020304" pitchFamily="18" charset="0"/>
              </a:rPr>
              <a:t>programmed</a:t>
            </a:r>
            <a:r>
              <a:rPr lang="en-US" altLang="en-US" sz="2800">
                <a:latin typeface="Times New Roman" panose="02020603050405020304" pitchFamily="18" charset="0"/>
              </a:rPr>
              <a:t>  motor  control program.</a:t>
            </a:r>
          </a:p>
        </p:txBody>
      </p:sp>
    </p:spTree>
    <p:extLst>
      <p:ext uri="{BB962C8B-B14F-4D97-AF65-F5344CB8AC3E}">
        <p14:creationId xmlns="" xmlns:p14="http://schemas.microsoft.com/office/powerpoint/2010/main" val="1206586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xmlns="" id="{CC717CDD-1FAB-8D6E-7B2F-6D2154433081}"/>
              </a:ext>
            </a:extLst>
          </p:cNvPr>
          <p:cNvSpPr txBox="1">
            <a:spLocks noChangeArrowheads="1"/>
          </p:cNvSpPr>
          <p:nvPr/>
        </p:nvSpPr>
        <p:spPr bwMode="auto">
          <a:xfrm>
            <a:off x="357158" y="188913"/>
            <a:ext cx="8358246"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dirty="0">
                <a:solidFill>
                  <a:srgbClr val="000099"/>
                </a:solidFill>
                <a:latin typeface="Times New Roman" panose="02020603050405020304" pitchFamily="18" charset="0"/>
              </a:rPr>
              <a:t>The most common PLC programming language is </a:t>
            </a:r>
            <a:r>
              <a:rPr lang="en-US" altLang="en-US" i="1" dirty="0">
                <a:solidFill>
                  <a:srgbClr val="000099"/>
                </a:solidFill>
                <a:latin typeface="Times New Roman" panose="02020603050405020304" pitchFamily="18" charset="0"/>
              </a:rPr>
              <a:t>ladder logic </a:t>
            </a:r>
            <a:r>
              <a:rPr lang="en-US" altLang="en-US" dirty="0">
                <a:solidFill>
                  <a:srgbClr val="000099"/>
                </a:solidFill>
                <a:latin typeface="Times New Roman" panose="02020603050405020304" pitchFamily="18" charset="0"/>
              </a:rPr>
              <a:t>.</a:t>
            </a:r>
          </a:p>
        </p:txBody>
      </p:sp>
      <p:pic>
        <p:nvPicPr>
          <p:cNvPr id="24579" name="Picture 3">
            <a:extLst>
              <a:ext uri="{FF2B5EF4-FFF2-40B4-BE49-F238E27FC236}">
                <a16:creationId xmlns:a16="http://schemas.microsoft.com/office/drawing/2014/main" xmlns="" id="{B40A442A-3360-C1FE-9366-0C13C8C1303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4414" y="1268415"/>
            <a:ext cx="6715172" cy="2763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4580" name="Text Box 4">
            <a:extLst>
              <a:ext uri="{FF2B5EF4-FFF2-40B4-BE49-F238E27FC236}">
                <a16:creationId xmlns:a16="http://schemas.microsoft.com/office/drawing/2014/main" xmlns="" id="{DABF7190-2821-2131-9E13-DC2AF14467DE}"/>
              </a:ext>
            </a:extLst>
          </p:cNvPr>
          <p:cNvSpPr txBox="1">
            <a:spLocks noChangeArrowheads="1"/>
          </p:cNvSpPr>
          <p:nvPr/>
        </p:nvSpPr>
        <p:spPr bwMode="auto">
          <a:xfrm>
            <a:off x="500034" y="4076700"/>
            <a:ext cx="8001056"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A ladder logic program consists of several </a:t>
            </a:r>
            <a:r>
              <a:rPr lang="en-US" altLang="en-US" sz="2800" dirty="0">
                <a:solidFill>
                  <a:srgbClr val="CC3300"/>
                </a:solidFill>
                <a:latin typeface="Times New Roman" panose="02020603050405020304" pitchFamily="18" charset="0"/>
              </a:rPr>
              <a:t>rungs</a:t>
            </a:r>
            <a:r>
              <a:rPr lang="en-US" altLang="en-US" sz="2800" dirty="0">
                <a:latin typeface="Times New Roman" panose="02020603050405020304" pitchFamily="18" charset="0"/>
              </a:rPr>
              <a:t>, each of which controls an output.</a:t>
            </a:r>
          </a:p>
        </p:txBody>
      </p:sp>
      <p:sp>
        <p:nvSpPr>
          <p:cNvPr id="24581" name="Text Box 6">
            <a:extLst>
              <a:ext uri="{FF2B5EF4-FFF2-40B4-BE49-F238E27FC236}">
                <a16:creationId xmlns:a16="http://schemas.microsoft.com/office/drawing/2014/main" xmlns="" id="{1EAE048B-0070-F178-7E9B-BF60BBBBA768}"/>
              </a:ext>
            </a:extLst>
          </p:cNvPr>
          <p:cNvSpPr txBox="1">
            <a:spLocks noChangeArrowheads="1"/>
          </p:cNvSpPr>
          <p:nvPr/>
        </p:nvSpPr>
        <p:spPr bwMode="auto">
          <a:xfrm>
            <a:off x="357158" y="5224465"/>
            <a:ext cx="821537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Each rung is a combination of </a:t>
            </a:r>
            <a:r>
              <a:rPr lang="en-US" altLang="en-US" sz="2800" dirty="0">
                <a:solidFill>
                  <a:srgbClr val="CC3300"/>
                </a:solidFill>
                <a:latin typeface="Times New Roman" panose="02020603050405020304" pitchFamily="18" charset="0"/>
              </a:rPr>
              <a:t>input</a:t>
            </a:r>
            <a:r>
              <a:rPr lang="en-US" altLang="en-US" sz="2800" dirty="0">
                <a:solidFill>
                  <a:schemeClr val="tx2"/>
                </a:solidFill>
                <a:latin typeface="Times New Roman" panose="02020603050405020304" pitchFamily="18" charset="0"/>
              </a:rPr>
              <a:t> conditions (symbols) connected from left to right, with the symbol that represents the </a:t>
            </a:r>
            <a:r>
              <a:rPr lang="en-US" altLang="en-US" sz="2800" dirty="0">
                <a:solidFill>
                  <a:srgbClr val="CC3300"/>
                </a:solidFill>
                <a:latin typeface="Times New Roman" panose="02020603050405020304" pitchFamily="18" charset="0"/>
              </a:rPr>
              <a:t>output</a:t>
            </a:r>
            <a:r>
              <a:rPr lang="en-US" altLang="en-US" sz="2800" dirty="0">
                <a:solidFill>
                  <a:schemeClr val="tx2"/>
                </a:solidFill>
                <a:latin typeface="Times New Roman" panose="02020603050405020304" pitchFamily="18" charset="0"/>
              </a:rPr>
              <a:t> at the far right.</a:t>
            </a:r>
          </a:p>
        </p:txBody>
      </p:sp>
    </p:spTree>
    <p:extLst>
      <p:ext uri="{BB962C8B-B14F-4D97-AF65-F5344CB8AC3E}">
        <p14:creationId xmlns="" xmlns:p14="http://schemas.microsoft.com/office/powerpoint/2010/main" val="4138877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xmlns="" id="{EDD453B2-3FC2-DCB1-1A10-05C029D84AA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56161" y="1511300"/>
            <a:ext cx="5778103" cy="4725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1443" name="Text Box 3">
            <a:extLst>
              <a:ext uri="{FF2B5EF4-FFF2-40B4-BE49-F238E27FC236}">
                <a16:creationId xmlns:a16="http://schemas.microsoft.com/office/drawing/2014/main" xmlns="" id="{4D946D37-0F68-3A88-635A-31E868F36F35}"/>
              </a:ext>
            </a:extLst>
          </p:cNvPr>
          <p:cNvSpPr txBox="1">
            <a:spLocks noChangeArrowheads="1"/>
          </p:cNvSpPr>
          <p:nvPr/>
        </p:nvSpPr>
        <p:spPr bwMode="auto">
          <a:xfrm>
            <a:off x="1333501" y="257175"/>
            <a:ext cx="6472413"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rgbClr val="003399"/>
                </a:solidFill>
                <a:latin typeface="Times New Roman" panose="02020603050405020304" pitchFamily="18" charset="0"/>
              </a:rPr>
              <a:t>I/O address format for the </a:t>
            </a:r>
            <a:r>
              <a:rPr lang="en-US" altLang="en-US" i="1">
                <a:solidFill>
                  <a:srgbClr val="003399"/>
                </a:solidFill>
                <a:latin typeface="Times New Roman" panose="02020603050405020304" pitchFamily="18" charset="0"/>
              </a:rPr>
              <a:t>MicroLogix</a:t>
            </a:r>
          </a:p>
          <a:p>
            <a:pPr eaLnBrk="1" hangingPunct="1">
              <a:spcBef>
                <a:spcPct val="0"/>
              </a:spcBef>
              <a:buFontTx/>
              <a:buNone/>
            </a:pPr>
            <a:r>
              <a:rPr lang="en-US" altLang="en-US">
                <a:solidFill>
                  <a:srgbClr val="003399"/>
                </a:solidFill>
                <a:latin typeface="Times New Roman" panose="02020603050405020304" pitchFamily="18" charset="0"/>
              </a:rPr>
              <a:t> family of PLCs</a:t>
            </a:r>
            <a:r>
              <a:rPr lang="en-US" altLang="en-US" sz="2800">
                <a:latin typeface="Times New Roman" panose="02020603050405020304" pitchFamily="18" charset="0"/>
              </a:rPr>
              <a:t>.</a:t>
            </a:r>
          </a:p>
        </p:txBody>
      </p:sp>
    </p:spTree>
    <p:extLst>
      <p:ext uri="{BB962C8B-B14F-4D97-AF65-F5344CB8AC3E}">
        <p14:creationId xmlns="" xmlns:p14="http://schemas.microsoft.com/office/powerpoint/2010/main" val="1696886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xmlns="" id="{10BA97E9-C632-6E99-AFF0-DA42FD1E597C}"/>
              </a:ext>
            </a:extLst>
          </p:cNvPr>
          <p:cNvSpPr txBox="1">
            <a:spLocks noChangeArrowheads="1"/>
          </p:cNvSpPr>
          <p:nvPr/>
        </p:nvSpPr>
        <p:spPr bwMode="auto">
          <a:xfrm>
            <a:off x="1262062" y="203200"/>
            <a:ext cx="6387704" cy="20621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rgbClr val="003399"/>
                </a:solidFill>
                <a:latin typeface="Times New Roman" panose="02020603050405020304" pitchFamily="18" charset="0"/>
              </a:rPr>
              <a:t>To this point we have discussed ladder diagram language and how it is a </a:t>
            </a:r>
            <a:r>
              <a:rPr lang="en-US" altLang="en-US" i="1">
                <a:solidFill>
                  <a:srgbClr val="003399"/>
                </a:solidFill>
                <a:latin typeface="Times New Roman" panose="02020603050405020304" pitchFamily="18" charset="0"/>
              </a:rPr>
              <a:t>symbolic </a:t>
            </a:r>
            <a:r>
              <a:rPr lang="en-US" altLang="en-US">
                <a:solidFill>
                  <a:srgbClr val="003399"/>
                </a:solidFill>
                <a:latin typeface="Times New Roman" panose="02020603050405020304" pitchFamily="18" charset="0"/>
              </a:rPr>
              <a:t>set of instructions used to create the controller program.</a:t>
            </a:r>
          </a:p>
        </p:txBody>
      </p:sp>
      <p:grpSp>
        <p:nvGrpSpPr>
          <p:cNvPr id="2" name="Group 10">
            <a:extLst>
              <a:ext uri="{FF2B5EF4-FFF2-40B4-BE49-F238E27FC236}">
                <a16:creationId xmlns:a16="http://schemas.microsoft.com/office/drawing/2014/main" xmlns="" id="{88EA1B9C-28E4-92BE-93DD-74AC2B2F5226}"/>
              </a:ext>
            </a:extLst>
          </p:cNvPr>
          <p:cNvGrpSpPr>
            <a:grpSpLocks/>
          </p:cNvGrpSpPr>
          <p:nvPr/>
        </p:nvGrpSpPr>
        <p:grpSpPr bwMode="auto">
          <a:xfrm>
            <a:off x="1413274" y="2325690"/>
            <a:ext cx="6317456" cy="4643437"/>
            <a:chOff x="204" y="1298"/>
            <a:chExt cx="5307" cy="2925"/>
          </a:xfrm>
        </p:grpSpPr>
        <p:sp>
          <p:nvSpPr>
            <p:cNvPr id="62468" name="Text Box 3">
              <a:extLst>
                <a:ext uri="{FF2B5EF4-FFF2-40B4-BE49-F238E27FC236}">
                  <a16:creationId xmlns:a16="http://schemas.microsoft.com/office/drawing/2014/main" xmlns="" id="{F2F7B876-242B-79D8-D145-0A2EF0847B3B}"/>
                </a:ext>
              </a:extLst>
            </p:cNvPr>
            <p:cNvSpPr txBox="1">
              <a:spLocks noChangeArrowheads="1"/>
            </p:cNvSpPr>
            <p:nvPr/>
          </p:nvSpPr>
          <p:spPr bwMode="auto">
            <a:xfrm>
              <a:off x="204" y="3351"/>
              <a:ext cx="5307" cy="8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Representations of </a:t>
              </a:r>
              <a:r>
                <a:rPr lang="en-US" altLang="en-US" sz="2800">
                  <a:solidFill>
                    <a:srgbClr val="CC3300"/>
                  </a:solidFill>
                  <a:latin typeface="Times New Roman" panose="02020603050405020304" pitchFamily="18" charset="0"/>
                </a:rPr>
                <a:t>contacts</a:t>
              </a:r>
              <a:r>
                <a:rPr lang="en-US" altLang="en-US" sz="2800">
                  <a:latin typeface="Times New Roman" panose="02020603050405020304" pitchFamily="18" charset="0"/>
                </a:rPr>
                <a:t> and </a:t>
              </a:r>
              <a:r>
                <a:rPr lang="en-US" altLang="en-US" sz="2800">
                  <a:solidFill>
                    <a:srgbClr val="CC3300"/>
                  </a:solidFill>
                  <a:latin typeface="Times New Roman" panose="02020603050405020304" pitchFamily="18" charset="0"/>
                </a:rPr>
                <a:t>coils</a:t>
              </a:r>
              <a:r>
                <a:rPr lang="en-US" altLang="en-US" sz="2800">
                  <a:latin typeface="Times New Roman" panose="02020603050405020304" pitchFamily="18" charset="0"/>
                </a:rPr>
                <a:t> are the basic symbols of the logic ladder diagram instruction set.</a:t>
              </a:r>
            </a:p>
          </p:txBody>
        </p:sp>
        <p:graphicFrame>
          <p:nvGraphicFramePr>
            <p:cNvPr id="62469" name="Object 7">
              <a:extLst>
                <a:ext uri="{FF2B5EF4-FFF2-40B4-BE49-F238E27FC236}">
                  <a16:creationId xmlns:a16="http://schemas.microsoft.com/office/drawing/2014/main" xmlns="" id="{5889E4D1-0F2D-C218-F04A-6C146FFD93AB}"/>
                </a:ext>
              </a:extLst>
            </p:cNvPr>
            <p:cNvGraphicFramePr>
              <a:graphicFrameLocks noChangeAspect="1"/>
            </p:cNvGraphicFramePr>
            <p:nvPr/>
          </p:nvGraphicFramePr>
          <p:xfrm>
            <a:off x="703" y="1298"/>
            <a:ext cx="4218" cy="1617"/>
          </p:xfrm>
          <a:graphic>
            <a:graphicData uri="http://schemas.openxmlformats.org/presentationml/2006/ole">
              <p:oleObj spid="_x0000_s1026" name="Image" r:id="rId3" imgW="4571429" imgH="1751917" progId="">
                <p:embed/>
              </p:oleObj>
            </a:graphicData>
          </a:graphic>
        </p:graphicFrame>
        <p:sp>
          <p:nvSpPr>
            <p:cNvPr id="62470" name="Line 8">
              <a:extLst>
                <a:ext uri="{FF2B5EF4-FFF2-40B4-BE49-F238E27FC236}">
                  <a16:creationId xmlns:a16="http://schemas.microsoft.com/office/drawing/2014/main" xmlns="" id="{F100A7BF-D5FB-7663-550E-1277A6B40F6B}"/>
                </a:ext>
              </a:extLst>
            </p:cNvPr>
            <p:cNvSpPr>
              <a:spLocks noChangeShapeType="1"/>
            </p:cNvSpPr>
            <p:nvPr/>
          </p:nvSpPr>
          <p:spPr bwMode="auto">
            <a:xfrm flipH="1" flipV="1">
              <a:off x="2064" y="2432"/>
              <a:ext cx="362" cy="590"/>
            </a:xfrm>
            <a:prstGeom prst="line">
              <a:avLst/>
            </a:prstGeom>
            <a:noFill/>
            <a:ln w="57150">
              <a:solidFill>
                <a:srgbClr val="CC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1" name="Line 9">
              <a:extLst>
                <a:ext uri="{FF2B5EF4-FFF2-40B4-BE49-F238E27FC236}">
                  <a16:creationId xmlns:a16="http://schemas.microsoft.com/office/drawing/2014/main" xmlns="" id="{7427C121-AB7B-A6E5-3FA4-8E1B11874CAA}"/>
                </a:ext>
              </a:extLst>
            </p:cNvPr>
            <p:cNvSpPr>
              <a:spLocks noChangeShapeType="1"/>
            </p:cNvSpPr>
            <p:nvPr/>
          </p:nvSpPr>
          <p:spPr bwMode="auto">
            <a:xfrm flipV="1">
              <a:off x="3515" y="2115"/>
              <a:ext cx="635" cy="952"/>
            </a:xfrm>
            <a:prstGeom prst="line">
              <a:avLst/>
            </a:prstGeom>
            <a:noFill/>
            <a:ln w="57150">
              <a:solidFill>
                <a:srgbClr val="CC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 xmlns:p14="http://schemas.microsoft.com/office/powerpoint/2010/main" val="29165043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xmlns="" id="{EF979A01-A5EA-37BE-D3F2-85DE8B82FCEF}"/>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62375" y="3573463"/>
            <a:ext cx="3971925" cy="2952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491" name="Text Box 3">
            <a:extLst>
              <a:ext uri="{FF2B5EF4-FFF2-40B4-BE49-F238E27FC236}">
                <a16:creationId xmlns:a16="http://schemas.microsoft.com/office/drawing/2014/main" xmlns="" id="{07AF1BE9-4FAA-7AD4-609B-BAECF5E121AB}"/>
              </a:ext>
            </a:extLst>
          </p:cNvPr>
          <p:cNvSpPr txBox="1">
            <a:spLocks noChangeArrowheads="1"/>
          </p:cNvSpPr>
          <p:nvPr/>
        </p:nvSpPr>
        <p:spPr bwMode="auto">
          <a:xfrm>
            <a:off x="1262063" y="182563"/>
            <a:ext cx="6657975"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a:solidFill>
                  <a:srgbClr val="003399"/>
                </a:solidFill>
                <a:latin typeface="Times New Roman" panose="02020603050405020304" pitchFamily="18" charset="0"/>
              </a:rPr>
              <a:t>The main function of the ladder logic diagram program is to </a:t>
            </a:r>
            <a:r>
              <a:rPr lang="en-US" altLang="en-US" i="1">
                <a:solidFill>
                  <a:srgbClr val="003399"/>
                </a:solidFill>
                <a:latin typeface="Times New Roman" panose="02020603050405020304" pitchFamily="18" charset="0"/>
              </a:rPr>
              <a:t>control outputs</a:t>
            </a:r>
            <a:r>
              <a:rPr lang="en-US" altLang="en-US">
                <a:solidFill>
                  <a:srgbClr val="003399"/>
                </a:solidFill>
                <a:latin typeface="Times New Roman" panose="02020603050405020304" pitchFamily="18" charset="0"/>
              </a:rPr>
              <a:t> based on </a:t>
            </a:r>
            <a:r>
              <a:rPr lang="en-US" altLang="en-US" i="1">
                <a:solidFill>
                  <a:srgbClr val="003399"/>
                </a:solidFill>
                <a:latin typeface="Times New Roman" panose="02020603050405020304" pitchFamily="18" charset="0"/>
              </a:rPr>
              <a:t>input conditions.</a:t>
            </a:r>
          </a:p>
        </p:txBody>
      </p:sp>
      <p:sp>
        <p:nvSpPr>
          <p:cNvPr id="63492" name="Text Box 4">
            <a:extLst>
              <a:ext uri="{FF2B5EF4-FFF2-40B4-BE49-F238E27FC236}">
                <a16:creationId xmlns:a16="http://schemas.microsoft.com/office/drawing/2014/main" xmlns="" id="{5491C3D4-011D-A3D4-5DF1-45F701679038}"/>
              </a:ext>
            </a:extLst>
          </p:cNvPr>
          <p:cNvSpPr txBox="1">
            <a:spLocks noChangeArrowheads="1"/>
          </p:cNvSpPr>
          <p:nvPr/>
        </p:nvSpPr>
        <p:spPr bwMode="auto">
          <a:xfrm>
            <a:off x="1316832" y="1911350"/>
            <a:ext cx="7041381"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Each contact or coil symbol is referenced with an </a:t>
            </a:r>
            <a:r>
              <a:rPr lang="en-US" altLang="en-US" sz="2800" dirty="0">
                <a:solidFill>
                  <a:srgbClr val="CC3300"/>
                </a:solidFill>
                <a:latin typeface="Times New Roman" panose="02020603050405020304" pitchFamily="18" charset="0"/>
              </a:rPr>
              <a:t>address</a:t>
            </a:r>
            <a:r>
              <a:rPr lang="en-US" altLang="en-US" sz="2800" dirty="0">
                <a:latin typeface="Times New Roman" panose="02020603050405020304" pitchFamily="18" charset="0"/>
              </a:rPr>
              <a:t> that identifies what is being </a:t>
            </a:r>
            <a:r>
              <a:rPr lang="en-US" altLang="en-US" sz="2800" dirty="0">
                <a:solidFill>
                  <a:srgbClr val="CC3300"/>
                </a:solidFill>
                <a:latin typeface="Times New Roman" panose="02020603050405020304" pitchFamily="18" charset="0"/>
              </a:rPr>
              <a:t>evaluated</a:t>
            </a:r>
            <a:r>
              <a:rPr lang="en-US" altLang="en-US" sz="2800" dirty="0">
                <a:latin typeface="Times New Roman" panose="02020603050405020304" pitchFamily="18" charset="0"/>
              </a:rPr>
              <a:t> and what is being </a:t>
            </a:r>
            <a:r>
              <a:rPr lang="en-US" altLang="en-US" sz="2800" dirty="0">
                <a:solidFill>
                  <a:srgbClr val="CC3300"/>
                </a:solidFill>
                <a:latin typeface="Times New Roman" panose="02020603050405020304" pitchFamily="18" charset="0"/>
              </a:rPr>
              <a:t>controlled</a:t>
            </a:r>
            <a:r>
              <a:rPr lang="en-US" altLang="en-US" sz="2800" dirty="0">
                <a:latin typeface="Times New Roman" panose="02020603050405020304" pitchFamily="18" charset="0"/>
              </a:rPr>
              <a:t>.</a:t>
            </a:r>
          </a:p>
        </p:txBody>
      </p:sp>
      <p:sp>
        <p:nvSpPr>
          <p:cNvPr id="63493" name="Text Box 5">
            <a:extLst>
              <a:ext uri="{FF2B5EF4-FFF2-40B4-BE49-F238E27FC236}">
                <a16:creationId xmlns:a16="http://schemas.microsoft.com/office/drawing/2014/main" xmlns="" id="{E03C6AB9-7991-01F8-B440-5FF5595AAEEF}"/>
              </a:ext>
            </a:extLst>
          </p:cNvPr>
          <p:cNvSpPr txBox="1">
            <a:spLocks noChangeArrowheads="1"/>
          </p:cNvSpPr>
          <p:nvPr/>
        </p:nvSpPr>
        <p:spPr bwMode="auto">
          <a:xfrm>
            <a:off x="571473" y="3357562"/>
            <a:ext cx="3244482"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The </a:t>
            </a:r>
            <a:r>
              <a:rPr lang="en-US" altLang="en-US" sz="2800" dirty="0">
                <a:solidFill>
                  <a:srgbClr val="CC3300"/>
                </a:solidFill>
                <a:latin typeface="Times New Roman" panose="02020603050405020304" pitchFamily="18" charset="0"/>
              </a:rPr>
              <a:t>same contact</a:t>
            </a:r>
            <a:r>
              <a:rPr lang="en-US" altLang="en-US" sz="2800" dirty="0">
                <a:latin typeface="Times New Roman" panose="02020603050405020304" pitchFamily="18" charset="0"/>
              </a:rPr>
              <a:t> instruction can be used </a:t>
            </a:r>
            <a:r>
              <a:rPr lang="en-US" altLang="en-US" sz="2800" dirty="0">
                <a:solidFill>
                  <a:srgbClr val="CC3300"/>
                </a:solidFill>
                <a:latin typeface="Times New Roman" panose="02020603050405020304" pitchFamily="18" charset="0"/>
              </a:rPr>
              <a:t>throughout</a:t>
            </a:r>
            <a:r>
              <a:rPr lang="en-US" altLang="en-US" sz="2800" dirty="0">
                <a:latin typeface="Times New Roman" panose="02020603050405020304" pitchFamily="18" charset="0"/>
              </a:rPr>
              <a:t> the program whenever that condition needs to be evaluated.</a:t>
            </a:r>
          </a:p>
        </p:txBody>
      </p:sp>
    </p:spTree>
    <p:extLst>
      <p:ext uri="{BB962C8B-B14F-4D97-AF65-F5344CB8AC3E}">
        <p14:creationId xmlns="" xmlns:p14="http://schemas.microsoft.com/office/powerpoint/2010/main" val="2344822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xmlns="" id="{9DF949F6-03FC-3157-CA8C-05F8026AF778}"/>
              </a:ext>
            </a:extLst>
          </p:cNvPr>
          <p:cNvSpPr txBox="1">
            <a:spLocks noChangeArrowheads="1"/>
          </p:cNvSpPr>
          <p:nvPr/>
        </p:nvSpPr>
        <p:spPr bwMode="auto">
          <a:xfrm>
            <a:off x="714348" y="212725"/>
            <a:ext cx="8143932"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solidFill>
                  <a:srgbClr val="003399"/>
                </a:solidFill>
                <a:latin typeface="Times New Roman" panose="02020603050405020304" pitchFamily="18" charset="0"/>
              </a:rPr>
              <a:t>The memory bit is set to </a:t>
            </a:r>
            <a:r>
              <a:rPr lang="en-US" altLang="en-US" i="1" dirty="0">
                <a:solidFill>
                  <a:srgbClr val="003399"/>
                </a:solidFill>
                <a:latin typeface="Times New Roman" panose="02020603050405020304" pitchFamily="18" charset="0"/>
              </a:rPr>
              <a:t>1 or 0</a:t>
            </a:r>
            <a:r>
              <a:rPr lang="en-US" altLang="en-US" dirty="0">
                <a:solidFill>
                  <a:srgbClr val="003399"/>
                </a:solidFill>
                <a:latin typeface="Times New Roman" panose="02020603050405020304" pitchFamily="18" charset="0"/>
              </a:rPr>
              <a:t> depending on the</a:t>
            </a:r>
          </a:p>
          <a:p>
            <a:pPr eaLnBrk="1" hangingPunct="1">
              <a:spcBef>
                <a:spcPct val="0"/>
              </a:spcBef>
              <a:buFontTx/>
              <a:buNone/>
            </a:pPr>
            <a:r>
              <a:rPr lang="en-US" altLang="en-US" dirty="0">
                <a:solidFill>
                  <a:srgbClr val="003399"/>
                </a:solidFill>
                <a:latin typeface="Times New Roman" panose="02020603050405020304" pitchFamily="18" charset="0"/>
              </a:rPr>
              <a:t>status of the input.</a:t>
            </a:r>
          </a:p>
        </p:txBody>
      </p:sp>
      <p:pic>
        <p:nvPicPr>
          <p:cNvPr id="64515" name="Picture 3">
            <a:extLst>
              <a:ext uri="{FF2B5EF4-FFF2-40B4-BE49-F238E27FC236}">
                <a16:creationId xmlns:a16="http://schemas.microsoft.com/office/drawing/2014/main" xmlns="" id="{DC8C89BE-AFE6-130E-A999-721495B8199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1392" y="2230440"/>
            <a:ext cx="5779294" cy="2998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4516" name="Text Box 4">
            <a:extLst>
              <a:ext uri="{FF2B5EF4-FFF2-40B4-BE49-F238E27FC236}">
                <a16:creationId xmlns:a16="http://schemas.microsoft.com/office/drawing/2014/main" xmlns="" id="{29BBB845-265A-9F8A-9B94-D78FCFDCA0CA}"/>
              </a:ext>
            </a:extLst>
          </p:cNvPr>
          <p:cNvSpPr txBox="1">
            <a:spLocks noChangeArrowheads="1"/>
          </p:cNvSpPr>
          <p:nvPr/>
        </p:nvSpPr>
        <p:spPr bwMode="auto">
          <a:xfrm>
            <a:off x="1547813" y="1412875"/>
            <a:ext cx="706097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A </a:t>
            </a:r>
            <a:r>
              <a:rPr lang="en-US" altLang="en-US" sz="2800">
                <a:solidFill>
                  <a:srgbClr val="CC3300"/>
                </a:solidFill>
                <a:latin typeface="Times New Roman" panose="02020603050405020304" pitchFamily="18" charset="0"/>
              </a:rPr>
              <a:t>1</a:t>
            </a:r>
            <a:r>
              <a:rPr lang="en-US" altLang="en-US" sz="2800">
                <a:latin typeface="Times New Roman" panose="02020603050405020304" pitchFamily="18" charset="0"/>
              </a:rPr>
              <a:t> corresponds to a </a:t>
            </a:r>
            <a:r>
              <a:rPr lang="en-US" altLang="en-US" sz="2800">
                <a:solidFill>
                  <a:srgbClr val="CC3300"/>
                </a:solidFill>
                <a:latin typeface="Times New Roman" panose="02020603050405020304" pitchFamily="18" charset="0"/>
              </a:rPr>
              <a:t>true</a:t>
            </a:r>
            <a:r>
              <a:rPr lang="en-US" altLang="en-US" sz="2800">
                <a:latin typeface="Times New Roman" panose="02020603050405020304" pitchFamily="18" charset="0"/>
              </a:rPr>
              <a:t> status or </a:t>
            </a:r>
            <a:r>
              <a:rPr lang="en-US" altLang="en-US" sz="2800">
                <a:solidFill>
                  <a:srgbClr val="CC3300"/>
                </a:solidFill>
                <a:latin typeface="Times New Roman" panose="02020603050405020304" pitchFamily="18" charset="0"/>
              </a:rPr>
              <a:t>on</a:t>
            </a:r>
            <a:r>
              <a:rPr lang="en-US" altLang="en-US" sz="2800">
                <a:latin typeface="Times New Roman" panose="02020603050405020304" pitchFamily="18" charset="0"/>
              </a:rPr>
              <a:t> condition.</a:t>
            </a:r>
          </a:p>
        </p:txBody>
      </p:sp>
      <p:sp>
        <p:nvSpPr>
          <p:cNvPr id="64517" name="Text Box 6">
            <a:extLst>
              <a:ext uri="{FF2B5EF4-FFF2-40B4-BE49-F238E27FC236}">
                <a16:creationId xmlns:a16="http://schemas.microsoft.com/office/drawing/2014/main" xmlns="" id="{76821BFE-338D-1F86-A083-FFA2ABE099D8}"/>
              </a:ext>
            </a:extLst>
          </p:cNvPr>
          <p:cNvSpPr txBox="1">
            <a:spLocks noChangeArrowheads="1"/>
          </p:cNvSpPr>
          <p:nvPr/>
        </p:nvSpPr>
        <p:spPr bwMode="auto">
          <a:xfrm>
            <a:off x="1587105" y="5295900"/>
            <a:ext cx="6225778"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If the instruction memory bit is a </a:t>
            </a:r>
            <a:r>
              <a:rPr lang="en-US" altLang="en-US" sz="2800">
                <a:solidFill>
                  <a:srgbClr val="CC3300"/>
                </a:solidFill>
                <a:latin typeface="Times New Roman" panose="02020603050405020304" pitchFamily="18" charset="0"/>
              </a:rPr>
              <a:t>1 (true)</a:t>
            </a:r>
            <a:r>
              <a:rPr lang="en-US" altLang="en-US" sz="2800">
                <a:latin typeface="Times New Roman" panose="02020603050405020304" pitchFamily="18" charset="0"/>
              </a:rPr>
              <a:t> this instruction will </a:t>
            </a:r>
            <a:r>
              <a:rPr lang="en-US" altLang="en-US" sz="2800">
                <a:solidFill>
                  <a:srgbClr val="CC3300"/>
                </a:solidFill>
                <a:latin typeface="Times New Roman" panose="02020603050405020304" pitchFamily="18" charset="0"/>
              </a:rPr>
              <a:t>allow rung continuity</a:t>
            </a:r>
            <a:r>
              <a:rPr lang="en-US" altLang="en-US" sz="2800">
                <a:latin typeface="Times New Roman" panose="02020603050405020304" pitchFamily="18" charset="0"/>
              </a:rPr>
              <a:t> through itself, like a closed relay contact.</a:t>
            </a:r>
          </a:p>
        </p:txBody>
      </p:sp>
    </p:spTree>
    <p:extLst>
      <p:ext uri="{BB962C8B-B14F-4D97-AF65-F5344CB8AC3E}">
        <p14:creationId xmlns="" xmlns:p14="http://schemas.microsoft.com/office/powerpoint/2010/main" val="464108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xmlns="" id="{95EA8D40-3AA7-94F6-6C81-22861FA9913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63316" y="1052515"/>
            <a:ext cx="5562600" cy="338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5539" name="Text Box 3">
            <a:extLst>
              <a:ext uri="{FF2B5EF4-FFF2-40B4-BE49-F238E27FC236}">
                <a16:creationId xmlns:a16="http://schemas.microsoft.com/office/drawing/2014/main" xmlns="" id="{D124CF97-A94E-5339-5E81-4373D9C77F6A}"/>
              </a:ext>
            </a:extLst>
          </p:cNvPr>
          <p:cNvSpPr txBox="1">
            <a:spLocks noChangeArrowheads="1"/>
          </p:cNvSpPr>
          <p:nvPr/>
        </p:nvSpPr>
        <p:spPr bwMode="auto">
          <a:xfrm>
            <a:off x="1656160" y="333375"/>
            <a:ext cx="723403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A </a:t>
            </a:r>
            <a:r>
              <a:rPr lang="en-US" altLang="en-US" sz="2800">
                <a:solidFill>
                  <a:srgbClr val="CC3300"/>
                </a:solidFill>
                <a:latin typeface="Times New Roman" panose="02020603050405020304" pitchFamily="18" charset="0"/>
              </a:rPr>
              <a:t>0</a:t>
            </a:r>
            <a:r>
              <a:rPr lang="en-US" altLang="en-US" sz="2800">
                <a:latin typeface="Times New Roman" panose="02020603050405020304" pitchFamily="18" charset="0"/>
              </a:rPr>
              <a:t> corresponds to a </a:t>
            </a:r>
            <a:r>
              <a:rPr lang="en-US" altLang="en-US" sz="2800">
                <a:solidFill>
                  <a:srgbClr val="CC3300"/>
                </a:solidFill>
                <a:latin typeface="Times New Roman" panose="02020603050405020304" pitchFamily="18" charset="0"/>
              </a:rPr>
              <a:t>false</a:t>
            </a:r>
            <a:r>
              <a:rPr lang="en-US" altLang="en-US" sz="2800">
                <a:latin typeface="Times New Roman" panose="02020603050405020304" pitchFamily="18" charset="0"/>
              </a:rPr>
              <a:t> status or </a:t>
            </a:r>
            <a:r>
              <a:rPr lang="en-US" altLang="en-US" sz="2800">
                <a:solidFill>
                  <a:srgbClr val="CC3300"/>
                </a:solidFill>
                <a:latin typeface="Times New Roman" panose="02020603050405020304" pitchFamily="18" charset="0"/>
              </a:rPr>
              <a:t>off</a:t>
            </a:r>
            <a:r>
              <a:rPr lang="en-US" altLang="en-US" sz="2800">
                <a:latin typeface="Times New Roman" panose="02020603050405020304" pitchFamily="18" charset="0"/>
              </a:rPr>
              <a:t> condition.</a:t>
            </a:r>
          </a:p>
        </p:txBody>
      </p:sp>
      <p:sp>
        <p:nvSpPr>
          <p:cNvPr id="65540" name="Text Box 4">
            <a:extLst>
              <a:ext uri="{FF2B5EF4-FFF2-40B4-BE49-F238E27FC236}">
                <a16:creationId xmlns:a16="http://schemas.microsoft.com/office/drawing/2014/main" xmlns="" id="{84A58CEF-91FF-D5F5-3D4C-551E8E5A8569}"/>
              </a:ext>
            </a:extLst>
          </p:cNvPr>
          <p:cNvSpPr txBox="1">
            <a:spLocks noChangeArrowheads="1"/>
          </p:cNvSpPr>
          <p:nvPr/>
        </p:nvSpPr>
        <p:spPr bwMode="auto">
          <a:xfrm>
            <a:off x="1749030" y="4694238"/>
            <a:ext cx="7701147" cy="1815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If the instruction memory bit is a </a:t>
            </a:r>
            <a:r>
              <a:rPr lang="en-US" altLang="en-US" sz="2800">
                <a:solidFill>
                  <a:srgbClr val="CC3300"/>
                </a:solidFill>
                <a:latin typeface="Times New Roman" panose="02020603050405020304" pitchFamily="18" charset="0"/>
              </a:rPr>
              <a:t>0 (false)</a:t>
            </a:r>
            <a:r>
              <a:rPr lang="en-US" altLang="en-US" sz="2800">
                <a:latin typeface="Times New Roman" panose="02020603050405020304" pitchFamily="18" charset="0"/>
              </a:rPr>
              <a:t> this</a:t>
            </a:r>
          </a:p>
          <a:p>
            <a:pPr eaLnBrk="1" hangingPunct="1">
              <a:spcBef>
                <a:spcPct val="0"/>
              </a:spcBef>
              <a:buFontTx/>
              <a:buNone/>
            </a:pPr>
            <a:r>
              <a:rPr lang="en-US" altLang="en-US" sz="2800">
                <a:latin typeface="Times New Roman" panose="02020603050405020304" pitchFamily="18" charset="0"/>
              </a:rPr>
              <a:t>instruction will </a:t>
            </a:r>
            <a:r>
              <a:rPr lang="en-US" altLang="en-US" sz="2800">
                <a:solidFill>
                  <a:srgbClr val="CC3300"/>
                </a:solidFill>
                <a:latin typeface="Times New Roman" panose="02020603050405020304" pitchFamily="18" charset="0"/>
              </a:rPr>
              <a:t>not allow rung continuity</a:t>
            </a:r>
            <a:r>
              <a:rPr lang="en-US" altLang="en-US" sz="2800">
                <a:latin typeface="Times New Roman" panose="02020603050405020304" pitchFamily="18" charset="0"/>
              </a:rPr>
              <a:t> through</a:t>
            </a:r>
          </a:p>
          <a:p>
            <a:pPr eaLnBrk="1" hangingPunct="1">
              <a:spcBef>
                <a:spcPct val="0"/>
              </a:spcBef>
              <a:buFontTx/>
              <a:buNone/>
            </a:pPr>
            <a:r>
              <a:rPr lang="en-US" altLang="en-US" sz="2800">
                <a:latin typeface="Times New Roman" panose="02020603050405020304" pitchFamily="18" charset="0"/>
              </a:rPr>
              <a:t>itself and will assume a normally open state just like</a:t>
            </a:r>
          </a:p>
          <a:p>
            <a:pPr eaLnBrk="1" hangingPunct="1">
              <a:spcBef>
                <a:spcPct val="0"/>
              </a:spcBef>
              <a:buFontTx/>
              <a:buNone/>
            </a:pPr>
            <a:r>
              <a:rPr lang="en-US" altLang="en-US" sz="2800">
                <a:latin typeface="Times New Roman" panose="02020603050405020304" pitchFamily="18" charset="0"/>
              </a:rPr>
              <a:t>an open relay contact.</a:t>
            </a:r>
          </a:p>
        </p:txBody>
      </p:sp>
    </p:spTree>
    <p:extLst>
      <p:ext uri="{BB962C8B-B14F-4D97-AF65-F5344CB8AC3E}">
        <p14:creationId xmlns="" xmlns:p14="http://schemas.microsoft.com/office/powerpoint/2010/main" val="127565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xmlns="" id="{F3A5F11A-545F-7E2E-EAB7-02F495275FFF}"/>
              </a:ext>
            </a:extLst>
          </p:cNvPr>
          <p:cNvSpPr txBox="1">
            <a:spLocks noChangeArrowheads="1"/>
          </p:cNvSpPr>
          <p:nvPr/>
        </p:nvSpPr>
        <p:spPr bwMode="auto">
          <a:xfrm>
            <a:off x="2195512" y="333375"/>
            <a:ext cx="517257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A </a:t>
            </a:r>
            <a:r>
              <a:rPr lang="en-US" altLang="en-US" sz="2800">
                <a:solidFill>
                  <a:srgbClr val="CC3300"/>
                </a:solidFill>
                <a:latin typeface="Times New Roman" panose="02020603050405020304" pitchFamily="18" charset="0"/>
              </a:rPr>
              <a:t>0</a:t>
            </a:r>
            <a:r>
              <a:rPr lang="en-US" altLang="en-US" sz="2800">
                <a:latin typeface="Times New Roman" panose="02020603050405020304" pitchFamily="18" charset="0"/>
              </a:rPr>
              <a:t> corresponds to a </a:t>
            </a:r>
            <a:r>
              <a:rPr lang="en-US" altLang="en-US" sz="2800">
                <a:solidFill>
                  <a:srgbClr val="CC3300"/>
                </a:solidFill>
                <a:latin typeface="Times New Roman" panose="02020603050405020304" pitchFamily="18" charset="0"/>
              </a:rPr>
              <a:t>off</a:t>
            </a:r>
            <a:r>
              <a:rPr lang="en-US" altLang="en-US" sz="2800">
                <a:latin typeface="Times New Roman" panose="02020603050405020304" pitchFamily="18" charset="0"/>
              </a:rPr>
              <a:t> condition.</a:t>
            </a:r>
          </a:p>
        </p:txBody>
      </p:sp>
      <p:pic>
        <p:nvPicPr>
          <p:cNvPr id="66563" name="Picture 3">
            <a:extLst>
              <a:ext uri="{FF2B5EF4-FFF2-40B4-BE49-F238E27FC236}">
                <a16:creationId xmlns:a16="http://schemas.microsoft.com/office/drawing/2014/main" xmlns="" id="{BFF9BEB6-641D-CB3A-E0E6-96E4B45BDC0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0453" y="1501775"/>
            <a:ext cx="5929313" cy="3511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6564" name="Text Box 4">
            <a:extLst>
              <a:ext uri="{FF2B5EF4-FFF2-40B4-BE49-F238E27FC236}">
                <a16:creationId xmlns:a16="http://schemas.microsoft.com/office/drawing/2014/main" xmlns="" id="{92C6DC99-2958-EB27-1B3C-D6BB7BA1A22A}"/>
              </a:ext>
            </a:extLst>
          </p:cNvPr>
          <p:cNvSpPr txBox="1">
            <a:spLocks noChangeArrowheads="1"/>
          </p:cNvSpPr>
          <p:nvPr/>
        </p:nvSpPr>
        <p:spPr bwMode="auto">
          <a:xfrm>
            <a:off x="1532336" y="5445125"/>
            <a:ext cx="6225778"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The instruction is interpreted as </a:t>
            </a:r>
            <a:r>
              <a:rPr lang="en-US" altLang="en-US" sz="2800">
                <a:solidFill>
                  <a:srgbClr val="CC3300"/>
                </a:solidFill>
                <a:latin typeface="Times New Roman" panose="02020603050405020304" pitchFamily="18" charset="0"/>
              </a:rPr>
              <a:t>true</a:t>
            </a:r>
            <a:r>
              <a:rPr lang="en-US" altLang="en-US" sz="2800">
                <a:latin typeface="Times New Roman" panose="02020603050405020304" pitchFamily="18" charset="0"/>
              </a:rPr>
              <a:t> when the bit is </a:t>
            </a:r>
            <a:r>
              <a:rPr lang="en-US" altLang="en-US" sz="2800">
                <a:solidFill>
                  <a:srgbClr val="CC3300"/>
                </a:solidFill>
                <a:latin typeface="Times New Roman" panose="02020603050405020304" pitchFamily="18" charset="0"/>
              </a:rPr>
              <a:t>0</a:t>
            </a:r>
            <a:r>
              <a:rPr lang="en-US" altLang="en-US" sz="2800">
                <a:latin typeface="Times New Roman" panose="02020603050405020304" pitchFamily="18" charset="0"/>
              </a:rPr>
              <a:t> and </a:t>
            </a:r>
            <a:r>
              <a:rPr lang="en-US" altLang="en-US" sz="2800">
                <a:solidFill>
                  <a:srgbClr val="CC3300"/>
                </a:solidFill>
                <a:latin typeface="Times New Roman" panose="02020603050405020304" pitchFamily="18" charset="0"/>
              </a:rPr>
              <a:t>will not </a:t>
            </a:r>
            <a:r>
              <a:rPr lang="en-US" altLang="en-US" sz="2800">
                <a:latin typeface="Times New Roman" panose="02020603050405020304" pitchFamily="18" charset="0"/>
              </a:rPr>
              <a:t>allow</a:t>
            </a:r>
            <a:r>
              <a:rPr lang="en-US" altLang="en-US" sz="2800">
                <a:solidFill>
                  <a:srgbClr val="CC3300"/>
                </a:solidFill>
                <a:latin typeface="Times New Roman" panose="02020603050405020304" pitchFamily="18" charset="0"/>
              </a:rPr>
              <a:t> rung continuity</a:t>
            </a:r>
            <a:r>
              <a:rPr lang="en-US" altLang="en-US" sz="2800">
                <a:latin typeface="Times New Roman" panose="02020603050405020304" pitchFamily="18" charset="0"/>
              </a:rPr>
              <a:t> through itself. </a:t>
            </a:r>
          </a:p>
        </p:txBody>
      </p:sp>
    </p:spTree>
    <p:extLst>
      <p:ext uri="{BB962C8B-B14F-4D97-AF65-F5344CB8AC3E}">
        <p14:creationId xmlns="" xmlns:p14="http://schemas.microsoft.com/office/powerpoint/2010/main" val="3973125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xmlns="" id="{9D74D967-232C-C056-9B5E-632AD7B4B7DB}"/>
              </a:ext>
            </a:extLst>
          </p:cNvPr>
          <p:cNvSpPr txBox="1">
            <a:spLocks noChangeArrowheads="1"/>
          </p:cNvSpPr>
          <p:nvPr/>
        </p:nvSpPr>
        <p:spPr bwMode="auto">
          <a:xfrm>
            <a:off x="357158" y="260350"/>
            <a:ext cx="7470012"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dirty="0">
                <a:solidFill>
                  <a:srgbClr val="003399"/>
                </a:solidFill>
                <a:latin typeface="Times New Roman" panose="02020603050405020304" pitchFamily="18" charset="0"/>
              </a:rPr>
              <a:t>The </a:t>
            </a:r>
            <a:r>
              <a:rPr lang="en-US" altLang="en-US" i="1" dirty="0">
                <a:solidFill>
                  <a:srgbClr val="003399"/>
                </a:solidFill>
                <a:latin typeface="Times New Roman" panose="02020603050405020304" pitchFamily="18" charset="0"/>
              </a:rPr>
              <a:t>Output Energize (OTE) </a:t>
            </a:r>
            <a:r>
              <a:rPr lang="en-US" altLang="en-US" dirty="0">
                <a:solidFill>
                  <a:srgbClr val="003399"/>
                </a:solidFill>
                <a:latin typeface="Times New Roman" panose="02020603050405020304" pitchFamily="18" charset="0"/>
              </a:rPr>
              <a:t>instruction looks and operates like a </a:t>
            </a:r>
            <a:r>
              <a:rPr lang="en-US" altLang="en-US" i="1" dirty="0">
                <a:solidFill>
                  <a:srgbClr val="003399"/>
                </a:solidFill>
                <a:latin typeface="Times New Roman" panose="02020603050405020304" pitchFamily="18" charset="0"/>
              </a:rPr>
              <a:t>relay coil</a:t>
            </a:r>
            <a:r>
              <a:rPr lang="en-US" altLang="en-US" dirty="0">
                <a:solidFill>
                  <a:srgbClr val="003399"/>
                </a:solidFill>
                <a:latin typeface="Times New Roman" panose="02020603050405020304" pitchFamily="18" charset="0"/>
              </a:rPr>
              <a:t>. </a:t>
            </a:r>
          </a:p>
        </p:txBody>
      </p:sp>
      <p:pic>
        <p:nvPicPr>
          <p:cNvPr id="67587" name="Picture 3">
            <a:extLst>
              <a:ext uri="{FF2B5EF4-FFF2-40B4-BE49-F238E27FC236}">
                <a16:creationId xmlns:a16="http://schemas.microsoft.com/office/drawing/2014/main" xmlns="" id="{D1BBD464-EAEF-2D69-3AC0-C4CA83DE4CA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03860" y="1773238"/>
            <a:ext cx="3995738" cy="1441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7588" name="Text Box 4">
            <a:extLst>
              <a:ext uri="{FF2B5EF4-FFF2-40B4-BE49-F238E27FC236}">
                <a16:creationId xmlns:a16="http://schemas.microsoft.com/office/drawing/2014/main" xmlns="" id="{4B730565-124D-F3AC-73BC-96B006B4C011}"/>
              </a:ext>
            </a:extLst>
          </p:cNvPr>
          <p:cNvSpPr txBox="1">
            <a:spLocks noChangeArrowheads="1"/>
          </p:cNvSpPr>
          <p:nvPr/>
        </p:nvSpPr>
        <p:spPr bwMode="auto">
          <a:xfrm>
            <a:off x="1587103" y="3614740"/>
            <a:ext cx="7438126"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This instruction signals the PLC to </a:t>
            </a:r>
            <a:r>
              <a:rPr lang="en-US" altLang="en-US" sz="2800">
                <a:solidFill>
                  <a:srgbClr val="CC3300"/>
                </a:solidFill>
                <a:latin typeface="Times New Roman" panose="02020603050405020304" pitchFamily="18" charset="0"/>
              </a:rPr>
              <a:t>energize</a:t>
            </a:r>
          </a:p>
          <a:p>
            <a:pPr eaLnBrk="1" hangingPunct="1">
              <a:spcBef>
                <a:spcPct val="0"/>
              </a:spcBef>
              <a:buFontTx/>
              <a:buNone/>
            </a:pPr>
            <a:r>
              <a:rPr lang="en-US" altLang="en-US" sz="2800">
                <a:latin typeface="Times New Roman" panose="02020603050405020304" pitchFamily="18" charset="0"/>
              </a:rPr>
              <a:t>(switch on) or </a:t>
            </a:r>
            <a:r>
              <a:rPr lang="en-US" altLang="en-US" sz="2800">
                <a:solidFill>
                  <a:srgbClr val="CC3300"/>
                </a:solidFill>
                <a:latin typeface="Times New Roman" panose="02020603050405020304" pitchFamily="18" charset="0"/>
              </a:rPr>
              <a:t>de-energize</a:t>
            </a:r>
            <a:r>
              <a:rPr lang="en-US" altLang="en-US" sz="2800">
                <a:latin typeface="Times New Roman" panose="02020603050405020304" pitchFamily="18" charset="0"/>
              </a:rPr>
              <a:t> (switch off ) the output.</a:t>
            </a:r>
          </a:p>
        </p:txBody>
      </p:sp>
      <p:sp>
        <p:nvSpPr>
          <p:cNvPr id="67589" name="Text Box 5">
            <a:extLst>
              <a:ext uri="{FF2B5EF4-FFF2-40B4-BE49-F238E27FC236}">
                <a16:creationId xmlns:a16="http://schemas.microsoft.com/office/drawing/2014/main" xmlns="" id="{51524885-119C-69F9-5D21-D8B40DFAB7AC}"/>
              </a:ext>
            </a:extLst>
          </p:cNvPr>
          <p:cNvSpPr txBox="1">
            <a:spLocks noChangeArrowheads="1"/>
          </p:cNvSpPr>
          <p:nvPr/>
        </p:nvSpPr>
        <p:spPr bwMode="auto">
          <a:xfrm>
            <a:off x="1587105" y="5013325"/>
            <a:ext cx="7056861"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dirty="0">
                <a:latin typeface="Times New Roman" panose="02020603050405020304" pitchFamily="18" charset="0"/>
              </a:rPr>
              <a:t>The instruction is associated with a memory bit that </a:t>
            </a:r>
            <a:r>
              <a:rPr lang="en-US" altLang="en-US" sz="2800" dirty="0">
                <a:solidFill>
                  <a:srgbClr val="CC3300"/>
                </a:solidFill>
                <a:latin typeface="Times New Roman" panose="02020603050405020304" pitchFamily="18" charset="0"/>
              </a:rPr>
              <a:t>energizes</a:t>
            </a:r>
            <a:r>
              <a:rPr lang="en-US" altLang="en-US" sz="2800" dirty="0">
                <a:latin typeface="Times New Roman" panose="02020603050405020304" pitchFamily="18" charset="0"/>
              </a:rPr>
              <a:t> the output when set to </a:t>
            </a:r>
            <a:r>
              <a:rPr lang="en-US" altLang="en-US" sz="2800" dirty="0">
                <a:solidFill>
                  <a:srgbClr val="CC3300"/>
                </a:solidFill>
                <a:latin typeface="Times New Roman" panose="02020603050405020304" pitchFamily="18" charset="0"/>
              </a:rPr>
              <a:t>1</a:t>
            </a:r>
            <a:r>
              <a:rPr lang="en-US" altLang="en-US" sz="2800" dirty="0">
                <a:latin typeface="Times New Roman" panose="02020603050405020304" pitchFamily="18" charset="0"/>
              </a:rPr>
              <a:t> and </a:t>
            </a:r>
            <a:r>
              <a:rPr lang="en-US" altLang="en-US" sz="2800" dirty="0">
                <a:solidFill>
                  <a:srgbClr val="CC3300"/>
                </a:solidFill>
                <a:latin typeface="Times New Roman" panose="02020603050405020304" pitchFamily="18" charset="0"/>
              </a:rPr>
              <a:t>de-energizes</a:t>
            </a:r>
            <a:r>
              <a:rPr lang="en-US" altLang="en-US" sz="2800" dirty="0">
                <a:latin typeface="Times New Roman" panose="02020603050405020304" pitchFamily="18" charset="0"/>
              </a:rPr>
              <a:t> the output when reset to </a:t>
            </a:r>
            <a:r>
              <a:rPr lang="en-US" altLang="en-US" sz="2800" dirty="0">
                <a:solidFill>
                  <a:srgbClr val="CC3300"/>
                </a:solidFill>
                <a:latin typeface="Times New Roman" panose="02020603050405020304" pitchFamily="18" charset="0"/>
              </a:rPr>
              <a:t>0</a:t>
            </a:r>
            <a:r>
              <a:rPr lang="en-US" altLang="en-US" sz="2800" dirty="0">
                <a:latin typeface="Times New Roman" panose="02020603050405020304" pitchFamily="18" charset="0"/>
              </a:rPr>
              <a:t>.</a:t>
            </a:r>
          </a:p>
        </p:txBody>
      </p:sp>
    </p:spTree>
    <p:extLst>
      <p:ext uri="{BB962C8B-B14F-4D97-AF65-F5344CB8AC3E}">
        <p14:creationId xmlns="" xmlns:p14="http://schemas.microsoft.com/office/powerpoint/2010/main" val="2054524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lstStyle/>
          <a:p>
            <a:r>
              <a:rPr lang="en-IN" dirty="0" smtClean="0">
                <a:solidFill>
                  <a:srgbClr val="FF0000"/>
                </a:solidFill>
                <a:latin typeface="Times New Roman" pitchFamily="18" charset="0"/>
                <a:cs typeface="Times New Roman" pitchFamily="18" charset="0"/>
              </a:rPr>
              <a:t>Fundamentals of PLC</a:t>
            </a:r>
          </a:p>
          <a:p>
            <a:r>
              <a:rPr lang="en-IN" dirty="0" smtClean="0">
                <a:solidFill>
                  <a:srgbClr val="FF0000"/>
                </a:solidFill>
                <a:latin typeface="Times New Roman" pitchFamily="18" charset="0"/>
                <a:cs typeface="Times New Roman" pitchFamily="18" charset="0"/>
              </a:rPr>
              <a:t>Programming the PLC</a:t>
            </a:r>
          </a:p>
          <a:p>
            <a:r>
              <a:rPr lang="en-US" altLang="en-US" dirty="0">
                <a:solidFill>
                  <a:srgbClr val="FF0000"/>
                </a:solidFill>
                <a:latin typeface="Times New Roman" pitchFamily="18" charset="0"/>
                <a:cs typeface="Times New Roman" pitchFamily="18" charset="0"/>
              </a:rPr>
              <a:t>Allen-Bradley </a:t>
            </a:r>
            <a:r>
              <a:rPr lang="en-US" altLang="en-US" dirty="0" err="1">
                <a:solidFill>
                  <a:srgbClr val="FF0000"/>
                </a:solidFill>
                <a:latin typeface="Times New Roman" pitchFamily="18" charset="0"/>
                <a:cs typeface="Times New Roman" pitchFamily="18" charset="0"/>
              </a:rPr>
              <a:t>MicroLogix</a:t>
            </a:r>
            <a:r>
              <a:rPr lang="en-US" altLang="en-US" dirty="0">
                <a:solidFill>
                  <a:srgbClr val="FF0000"/>
                </a:solidFill>
                <a:latin typeface="Times New Roman" pitchFamily="18" charset="0"/>
                <a:cs typeface="Times New Roman" pitchFamily="18" charset="0"/>
              </a:rPr>
              <a:t> </a:t>
            </a:r>
            <a:r>
              <a:rPr lang="en-US" altLang="en-US" dirty="0" smtClean="0">
                <a:solidFill>
                  <a:srgbClr val="FF0000"/>
                </a:solidFill>
                <a:latin typeface="Times New Roman" pitchFamily="18" charset="0"/>
                <a:cs typeface="Times New Roman" pitchFamily="18" charset="0"/>
              </a:rPr>
              <a:t>PLC</a:t>
            </a:r>
          </a:p>
          <a:p>
            <a:pPr>
              <a:buNone/>
            </a:pPr>
            <a:endParaRPr lang="en-IN" dirty="0"/>
          </a:p>
        </p:txBody>
      </p:sp>
    </p:spTree>
    <p:extLst>
      <p:ext uri="{BB962C8B-B14F-4D97-AF65-F5344CB8AC3E}">
        <p14:creationId xmlns="" xmlns:p14="http://schemas.microsoft.com/office/powerpoint/2010/main" val="3201451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xmlns="" id="{0F202BA1-E6AE-07FE-71F4-075D362CD744}"/>
              </a:ext>
            </a:extLst>
          </p:cNvPr>
          <p:cNvSpPr>
            <a:spLocks noChangeArrowheads="1"/>
          </p:cNvSpPr>
          <p:nvPr/>
        </p:nvSpPr>
        <p:spPr bwMode="auto">
          <a:xfrm>
            <a:off x="2681288" y="1700213"/>
            <a:ext cx="1296591" cy="322262"/>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sp>
        <p:nvSpPr>
          <p:cNvPr id="3" name="TextBox 2">
            <a:extLst>
              <a:ext uri="{FF2B5EF4-FFF2-40B4-BE49-F238E27FC236}">
                <a16:creationId xmlns:a16="http://schemas.microsoft.com/office/drawing/2014/main" xmlns="" id="{3DDFC233-AF03-4FA2-6848-CDAFD6CAEBFA}"/>
              </a:ext>
            </a:extLst>
          </p:cNvPr>
          <p:cNvSpPr txBox="1">
            <a:spLocks noChangeArrowheads="1"/>
          </p:cNvSpPr>
          <p:nvPr/>
        </p:nvSpPr>
        <p:spPr bwMode="auto">
          <a:xfrm>
            <a:off x="4136231" y="2409827"/>
            <a:ext cx="112242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X:Y/Z</a:t>
            </a:r>
          </a:p>
        </p:txBody>
      </p:sp>
      <p:sp>
        <p:nvSpPr>
          <p:cNvPr id="28676" name="Text Box 2">
            <a:extLst>
              <a:ext uri="{FF2B5EF4-FFF2-40B4-BE49-F238E27FC236}">
                <a16:creationId xmlns:a16="http://schemas.microsoft.com/office/drawing/2014/main" xmlns="" id="{D917FA57-4D14-5323-7E48-A2727752F2BE}"/>
              </a:ext>
            </a:extLst>
          </p:cNvPr>
          <p:cNvSpPr txBox="1">
            <a:spLocks noChangeArrowheads="1"/>
          </p:cNvSpPr>
          <p:nvPr/>
        </p:nvSpPr>
        <p:spPr bwMode="auto">
          <a:xfrm>
            <a:off x="1334692" y="211140"/>
            <a:ext cx="6426994" cy="5857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solidFill>
                  <a:srgbClr val="000099"/>
                </a:solidFill>
                <a:latin typeface="Times New Roman" panose="02020603050405020304" pitchFamily="18" charset="0"/>
              </a:rPr>
              <a:t>Allen-Bradley Discrete Addressing</a:t>
            </a:r>
          </a:p>
        </p:txBody>
      </p:sp>
      <p:sp>
        <p:nvSpPr>
          <p:cNvPr id="4" name="TextBox 3">
            <a:extLst>
              <a:ext uri="{FF2B5EF4-FFF2-40B4-BE49-F238E27FC236}">
                <a16:creationId xmlns:a16="http://schemas.microsoft.com/office/drawing/2014/main" xmlns="" id="{16C54407-4D19-67CA-1BF4-C19A2F328F06}"/>
              </a:ext>
            </a:extLst>
          </p:cNvPr>
          <p:cNvSpPr txBox="1">
            <a:spLocks noChangeArrowheads="1"/>
          </p:cNvSpPr>
          <p:nvPr/>
        </p:nvSpPr>
        <p:spPr bwMode="auto">
          <a:xfrm>
            <a:off x="2919413" y="2149475"/>
            <a:ext cx="10556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sp>
        <p:nvSpPr>
          <p:cNvPr id="14" name="TextBox 13">
            <a:extLst>
              <a:ext uri="{FF2B5EF4-FFF2-40B4-BE49-F238E27FC236}">
                <a16:creationId xmlns:a16="http://schemas.microsoft.com/office/drawing/2014/main" xmlns="" id="{70581B7F-5690-C9DA-1CCB-528AD26F834E}"/>
              </a:ext>
            </a:extLst>
          </p:cNvPr>
          <p:cNvSpPr txBox="1">
            <a:spLocks noChangeArrowheads="1"/>
          </p:cNvSpPr>
          <p:nvPr/>
        </p:nvSpPr>
        <p:spPr bwMode="auto">
          <a:xfrm>
            <a:off x="4238626" y="3348038"/>
            <a:ext cx="8651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15" name="TextBox 14">
            <a:extLst>
              <a:ext uri="{FF2B5EF4-FFF2-40B4-BE49-F238E27FC236}">
                <a16:creationId xmlns:a16="http://schemas.microsoft.com/office/drawing/2014/main" xmlns="" id="{E0AC5DF4-F52E-35F3-B670-5CF39D7D65B6}"/>
              </a:ext>
            </a:extLst>
          </p:cNvPr>
          <p:cNvSpPr txBox="1">
            <a:spLocks noChangeArrowheads="1"/>
          </p:cNvSpPr>
          <p:nvPr/>
        </p:nvSpPr>
        <p:spPr bwMode="auto">
          <a:xfrm>
            <a:off x="5417345" y="2265363"/>
            <a:ext cx="63991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6" name="Straight Arrow Connector 5">
            <a:extLst>
              <a:ext uri="{FF2B5EF4-FFF2-40B4-BE49-F238E27FC236}">
                <a16:creationId xmlns:a16="http://schemas.microsoft.com/office/drawing/2014/main" xmlns="" id="{EF73AD3C-B5C2-6239-16EF-E08B4B029BE7}"/>
              </a:ext>
            </a:extLst>
          </p:cNvPr>
          <p:cNvCxnSpPr>
            <a:endCxn id="3" idx="1"/>
          </p:cNvCxnSpPr>
          <p:nvPr/>
        </p:nvCxnSpPr>
        <p:spPr bwMode="auto">
          <a:xfrm>
            <a:off x="3545681" y="2519363"/>
            <a:ext cx="590550" cy="1520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29EBC1FD-E605-4F51-ED54-B5882474A9E8}"/>
              </a:ext>
            </a:extLst>
          </p:cNvPr>
          <p:cNvCxnSpPr>
            <a:cxnSpLocks/>
            <a:endCxn id="3" idx="3"/>
          </p:cNvCxnSpPr>
          <p:nvPr/>
        </p:nvCxnSpPr>
        <p:spPr bwMode="auto">
          <a:xfrm flipH="1">
            <a:off x="5258654" y="2487613"/>
            <a:ext cx="111065" cy="18382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FA3142D5-2F49-5FC0-DB96-D349AF3C845F}"/>
              </a:ext>
            </a:extLst>
          </p:cNvPr>
          <p:cNvCxnSpPr>
            <a:cxnSpLocks/>
          </p:cNvCxnSpPr>
          <p:nvPr/>
        </p:nvCxnSpPr>
        <p:spPr bwMode="auto">
          <a:xfrm flipV="1">
            <a:off x="4585097" y="2824165"/>
            <a:ext cx="0" cy="59372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xmlns="" id="{FA630E76-C467-02EF-0501-B435B5A47C27}"/>
              </a:ext>
            </a:extLst>
          </p:cNvPr>
          <p:cNvSpPr txBox="1">
            <a:spLocks noChangeArrowheads="1"/>
          </p:cNvSpPr>
          <p:nvPr/>
        </p:nvSpPr>
        <p:spPr bwMode="auto">
          <a:xfrm>
            <a:off x="3967163" y="1704975"/>
            <a:ext cx="74892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sp>
        <p:nvSpPr>
          <p:cNvPr id="27" name="TextBox 26">
            <a:extLst>
              <a:ext uri="{FF2B5EF4-FFF2-40B4-BE49-F238E27FC236}">
                <a16:creationId xmlns:a16="http://schemas.microsoft.com/office/drawing/2014/main" xmlns="" id="{F1E40D66-8A8D-1F58-8446-ECFE2F94DB18}"/>
              </a:ext>
            </a:extLst>
          </p:cNvPr>
          <p:cNvSpPr txBox="1">
            <a:spLocks noChangeArrowheads="1"/>
          </p:cNvSpPr>
          <p:nvPr/>
        </p:nvSpPr>
        <p:spPr bwMode="auto">
          <a:xfrm>
            <a:off x="4651774" y="1698625"/>
            <a:ext cx="9156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cxnSp>
        <p:nvCxnSpPr>
          <p:cNvPr id="28" name="Straight Arrow Connector 27">
            <a:extLst>
              <a:ext uri="{FF2B5EF4-FFF2-40B4-BE49-F238E27FC236}">
                <a16:creationId xmlns:a16="http://schemas.microsoft.com/office/drawing/2014/main" xmlns="" id="{0117D691-B0A6-57E3-939A-083D3AE86878}"/>
              </a:ext>
            </a:extLst>
          </p:cNvPr>
          <p:cNvCxnSpPr>
            <a:cxnSpLocks/>
          </p:cNvCxnSpPr>
          <p:nvPr/>
        </p:nvCxnSpPr>
        <p:spPr bwMode="auto">
          <a:xfrm>
            <a:off x="4311255" y="2095500"/>
            <a:ext cx="105965" cy="4143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xmlns="" id="{F61EF2C0-C724-5787-A3D6-8D981C6CAEB9}"/>
              </a:ext>
            </a:extLst>
          </p:cNvPr>
          <p:cNvCxnSpPr>
            <a:cxnSpLocks/>
          </p:cNvCxnSpPr>
          <p:nvPr/>
        </p:nvCxnSpPr>
        <p:spPr bwMode="auto">
          <a:xfrm flipH="1">
            <a:off x="4755356" y="2098675"/>
            <a:ext cx="2286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xmlns="" id="{778887B6-8287-9702-06A1-D84FCECFCA94}"/>
              </a:ext>
            </a:extLst>
          </p:cNvPr>
          <p:cNvSpPr txBox="1">
            <a:spLocks noChangeArrowheads="1"/>
          </p:cNvSpPr>
          <p:nvPr/>
        </p:nvSpPr>
        <p:spPr bwMode="auto">
          <a:xfrm>
            <a:off x="2639617" y="5002213"/>
            <a:ext cx="86273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I:0/0</a:t>
            </a:r>
          </a:p>
        </p:txBody>
      </p:sp>
      <p:sp>
        <p:nvSpPr>
          <p:cNvPr id="34" name="TextBox 33">
            <a:extLst>
              <a:ext uri="{FF2B5EF4-FFF2-40B4-BE49-F238E27FC236}">
                <a16:creationId xmlns:a16="http://schemas.microsoft.com/office/drawing/2014/main" xmlns="" id="{B983D833-8E61-EB6A-5094-EA4E8B82441F}"/>
              </a:ext>
            </a:extLst>
          </p:cNvPr>
          <p:cNvSpPr txBox="1">
            <a:spLocks noChangeArrowheads="1"/>
          </p:cNvSpPr>
          <p:nvPr/>
        </p:nvSpPr>
        <p:spPr bwMode="auto">
          <a:xfrm>
            <a:off x="1422799" y="4741865"/>
            <a:ext cx="10556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sp>
        <p:nvSpPr>
          <p:cNvPr id="35" name="TextBox 34">
            <a:extLst>
              <a:ext uri="{FF2B5EF4-FFF2-40B4-BE49-F238E27FC236}">
                <a16:creationId xmlns:a16="http://schemas.microsoft.com/office/drawing/2014/main" xmlns="" id="{1C716A2F-AE19-0862-F998-8A4F29A51E6B}"/>
              </a:ext>
            </a:extLst>
          </p:cNvPr>
          <p:cNvSpPr txBox="1">
            <a:spLocks noChangeArrowheads="1"/>
          </p:cNvSpPr>
          <p:nvPr/>
        </p:nvSpPr>
        <p:spPr bwMode="auto">
          <a:xfrm>
            <a:off x="2622948" y="5913438"/>
            <a:ext cx="8651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36" name="TextBox 35">
            <a:extLst>
              <a:ext uri="{FF2B5EF4-FFF2-40B4-BE49-F238E27FC236}">
                <a16:creationId xmlns:a16="http://schemas.microsoft.com/office/drawing/2014/main" xmlns="" id="{89BA3B57-D992-6594-0338-4B0487A7255A}"/>
              </a:ext>
            </a:extLst>
          </p:cNvPr>
          <p:cNvSpPr txBox="1">
            <a:spLocks noChangeArrowheads="1"/>
          </p:cNvSpPr>
          <p:nvPr/>
        </p:nvSpPr>
        <p:spPr bwMode="auto">
          <a:xfrm>
            <a:off x="3993358" y="4710115"/>
            <a:ext cx="63991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37" name="Straight Arrow Connector 36">
            <a:extLst>
              <a:ext uri="{FF2B5EF4-FFF2-40B4-BE49-F238E27FC236}">
                <a16:creationId xmlns:a16="http://schemas.microsoft.com/office/drawing/2014/main" xmlns="" id="{79ED332A-0949-87B2-76A7-5AD3C1115DBB}"/>
              </a:ext>
            </a:extLst>
          </p:cNvPr>
          <p:cNvCxnSpPr>
            <a:endCxn id="33" idx="1"/>
          </p:cNvCxnSpPr>
          <p:nvPr/>
        </p:nvCxnSpPr>
        <p:spPr bwMode="auto">
          <a:xfrm>
            <a:off x="2049066" y="5111752"/>
            <a:ext cx="590551" cy="15207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27C4483C-FB44-1F07-7272-560D00F700AC}"/>
              </a:ext>
            </a:extLst>
          </p:cNvPr>
          <p:cNvCxnSpPr>
            <a:cxnSpLocks/>
            <a:endCxn id="33" idx="3"/>
          </p:cNvCxnSpPr>
          <p:nvPr/>
        </p:nvCxnSpPr>
        <p:spPr bwMode="auto">
          <a:xfrm flipH="1">
            <a:off x="3502354" y="4941890"/>
            <a:ext cx="599352" cy="32193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xmlns="" id="{344C1872-A644-46C3-97D4-44B88CB9C525}"/>
              </a:ext>
            </a:extLst>
          </p:cNvPr>
          <p:cNvCxnSpPr>
            <a:cxnSpLocks/>
          </p:cNvCxnSpPr>
          <p:nvPr/>
        </p:nvCxnSpPr>
        <p:spPr bwMode="auto">
          <a:xfrm flipV="1">
            <a:off x="2967038" y="5391150"/>
            <a:ext cx="0" cy="5921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xmlns="" id="{764D220C-39CF-FDBD-E0D6-83D36F1720E3}"/>
              </a:ext>
            </a:extLst>
          </p:cNvPr>
          <p:cNvSpPr txBox="1">
            <a:spLocks noChangeArrowheads="1"/>
          </p:cNvSpPr>
          <p:nvPr/>
        </p:nvSpPr>
        <p:spPr bwMode="auto">
          <a:xfrm>
            <a:off x="2451497" y="4391025"/>
            <a:ext cx="74892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cxnSp>
        <p:nvCxnSpPr>
          <p:cNvPr id="41" name="Straight Arrow Connector 40">
            <a:extLst>
              <a:ext uri="{FF2B5EF4-FFF2-40B4-BE49-F238E27FC236}">
                <a16:creationId xmlns:a16="http://schemas.microsoft.com/office/drawing/2014/main" xmlns="" id="{18B4A91E-09CE-9623-75A6-7455A649FEE3}"/>
              </a:ext>
            </a:extLst>
          </p:cNvPr>
          <p:cNvCxnSpPr>
            <a:cxnSpLocks/>
          </p:cNvCxnSpPr>
          <p:nvPr/>
        </p:nvCxnSpPr>
        <p:spPr bwMode="auto">
          <a:xfrm>
            <a:off x="2712244" y="4664075"/>
            <a:ext cx="105966" cy="4143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xmlns="" id="{6DA5DA5F-DE51-0684-8C85-AD0B4EC5ADBA}"/>
              </a:ext>
            </a:extLst>
          </p:cNvPr>
          <p:cNvCxnSpPr>
            <a:cxnSpLocks/>
          </p:cNvCxnSpPr>
          <p:nvPr/>
        </p:nvCxnSpPr>
        <p:spPr bwMode="auto">
          <a:xfrm flipH="1">
            <a:off x="3137297" y="4579938"/>
            <a:ext cx="2286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xmlns="" id="{6B5DE2C1-DC94-AA99-A890-999296D55949}"/>
              </a:ext>
            </a:extLst>
          </p:cNvPr>
          <p:cNvSpPr txBox="1">
            <a:spLocks noChangeArrowheads="1"/>
          </p:cNvSpPr>
          <p:nvPr/>
        </p:nvSpPr>
        <p:spPr bwMode="auto">
          <a:xfrm>
            <a:off x="4604149" y="4716463"/>
            <a:ext cx="10556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grpSp>
        <p:nvGrpSpPr>
          <p:cNvPr id="2" name="Group 7">
            <a:extLst>
              <a:ext uri="{FF2B5EF4-FFF2-40B4-BE49-F238E27FC236}">
                <a16:creationId xmlns:a16="http://schemas.microsoft.com/office/drawing/2014/main" xmlns="" id="{FA063A2C-AA6F-3AAE-10D0-17B45F44221C}"/>
              </a:ext>
            </a:extLst>
          </p:cNvPr>
          <p:cNvGrpSpPr>
            <a:grpSpLocks/>
          </p:cNvGrpSpPr>
          <p:nvPr/>
        </p:nvGrpSpPr>
        <p:grpSpPr bwMode="auto">
          <a:xfrm>
            <a:off x="6462714" y="1038227"/>
            <a:ext cx="611981" cy="835025"/>
            <a:chOff x="7092950" y="1038225"/>
            <a:chExt cx="815975" cy="835025"/>
          </a:xfrm>
        </p:grpSpPr>
        <p:grpSp>
          <p:nvGrpSpPr>
            <p:cNvPr id="5" name="Group 3">
              <a:extLst>
                <a:ext uri="{FF2B5EF4-FFF2-40B4-BE49-F238E27FC236}">
                  <a16:creationId xmlns:a16="http://schemas.microsoft.com/office/drawing/2014/main" xmlns="" id="{346DDFB5-B29C-58AF-53CD-473BE1EB4718}"/>
                </a:ext>
              </a:extLst>
            </p:cNvPr>
            <p:cNvGrpSpPr>
              <a:grpSpLocks/>
            </p:cNvGrpSpPr>
            <p:nvPr/>
          </p:nvGrpSpPr>
          <p:grpSpPr bwMode="auto">
            <a:xfrm>
              <a:off x="7092950" y="1038225"/>
              <a:ext cx="815975" cy="835025"/>
              <a:chOff x="3360" y="1779"/>
              <a:chExt cx="1200" cy="1037"/>
            </a:xfrm>
          </p:grpSpPr>
          <p:pic>
            <p:nvPicPr>
              <p:cNvPr id="28719" name="Picture 4">
                <a:extLst>
                  <a:ext uri="{FF2B5EF4-FFF2-40B4-BE49-F238E27FC236}">
                    <a16:creationId xmlns:a16="http://schemas.microsoft.com/office/drawing/2014/main" xmlns="" id="{A688A7BB-514B-017E-1503-3548ECE0819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60" y="2016"/>
                <a:ext cx="1200" cy="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720" name="Text Box 5">
                <a:extLst>
                  <a:ext uri="{FF2B5EF4-FFF2-40B4-BE49-F238E27FC236}">
                    <a16:creationId xmlns:a16="http://schemas.microsoft.com/office/drawing/2014/main" xmlns="" id="{5FAAEB50-D443-F282-26C0-EB6FFD16BE12}"/>
                  </a:ext>
                </a:extLst>
              </p:cNvPr>
              <p:cNvSpPr txBox="1">
                <a:spLocks noChangeArrowheads="1"/>
              </p:cNvSpPr>
              <p:nvPr/>
            </p:nvSpPr>
            <p:spPr bwMode="auto">
              <a:xfrm>
                <a:off x="3552" y="1779"/>
                <a:ext cx="768" cy="6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endParaRPr lang="en-US" altLang="en-US" sz="3000">
                  <a:solidFill>
                    <a:schemeClr val="bg2"/>
                  </a:solidFill>
                </a:endParaRPr>
              </a:p>
            </p:txBody>
          </p:sp>
        </p:grpSp>
        <p:sp>
          <p:nvSpPr>
            <p:cNvPr id="28718" name="TextBox 18">
              <a:extLst>
                <a:ext uri="{FF2B5EF4-FFF2-40B4-BE49-F238E27FC236}">
                  <a16:creationId xmlns:a16="http://schemas.microsoft.com/office/drawing/2014/main" xmlns="" id="{B19B8E94-E072-3562-6CF4-3A47A807C0D1}"/>
                </a:ext>
              </a:extLst>
            </p:cNvPr>
            <p:cNvSpPr txBox="1">
              <a:spLocks noChangeArrowheads="1"/>
            </p:cNvSpPr>
            <p:nvPr/>
          </p:nvSpPr>
          <p:spPr bwMode="auto">
            <a:xfrm>
              <a:off x="7204075" y="1049338"/>
              <a:ext cx="64590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OTE</a:t>
              </a:r>
            </a:p>
          </p:txBody>
        </p:sp>
      </p:grpSp>
      <p:sp>
        <p:nvSpPr>
          <p:cNvPr id="69" name="TextBox 68">
            <a:extLst>
              <a:ext uri="{FF2B5EF4-FFF2-40B4-BE49-F238E27FC236}">
                <a16:creationId xmlns:a16="http://schemas.microsoft.com/office/drawing/2014/main" xmlns="" id="{39423492-C1FC-2A8E-7EA1-3129D1C57BF6}"/>
              </a:ext>
            </a:extLst>
          </p:cNvPr>
          <p:cNvSpPr txBox="1">
            <a:spLocks noChangeArrowheads="1"/>
          </p:cNvSpPr>
          <p:nvPr/>
        </p:nvSpPr>
        <p:spPr bwMode="auto">
          <a:xfrm>
            <a:off x="3032524" y="4237038"/>
            <a:ext cx="9156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grpSp>
        <p:nvGrpSpPr>
          <p:cNvPr id="7" name="Group 1">
            <a:extLst>
              <a:ext uri="{FF2B5EF4-FFF2-40B4-BE49-F238E27FC236}">
                <a16:creationId xmlns:a16="http://schemas.microsoft.com/office/drawing/2014/main" xmlns="" id="{3EAA2807-82A3-490C-E0AF-E22AB0AE513D}"/>
              </a:ext>
            </a:extLst>
          </p:cNvPr>
          <p:cNvGrpSpPr>
            <a:grpSpLocks/>
          </p:cNvGrpSpPr>
          <p:nvPr/>
        </p:nvGrpSpPr>
        <p:grpSpPr bwMode="auto">
          <a:xfrm>
            <a:off x="5230417" y="4249738"/>
            <a:ext cx="2584210" cy="2033032"/>
            <a:chOff x="5449888" y="4249738"/>
            <a:chExt cx="3445612" cy="2033032"/>
          </a:xfrm>
        </p:grpSpPr>
        <p:sp>
          <p:nvSpPr>
            <p:cNvPr id="28707" name="TextBox 52">
              <a:extLst>
                <a:ext uri="{FF2B5EF4-FFF2-40B4-BE49-F238E27FC236}">
                  <a16:creationId xmlns:a16="http://schemas.microsoft.com/office/drawing/2014/main" xmlns="" id="{70F69F5F-933B-B75E-3753-D9D06C4659C1}"/>
                </a:ext>
              </a:extLst>
            </p:cNvPr>
            <p:cNvSpPr txBox="1">
              <a:spLocks noChangeArrowheads="1"/>
            </p:cNvSpPr>
            <p:nvPr/>
          </p:nvSpPr>
          <p:spPr bwMode="auto">
            <a:xfrm>
              <a:off x="6237288" y="4976813"/>
              <a:ext cx="157564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O:1/10</a:t>
              </a:r>
            </a:p>
          </p:txBody>
        </p:sp>
        <p:sp>
          <p:nvSpPr>
            <p:cNvPr id="28708" name="TextBox 54">
              <a:extLst>
                <a:ext uri="{FF2B5EF4-FFF2-40B4-BE49-F238E27FC236}">
                  <a16:creationId xmlns:a16="http://schemas.microsoft.com/office/drawing/2014/main" xmlns="" id="{A7A785CC-F5F5-BE5D-84C6-F666236A98E3}"/>
                </a:ext>
              </a:extLst>
            </p:cNvPr>
            <p:cNvSpPr txBox="1">
              <a:spLocks noChangeArrowheads="1"/>
            </p:cNvSpPr>
            <p:nvPr/>
          </p:nvSpPr>
          <p:spPr bwMode="auto">
            <a:xfrm>
              <a:off x="6373813" y="5913438"/>
              <a:ext cx="11534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28709" name="TextBox 55">
              <a:extLst>
                <a:ext uri="{FF2B5EF4-FFF2-40B4-BE49-F238E27FC236}">
                  <a16:creationId xmlns:a16="http://schemas.microsoft.com/office/drawing/2014/main" xmlns="" id="{A084350B-6D53-9336-7766-C86F2E51DF38}"/>
                </a:ext>
              </a:extLst>
            </p:cNvPr>
            <p:cNvSpPr txBox="1">
              <a:spLocks noChangeArrowheads="1"/>
            </p:cNvSpPr>
            <p:nvPr/>
          </p:nvSpPr>
          <p:spPr bwMode="auto">
            <a:xfrm>
              <a:off x="8042275" y="4683125"/>
              <a:ext cx="853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57" name="Straight Arrow Connector 56">
              <a:extLst>
                <a:ext uri="{FF2B5EF4-FFF2-40B4-BE49-F238E27FC236}">
                  <a16:creationId xmlns:a16="http://schemas.microsoft.com/office/drawing/2014/main" xmlns="" id="{3A38DD07-32B4-19AB-90A7-DB1AB6506AE4}"/>
                </a:ext>
              </a:extLst>
            </p:cNvPr>
            <p:cNvCxnSpPr>
              <a:endCxn id="28707" idx="1"/>
            </p:cNvCxnSpPr>
            <p:nvPr/>
          </p:nvCxnSpPr>
          <p:spPr bwMode="auto">
            <a:xfrm>
              <a:off x="5449888" y="5084763"/>
              <a:ext cx="787400" cy="1536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xmlns="" id="{79EBAD55-E0D4-728B-890D-79C764364805}"/>
                </a:ext>
              </a:extLst>
            </p:cNvPr>
            <p:cNvCxnSpPr>
              <a:cxnSpLocks/>
              <a:endCxn id="28707" idx="3"/>
            </p:cNvCxnSpPr>
            <p:nvPr/>
          </p:nvCxnSpPr>
          <p:spPr bwMode="auto">
            <a:xfrm flipH="1">
              <a:off x="7812933" y="4916488"/>
              <a:ext cx="373807" cy="3219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xmlns="" id="{6031F77A-C493-F7DB-EF33-942FBEEE138A}"/>
                </a:ext>
              </a:extLst>
            </p:cNvPr>
            <p:cNvCxnSpPr>
              <a:cxnSpLocks/>
            </p:cNvCxnSpPr>
            <p:nvPr/>
          </p:nvCxnSpPr>
          <p:spPr bwMode="auto">
            <a:xfrm flipV="1">
              <a:off x="6834188" y="5391150"/>
              <a:ext cx="0" cy="5921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8713" name="TextBox 59">
              <a:extLst>
                <a:ext uri="{FF2B5EF4-FFF2-40B4-BE49-F238E27FC236}">
                  <a16:creationId xmlns:a16="http://schemas.microsoft.com/office/drawing/2014/main" xmlns="" id="{2146CE0F-F5D0-7003-7428-BCC7CADB8400}"/>
                </a:ext>
              </a:extLst>
            </p:cNvPr>
            <p:cNvSpPr txBox="1">
              <a:spLocks noChangeArrowheads="1"/>
            </p:cNvSpPr>
            <p:nvPr/>
          </p:nvSpPr>
          <p:spPr bwMode="auto">
            <a:xfrm>
              <a:off x="5986462" y="4365625"/>
              <a:ext cx="9985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cxnSp>
          <p:nvCxnSpPr>
            <p:cNvPr id="61" name="Straight Arrow Connector 60">
              <a:extLst>
                <a:ext uri="{FF2B5EF4-FFF2-40B4-BE49-F238E27FC236}">
                  <a16:creationId xmlns:a16="http://schemas.microsoft.com/office/drawing/2014/main" xmlns="" id="{CADEF1F1-490D-544C-AAF2-54D2994E4AE3}"/>
                </a:ext>
              </a:extLst>
            </p:cNvPr>
            <p:cNvCxnSpPr>
              <a:cxnSpLocks/>
            </p:cNvCxnSpPr>
            <p:nvPr/>
          </p:nvCxnSpPr>
          <p:spPr bwMode="auto">
            <a:xfrm>
              <a:off x="6469063" y="4660900"/>
              <a:ext cx="142875" cy="4143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xmlns="" id="{CC033F4F-9F9A-D8FF-4023-D7B002D1F91C}"/>
                </a:ext>
              </a:extLst>
            </p:cNvPr>
            <p:cNvCxnSpPr>
              <a:cxnSpLocks/>
            </p:cNvCxnSpPr>
            <p:nvPr/>
          </p:nvCxnSpPr>
          <p:spPr bwMode="auto">
            <a:xfrm flipH="1">
              <a:off x="7004050" y="4630738"/>
              <a:ext cx="3048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8716" name="TextBox 69">
              <a:extLst>
                <a:ext uri="{FF2B5EF4-FFF2-40B4-BE49-F238E27FC236}">
                  <a16:creationId xmlns:a16="http://schemas.microsoft.com/office/drawing/2014/main" xmlns="" id="{DECE1283-AA21-9D8F-0B53-59418705BC1A}"/>
                </a:ext>
              </a:extLst>
            </p:cNvPr>
            <p:cNvSpPr txBox="1">
              <a:spLocks noChangeArrowheads="1"/>
            </p:cNvSpPr>
            <p:nvPr/>
          </p:nvSpPr>
          <p:spPr bwMode="auto">
            <a:xfrm>
              <a:off x="6915150" y="4249738"/>
              <a:ext cx="12208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grpSp>
      <p:grpSp>
        <p:nvGrpSpPr>
          <p:cNvPr id="8" name="Group 6">
            <a:extLst>
              <a:ext uri="{FF2B5EF4-FFF2-40B4-BE49-F238E27FC236}">
                <a16:creationId xmlns:a16="http://schemas.microsoft.com/office/drawing/2014/main" xmlns="" id="{0BC61015-D2C8-FCAA-2B1B-55EDF3DA5686}"/>
              </a:ext>
            </a:extLst>
          </p:cNvPr>
          <p:cNvGrpSpPr>
            <a:grpSpLocks/>
          </p:cNvGrpSpPr>
          <p:nvPr/>
        </p:nvGrpSpPr>
        <p:grpSpPr bwMode="auto">
          <a:xfrm>
            <a:off x="1627585" y="1135063"/>
            <a:ext cx="919163" cy="1788432"/>
            <a:chOff x="646857" y="1134964"/>
            <a:chExt cx="1225550" cy="1789300"/>
          </a:xfrm>
        </p:grpSpPr>
        <p:pic>
          <p:nvPicPr>
            <p:cNvPr id="28702" name="Picture 2">
              <a:extLst>
                <a:ext uri="{FF2B5EF4-FFF2-40B4-BE49-F238E27FC236}">
                  <a16:creationId xmlns:a16="http://schemas.microsoft.com/office/drawing/2014/main" xmlns="" id="{517AD4E0-58F5-10DA-7C16-7E070C017C0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rot="5400000">
              <a:off x="653207" y="1452563"/>
              <a:ext cx="1212850" cy="1225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9" name="Group 4">
              <a:extLst>
                <a:ext uri="{FF2B5EF4-FFF2-40B4-BE49-F238E27FC236}">
                  <a16:creationId xmlns:a16="http://schemas.microsoft.com/office/drawing/2014/main" xmlns="" id="{3974D972-0AC4-7B74-A021-288E0B631F1F}"/>
                </a:ext>
              </a:extLst>
            </p:cNvPr>
            <p:cNvGrpSpPr>
              <a:grpSpLocks/>
            </p:cNvGrpSpPr>
            <p:nvPr/>
          </p:nvGrpSpPr>
          <p:grpSpPr bwMode="auto">
            <a:xfrm>
              <a:off x="784969" y="1134964"/>
              <a:ext cx="1050727" cy="1789300"/>
              <a:chOff x="784969" y="1134964"/>
              <a:chExt cx="1050727" cy="1789300"/>
            </a:xfrm>
          </p:grpSpPr>
          <p:sp>
            <p:nvSpPr>
              <p:cNvPr id="28704" name="TextBox 29">
                <a:extLst>
                  <a:ext uri="{FF2B5EF4-FFF2-40B4-BE49-F238E27FC236}">
                    <a16:creationId xmlns:a16="http://schemas.microsoft.com/office/drawing/2014/main" xmlns="" id="{F8CDDCE7-60C4-91AB-13D7-89BDC71CE959}"/>
                  </a:ext>
                </a:extLst>
              </p:cNvPr>
              <p:cNvSpPr txBox="1">
                <a:spLocks noChangeArrowheads="1"/>
              </p:cNvSpPr>
              <p:nvPr/>
            </p:nvSpPr>
            <p:spPr bwMode="auto">
              <a:xfrm>
                <a:off x="827584" y="1134964"/>
                <a:ext cx="598882" cy="277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XIC</a:t>
                </a:r>
              </a:p>
            </p:txBody>
          </p:sp>
          <p:sp>
            <p:nvSpPr>
              <p:cNvPr id="28705" name="TextBox 72">
                <a:extLst>
                  <a:ext uri="{FF2B5EF4-FFF2-40B4-BE49-F238E27FC236}">
                    <a16:creationId xmlns:a16="http://schemas.microsoft.com/office/drawing/2014/main" xmlns="" id="{B3AAE757-A4BB-BBD5-5B8C-BED4E355BA39}"/>
                  </a:ext>
                </a:extLst>
              </p:cNvPr>
              <p:cNvSpPr txBox="1">
                <a:spLocks noChangeArrowheads="1"/>
              </p:cNvSpPr>
              <p:nvPr/>
            </p:nvSpPr>
            <p:spPr bwMode="auto">
              <a:xfrm>
                <a:off x="784969" y="2647131"/>
                <a:ext cx="609567" cy="2771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XIO</a:t>
                </a:r>
              </a:p>
            </p:txBody>
          </p:sp>
          <p:sp>
            <p:nvSpPr>
              <p:cNvPr id="28706" name="Rectangle 30">
                <a:extLst>
                  <a:ext uri="{FF2B5EF4-FFF2-40B4-BE49-F238E27FC236}">
                    <a16:creationId xmlns:a16="http://schemas.microsoft.com/office/drawing/2014/main" xmlns="" id="{2695D3B0-257B-AB47-93FC-CA74DA82E941}"/>
                  </a:ext>
                </a:extLst>
              </p:cNvPr>
              <p:cNvSpPr>
                <a:spLocks noChangeArrowheads="1"/>
              </p:cNvSpPr>
              <p:nvPr/>
            </p:nvSpPr>
            <p:spPr bwMode="auto">
              <a:xfrm>
                <a:off x="1597303" y="1463377"/>
                <a:ext cx="238393" cy="1101527"/>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grpSp>
      </p:grpSp>
    </p:spTree>
    <p:extLst>
      <p:ext uri="{BB962C8B-B14F-4D97-AF65-F5344CB8AC3E}">
        <p14:creationId xmlns="" xmlns:p14="http://schemas.microsoft.com/office/powerpoint/2010/main" val="3441687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5" grpId="0"/>
      <p:bldP spid="26" grpId="0"/>
      <p:bldP spid="27" grpId="0"/>
      <p:bldP spid="33" grpId="0"/>
      <p:bldP spid="34" grpId="0"/>
      <p:bldP spid="35" grpId="0"/>
      <p:bldP spid="36" grpId="0"/>
      <p:bldP spid="40" grpId="0"/>
      <p:bldP spid="54" grpId="0"/>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6">
            <a:extLst>
              <a:ext uri="{FF2B5EF4-FFF2-40B4-BE49-F238E27FC236}">
                <a16:creationId xmlns:a16="http://schemas.microsoft.com/office/drawing/2014/main" xmlns="" id="{4B2635BC-0236-7AF0-DE4F-2536F44DDF5D}"/>
              </a:ext>
            </a:extLst>
          </p:cNvPr>
          <p:cNvGrpSpPr>
            <a:grpSpLocks/>
          </p:cNvGrpSpPr>
          <p:nvPr/>
        </p:nvGrpSpPr>
        <p:grpSpPr bwMode="auto">
          <a:xfrm>
            <a:off x="3255170" y="1993900"/>
            <a:ext cx="4648302" cy="1271734"/>
            <a:chOff x="323528" y="2874806"/>
            <a:chExt cx="6198120" cy="1271641"/>
          </a:xfrm>
        </p:grpSpPr>
        <p:grpSp>
          <p:nvGrpSpPr>
            <p:cNvPr id="3" name="Group 102">
              <a:extLst>
                <a:ext uri="{FF2B5EF4-FFF2-40B4-BE49-F238E27FC236}">
                  <a16:creationId xmlns:a16="http://schemas.microsoft.com/office/drawing/2014/main" xmlns="" id="{6A88B95C-A669-8DCA-F538-FE095D517159}"/>
                </a:ext>
              </a:extLst>
            </p:cNvPr>
            <p:cNvGrpSpPr>
              <a:grpSpLocks/>
            </p:cNvGrpSpPr>
            <p:nvPr/>
          </p:nvGrpSpPr>
          <p:grpSpPr bwMode="auto">
            <a:xfrm>
              <a:off x="323528" y="2874806"/>
              <a:ext cx="6198120" cy="1271641"/>
              <a:chOff x="107504" y="5195736"/>
              <a:chExt cx="6198613" cy="1272336"/>
            </a:xfrm>
          </p:grpSpPr>
          <p:grpSp>
            <p:nvGrpSpPr>
              <p:cNvPr id="4" name="Group 2">
                <a:extLst>
                  <a:ext uri="{FF2B5EF4-FFF2-40B4-BE49-F238E27FC236}">
                    <a16:creationId xmlns:a16="http://schemas.microsoft.com/office/drawing/2014/main" xmlns="" id="{668C433B-397B-7704-1714-F0B2C21DDDA0}"/>
                  </a:ext>
                </a:extLst>
              </p:cNvPr>
              <p:cNvGrpSpPr>
                <a:grpSpLocks/>
              </p:cNvGrpSpPr>
              <p:nvPr/>
            </p:nvGrpSpPr>
            <p:grpSpPr bwMode="auto">
              <a:xfrm>
                <a:off x="132184" y="5745706"/>
                <a:ext cx="6096000" cy="392714"/>
                <a:chOff x="912" y="1248"/>
                <a:chExt cx="3840" cy="240"/>
              </a:xfrm>
            </p:grpSpPr>
            <p:sp>
              <p:nvSpPr>
                <p:cNvPr id="29821" name="Rectangle 3">
                  <a:extLst>
                    <a:ext uri="{FF2B5EF4-FFF2-40B4-BE49-F238E27FC236}">
                      <a16:creationId xmlns:a16="http://schemas.microsoft.com/office/drawing/2014/main" xmlns="" id="{7C0F9E3B-73BC-17F8-7873-D0BD05EC9E5A}"/>
                    </a:ext>
                  </a:extLst>
                </p:cNvPr>
                <p:cNvSpPr>
                  <a:spLocks noChangeArrowheads="1"/>
                </p:cNvSpPr>
                <p:nvPr/>
              </p:nvSpPr>
              <p:spPr bwMode="auto">
                <a:xfrm>
                  <a:off x="9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2" name="Rectangle 4">
                  <a:extLst>
                    <a:ext uri="{FF2B5EF4-FFF2-40B4-BE49-F238E27FC236}">
                      <a16:creationId xmlns:a16="http://schemas.microsoft.com/office/drawing/2014/main" xmlns="" id="{0D5567E2-10EB-2DAC-7D1F-74C15D8D2648}"/>
                    </a:ext>
                  </a:extLst>
                </p:cNvPr>
                <p:cNvSpPr>
                  <a:spLocks noChangeArrowheads="1"/>
                </p:cNvSpPr>
                <p:nvPr/>
              </p:nvSpPr>
              <p:spPr bwMode="auto">
                <a:xfrm>
                  <a:off x="11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3" name="Rectangle 5">
                  <a:extLst>
                    <a:ext uri="{FF2B5EF4-FFF2-40B4-BE49-F238E27FC236}">
                      <a16:creationId xmlns:a16="http://schemas.microsoft.com/office/drawing/2014/main" xmlns="" id="{35C0924C-464A-12FD-CD30-FD909E3DCFE7}"/>
                    </a:ext>
                  </a:extLst>
                </p:cNvPr>
                <p:cNvSpPr>
                  <a:spLocks noChangeArrowheads="1"/>
                </p:cNvSpPr>
                <p:nvPr/>
              </p:nvSpPr>
              <p:spPr bwMode="auto">
                <a:xfrm>
                  <a:off x="13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4" name="Rectangle 6">
                  <a:extLst>
                    <a:ext uri="{FF2B5EF4-FFF2-40B4-BE49-F238E27FC236}">
                      <a16:creationId xmlns:a16="http://schemas.microsoft.com/office/drawing/2014/main" xmlns="" id="{C3C052E4-D5A9-8E6C-464A-7D8E6A734361}"/>
                    </a:ext>
                  </a:extLst>
                </p:cNvPr>
                <p:cNvSpPr>
                  <a:spLocks noChangeArrowheads="1"/>
                </p:cNvSpPr>
                <p:nvPr/>
              </p:nvSpPr>
              <p:spPr bwMode="auto">
                <a:xfrm>
                  <a:off x="16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5" name="Rectangle 7">
                  <a:extLst>
                    <a:ext uri="{FF2B5EF4-FFF2-40B4-BE49-F238E27FC236}">
                      <a16:creationId xmlns:a16="http://schemas.microsoft.com/office/drawing/2014/main" xmlns="" id="{DA066762-D84D-46F9-3487-14B6452371D0}"/>
                    </a:ext>
                  </a:extLst>
                </p:cNvPr>
                <p:cNvSpPr>
                  <a:spLocks noChangeArrowheads="1"/>
                </p:cNvSpPr>
                <p:nvPr/>
              </p:nvSpPr>
              <p:spPr bwMode="auto">
                <a:xfrm>
                  <a:off x="18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6" name="Rectangle 8">
                  <a:extLst>
                    <a:ext uri="{FF2B5EF4-FFF2-40B4-BE49-F238E27FC236}">
                      <a16:creationId xmlns:a16="http://schemas.microsoft.com/office/drawing/2014/main" xmlns="" id="{BC66D86A-5F10-8295-0D82-50F4EE864C4F}"/>
                    </a:ext>
                  </a:extLst>
                </p:cNvPr>
                <p:cNvSpPr>
                  <a:spLocks noChangeArrowheads="1"/>
                </p:cNvSpPr>
                <p:nvPr/>
              </p:nvSpPr>
              <p:spPr bwMode="auto">
                <a:xfrm>
                  <a:off x="21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7" name="Rectangle 9">
                  <a:extLst>
                    <a:ext uri="{FF2B5EF4-FFF2-40B4-BE49-F238E27FC236}">
                      <a16:creationId xmlns:a16="http://schemas.microsoft.com/office/drawing/2014/main" xmlns="" id="{198B4D54-94E1-DD3A-4374-7E57D52583FF}"/>
                    </a:ext>
                  </a:extLst>
                </p:cNvPr>
                <p:cNvSpPr>
                  <a:spLocks noChangeArrowheads="1"/>
                </p:cNvSpPr>
                <p:nvPr/>
              </p:nvSpPr>
              <p:spPr bwMode="auto">
                <a:xfrm>
                  <a:off x="23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8" name="Rectangle 10">
                  <a:extLst>
                    <a:ext uri="{FF2B5EF4-FFF2-40B4-BE49-F238E27FC236}">
                      <a16:creationId xmlns:a16="http://schemas.microsoft.com/office/drawing/2014/main" xmlns="" id="{B444C46F-9548-9D3F-2C9C-BE38D35C5B6E}"/>
                    </a:ext>
                  </a:extLst>
                </p:cNvPr>
                <p:cNvSpPr>
                  <a:spLocks noChangeArrowheads="1"/>
                </p:cNvSpPr>
                <p:nvPr/>
              </p:nvSpPr>
              <p:spPr bwMode="auto">
                <a:xfrm>
                  <a:off x="25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29" name="Rectangle 11">
                  <a:extLst>
                    <a:ext uri="{FF2B5EF4-FFF2-40B4-BE49-F238E27FC236}">
                      <a16:creationId xmlns:a16="http://schemas.microsoft.com/office/drawing/2014/main" xmlns="" id="{A761FC18-DB58-2F44-695B-EE1760947358}"/>
                    </a:ext>
                  </a:extLst>
                </p:cNvPr>
                <p:cNvSpPr>
                  <a:spLocks noChangeArrowheads="1"/>
                </p:cNvSpPr>
                <p:nvPr/>
              </p:nvSpPr>
              <p:spPr bwMode="auto">
                <a:xfrm>
                  <a:off x="28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0" name="Rectangle 12">
                  <a:extLst>
                    <a:ext uri="{FF2B5EF4-FFF2-40B4-BE49-F238E27FC236}">
                      <a16:creationId xmlns:a16="http://schemas.microsoft.com/office/drawing/2014/main" xmlns="" id="{F20B8F84-5EC2-15BB-7973-AD3193970AFF}"/>
                    </a:ext>
                  </a:extLst>
                </p:cNvPr>
                <p:cNvSpPr>
                  <a:spLocks noChangeArrowheads="1"/>
                </p:cNvSpPr>
                <p:nvPr/>
              </p:nvSpPr>
              <p:spPr bwMode="auto">
                <a:xfrm>
                  <a:off x="30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1" name="Rectangle 13">
                  <a:extLst>
                    <a:ext uri="{FF2B5EF4-FFF2-40B4-BE49-F238E27FC236}">
                      <a16:creationId xmlns:a16="http://schemas.microsoft.com/office/drawing/2014/main" xmlns="" id="{A4825468-C915-568D-FC72-52EE8373FA01}"/>
                    </a:ext>
                  </a:extLst>
                </p:cNvPr>
                <p:cNvSpPr>
                  <a:spLocks noChangeArrowheads="1"/>
                </p:cNvSpPr>
                <p:nvPr/>
              </p:nvSpPr>
              <p:spPr bwMode="auto">
                <a:xfrm>
                  <a:off x="33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2" name="Rectangle 14">
                  <a:extLst>
                    <a:ext uri="{FF2B5EF4-FFF2-40B4-BE49-F238E27FC236}">
                      <a16:creationId xmlns:a16="http://schemas.microsoft.com/office/drawing/2014/main" xmlns="" id="{390692EA-60C7-61A3-AEAB-29DAD4D80C40}"/>
                    </a:ext>
                  </a:extLst>
                </p:cNvPr>
                <p:cNvSpPr>
                  <a:spLocks noChangeArrowheads="1"/>
                </p:cNvSpPr>
                <p:nvPr/>
              </p:nvSpPr>
              <p:spPr bwMode="auto">
                <a:xfrm>
                  <a:off x="35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3" name="Rectangle 15">
                  <a:extLst>
                    <a:ext uri="{FF2B5EF4-FFF2-40B4-BE49-F238E27FC236}">
                      <a16:creationId xmlns:a16="http://schemas.microsoft.com/office/drawing/2014/main" xmlns="" id="{A1FE6E6E-F2CE-B527-1325-4926B70FA676}"/>
                    </a:ext>
                  </a:extLst>
                </p:cNvPr>
                <p:cNvSpPr>
                  <a:spLocks noChangeArrowheads="1"/>
                </p:cNvSpPr>
                <p:nvPr/>
              </p:nvSpPr>
              <p:spPr bwMode="auto">
                <a:xfrm>
                  <a:off x="37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4" name="Rectangle 16">
                  <a:extLst>
                    <a:ext uri="{FF2B5EF4-FFF2-40B4-BE49-F238E27FC236}">
                      <a16:creationId xmlns:a16="http://schemas.microsoft.com/office/drawing/2014/main" xmlns="" id="{B916953E-1EC9-C2A0-5517-2AB0654D0488}"/>
                    </a:ext>
                  </a:extLst>
                </p:cNvPr>
                <p:cNvSpPr>
                  <a:spLocks noChangeArrowheads="1"/>
                </p:cNvSpPr>
                <p:nvPr/>
              </p:nvSpPr>
              <p:spPr bwMode="auto">
                <a:xfrm>
                  <a:off x="40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5" name="Rectangle 17">
                  <a:extLst>
                    <a:ext uri="{FF2B5EF4-FFF2-40B4-BE49-F238E27FC236}">
                      <a16:creationId xmlns:a16="http://schemas.microsoft.com/office/drawing/2014/main" xmlns="" id="{EE4D622D-066E-5A66-BA0E-73539B2B8F7C}"/>
                    </a:ext>
                  </a:extLst>
                </p:cNvPr>
                <p:cNvSpPr>
                  <a:spLocks noChangeArrowheads="1"/>
                </p:cNvSpPr>
                <p:nvPr/>
              </p:nvSpPr>
              <p:spPr bwMode="auto">
                <a:xfrm>
                  <a:off x="42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836" name="Rectangle 18">
                  <a:extLst>
                    <a:ext uri="{FF2B5EF4-FFF2-40B4-BE49-F238E27FC236}">
                      <a16:creationId xmlns:a16="http://schemas.microsoft.com/office/drawing/2014/main" xmlns="" id="{7327A88E-C916-747A-C734-D26ED0BE0942}"/>
                    </a:ext>
                  </a:extLst>
                </p:cNvPr>
                <p:cNvSpPr>
                  <a:spLocks noChangeArrowheads="1"/>
                </p:cNvSpPr>
                <p:nvPr/>
              </p:nvSpPr>
              <p:spPr bwMode="auto">
                <a:xfrm>
                  <a:off x="45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grpSp>
          <p:sp>
            <p:nvSpPr>
              <p:cNvPr id="29792" name="Text Box 19">
                <a:extLst>
                  <a:ext uri="{FF2B5EF4-FFF2-40B4-BE49-F238E27FC236}">
                    <a16:creationId xmlns:a16="http://schemas.microsoft.com/office/drawing/2014/main" xmlns="" id="{A79B8AD7-64FB-955C-E802-B0D47E9CAE88}"/>
                  </a:ext>
                </a:extLst>
              </p:cNvPr>
              <p:cNvSpPr txBox="1">
                <a:spLocks noChangeArrowheads="1"/>
              </p:cNvSpPr>
              <p:nvPr/>
            </p:nvSpPr>
            <p:spPr bwMode="auto">
              <a:xfrm>
                <a:off x="2061265" y="5195736"/>
                <a:ext cx="3472469" cy="3695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Times New Roman" panose="02020603050405020304" pitchFamily="18" charset="0"/>
                  </a:rPr>
                  <a:t>Input Image Table Word 0</a:t>
                </a:r>
              </a:p>
            </p:txBody>
          </p:sp>
          <p:sp>
            <p:nvSpPr>
              <p:cNvPr id="29793" name="TextBox 64">
                <a:extLst>
                  <a:ext uri="{FF2B5EF4-FFF2-40B4-BE49-F238E27FC236}">
                    <a16:creationId xmlns:a16="http://schemas.microsoft.com/office/drawing/2014/main" xmlns="" id="{2671E683-A93C-5C3D-9405-846C104902AF}"/>
                  </a:ext>
                </a:extLst>
              </p:cNvPr>
              <p:cNvSpPr txBox="1">
                <a:spLocks noChangeArrowheads="1"/>
              </p:cNvSpPr>
              <p:nvPr/>
            </p:nvSpPr>
            <p:spPr bwMode="auto">
              <a:xfrm>
                <a:off x="107504" y="6145559"/>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15</a:t>
                </a:r>
              </a:p>
            </p:txBody>
          </p:sp>
          <p:sp>
            <p:nvSpPr>
              <p:cNvPr id="29794" name="TextBox 65">
                <a:extLst>
                  <a:ext uri="{FF2B5EF4-FFF2-40B4-BE49-F238E27FC236}">
                    <a16:creationId xmlns:a16="http://schemas.microsoft.com/office/drawing/2014/main" xmlns="" id="{54F4B64D-84C5-2101-E56C-CCEC72ECC64B}"/>
                  </a:ext>
                </a:extLst>
              </p:cNvPr>
              <p:cNvSpPr txBox="1">
                <a:spLocks noChangeArrowheads="1"/>
              </p:cNvSpPr>
              <p:nvPr/>
            </p:nvSpPr>
            <p:spPr bwMode="auto">
              <a:xfrm>
                <a:off x="535390" y="6145559"/>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14</a:t>
                </a:r>
              </a:p>
            </p:txBody>
          </p:sp>
          <p:sp>
            <p:nvSpPr>
              <p:cNvPr id="29795" name="TextBox 66">
                <a:extLst>
                  <a:ext uri="{FF2B5EF4-FFF2-40B4-BE49-F238E27FC236}">
                    <a16:creationId xmlns:a16="http://schemas.microsoft.com/office/drawing/2014/main" xmlns="" id="{D45624D8-9F6C-CC09-B406-DC41F75F3FF4}"/>
                  </a:ext>
                </a:extLst>
              </p:cNvPr>
              <p:cNvSpPr txBox="1">
                <a:spLocks noChangeArrowheads="1"/>
              </p:cNvSpPr>
              <p:nvPr/>
            </p:nvSpPr>
            <p:spPr bwMode="auto">
              <a:xfrm>
                <a:off x="899592" y="6138420"/>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13</a:t>
                </a:r>
              </a:p>
            </p:txBody>
          </p:sp>
          <p:sp>
            <p:nvSpPr>
              <p:cNvPr id="29796" name="TextBox 67">
                <a:extLst>
                  <a:ext uri="{FF2B5EF4-FFF2-40B4-BE49-F238E27FC236}">
                    <a16:creationId xmlns:a16="http://schemas.microsoft.com/office/drawing/2014/main" xmlns="" id="{29B7DC8B-CE44-9EB8-CBAA-BC377A6ABDB0}"/>
                  </a:ext>
                </a:extLst>
              </p:cNvPr>
              <p:cNvSpPr txBox="1">
                <a:spLocks noChangeArrowheads="1"/>
              </p:cNvSpPr>
              <p:nvPr/>
            </p:nvSpPr>
            <p:spPr bwMode="auto">
              <a:xfrm>
                <a:off x="1259632" y="6138419"/>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12</a:t>
                </a:r>
              </a:p>
            </p:txBody>
          </p:sp>
          <p:sp>
            <p:nvSpPr>
              <p:cNvPr id="29797" name="TextBox 68">
                <a:extLst>
                  <a:ext uri="{FF2B5EF4-FFF2-40B4-BE49-F238E27FC236}">
                    <a16:creationId xmlns:a16="http://schemas.microsoft.com/office/drawing/2014/main" xmlns="" id="{F2CB7E05-5AF4-A9A3-6BBB-DFB4A200FD5D}"/>
                  </a:ext>
                </a:extLst>
              </p:cNvPr>
              <p:cNvSpPr txBox="1">
                <a:spLocks noChangeArrowheads="1"/>
              </p:cNvSpPr>
              <p:nvPr/>
            </p:nvSpPr>
            <p:spPr bwMode="auto">
              <a:xfrm>
                <a:off x="1697392" y="6136058"/>
                <a:ext cx="476780"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11</a:t>
                </a:r>
              </a:p>
            </p:txBody>
          </p:sp>
          <p:sp>
            <p:nvSpPr>
              <p:cNvPr id="29798" name="TextBox 69">
                <a:extLst>
                  <a:ext uri="{FF2B5EF4-FFF2-40B4-BE49-F238E27FC236}">
                    <a16:creationId xmlns:a16="http://schemas.microsoft.com/office/drawing/2014/main" xmlns="" id="{7AB12DB9-1626-B70A-9F0A-F7ECD243FB30}"/>
                  </a:ext>
                </a:extLst>
              </p:cNvPr>
              <p:cNvSpPr txBox="1">
                <a:spLocks noChangeArrowheads="1"/>
              </p:cNvSpPr>
              <p:nvPr/>
            </p:nvSpPr>
            <p:spPr bwMode="auto">
              <a:xfrm>
                <a:off x="2051721" y="6136058"/>
                <a:ext cx="485671"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10</a:t>
                </a:r>
              </a:p>
            </p:txBody>
          </p:sp>
          <p:sp>
            <p:nvSpPr>
              <p:cNvPr id="29799" name="TextBox 70">
                <a:extLst>
                  <a:ext uri="{FF2B5EF4-FFF2-40B4-BE49-F238E27FC236}">
                    <a16:creationId xmlns:a16="http://schemas.microsoft.com/office/drawing/2014/main" xmlns="" id="{0C5AD6F7-7B41-BA77-48BE-C7A0EE85B8CD}"/>
                  </a:ext>
                </a:extLst>
              </p:cNvPr>
              <p:cNvSpPr txBox="1">
                <a:spLocks noChangeArrowheads="1"/>
              </p:cNvSpPr>
              <p:nvPr/>
            </p:nvSpPr>
            <p:spPr bwMode="auto">
              <a:xfrm>
                <a:off x="2459224"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9</a:t>
                </a:r>
              </a:p>
            </p:txBody>
          </p:sp>
          <p:sp>
            <p:nvSpPr>
              <p:cNvPr id="29800" name="TextBox 71">
                <a:extLst>
                  <a:ext uri="{FF2B5EF4-FFF2-40B4-BE49-F238E27FC236}">
                    <a16:creationId xmlns:a16="http://schemas.microsoft.com/office/drawing/2014/main" xmlns="" id="{A101470A-3FBB-14FD-C171-5AB57DAB2BDF}"/>
                  </a:ext>
                </a:extLst>
              </p:cNvPr>
              <p:cNvSpPr txBox="1">
                <a:spLocks noChangeArrowheads="1"/>
              </p:cNvSpPr>
              <p:nvPr/>
            </p:nvSpPr>
            <p:spPr bwMode="auto">
              <a:xfrm>
                <a:off x="3231496"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7</a:t>
                </a:r>
              </a:p>
            </p:txBody>
          </p:sp>
          <p:sp>
            <p:nvSpPr>
              <p:cNvPr id="29801" name="TextBox 72">
                <a:extLst>
                  <a:ext uri="{FF2B5EF4-FFF2-40B4-BE49-F238E27FC236}">
                    <a16:creationId xmlns:a16="http://schemas.microsoft.com/office/drawing/2014/main" xmlns="" id="{9C28B3A7-13F1-8998-C6A2-D05A398C2FF2}"/>
                  </a:ext>
                </a:extLst>
              </p:cNvPr>
              <p:cNvSpPr txBox="1">
                <a:spLocks noChangeArrowheads="1"/>
              </p:cNvSpPr>
              <p:nvPr/>
            </p:nvSpPr>
            <p:spPr bwMode="auto">
              <a:xfrm>
                <a:off x="2839011"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8</a:t>
                </a:r>
              </a:p>
            </p:txBody>
          </p:sp>
          <p:sp>
            <p:nvSpPr>
              <p:cNvPr id="29802" name="TextBox 73">
                <a:extLst>
                  <a:ext uri="{FF2B5EF4-FFF2-40B4-BE49-F238E27FC236}">
                    <a16:creationId xmlns:a16="http://schemas.microsoft.com/office/drawing/2014/main" xmlns="" id="{9F64FC5E-655E-6542-F7AF-84108D9707CA}"/>
                  </a:ext>
                </a:extLst>
              </p:cNvPr>
              <p:cNvSpPr txBox="1">
                <a:spLocks noChangeArrowheads="1"/>
              </p:cNvSpPr>
              <p:nvPr/>
            </p:nvSpPr>
            <p:spPr bwMode="auto">
              <a:xfrm>
                <a:off x="3630177"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6</a:t>
                </a:r>
              </a:p>
            </p:txBody>
          </p:sp>
          <p:sp>
            <p:nvSpPr>
              <p:cNvPr id="29803" name="TextBox 74">
                <a:extLst>
                  <a:ext uri="{FF2B5EF4-FFF2-40B4-BE49-F238E27FC236}">
                    <a16:creationId xmlns:a16="http://schemas.microsoft.com/office/drawing/2014/main" xmlns="" id="{69E58B59-60ED-A306-6661-2B6514DCF076}"/>
                  </a:ext>
                </a:extLst>
              </p:cNvPr>
              <p:cNvSpPr txBox="1">
                <a:spLocks noChangeArrowheads="1"/>
              </p:cNvSpPr>
              <p:nvPr/>
            </p:nvSpPr>
            <p:spPr bwMode="auto">
              <a:xfrm>
                <a:off x="4023740"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5</a:t>
                </a:r>
              </a:p>
            </p:txBody>
          </p:sp>
          <p:sp>
            <p:nvSpPr>
              <p:cNvPr id="29804" name="TextBox 75">
                <a:extLst>
                  <a:ext uri="{FF2B5EF4-FFF2-40B4-BE49-F238E27FC236}">
                    <a16:creationId xmlns:a16="http://schemas.microsoft.com/office/drawing/2014/main" xmlns="" id="{0B6522BC-0BF3-0F71-9742-D393D32949EE}"/>
                  </a:ext>
                </a:extLst>
              </p:cNvPr>
              <p:cNvSpPr txBox="1">
                <a:spLocks noChangeArrowheads="1"/>
              </p:cNvSpPr>
              <p:nvPr/>
            </p:nvSpPr>
            <p:spPr bwMode="auto">
              <a:xfrm>
                <a:off x="4388469" y="614555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4</a:t>
                </a:r>
              </a:p>
            </p:txBody>
          </p:sp>
          <p:sp>
            <p:nvSpPr>
              <p:cNvPr id="29805" name="TextBox 76">
                <a:extLst>
                  <a:ext uri="{FF2B5EF4-FFF2-40B4-BE49-F238E27FC236}">
                    <a16:creationId xmlns:a16="http://schemas.microsoft.com/office/drawing/2014/main" xmlns="" id="{E15E4698-F70F-F99D-0B12-9CC19B667039}"/>
                  </a:ext>
                </a:extLst>
              </p:cNvPr>
              <p:cNvSpPr txBox="1">
                <a:spLocks noChangeArrowheads="1"/>
              </p:cNvSpPr>
              <p:nvPr/>
            </p:nvSpPr>
            <p:spPr bwMode="auto">
              <a:xfrm>
                <a:off x="4768256" y="6160148"/>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3</a:t>
                </a:r>
              </a:p>
            </p:txBody>
          </p:sp>
          <p:sp>
            <p:nvSpPr>
              <p:cNvPr id="29806" name="TextBox 77">
                <a:extLst>
                  <a:ext uri="{FF2B5EF4-FFF2-40B4-BE49-F238E27FC236}">
                    <a16:creationId xmlns:a16="http://schemas.microsoft.com/office/drawing/2014/main" xmlns="" id="{F91172FA-53F6-79D1-8938-2AC5D88E244E}"/>
                  </a:ext>
                </a:extLst>
              </p:cNvPr>
              <p:cNvSpPr txBox="1">
                <a:spLocks noChangeArrowheads="1"/>
              </p:cNvSpPr>
              <p:nvPr/>
            </p:nvSpPr>
            <p:spPr bwMode="auto">
              <a:xfrm>
                <a:off x="5154863" y="6160149"/>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2</a:t>
                </a:r>
              </a:p>
            </p:txBody>
          </p:sp>
          <p:sp>
            <p:nvSpPr>
              <p:cNvPr id="29807" name="TextBox 78">
                <a:extLst>
                  <a:ext uri="{FF2B5EF4-FFF2-40B4-BE49-F238E27FC236}">
                    <a16:creationId xmlns:a16="http://schemas.microsoft.com/office/drawing/2014/main" xmlns="" id="{3E6D04F5-C34C-BE19-6E22-2BFD0BF396B3}"/>
                  </a:ext>
                </a:extLst>
              </p:cNvPr>
              <p:cNvSpPr txBox="1">
                <a:spLocks noChangeArrowheads="1"/>
              </p:cNvSpPr>
              <p:nvPr/>
            </p:nvSpPr>
            <p:spPr bwMode="auto">
              <a:xfrm>
                <a:off x="5541469" y="6153506"/>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a:t>
                </a:r>
              </a:p>
            </p:txBody>
          </p:sp>
          <p:sp>
            <p:nvSpPr>
              <p:cNvPr id="29808" name="TextBox 79">
                <a:extLst>
                  <a:ext uri="{FF2B5EF4-FFF2-40B4-BE49-F238E27FC236}">
                    <a16:creationId xmlns:a16="http://schemas.microsoft.com/office/drawing/2014/main" xmlns="" id="{3DFD522B-3FA6-C931-53CD-D5C7B9500870}"/>
                  </a:ext>
                </a:extLst>
              </p:cNvPr>
              <p:cNvSpPr txBox="1">
                <a:spLocks noChangeArrowheads="1"/>
              </p:cNvSpPr>
              <p:nvPr/>
            </p:nvSpPr>
            <p:spPr bwMode="auto">
              <a:xfrm>
                <a:off x="5940153" y="6153506"/>
                <a:ext cx="365964" cy="307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0</a:t>
                </a:r>
              </a:p>
            </p:txBody>
          </p:sp>
          <p:sp>
            <p:nvSpPr>
              <p:cNvPr id="29809" name="TextBox 84">
                <a:extLst>
                  <a:ext uri="{FF2B5EF4-FFF2-40B4-BE49-F238E27FC236}">
                    <a16:creationId xmlns:a16="http://schemas.microsoft.com/office/drawing/2014/main" xmlns="" id="{D7929667-4883-B569-4993-39F96905F534}"/>
                  </a:ext>
                </a:extLst>
              </p:cNvPr>
              <p:cNvSpPr txBox="1">
                <a:spLocks noChangeArrowheads="1"/>
              </p:cNvSpPr>
              <p:nvPr/>
            </p:nvSpPr>
            <p:spPr bwMode="auto">
              <a:xfrm>
                <a:off x="168599" y="5746822"/>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0" name="TextBox 85">
                <a:extLst>
                  <a:ext uri="{FF2B5EF4-FFF2-40B4-BE49-F238E27FC236}">
                    <a16:creationId xmlns:a16="http://schemas.microsoft.com/office/drawing/2014/main" xmlns="" id="{9589DFC5-D8A8-359A-AA83-09C2D3D482FE}"/>
                  </a:ext>
                </a:extLst>
              </p:cNvPr>
              <p:cNvSpPr txBox="1">
                <a:spLocks noChangeArrowheads="1"/>
              </p:cNvSpPr>
              <p:nvPr/>
            </p:nvSpPr>
            <p:spPr bwMode="auto">
              <a:xfrm>
                <a:off x="1285280" y="5753396"/>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1" name="TextBox 86">
                <a:extLst>
                  <a:ext uri="{FF2B5EF4-FFF2-40B4-BE49-F238E27FC236}">
                    <a16:creationId xmlns:a16="http://schemas.microsoft.com/office/drawing/2014/main" xmlns="" id="{99AA95E5-D307-2FC5-6F00-08BDADA3C0BD}"/>
                  </a:ext>
                </a:extLst>
              </p:cNvPr>
              <p:cNvSpPr txBox="1">
                <a:spLocks noChangeArrowheads="1"/>
              </p:cNvSpPr>
              <p:nvPr/>
            </p:nvSpPr>
            <p:spPr bwMode="auto">
              <a:xfrm>
                <a:off x="561038" y="5733256"/>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2" name="TextBox 87">
                <a:extLst>
                  <a:ext uri="{FF2B5EF4-FFF2-40B4-BE49-F238E27FC236}">
                    <a16:creationId xmlns:a16="http://schemas.microsoft.com/office/drawing/2014/main" xmlns="" id="{B95B9773-F901-BE84-2A7C-B4A76738E8EA}"/>
                  </a:ext>
                </a:extLst>
              </p:cNvPr>
              <p:cNvSpPr txBox="1">
                <a:spLocks noChangeArrowheads="1"/>
              </p:cNvSpPr>
              <p:nvPr/>
            </p:nvSpPr>
            <p:spPr bwMode="auto">
              <a:xfrm>
                <a:off x="922665" y="5746822"/>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3" name="TextBox 88">
                <a:extLst>
                  <a:ext uri="{FF2B5EF4-FFF2-40B4-BE49-F238E27FC236}">
                    <a16:creationId xmlns:a16="http://schemas.microsoft.com/office/drawing/2014/main" xmlns="" id="{F48041FF-C152-1347-6478-174B23D78946}"/>
                  </a:ext>
                </a:extLst>
              </p:cNvPr>
              <p:cNvSpPr txBox="1">
                <a:spLocks noChangeArrowheads="1"/>
              </p:cNvSpPr>
              <p:nvPr/>
            </p:nvSpPr>
            <p:spPr bwMode="auto">
              <a:xfrm>
                <a:off x="1693271" y="574082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4" name="TextBox 89">
                <a:extLst>
                  <a:ext uri="{FF2B5EF4-FFF2-40B4-BE49-F238E27FC236}">
                    <a16:creationId xmlns:a16="http://schemas.microsoft.com/office/drawing/2014/main" xmlns="" id="{83EDF9D1-624D-8191-E9D0-241ABFFA0E4B}"/>
                  </a:ext>
                </a:extLst>
              </p:cNvPr>
              <p:cNvSpPr txBox="1">
                <a:spLocks noChangeArrowheads="1"/>
              </p:cNvSpPr>
              <p:nvPr/>
            </p:nvSpPr>
            <p:spPr bwMode="auto">
              <a:xfrm>
                <a:off x="2439987" y="574082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5" name="TextBox 90">
                <a:extLst>
                  <a:ext uri="{FF2B5EF4-FFF2-40B4-BE49-F238E27FC236}">
                    <a16:creationId xmlns:a16="http://schemas.microsoft.com/office/drawing/2014/main" xmlns="" id="{3CF733BE-F6E1-A9C7-D1F4-6C9AC7DC12F7}"/>
                  </a:ext>
                </a:extLst>
              </p:cNvPr>
              <p:cNvSpPr txBox="1">
                <a:spLocks noChangeArrowheads="1"/>
              </p:cNvSpPr>
              <p:nvPr/>
            </p:nvSpPr>
            <p:spPr bwMode="auto">
              <a:xfrm>
                <a:off x="2073677" y="5734253"/>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6" name="TextBox 91">
                <a:extLst>
                  <a:ext uri="{FF2B5EF4-FFF2-40B4-BE49-F238E27FC236}">
                    <a16:creationId xmlns:a16="http://schemas.microsoft.com/office/drawing/2014/main" xmlns="" id="{7BFE2460-C358-C764-C8DF-2070EEB021A9}"/>
                  </a:ext>
                </a:extLst>
              </p:cNvPr>
              <p:cNvSpPr txBox="1">
                <a:spLocks noChangeArrowheads="1"/>
              </p:cNvSpPr>
              <p:nvPr/>
            </p:nvSpPr>
            <p:spPr bwMode="auto">
              <a:xfrm>
                <a:off x="2829336" y="573856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7" name="TextBox 92">
                <a:extLst>
                  <a:ext uri="{FF2B5EF4-FFF2-40B4-BE49-F238E27FC236}">
                    <a16:creationId xmlns:a16="http://schemas.microsoft.com/office/drawing/2014/main" xmlns="" id="{37643DEE-3794-92E1-012C-B91E42256DB3}"/>
                  </a:ext>
                </a:extLst>
              </p:cNvPr>
              <p:cNvSpPr txBox="1">
                <a:spLocks noChangeArrowheads="1"/>
              </p:cNvSpPr>
              <p:nvPr/>
            </p:nvSpPr>
            <p:spPr bwMode="auto">
              <a:xfrm>
                <a:off x="3217271" y="5742729"/>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1</a:t>
                </a:r>
              </a:p>
            </p:txBody>
          </p:sp>
          <p:sp>
            <p:nvSpPr>
              <p:cNvPr id="29818" name="TextBox 93">
                <a:extLst>
                  <a:ext uri="{FF2B5EF4-FFF2-40B4-BE49-F238E27FC236}">
                    <a16:creationId xmlns:a16="http://schemas.microsoft.com/office/drawing/2014/main" xmlns="" id="{5AAD130E-6E8C-DD89-2A2E-6BE644A641F9}"/>
                  </a:ext>
                </a:extLst>
              </p:cNvPr>
              <p:cNvSpPr txBox="1">
                <a:spLocks noChangeArrowheads="1"/>
              </p:cNvSpPr>
              <p:nvPr/>
            </p:nvSpPr>
            <p:spPr bwMode="auto">
              <a:xfrm>
                <a:off x="3591706" y="5746483"/>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19" name="TextBox 94">
                <a:extLst>
                  <a:ext uri="{FF2B5EF4-FFF2-40B4-BE49-F238E27FC236}">
                    <a16:creationId xmlns:a16="http://schemas.microsoft.com/office/drawing/2014/main" xmlns="" id="{9BD88FBA-9D2C-EEA9-BC34-9A6583810C0A}"/>
                  </a:ext>
                </a:extLst>
              </p:cNvPr>
              <p:cNvSpPr txBox="1">
                <a:spLocks noChangeArrowheads="1"/>
              </p:cNvSpPr>
              <p:nvPr/>
            </p:nvSpPr>
            <p:spPr bwMode="auto">
              <a:xfrm>
                <a:off x="3940426" y="575096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820" name="TextBox 95">
                <a:extLst>
                  <a:ext uri="{FF2B5EF4-FFF2-40B4-BE49-F238E27FC236}">
                    <a16:creationId xmlns:a16="http://schemas.microsoft.com/office/drawing/2014/main" xmlns="" id="{2F65790E-4DDB-1A38-38E8-1DBA6E0B55AA}"/>
                  </a:ext>
                </a:extLst>
              </p:cNvPr>
              <p:cNvSpPr txBox="1">
                <a:spLocks noChangeArrowheads="1"/>
              </p:cNvSpPr>
              <p:nvPr/>
            </p:nvSpPr>
            <p:spPr bwMode="auto">
              <a:xfrm>
                <a:off x="4366071" y="5740827"/>
                <a:ext cx="417267" cy="400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grpSp>
        <p:sp>
          <p:nvSpPr>
            <p:cNvPr id="29787" name="TextBox 53">
              <a:extLst>
                <a:ext uri="{FF2B5EF4-FFF2-40B4-BE49-F238E27FC236}">
                  <a16:creationId xmlns:a16="http://schemas.microsoft.com/office/drawing/2014/main" xmlns="" id="{1D500212-1DFD-3516-A084-B0DB989DE785}"/>
                </a:ext>
              </a:extLst>
            </p:cNvPr>
            <p:cNvSpPr txBox="1">
              <a:spLocks noChangeArrowheads="1"/>
            </p:cNvSpPr>
            <p:nvPr/>
          </p:nvSpPr>
          <p:spPr bwMode="auto">
            <a:xfrm>
              <a:off x="6092503" y="3400177"/>
              <a:ext cx="417234" cy="40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88" name="TextBox 54">
              <a:extLst>
                <a:ext uri="{FF2B5EF4-FFF2-40B4-BE49-F238E27FC236}">
                  <a16:creationId xmlns:a16="http://schemas.microsoft.com/office/drawing/2014/main" xmlns="" id="{4A62C130-ECD1-A9B8-3E5F-53A25CC27952}"/>
                </a:ext>
              </a:extLst>
            </p:cNvPr>
            <p:cNvSpPr txBox="1">
              <a:spLocks noChangeArrowheads="1"/>
            </p:cNvSpPr>
            <p:nvPr/>
          </p:nvSpPr>
          <p:spPr bwMode="auto">
            <a:xfrm>
              <a:off x="4986016" y="3417640"/>
              <a:ext cx="417234" cy="40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89" name="TextBox 55">
              <a:extLst>
                <a:ext uri="{FF2B5EF4-FFF2-40B4-BE49-F238E27FC236}">
                  <a16:creationId xmlns:a16="http://schemas.microsoft.com/office/drawing/2014/main" xmlns="" id="{88A4FEBA-8477-4B6A-FE63-2E1C3F57D953}"/>
                </a:ext>
              </a:extLst>
            </p:cNvPr>
            <p:cNvSpPr txBox="1">
              <a:spLocks noChangeArrowheads="1"/>
            </p:cNvSpPr>
            <p:nvPr/>
          </p:nvSpPr>
          <p:spPr bwMode="auto">
            <a:xfrm>
              <a:off x="5708328" y="3408115"/>
              <a:ext cx="417234" cy="40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90" name="TextBox 56">
              <a:extLst>
                <a:ext uri="{FF2B5EF4-FFF2-40B4-BE49-F238E27FC236}">
                  <a16:creationId xmlns:a16="http://schemas.microsoft.com/office/drawing/2014/main" xmlns="" id="{84C3870C-17EA-1805-130C-9179B1102017}"/>
                </a:ext>
              </a:extLst>
            </p:cNvPr>
            <p:cNvSpPr txBox="1">
              <a:spLocks noChangeArrowheads="1"/>
            </p:cNvSpPr>
            <p:nvPr/>
          </p:nvSpPr>
          <p:spPr bwMode="auto">
            <a:xfrm>
              <a:off x="5340028" y="3411290"/>
              <a:ext cx="417234" cy="400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grpSp>
      <p:grpSp>
        <p:nvGrpSpPr>
          <p:cNvPr id="5" name="Group 68">
            <a:extLst>
              <a:ext uri="{FF2B5EF4-FFF2-40B4-BE49-F238E27FC236}">
                <a16:creationId xmlns:a16="http://schemas.microsoft.com/office/drawing/2014/main" xmlns="" id="{B0F8C2A6-15EC-6E75-D735-B9EB5A702517}"/>
              </a:ext>
            </a:extLst>
          </p:cNvPr>
          <p:cNvGrpSpPr>
            <a:grpSpLocks/>
          </p:cNvGrpSpPr>
          <p:nvPr/>
        </p:nvGrpSpPr>
        <p:grpSpPr bwMode="auto">
          <a:xfrm>
            <a:off x="1144192" y="1073152"/>
            <a:ext cx="3210477" cy="1891745"/>
            <a:chOff x="373063" y="4391025"/>
            <a:chExt cx="4280637" cy="1891745"/>
          </a:xfrm>
        </p:grpSpPr>
        <p:sp>
          <p:nvSpPr>
            <p:cNvPr id="29776" name="TextBox 57">
              <a:extLst>
                <a:ext uri="{FF2B5EF4-FFF2-40B4-BE49-F238E27FC236}">
                  <a16:creationId xmlns:a16="http://schemas.microsoft.com/office/drawing/2014/main" xmlns="" id="{22F77FB8-5E20-7768-F7C0-6B59D989F050}"/>
                </a:ext>
              </a:extLst>
            </p:cNvPr>
            <p:cNvSpPr txBox="1">
              <a:spLocks noChangeArrowheads="1"/>
            </p:cNvSpPr>
            <p:nvPr/>
          </p:nvSpPr>
          <p:spPr bwMode="auto">
            <a:xfrm>
              <a:off x="1995488" y="5002213"/>
              <a:ext cx="11503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I:0/7</a:t>
              </a:r>
            </a:p>
          </p:txBody>
        </p:sp>
        <p:sp>
          <p:nvSpPr>
            <p:cNvPr id="29777" name="TextBox 58">
              <a:extLst>
                <a:ext uri="{FF2B5EF4-FFF2-40B4-BE49-F238E27FC236}">
                  <a16:creationId xmlns:a16="http://schemas.microsoft.com/office/drawing/2014/main" xmlns="" id="{A2983585-8106-333C-7F13-589DFB54ACD3}"/>
                </a:ext>
              </a:extLst>
            </p:cNvPr>
            <p:cNvSpPr txBox="1">
              <a:spLocks noChangeArrowheads="1"/>
            </p:cNvSpPr>
            <p:nvPr/>
          </p:nvSpPr>
          <p:spPr bwMode="auto">
            <a:xfrm>
              <a:off x="373063" y="4741863"/>
              <a:ext cx="140756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sp>
          <p:nvSpPr>
            <p:cNvPr id="29778" name="TextBox 59">
              <a:extLst>
                <a:ext uri="{FF2B5EF4-FFF2-40B4-BE49-F238E27FC236}">
                  <a16:creationId xmlns:a16="http://schemas.microsoft.com/office/drawing/2014/main" xmlns="" id="{D58FDE78-BA8A-9CF1-EB2B-4238475008F7}"/>
                </a:ext>
              </a:extLst>
            </p:cNvPr>
            <p:cNvSpPr txBox="1">
              <a:spLocks noChangeArrowheads="1"/>
            </p:cNvSpPr>
            <p:nvPr/>
          </p:nvSpPr>
          <p:spPr bwMode="auto">
            <a:xfrm>
              <a:off x="1973263" y="5913438"/>
              <a:ext cx="115347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29779" name="TextBox 60">
              <a:extLst>
                <a:ext uri="{FF2B5EF4-FFF2-40B4-BE49-F238E27FC236}">
                  <a16:creationId xmlns:a16="http://schemas.microsoft.com/office/drawing/2014/main" xmlns="" id="{5449E698-0EF4-7D4C-CFDA-432349F8C2AE}"/>
                </a:ext>
              </a:extLst>
            </p:cNvPr>
            <p:cNvSpPr txBox="1">
              <a:spLocks noChangeArrowheads="1"/>
            </p:cNvSpPr>
            <p:nvPr/>
          </p:nvSpPr>
          <p:spPr bwMode="auto">
            <a:xfrm>
              <a:off x="3800475" y="4710113"/>
              <a:ext cx="853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62" name="Straight Arrow Connector 61">
              <a:extLst>
                <a:ext uri="{FF2B5EF4-FFF2-40B4-BE49-F238E27FC236}">
                  <a16:creationId xmlns:a16="http://schemas.microsoft.com/office/drawing/2014/main" xmlns="" id="{5777CE44-4691-B70B-5D59-E9203546360D}"/>
                </a:ext>
              </a:extLst>
            </p:cNvPr>
            <p:cNvCxnSpPr>
              <a:endCxn id="29776" idx="1"/>
            </p:cNvCxnSpPr>
            <p:nvPr/>
          </p:nvCxnSpPr>
          <p:spPr bwMode="auto">
            <a:xfrm>
              <a:off x="1208088" y="5111750"/>
              <a:ext cx="787400" cy="15207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xmlns="" id="{294773B5-3EE5-E886-3423-7A16A515868F}"/>
                </a:ext>
              </a:extLst>
            </p:cNvPr>
            <p:cNvCxnSpPr>
              <a:cxnSpLocks/>
              <a:endCxn id="29776" idx="3"/>
            </p:cNvCxnSpPr>
            <p:nvPr/>
          </p:nvCxnSpPr>
          <p:spPr bwMode="auto">
            <a:xfrm flipH="1">
              <a:off x="3145805" y="4941888"/>
              <a:ext cx="799135" cy="3219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xmlns="" id="{5B9D287B-8C29-EACE-F664-E39B12335828}"/>
                </a:ext>
              </a:extLst>
            </p:cNvPr>
            <p:cNvCxnSpPr>
              <a:cxnSpLocks/>
            </p:cNvCxnSpPr>
            <p:nvPr/>
          </p:nvCxnSpPr>
          <p:spPr bwMode="auto">
            <a:xfrm flipV="1">
              <a:off x="2432050" y="5391150"/>
              <a:ext cx="0" cy="5921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9783" name="TextBox 64">
              <a:extLst>
                <a:ext uri="{FF2B5EF4-FFF2-40B4-BE49-F238E27FC236}">
                  <a16:creationId xmlns:a16="http://schemas.microsoft.com/office/drawing/2014/main" xmlns="" id="{4281341A-5B2C-C9BD-8683-998AD9F81AB0}"/>
                </a:ext>
              </a:extLst>
            </p:cNvPr>
            <p:cNvSpPr txBox="1">
              <a:spLocks noChangeArrowheads="1"/>
            </p:cNvSpPr>
            <p:nvPr/>
          </p:nvSpPr>
          <p:spPr bwMode="auto">
            <a:xfrm>
              <a:off x="1744663" y="4391025"/>
              <a:ext cx="9985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cxnSp>
          <p:nvCxnSpPr>
            <p:cNvPr id="66" name="Straight Arrow Connector 65">
              <a:extLst>
                <a:ext uri="{FF2B5EF4-FFF2-40B4-BE49-F238E27FC236}">
                  <a16:creationId xmlns:a16="http://schemas.microsoft.com/office/drawing/2014/main" xmlns="" id="{184C54A4-6657-BCC1-6D93-409EBF973741}"/>
                </a:ext>
              </a:extLst>
            </p:cNvPr>
            <p:cNvCxnSpPr>
              <a:cxnSpLocks/>
            </p:cNvCxnSpPr>
            <p:nvPr/>
          </p:nvCxnSpPr>
          <p:spPr bwMode="auto">
            <a:xfrm>
              <a:off x="2092325" y="4664075"/>
              <a:ext cx="141288" cy="4143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xmlns="" id="{02313212-2D2F-5B8D-D8FF-2500673493A1}"/>
                </a:ext>
              </a:extLst>
            </p:cNvPr>
            <p:cNvCxnSpPr>
              <a:cxnSpLocks/>
            </p:cNvCxnSpPr>
            <p:nvPr/>
          </p:nvCxnSpPr>
          <p:spPr bwMode="auto">
            <a:xfrm flipH="1">
              <a:off x="2659063" y="4579938"/>
              <a:ext cx="3048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sp>
        <p:nvSpPr>
          <p:cNvPr id="68" name="TextBox 67">
            <a:extLst>
              <a:ext uri="{FF2B5EF4-FFF2-40B4-BE49-F238E27FC236}">
                <a16:creationId xmlns:a16="http://schemas.microsoft.com/office/drawing/2014/main" xmlns="" id="{7797307D-3B53-3A5B-B4EE-18A53E6D1589}"/>
              </a:ext>
            </a:extLst>
          </p:cNvPr>
          <p:cNvSpPr txBox="1">
            <a:spLocks noChangeArrowheads="1"/>
          </p:cNvSpPr>
          <p:nvPr/>
        </p:nvSpPr>
        <p:spPr bwMode="auto">
          <a:xfrm>
            <a:off x="2771776" y="841375"/>
            <a:ext cx="91563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sp>
        <p:nvSpPr>
          <p:cNvPr id="118" name="TextBox 117">
            <a:extLst>
              <a:ext uri="{FF2B5EF4-FFF2-40B4-BE49-F238E27FC236}">
                <a16:creationId xmlns:a16="http://schemas.microsoft.com/office/drawing/2014/main" xmlns="" id="{DB8AD0A5-35AC-8DA8-F48F-76F2B3E2D492}"/>
              </a:ext>
            </a:extLst>
          </p:cNvPr>
          <p:cNvSpPr txBox="1">
            <a:spLocks noChangeArrowheads="1"/>
          </p:cNvSpPr>
          <p:nvPr/>
        </p:nvSpPr>
        <p:spPr bwMode="auto">
          <a:xfrm>
            <a:off x="1278731" y="4089400"/>
            <a:ext cx="105567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File Type</a:t>
            </a:r>
          </a:p>
        </p:txBody>
      </p:sp>
      <p:grpSp>
        <p:nvGrpSpPr>
          <p:cNvPr id="6" name="Group 118">
            <a:extLst>
              <a:ext uri="{FF2B5EF4-FFF2-40B4-BE49-F238E27FC236}">
                <a16:creationId xmlns:a16="http://schemas.microsoft.com/office/drawing/2014/main" xmlns="" id="{7861F298-9DD1-95FF-6D7E-45DADE0030D6}"/>
              </a:ext>
            </a:extLst>
          </p:cNvPr>
          <p:cNvGrpSpPr>
            <a:grpSpLocks/>
          </p:cNvGrpSpPr>
          <p:nvPr/>
        </p:nvGrpSpPr>
        <p:grpSpPr bwMode="auto">
          <a:xfrm>
            <a:off x="1778794" y="3654427"/>
            <a:ext cx="2584210" cy="2033033"/>
            <a:chOff x="5449888" y="4249738"/>
            <a:chExt cx="3445612" cy="2033032"/>
          </a:xfrm>
        </p:grpSpPr>
        <p:sp>
          <p:nvSpPr>
            <p:cNvPr id="29766" name="TextBox 119">
              <a:extLst>
                <a:ext uri="{FF2B5EF4-FFF2-40B4-BE49-F238E27FC236}">
                  <a16:creationId xmlns:a16="http://schemas.microsoft.com/office/drawing/2014/main" xmlns="" id="{EE581AD1-2CA1-8069-330C-C1265AF6B46E}"/>
                </a:ext>
              </a:extLst>
            </p:cNvPr>
            <p:cNvSpPr txBox="1">
              <a:spLocks noChangeArrowheads="1"/>
            </p:cNvSpPr>
            <p:nvPr/>
          </p:nvSpPr>
          <p:spPr bwMode="auto">
            <a:xfrm>
              <a:off x="6237288" y="4976813"/>
              <a:ext cx="157564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O:0/10</a:t>
              </a:r>
            </a:p>
          </p:txBody>
        </p:sp>
        <p:sp>
          <p:nvSpPr>
            <p:cNvPr id="29767" name="TextBox 120">
              <a:extLst>
                <a:ext uri="{FF2B5EF4-FFF2-40B4-BE49-F238E27FC236}">
                  <a16:creationId xmlns:a16="http://schemas.microsoft.com/office/drawing/2014/main" xmlns="" id="{51BCF1BB-E5D6-ED79-332E-255A277BBD88}"/>
                </a:ext>
              </a:extLst>
            </p:cNvPr>
            <p:cNvSpPr txBox="1">
              <a:spLocks noChangeArrowheads="1"/>
            </p:cNvSpPr>
            <p:nvPr/>
          </p:nvSpPr>
          <p:spPr bwMode="auto">
            <a:xfrm>
              <a:off x="6373813" y="5913438"/>
              <a:ext cx="11534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Word #</a:t>
              </a:r>
            </a:p>
          </p:txBody>
        </p:sp>
        <p:sp>
          <p:nvSpPr>
            <p:cNvPr id="29768" name="TextBox 121">
              <a:extLst>
                <a:ext uri="{FF2B5EF4-FFF2-40B4-BE49-F238E27FC236}">
                  <a16:creationId xmlns:a16="http://schemas.microsoft.com/office/drawing/2014/main" xmlns="" id="{92470FF9-936B-8611-63E8-1BB1B1F7643D}"/>
                </a:ext>
              </a:extLst>
            </p:cNvPr>
            <p:cNvSpPr txBox="1">
              <a:spLocks noChangeArrowheads="1"/>
            </p:cNvSpPr>
            <p:nvPr/>
          </p:nvSpPr>
          <p:spPr bwMode="auto">
            <a:xfrm>
              <a:off x="8042275" y="4683125"/>
              <a:ext cx="8532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Bit #</a:t>
              </a:r>
            </a:p>
          </p:txBody>
        </p:sp>
        <p:cxnSp>
          <p:nvCxnSpPr>
            <p:cNvPr id="123" name="Straight Arrow Connector 122">
              <a:extLst>
                <a:ext uri="{FF2B5EF4-FFF2-40B4-BE49-F238E27FC236}">
                  <a16:creationId xmlns:a16="http://schemas.microsoft.com/office/drawing/2014/main" xmlns="" id="{2839E848-839C-B5A8-6BA6-D390B281D2DA}"/>
                </a:ext>
              </a:extLst>
            </p:cNvPr>
            <p:cNvCxnSpPr>
              <a:endCxn id="29766" idx="1"/>
            </p:cNvCxnSpPr>
            <p:nvPr/>
          </p:nvCxnSpPr>
          <p:spPr bwMode="auto">
            <a:xfrm>
              <a:off x="5449888" y="5084763"/>
              <a:ext cx="787400" cy="15366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xmlns="" id="{94D16C0B-D66D-F857-9D14-A93FCB2DBA7A}"/>
                </a:ext>
              </a:extLst>
            </p:cNvPr>
            <p:cNvCxnSpPr>
              <a:cxnSpLocks/>
              <a:endCxn id="29766" idx="3"/>
            </p:cNvCxnSpPr>
            <p:nvPr/>
          </p:nvCxnSpPr>
          <p:spPr bwMode="auto">
            <a:xfrm flipH="1">
              <a:off x="7812933" y="4916488"/>
              <a:ext cx="373807" cy="32193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xmlns="" id="{0F257A87-7FAC-8E79-260C-55A7BB9AD8A7}"/>
                </a:ext>
              </a:extLst>
            </p:cNvPr>
            <p:cNvCxnSpPr>
              <a:cxnSpLocks/>
            </p:cNvCxnSpPr>
            <p:nvPr/>
          </p:nvCxnSpPr>
          <p:spPr bwMode="auto">
            <a:xfrm flipV="1">
              <a:off x="6834188" y="5391150"/>
              <a:ext cx="0" cy="59213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9772" name="TextBox 125">
              <a:extLst>
                <a:ext uri="{FF2B5EF4-FFF2-40B4-BE49-F238E27FC236}">
                  <a16:creationId xmlns:a16="http://schemas.microsoft.com/office/drawing/2014/main" xmlns="" id="{33F4994C-B2DC-CDD2-FC41-0CD2E81E4540}"/>
                </a:ext>
              </a:extLst>
            </p:cNvPr>
            <p:cNvSpPr txBox="1">
              <a:spLocks noChangeArrowheads="1"/>
            </p:cNvSpPr>
            <p:nvPr/>
          </p:nvSpPr>
          <p:spPr bwMode="auto">
            <a:xfrm>
              <a:off x="5986462" y="4365625"/>
              <a:ext cx="9985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Colon</a:t>
              </a:r>
            </a:p>
          </p:txBody>
        </p:sp>
        <p:cxnSp>
          <p:nvCxnSpPr>
            <p:cNvPr id="127" name="Straight Arrow Connector 126">
              <a:extLst>
                <a:ext uri="{FF2B5EF4-FFF2-40B4-BE49-F238E27FC236}">
                  <a16:creationId xmlns:a16="http://schemas.microsoft.com/office/drawing/2014/main" xmlns="" id="{336E7230-58CD-4ACA-39EE-3C1A28F1D66B}"/>
                </a:ext>
              </a:extLst>
            </p:cNvPr>
            <p:cNvCxnSpPr>
              <a:cxnSpLocks/>
            </p:cNvCxnSpPr>
            <p:nvPr/>
          </p:nvCxnSpPr>
          <p:spPr bwMode="auto">
            <a:xfrm>
              <a:off x="6469063" y="4660901"/>
              <a:ext cx="142875" cy="41433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xmlns="" id="{EED6D59C-A669-DCEA-4364-FFC4FC02F409}"/>
                </a:ext>
              </a:extLst>
            </p:cNvPr>
            <p:cNvCxnSpPr>
              <a:cxnSpLocks/>
            </p:cNvCxnSpPr>
            <p:nvPr/>
          </p:nvCxnSpPr>
          <p:spPr bwMode="auto">
            <a:xfrm flipH="1">
              <a:off x="7004051" y="4630738"/>
              <a:ext cx="304800" cy="44450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9775" name="TextBox 128">
              <a:extLst>
                <a:ext uri="{FF2B5EF4-FFF2-40B4-BE49-F238E27FC236}">
                  <a16:creationId xmlns:a16="http://schemas.microsoft.com/office/drawing/2014/main" xmlns="" id="{B37481FD-B79E-E594-E8EE-FAB4D401E5AC}"/>
                </a:ext>
              </a:extLst>
            </p:cNvPr>
            <p:cNvSpPr txBox="1">
              <a:spLocks noChangeArrowheads="1"/>
            </p:cNvSpPr>
            <p:nvPr/>
          </p:nvSpPr>
          <p:spPr bwMode="auto">
            <a:xfrm>
              <a:off x="6915150" y="4249738"/>
              <a:ext cx="12208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latin typeface="Times New Roman" panose="02020603050405020304" pitchFamily="18" charset="0"/>
                </a:rPr>
                <a:t>Hyphen</a:t>
              </a:r>
            </a:p>
          </p:txBody>
        </p:sp>
      </p:grpSp>
      <p:grpSp>
        <p:nvGrpSpPr>
          <p:cNvPr id="7" name="Group 129">
            <a:extLst>
              <a:ext uri="{FF2B5EF4-FFF2-40B4-BE49-F238E27FC236}">
                <a16:creationId xmlns:a16="http://schemas.microsoft.com/office/drawing/2014/main" xmlns="" id="{81266D7E-B2EC-9B1C-D15A-A830AE678923}"/>
              </a:ext>
            </a:extLst>
          </p:cNvPr>
          <p:cNvGrpSpPr>
            <a:grpSpLocks/>
          </p:cNvGrpSpPr>
          <p:nvPr/>
        </p:nvGrpSpPr>
        <p:grpSpPr bwMode="auto">
          <a:xfrm>
            <a:off x="3273029" y="5067300"/>
            <a:ext cx="4649436" cy="1270530"/>
            <a:chOff x="323528" y="2874807"/>
            <a:chExt cx="6198025" cy="1272026"/>
          </a:xfrm>
        </p:grpSpPr>
        <p:grpSp>
          <p:nvGrpSpPr>
            <p:cNvPr id="8" name="Group 102">
              <a:extLst>
                <a:ext uri="{FF2B5EF4-FFF2-40B4-BE49-F238E27FC236}">
                  <a16:creationId xmlns:a16="http://schemas.microsoft.com/office/drawing/2014/main" xmlns="" id="{2C82C20B-D27C-FD86-48D4-249C7A7358C3}"/>
                </a:ext>
              </a:extLst>
            </p:cNvPr>
            <p:cNvGrpSpPr>
              <a:grpSpLocks/>
            </p:cNvGrpSpPr>
            <p:nvPr/>
          </p:nvGrpSpPr>
          <p:grpSpPr bwMode="auto">
            <a:xfrm>
              <a:off x="323528" y="2874807"/>
              <a:ext cx="6198025" cy="1272026"/>
              <a:chOff x="107504" y="5195736"/>
              <a:chExt cx="6198518" cy="1272721"/>
            </a:xfrm>
          </p:grpSpPr>
          <p:grpSp>
            <p:nvGrpSpPr>
              <p:cNvPr id="9" name="Group 2">
                <a:extLst>
                  <a:ext uri="{FF2B5EF4-FFF2-40B4-BE49-F238E27FC236}">
                    <a16:creationId xmlns:a16="http://schemas.microsoft.com/office/drawing/2014/main" xmlns="" id="{BE6C86D3-B558-C7F6-9392-C92B2080558C}"/>
                  </a:ext>
                </a:extLst>
              </p:cNvPr>
              <p:cNvGrpSpPr>
                <a:grpSpLocks/>
              </p:cNvGrpSpPr>
              <p:nvPr/>
            </p:nvGrpSpPr>
            <p:grpSpPr bwMode="auto">
              <a:xfrm>
                <a:off x="132184" y="5745706"/>
                <a:ext cx="6096000" cy="392714"/>
                <a:chOff x="912" y="1248"/>
                <a:chExt cx="3840" cy="240"/>
              </a:xfrm>
            </p:grpSpPr>
            <p:sp>
              <p:nvSpPr>
                <p:cNvPr id="29750" name="Rectangle 3">
                  <a:extLst>
                    <a:ext uri="{FF2B5EF4-FFF2-40B4-BE49-F238E27FC236}">
                      <a16:creationId xmlns:a16="http://schemas.microsoft.com/office/drawing/2014/main" xmlns="" id="{F17B8EF4-8BBF-C9A1-ED2C-68FCAF354D22}"/>
                    </a:ext>
                  </a:extLst>
                </p:cNvPr>
                <p:cNvSpPr>
                  <a:spLocks noChangeArrowheads="1"/>
                </p:cNvSpPr>
                <p:nvPr/>
              </p:nvSpPr>
              <p:spPr bwMode="auto">
                <a:xfrm>
                  <a:off x="9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1" name="Rectangle 4">
                  <a:extLst>
                    <a:ext uri="{FF2B5EF4-FFF2-40B4-BE49-F238E27FC236}">
                      <a16:creationId xmlns:a16="http://schemas.microsoft.com/office/drawing/2014/main" xmlns="" id="{5E957252-BBC5-1C1E-9386-D4ABB32EEF62}"/>
                    </a:ext>
                  </a:extLst>
                </p:cNvPr>
                <p:cNvSpPr>
                  <a:spLocks noChangeArrowheads="1"/>
                </p:cNvSpPr>
                <p:nvPr/>
              </p:nvSpPr>
              <p:spPr bwMode="auto">
                <a:xfrm>
                  <a:off x="11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2" name="Rectangle 5">
                  <a:extLst>
                    <a:ext uri="{FF2B5EF4-FFF2-40B4-BE49-F238E27FC236}">
                      <a16:creationId xmlns:a16="http://schemas.microsoft.com/office/drawing/2014/main" xmlns="" id="{15C9D17C-4D53-35A4-CE0B-8580B05645AD}"/>
                    </a:ext>
                  </a:extLst>
                </p:cNvPr>
                <p:cNvSpPr>
                  <a:spLocks noChangeArrowheads="1"/>
                </p:cNvSpPr>
                <p:nvPr/>
              </p:nvSpPr>
              <p:spPr bwMode="auto">
                <a:xfrm>
                  <a:off x="13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3" name="Rectangle 6">
                  <a:extLst>
                    <a:ext uri="{FF2B5EF4-FFF2-40B4-BE49-F238E27FC236}">
                      <a16:creationId xmlns:a16="http://schemas.microsoft.com/office/drawing/2014/main" xmlns="" id="{3DA716B9-834C-4F9A-8005-88FF226D8EDB}"/>
                    </a:ext>
                  </a:extLst>
                </p:cNvPr>
                <p:cNvSpPr>
                  <a:spLocks noChangeArrowheads="1"/>
                </p:cNvSpPr>
                <p:nvPr/>
              </p:nvSpPr>
              <p:spPr bwMode="auto">
                <a:xfrm>
                  <a:off x="16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4" name="Rectangle 7">
                  <a:extLst>
                    <a:ext uri="{FF2B5EF4-FFF2-40B4-BE49-F238E27FC236}">
                      <a16:creationId xmlns:a16="http://schemas.microsoft.com/office/drawing/2014/main" xmlns="" id="{21F9CCA1-152A-4015-F55E-CA37A7A67FE8}"/>
                    </a:ext>
                  </a:extLst>
                </p:cNvPr>
                <p:cNvSpPr>
                  <a:spLocks noChangeArrowheads="1"/>
                </p:cNvSpPr>
                <p:nvPr/>
              </p:nvSpPr>
              <p:spPr bwMode="auto">
                <a:xfrm>
                  <a:off x="18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5" name="Rectangle 8">
                  <a:extLst>
                    <a:ext uri="{FF2B5EF4-FFF2-40B4-BE49-F238E27FC236}">
                      <a16:creationId xmlns:a16="http://schemas.microsoft.com/office/drawing/2014/main" xmlns="" id="{8EE5779D-6889-542D-7A0F-7313D70210D8}"/>
                    </a:ext>
                  </a:extLst>
                </p:cNvPr>
                <p:cNvSpPr>
                  <a:spLocks noChangeArrowheads="1"/>
                </p:cNvSpPr>
                <p:nvPr/>
              </p:nvSpPr>
              <p:spPr bwMode="auto">
                <a:xfrm>
                  <a:off x="21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6" name="Rectangle 9">
                  <a:extLst>
                    <a:ext uri="{FF2B5EF4-FFF2-40B4-BE49-F238E27FC236}">
                      <a16:creationId xmlns:a16="http://schemas.microsoft.com/office/drawing/2014/main" xmlns="" id="{BE526DD5-82A3-769B-A541-B55E4A28A80B}"/>
                    </a:ext>
                  </a:extLst>
                </p:cNvPr>
                <p:cNvSpPr>
                  <a:spLocks noChangeArrowheads="1"/>
                </p:cNvSpPr>
                <p:nvPr/>
              </p:nvSpPr>
              <p:spPr bwMode="auto">
                <a:xfrm>
                  <a:off x="23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7" name="Rectangle 10">
                  <a:extLst>
                    <a:ext uri="{FF2B5EF4-FFF2-40B4-BE49-F238E27FC236}">
                      <a16:creationId xmlns:a16="http://schemas.microsoft.com/office/drawing/2014/main" xmlns="" id="{223C5884-A577-B19A-1828-6B8C97A467A1}"/>
                    </a:ext>
                  </a:extLst>
                </p:cNvPr>
                <p:cNvSpPr>
                  <a:spLocks noChangeArrowheads="1"/>
                </p:cNvSpPr>
                <p:nvPr/>
              </p:nvSpPr>
              <p:spPr bwMode="auto">
                <a:xfrm>
                  <a:off x="25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8" name="Rectangle 11">
                  <a:extLst>
                    <a:ext uri="{FF2B5EF4-FFF2-40B4-BE49-F238E27FC236}">
                      <a16:creationId xmlns:a16="http://schemas.microsoft.com/office/drawing/2014/main" xmlns="" id="{C846C089-631A-5FA3-644F-45A6CFF26AD6}"/>
                    </a:ext>
                  </a:extLst>
                </p:cNvPr>
                <p:cNvSpPr>
                  <a:spLocks noChangeArrowheads="1"/>
                </p:cNvSpPr>
                <p:nvPr/>
              </p:nvSpPr>
              <p:spPr bwMode="auto">
                <a:xfrm>
                  <a:off x="28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59" name="Rectangle 12">
                  <a:extLst>
                    <a:ext uri="{FF2B5EF4-FFF2-40B4-BE49-F238E27FC236}">
                      <a16:creationId xmlns:a16="http://schemas.microsoft.com/office/drawing/2014/main" xmlns="" id="{4805A308-819F-3910-2707-30C53AAEC8B6}"/>
                    </a:ext>
                  </a:extLst>
                </p:cNvPr>
                <p:cNvSpPr>
                  <a:spLocks noChangeArrowheads="1"/>
                </p:cNvSpPr>
                <p:nvPr/>
              </p:nvSpPr>
              <p:spPr bwMode="auto">
                <a:xfrm>
                  <a:off x="30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0" name="Rectangle 13">
                  <a:extLst>
                    <a:ext uri="{FF2B5EF4-FFF2-40B4-BE49-F238E27FC236}">
                      <a16:creationId xmlns:a16="http://schemas.microsoft.com/office/drawing/2014/main" xmlns="" id="{AEE672C0-4A76-F213-437D-4BCB3211756A}"/>
                    </a:ext>
                  </a:extLst>
                </p:cNvPr>
                <p:cNvSpPr>
                  <a:spLocks noChangeArrowheads="1"/>
                </p:cNvSpPr>
                <p:nvPr/>
              </p:nvSpPr>
              <p:spPr bwMode="auto">
                <a:xfrm>
                  <a:off x="33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1" name="Rectangle 14">
                  <a:extLst>
                    <a:ext uri="{FF2B5EF4-FFF2-40B4-BE49-F238E27FC236}">
                      <a16:creationId xmlns:a16="http://schemas.microsoft.com/office/drawing/2014/main" xmlns="" id="{C3E5A245-3359-C62B-CFB9-AEBBB6F089C1}"/>
                    </a:ext>
                  </a:extLst>
                </p:cNvPr>
                <p:cNvSpPr>
                  <a:spLocks noChangeArrowheads="1"/>
                </p:cNvSpPr>
                <p:nvPr/>
              </p:nvSpPr>
              <p:spPr bwMode="auto">
                <a:xfrm>
                  <a:off x="355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2" name="Rectangle 15">
                  <a:extLst>
                    <a:ext uri="{FF2B5EF4-FFF2-40B4-BE49-F238E27FC236}">
                      <a16:creationId xmlns:a16="http://schemas.microsoft.com/office/drawing/2014/main" xmlns="" id="{AEAE32EB-FAE2-8773-0D2B-CD4630084A68}"/>
                    </a:ext>
                  </a:extLst>
                </p:cNvPr>
                <p:cNvSpPr>
                  <a:spLocks noChangeArrowheads="1"/>
                </p:cNvSpPr>
                <p:nvPr/>
              </p:nvSpPr>
              <p:spPr bwMode="auto">
                <a:xfrm>
                  <a:off x="379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3" name="Rectangle 16">
                  <a:extLst>
                    <a:ext uri="{FF2B5EF4-FFF2-40B4-BE49-F238E27FC236}">
                      <a16:creationId xmlns:a16="http://schemas.microsoft.com/office/drawing/2014/main" xmlns="" id="{9D8F3B2B-39C1-9578-F978-7A8CCCF42E27}"/>
                    </a:ext>
                  </a:extLst>
                </p:cNvPr>
                <p:cNvSpPr>
                  <a:spLocks noChangeArrowheads="1"/>
                </p:cNvSpPr>
                <p:nvPr/>
              </p:nvSpPr>
              <p:spPr bwMode="auto">
                <a:xfrm>
                  <a:off x="403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4" name="Rectangle 17">
                  <a:extLst>
                    <a:ext uri="{FF2B5EF4-FFF2-40B4-BE49-F238E27FC236}">
                      <a16:creationId xmlns:a16="http://schemas.microsoft.com/office/drawing/2014/main" xmlns="" id="{F8B1A79C-898B-8BB0-D9F7-3056C206A12E}"/>
                    </a:ext>
                  </a:extLst>
                </p:cNvPr>
                <p:cNvSpPr>
                  <a:spLocks noChangeArrowheads="1"/>
                </p:cNvSpPr>
                <p:nvPr/>
              </p:nvSpPr>
              <p:spPr bwMode="auto">
                <a:xfrm>
                  <a:off x="427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sp>
              <p:nvSpPr>
                <p:cNvPr id="29765" name="Rectangle 18">
                  <a:extLst>
                    <a:ext uri="{FF2B5EF4-FFF2-40B4-BE49-F238E27FC236}">
                      <a16:creationId xmlns:a16="http://schemas.microsoft.com/office/drawing/2014/main" xmlns="" id="{F1911849-48A5-3C7A-8C02-D6A35B408070}"/>
                    </a:ext>
                  </a:extLst>
                </p:cNvPr>
                <p:cNvSpPr>
                  <a:spLocks noChangeArrowheads="1"/>
                </p:cNvSpPr>
                <p:nvPr/>
              </p:nvSpPr>
              <p:spPr bwMode="auto">
                <a:xfrm>
                  <a:off x="4512" y="1248"/>
                  <a:ext cx="240" cy="2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solidFill>
                      <a:srgbClr val="000000"/>
                    </a:solidFill>
                    <a:latin typeface="Times New Roman" panose="02020603050405020304" pitchFamily="18" charset="0"/>
                  </a:endParaRPr>
                </a:p>
              </p:txBody>
            </p:sp>
          </p:grpSp>
          <p:sp>
            <p:nvSpPr>
              <p:cNvPr id="29721" name="Text Box 19">
                <a:extLst>
                  <a:ext uri="{FF2B5EF4-FFF2-40B4-BE49-F238E27FC236}">
                    <a16:creationId xmlns:a16="http://schemas.microsoft.com/office/drawing/2014/main" xmlns="" id="{6DF2EACF-7B70-32B4-1A2E-35574ECE4359}"/>
                  </a:ext>
                </a:extLst>
              </p:cNvPr>
              <p:cNvSpPr txBox="1">
                <a:spLocks noChangeArrowheads="1"/>
              </p:cNvSpPr>
              <p:nvPr/>
            </p:nvSpPr>
            <p:spPr bwMode="auto">
              <a:xfrm>
                <a:off x="2061265" y="5195736"/>
                <a:ext cx="3676729" cy="3699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57200">
                  <a:spcBef>
                    <a:spcPct val="20000"/>
                  </a:spcBef>
                  <a:buChar char="•"/>
                  <a:defRPr sz="3200">
                    <a:solidFill>
                      <a:schemeClr val="tx1"/>
                    </a:solidFill>
                    <a:latin typeface="Arial" panose="020B0604020202020204" pitchFamily="34" charset="0"/>
                  </a:defRPr>
                </a:lvl1pPr>
                <a:lvl2pPr marL="742950" indent="-285750" defTabSz="457200">
                  <a:spcBef>
                    <a:spcPct val="20000"/>
                  </a:spcBef>
                  <a:buChar char="–"/>
                  <a:defRPr sz="2800">
                    <a:solidFill>
                      <a:schemeClr val="tx1"/>
                    </a:solidFill>
                    <a:latin typeface="Arial" panose="020B0604020202020204" pitchFamily="34" charset="0"/>
                  </a:defRPr>
                </a:lvl2pPr>
                <a:lvl3pPr marL="1143000" indent="-228600" defTabSz="457200">
                  <a:spcBef>
                    <a:spcPct val="20000"/>
                  </a:spcBef>
                  <a:buChar char="•"/>
                  <a:defRPr sz="2400">
                    <a:solidFill>
                      <a:schemeClr val="tx1"/>
                    </a:solidFill>
                    <a:latin typeface="Arial" panose="020B0604020202020204" pitchFamily="34" charset="0"/>
                  </a:defRPr>
                </a:lvl3pPr>
                <a:lvl4pPr marL="1600200" indent="-228600" defTabSz="457200">
                  <a:spcBef>
                    <a:spcPct val="20000"/>
                  </a:spcBef>
                  <a:buChar char="–"/>
                  <a:defRPr sz="2000">
                    <a:solidFill>
                      <a:schemeClr val="tx1"/>
                    </a:solidFill>
                    <a:latin typeface="Arial" panose="020B0604020202020204" pitchFamily="34" charset="0"/>
                  </a:defRPr>
                </a:lvl4pPr>
                <a:lvl5pPr marL="2057400" indent="-228600" defTabSz="457200">
                  <a:spcBef>
                    <a:spcPct val="20000"/>
                  </a:spcBef>
                  <a:buChar char="»"/>
                  <a:defRPr sz="2000">
                    <a:solidFill>
                      <a:schemeClr val="tx1"/>
                    </a:solidFill>
                    <a:latin typeface="Arial" panose="020B0604020202020204" pitchFamily="34" charset="0"/>
                  </a:defRPr>
                </a:lvl5pPr>
                <a:lvl6pPr marL="25146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4572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00"/>
                    </a:solidFill>
                    <a:latin typeface="Times New Roman" panose="02020603050405020304" pitchFamily="18" charset="0"/>
                  </a:rPr>
                  <a:t>Output Image Table Word 0</a:t>
                </a:r>
              </a:p>
            </p:txBody>
          </p:sp>
          <p:sp>
            <p:nvSpPr>
              <p:cNvPr id="29722" name="TextBox 64">
                <a:extLst>
                  <a:ext uri="{FF2B5EF4-FFF2-40B4-BE49-F238E27FC236}">
                    <a16:creationId xmlns:a16="http://schemas.microsoft.com/office/drawing/2014/main" xmlns="" id="{C79C508F-5F9A-BA87-2ED2-37D3C8DA21D7}"/>
                  </a:ext>
                </a:extLst>
              </p:cNvPr>
              <p:cNvSpPr txBox="1">
                <a:spLocks noChangeArrowheads="1"/>
              </p:cNvSpPr>
              <p:nvPr/>
            </p:nvSpPr>
            <p:spPr bwMode="auto">
              <a:xfrm>
                <a:off x="107504" y="6145559"/>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15</a:t>
                </a:r>
              </a:p>
            </p:txBody>
          </p:sp>
          <p:sp>
            <p:nvSpPr>
              <p:cNvPr id="29723" name="TextBox 65">
                <a:extLst>
                  <a:ext uri="{FF2B5EF4-FFF2-40B4-BE49-F238E27FC236}">
                    <a16:creationId xmlns:a16="http://schemas.microsoft.com/office/drawing/2014/main" xmlns="" id="{9B1E8901-E063-4E97-4FD8-C12887457603}"/>
                  </a:ext>
                </a:extLst>
              </p:cNvPr>
              <p:cNvSpPr txBox="1">
                <a:spLocks noChangeArrowheads="1"/>
              </p:cNvSpPr>
              <p:nvPr/>
            </p:nvSpPr>
            <p:spPr bwMode="auto">
              <a:xfrm>
                <a:off x="535390" y="6145559"/>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14</a:t>
                </a:r>
              </a:p>
            </p:txBody>
          </p:sp>
          <p:sp>
            <p:nvSpPr>
              <p:cNvPr id="29724" name="TextBox 66">
                <a:extLst>
                  <a:ext uri="{FF2B5EF4-FFF2-40B4-BE49-F238E27FC236}">
                    <a16:creationId xmlns:a16="http://schemas.microsoft.com/office/drawing/2014/main" xmlns="" id="{56C10CD0-C593-11A9-96A5-8114CAEE5AE3}"/>
                  </a:ext>
                </a:extLst>
              </p:cNvPr>
              <p:cNvSpPr txBox="1">
                <a:spLocks noChangeArrowheads="1"/>
              </p:cNvSpPr>
              <p:nvPr/>
            </p:nvSpPr>
            <p:spPr bwMode="auto">
              <a:xfrm>
                <a:off x="899592" y="6138420"/>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13</a:t>
                </a:r>
              </a:p>
            </p:txBody>
          </p:sp>
          <p:sp>
            <p:nvSpPr>
              <p:cNvPr id="29725" name="TextBox 67">
                <a:extLst>
                  <a:ext uri="{FF2B5EF4-FFF2-40B4-BE49-F238E27FC236}">
                    <a16:creationId xmlns:a16="http://schemas.microsoft.com/office/drawing/2014/main" xmlns="" id="{8AD11798-66B2-09BC-00E6-01C2B43A1F2F}"/>
                  </a:ext>
                </a:extLst>
              </p:cNvPr>
              <p:cNvSpPr txBox="1">
                <a:spLocks noChangeArrowheads="1"/>
              </p:cNvSpPr>
              <p:nvPr/>
            </p:nvSpPr>
            <p:spPr bwMode="auto">
              <a:xfrm>
                <a:off x="1259632" y="6138419"/>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12</a:t>
                </a:r>
              </a:p>
            </p:txBody>
          </p:sp>
          <p:sp>
            <p:nvSpPr>
              <p:cNvPr id="29726" name="TextBox 68">
                <a:extLst>
                  <a:ext uri="{FF2B5EF4-FFF2-40B4-BE49-F238E27FC236}">
                    <a16:creationId xmlns:a16="http://schemas.microsoft.com/office/drawing/2014/main" xmlns="" id="{6434A233-2927-EF65-7C87-1B33567E0E5E}"/>
                  </a:ext>
                </a:extLst>
              </p:cNvPr>
              <p:cNvSpPr txBox="1">
                <a:spLocks noChangeArrowheads="1"/>
              </p:cNvSpPr>
              <p:nvPr/>
            </p:nvSpPr>
            <p:spPr bwMode="auto">
              <a:xfrm>
                <a:off x="1697392" y="6136058"/>
                <a:ext cx="47665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11</a:t>
                </a:r>
              </a:p>
            </p:txBody>
          </p:sp>
          <p:sp>
            <p:nvSpPr>
              <p:cNvPr id="29727" name="TextBox 69">
                <a:extLst>
                  <a:ext uri="{FF2B5EF4-FFF2-40B4-BE49-F238E27FC236}">
                    <a16:creationId xmlns:a16="http://schemas.microsoft.com/office/drawing/2014/main" xmlns="" id="{24FDACA3-4E26-0BEA-DF26-13F27907ED5C}"/>
                  </a:ext>
                </a:extLst>
              </p:cNvPr>
              <p:cNvSpPr txBox="1">
                <a:spLocks noChangeArrowheads="1"/>
              </p:cNvSpPr>
              <p:nvPr/>
            </p:nvSpPr>
            <p:spPr bwMode="auto">
              <a:xfrm>
                <a:off x="2051721" y="6136058"/>
                <a:ext cx="485546"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10</a:t>
                </a:r>
              </a:p>
            </p:txBody>
          </p:sp>
          <p:sp>
            <p:nvSpPr>
              <p:cNvPr id="29728" name="TextBox 70">
                <a:extLst>
                  <a:ext uri="{FF2B5EF4-FFF2-40B4-BE49-F238E27FC236}">
                    <a16:creationId xmlns:a16="http://schemas.microsoft.com/office/drawing/2014/main" xmlns="" id="{5C6CA6F4-0F03-D7D2-F8FB-063A3B795C62}"/>
                  </a:ext>
                </a:extLst>
              </p:cNvPr>
              <p:cNvSpPr txBox="1">
                <a:spLocks noChangeArrowheads="1"/>
              </p:cNvSpPr>
              <p:nvPr/>
            </p:nvSpPr>
            <p:spPr bwMode="auto">
              <a:xfrm>
                <a:off x="2459223"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9</a:t>
                </a:r>
              </a:p>
            </p:txBody>
          </p:sp>
          <p:sp>
            <p:nvSpPr>
              <p:cNvPr id="29729" name="TextBox 71">
                <a:extLst>
                  <a:ext uri="{FF2B5EF4-FFF2-40B4-BE49-F238E27FC236}">
                    <a16:creationId xmlns:a16="http://schemas.microsoft.com/office/drawing/2014/main" xmlns="" id="{1ECA73F0-EB00-1860-4BC8-1052F9E0362D}"/>
                  </a:ext>
                </a:extLst>
              </p:cNvPr>
              <p:cNvSpPr txBox="1">
                <a:spLocks noChangeArrowheads="1"/>
              </p:cNvSpPr>
              <p:nvPr/>
            </p:nvSpPr>
            <p:spPr bwMode="auto">
              <a:xfrm>
                <a:off x="3231497"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7</a:t>
                </a:r>
              </a:p>
            </p:txBody>
          </p:sp>
          <p:sp>
            <p:nvSpPr>
              <p:cNvPr id="29730" name="TextBox 72">
                <a:extLst>
                  <a:ext uri="{FF2B5EF4-FFF2-40B4-BE49-F238E27FC236}">
                    <a16:creationId xmlns:a16="http://schemas.microsoft.com/office/drawing/2014/main" xmlns="" id="{BD3F8549-696C-273F-06F2-CD6A52419C16}"/>
                  </a:ext>
                </a:extLst>
              </p:cNvPr>
              <p:cNvSpPr txBox="1">
                <a:spLocks noChangeArrowheads="1"/>
              </p:cNvSpPr>
              <p:nvPr/>
            </p:nvSpPr>
            <p:spPr bwMode="auto">
              <a:xfrm>
                <a:off x="2839011"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8</a:t>
                </a:r>
              </a:p>
            </p:txBody>
          </p:sp>
          <p:sp>
            <p:nvSpPr>
              <p:cNvPr id="29731" name="TextBox 73">
                <a:extLst>
                  <a:ext uri="{FF2B5EF4-FFF2-40B4-BE49-F238E27FC236}">
                    <a16:creationId xmlns:a16="http://schemas.microsoft.com/office/drawing/2014/main" xmlns="" id="{3E986285-26A3-F217-86DE-CA22EA861D20}"/>
                  </a:ext>
                </a:extLst>
              </p:cNvPr>
              <p:cNvSpPr txBox="1">
                <a:spLocks noChangeArrowheads="1"/>
              </p:cNvSpPr>
              <p:nvPr/>
            </p:nvSpPr>
            <p:spPr bwMode="auto">
              <a:xfrm>
                <a:off x="3630178"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6</a:t>
                </a:r>
              </a:p>
            </p:txBody>
          </p:sp>
          <p:sp>
            <p:nvSpPr>
              <p:cNvPr id="29732" name="TextBox 74">
                <a:extLst>
                  <a:ext uri="{FF2B5EF4-FFF2-40B4-BE49-F238E27FC236}">
                    <a16:creationId xmlns:a16="http://schemas.microsoft.com/office/drawing/2014/main" xmlns="" id="{D6751665-C0EF-DDAA-0581-A72FA00362C7}"/>
                  </a:ext>
                </a:extLst>
              </p:cNvPr>
              <p:cNvSpPr txBox="1">
                <a:spLocks noChangeArrowheads="1"/>
              </p:cNvSpPr>
              <p:nvPr/>
            </p:nvSpPr>
            <p:spPr bwMode="auto">
              <a:xfrm>
                <a:off x="4023741"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5</a:t>
                </a:r>
              </a:p>
            </p:txBody>
          </p:sp>
          <p:sp>
            <p:nvSpPr>
              <p:cNvPr id="29733" name="TextBox 75">
                <a:extLst>
                  <a:ext uri="{FF2B5EF4-FFF2-40B4-BE49-F238E27FC236}">
                    <a16:creationId xmlns:a16="http://schemas.microsoft.com/office/drawing/2014/main" xmlns="" id="{5865A91B-3B3D-8BC2-3D61-48A8FCF92E13}"/>
                  </a:ext>
                </a:extLst>
              </p:cNvPr>
              <p:cNvSpPr txBox="1">
                <a:spLocks noChangeArrowheads="1"/>
              </p:cNvSpPr>
              <p:nvPr/>
            </p:nvSpPr>
            <p:spPr bwMode="auto">
              <a:xfrm>
                <a:off x="4388468" y="614555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4</a:t>
                </a:r>
              </a:p>
            </p:txBody>
          </p:sp>
          <p:sp>
            <p:nvSpPr>
              <p:cNvPr id="29734" name="TextBox 76">
                <a:extLst>
                  <a:ext uri="{FF2B5EF4-FFF2-40B4-BE49-F238E27FC236}">
                    <a16:creationId xmlns:a16="http://schemas.microsoft.com/office/drawing/2014/main" xmlns="" id="{27FB9191-C2D1-1BC5-F6F0-651251E3CEA8}"/>
                  </a:ext>
                </a:extLst>
              </p:cNvPr>
              <p:cNvSpPr txBox="1">
                <a:spLocks noChangeArrowheads="1"/>
              </p:cNvSpPr>
              <p:nvPr/>
            </p:nvSpPr>
            <p:spPr bwMode="auto">
              <a:xfrm>
                <a:off x="4768256" y="6160148"/>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3</a:t>
                </a:r>
              </a:p>
            </p:txBody>
          </p:sp>
          <p:sp>
            <p:nvSpPr>
              <p:cNvPr id="29735" name="TextBox 77">
                <a:extLst>
                  <a:ext uri="{FF2B5EF4-FFF2-40B4-BE49-F238E27FC236}">
                    <a16:creationId xmlns:a16="http://schemas.microsoft.com/office/drawing/2014/main" xmlns="" id="{5F287D8D-D024-D732-0174-926D9679EFCB}"/>
                  </a:ext>
                </a:extLst>
              </p:cNvPr>
              <p:cNvSpPr txBox="1">
                <a:spLocks noChangeArrowheads="1"/>
              </p:cNvSpPr>
              <p:nvPr/>
            </p:nvSpPr>
            <p:spPr bwMode="auto">
              <a:xfrm>
                <a:off x="5154864" y="6160149"/>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2</a:t>
                </a:r>
              </a:p>
            </p:txBody>
          </p:sp>
          <p:sp>
            <p:nvSpPr>
              <p:cNvPr id="29736" name="TextBox 78">
                <a:extLst>
                  <a:ext uri="{FF2B5EF4-FFF2-40B4-BE49-F238E27FC236}">
                    <a16:creationId xmlns:a16="http://schemas.microsoft.com/office/drawing/2014/main" xmlns="" id="{3CC50559-264D-9758-F816-927293BD9C65}"/>
                  </a:ext>
                </a:extLst>
              </p:cNvPr>
              <p:cNvSpPr txBox="1">
                <a:spLocks noChangeArrowheads="1"/>
              </p:cNvSpPr>
              <p:nvPr/>
            </p:nvSpPr>
            <p:spPr bwMode="auto">
              <a:xfrm>
                <a:off x="5541470" y="6153506"/>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1</a:t>
                </a:r>
              </a:p>
            </p:txBody>
          </p:sp>
          <p:sp>
            <p:nvSpPr>
              <p:cNvPr id="29737" name="TextBox 79">
                <a:extLst>
                  <a:ext uri="{FF2B5EF4-FFF2-40B4-BE49-F238E27FC236}">
                    <a16:creationId xmlns:a16="http://schemas.microsoft.com/office/drawing/2014/main" xmlns="" id="{8D5E6AF5-C15C-EEAB-A3D1-032A1A0B4A1E}"/>
                  </a:ext>
                </a:extLst>
              </p:cNvPr>
              <p:cNvSpPr txBox="1">
                <a:spLocks noChangeArrowheads="1"/>
              </p:cNvSpPr>
              <p:nvPr/>
            </p:nvSpPr>
            <p:spPr bwMode="auto">
              <a:xfrm>
                <a:off x="5940153" y="6153506"/>
                <a:ext cx="365869" cy="308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Times New Roman" panose="02020603050405020304" pitchFamily="18" charset="0"/>
                  </a:rPr>
                  <a:t>0</a:t>
                </a:r>
              </a:p>
            </p:txBody>
          </p:sp>
          <p:sp>
            <p:nvSpPr>
              <p:cNvPr id="29738" name="TextBox 84">
                <a:extLst>
                  <a:ext uri="{FF2B5EF4-FFF2-40B4-BE49-F238E27FC236}">
                    <a16:creationId xmlns:a16="http://schemas.microsoft.com/office/drawing/2014/main" xmlns="" id="{A6B5FDD1-6087-BF06-E2E9-3CE6DDC018D5}"/>
                  </a:ext>
                </a:extLst>
              </p:cNvPr>
              <p:cNvSpPr txBox="1">
                <a:spLocks noChangeArrowheads="1"/>
              </p:cNvSpPr>
              <p:nvPr/>
            </p:nvSpPr>
            <p:spPr bwMode="auto">
              <a:xfrm>
                <a:off x="168599" y="5746822"/>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39" name="TextBox 85">
                <a:extLst>
                  <a:ext uri="{FF2B5EF4-FFF2-40B4-BE49-F238E27FC236}">
                    <a16:creationId xmlns:a16="http://schemas.microsoft.com/office/drawing/2014/main" xmlns="" id="{34F4B56A-E502-9679-9E52-42C6D7659328}"/>
                  </a:ext>
                </a:extLst>
              </p:cNvPr>
              <p:cNvSpPr txBox="1">
                <a:spLocks noChangeArrowheads="1"/>
              </p:cNvSpPr>
              <p:nvPr/>
            </p:nvSpPr>
            <p:spPr bwMode="auto">
              <a:xfrm>
                <a:off x="1285280" y="5753396"/>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0" name="TextBox 86">
                <a:extLst>
                  <a:ext uri="{FF2B5EF4-FFF2-40B4-BE49-F238E27FC236}">
                    <a16:creationId xmlns:a16="http://schemas.microsoft.com/office/drawing/2014/main" xmlns="" id="{3911CAA6-5DC1-3EC0-D9B4-A12129B0078E}"/>
                  </a:ext>
                </a:extLst>
              </p:cNvPr>
              <p:cNvSpPr txBox="1">
                <a:spLocks noChangeArrowheads="1"/>
              </p:cNvSpPr>
              <p:nvPr/>
            </p:nvSpPr>
            <p:spPr bwMode="auto">
              <a:xfrm>
                <a:off x="561039" y="5733256"/>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1" name="TextBox 87">
                <a:extLst>
                  <a:ext uri="{FF2B5EF4-FFF2-40B4-BE49-F238E27FC236}">
                    <a16:creationId xmlns:a16="http://schemas.microsoft.com/office/drawing/2014/main" xmlns="" id="{3B4B2CBA-ECDA-F13A-0B99-3F6218FA40B4}"/>
                  </a:ext>
                </a:extLst>
              </p:cNvPr>
              <p:cNvSpPr txBox="1">
                <a:spLocks noChangeArrowheads="1"/>
              </p:cNvSpPr>
              <p:nvPr/>
            </p:nvSpPr>
            <p:spPr bwMode="auto">
              <a:xfrm>
                <a:off x="922665" y="5746822"/>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2" name="TextBox 88">
                <a:extLst>
                  <a:ext uri="{FF2B5EF4-FFF2-40B4-BE49-F238E27FC236}">
                    <a16:creationId xmlns:a16="http://schemas.microsoft.com/office/drawing/2014/main" xmlns="" id="{C0FE1407-419C-2827-3452-F8CAC10061D9}"/>
                  </a:ext>
                </a:extLst>
              </p:cNvPr>
              <p:cNvSpPr txBox="1">
                <a:spLocks noChangeArrowheads="1"/>
              </p:cNvSpPr>
              <p:nvPr/>
            </p:nvSpPr>
            <p:spPr bwMode="auto">
              <a:xfrm>
                <a:off x="1693271" y="574082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3" name="TextBox 89">
                <a:extLst>
                  <a:ext uri="{FF2B5EF4-FFF2-40B4-BE49-F238E27FC236}">
                    <a16:creationId xmlns:a16="http://schemas.microsoft.com/office/drawing/2014/main" xmlns="" id="{40E3BFBB-1144-6203-6BAB-DB0BF686122A}"/>
                  </a:ext>
                </a:extLst>
              </p:cNvPr>
              <p:cNvSpPr txBox="1">
                <a:spLocks noChangeArrowheads="1"/>
              </p:cNvSpPr>
              <p:nvPr/>
            </p:nvSpPr>
            <p:spPr bwMode="auto">
              <a:xfrm>
                <a:off x="2439988" y="574082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4" name="TextBox 90">
                <a:extLst>
                  <a:ext uri="{FF2B5EF4-FFF2-40B4-BE49-F238E27FC236}">
                    <a16:creationId xmlns:a16="http://schemas.microsoft.com/office/drawing/2014/main" xmlns="" id="{DEC8C56D-44C9-22D3-BB34-076867B7CBD6}"/>
                  </a:ext>
                </a:extLst>
              </p:cNvPr>
              <p:cNvSpPr txBox="1">
                <a:spLocks noChangeArrowheads="1"/>
              </p:cNvSpPr>
              <p:nvPr/>
            </p:nvSpPr>
            <p:spPr bwMode="auto">
              <a:xfrm>
                <a:off x="2073676" y="5734253"/>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1</a:t>
                </a:r>
              </a:p>
            </p:txBody>
          </p:sp>
          <p:sp>
            <p:nvSpPr>
              <p:cNvPr id="29745" name="TextBox 91">
                <a:extLst>
                  <a:ext uri="{FF2B5EF4-FFF2-40B4-BE49-F238E27FC236}">
                    <a16:creationId xmlns:a16="http://schemas.microsoft.com/office/drawing/2014/main" xmlns="" id="{7C454C6E-FAAF-E0C1-CE11-93A2584EE4F1}"/>
                  </a:ext>
                </a:extLst>
              </p:cNvPr>
              <p:cNvSpPr txBox="1">
                <a:spLocks noChangeArrowheads="1"/>
              </p:cNvSpPr>
              <p:nvPr/>
            </p:nvSpPr>
            <p:spPr bwMode="auto">
              <a:xfrm>
                <a:off x="2829335" y="573856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6" name="TextBox 92">
                <a:extLst>
                  <a:ext uri="{FF2B5EF4-FFF2-40B4-BE49-F238E27FC236}">
                    <a16:creationId xmlns:a16="http://schemas.microsoft.com/office/drawing/2014/main" xmlns="" id="{27917E6B-9489-E3F9-2074-1C3DCA908226}"/>
                  </a:ext>
                </a:extLst>
              </p:cNvPr>
              <p:cNvSpPr txBox="1">
                <a:spLocks noChangeArrowheads="1"/>
              </p:cNvSpPr>
              <p:nvPr/>
            </p:nvSpPr>
            <p:spPr bwMode="auto">
              <a:xfrm>
                <a:off x="3217271" y="5742729"/>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7" name="TextBox 93">
                <a:extLst>
                  <a:ext uri="{FF2B5EF4-FFF2-40B4-BE49-F238E27FC236}">
                    <a16:creationId xmlns:a16="http://schemas.microsoft.com/office/drawing/2014/main" xmlns="" id="{CA35EF31-6BD9-026E-B07D-41882079B212}"/>
                  </a:ext>
                </a:extLst>
              </p:cNvPr>
              <p:cNvSpPr txBox="1">
                <a:spLocks noChangeArrowheads="1"/>
              </p:cNvSpPr>
              <p:nvPr/>
            </p:nvSpPr>
            <p:spPr bwMode="auto">
              <a:xfrm>
                <a:off x="3591706" y="5746483"/>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8" name="TextBox 94">
                <a:extLst>
                  <a:ext uri="{FF2B5EF4-FFF2-40B4-BE49-F238E27FC236}">
                    <a16:creationId xmlns:a16="http://schemas.microsoft.com/office/drawing/2014/main" xmlns="" id="{5CCE312E-F726-0664-D699-FCE3FCB12932}"/>
                  </a:ext>
                </a:extLst>
              </p:cNvPr>
              <p:cNvSpPr txBox="1">
                <a:spLocks noChangeArrowheads="1"/>
              </p:cNvSpPr>
              <p:nvPr/>
            </p:nvSpPr>
            <p:spPr bwMode="auto">
              <a:xfrm>
                <a:off x="3940426" y="575096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49" name="TextBox 95">
                <a:extLst>
                  <a:ext uri="{FF2B5EF4-FFF2-40B4-BE49-F238E27FC236}">
                    <a16:creationId xmlns:a16="http://schemas.microsoft.com/office/drawing/2014/main" xmlns="" id="{30D193D2-E916-DD2C-3433-F6E80A26E2FA}"/>
                  </a:ext>
                </a:extLst>
              </p:cNvPr>
              <p:cNvSpPr txBox="1">
                <a:spLocks noChangeArrowheads="1"/>
              </p:cNvSpPr>
              <p:nvPr/>
            </p:nvSpPr>
            <p:spPr bwMode="auto">
              <a:xfrm>
                <a:off x="4366070" y="5740827"/>
                <a:ext cx="417159" cy="40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grpSp>
        <p:sp>
          <p:nvSpPr>
            <p:cNvPr id="29716" name="TextBox 131">
              <a:extLst>
                <a:ext uri="{FF2B5EF4-FFF2-40B4-BE49-F238E27FC236}">
                  <a16:creationId xmlns:a16="http://schemas.microsoft.com/office/drawing/2014/main" xmlns="" id="{ECD7A06D-58A6-4238-6E47-4D9A86DF8AB0}"/>
                </a:ext>
              </a:extLst>
            </p:cNvPr>
            <p:cNvSpPr txBox="1">
              <a:spLocks noChangeArrowheads="1"/>
            </p:cNvSpPr>
            <p:nvPr/>
          </p:nvSpPr>
          <p:spPr bwMode="auto">
            <a:xfrm>
              <a:off x="6092503" y="3400177"/>
              <a:ext cx="417126" cy="40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17" name="TextBox 132">
              <a:extLst>
                <a:ext uri="{FF2B5EF4-FFF2-40B4-BE49-F238E27FC236}">
                  <a16:creationId xmlns:a16="http://schemas.microsoft.com/office/drawing/2014/main" xmlns="" id="{2041F252-859E-B242-1F4B-B4ED25F7F940}"/>
                </a:ext>
              </a:extLst>
            </p:cNvPr>
            <p:cNvSpPr txBox="1">
              <a:spLocks noChangeArrowheads="1"/>
            </p:cNvSpPr>
            <p:nvPr/>
          </p:nvSpPr>
          <p:spPr bwMode="auto">
            <a:xfrm>
              <a:off x="4986016" y="3417640"/>
              <a:ext cx="417126" cy="40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18" name="TextBox 133">
              <a:extLst>
                <a:ext uri="{FF2B5EF4-FFF2-40B4-BE49-F238E27FC236}">
                  <a16:creationId xmlns:a16="http://schemas.microsoft.com/office/drawing/2014/main" xmlns="" id="{0F753D1F-6EBE-9D99-B9B7-474A93AF39DE}"/>
                </a:ext>
              </a:extLst>
            </p:cNvPr>
            <p:cNvSpPr txBox="1">
              <a:spLocks noChangeArrowheads="1"/>
            </p:cNvSpPr>
            <p:nvPr/>
          </p:nvSpPr>
          <p:spPr bwMode="auto">
            <a:xfrm>
              <a:off x="5708328" y="3408115"/>
              <a:ext cx="417126" cy="40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sp>
          <p:nvSpPr>
            <p:cNvPr id="29719" name="TextBox 134">
              <a:extLst>
                <a:ext uri="{FF2B5EF4-FFF2-40B4-BE49-F238E27FC236}">
                  <a16:creationId xmlns:a16="http://schemas.microsoft.com/office/drawing/2014/main" xmlns="" id="{7DD8976B-A6C6-2A8A-40D8-047262C6E1E3}"/>
                </a:ext>
              </a:extLst>
            </p:cNvPr>
            <p:cNvSpPr txBox="1">
              <a:spLocks noChangeArrowheads="1"/>
            </p:cNvSpPr>
            <p:nvPr/>
          </p:nvSpPr>
          <p:spPr bwMode="auto">
            <a:xfrm>
              <a:off x="5340027" y="3411290"/>
              <a:ext cx="417126" cy="40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 New Roman" panose="02020603050405020304" pitchFamily="18" charset="0"/>
                </a:rPr>
                <a:t>0</a:t>
              </a:r>
            </a:p>
          </p:txBody>
        </p:sp>
      </p:grpSp>
      <p:grpSp>
        <p:nvGrpSpPr>
          <p:cNvPr id="10" name="Group 187">
            <a:extLst>
              <a:ext uri="{FF2B5EF4-FFF2-40B4-BE49-F238E27FC236}">
                <a16:creationId xmlns:a16="http://schemas.microsoft.com/office/drawing/2014/main" xmlns="" id="{393F12DB-452E-BE2B-063B-A5928F726BF4}"/>
              </a:ext>
            </a:extLst>
          </p:cNvPr>
          <p:cNvGrpSpPr>
            <a:grpSpLocks/>
          </p:cNvGrpSpPr>
          <p:nvPr/>
        </p:nvGrpSpPr>
        <p:grpSpPr bwMode="auto">
          <a:xfrm>
            <a:off x="4392216" y="200027"/>
            <a:ext cx="847725" cy="1402193"/>
            <a:chOff x="646857" y="1134964"/>
            <a:chExt cx="1225550" cy="1884431"/>
          </a:xfrm>
        </p:grpSpPr>
        <p:pic>
          <p:nvPicPr>
            <p:cNvPr id="29710" name="Picture 2">
              <a:extLst>
                <a:ext uri="{FF2B5EF4-FFF2-40B4-BE49-F238E27FC236}">
                  <a16:creationId xmlns:a16="http://schemas.microsoft.com/office/drawing/2014/main" xmlns="" id="{4BF8B43A-FAC8-1304-CAFB-DCD3D3851BF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rot="5400000">
              <a:off x="653207" y="1452563"/>
              <a:ext cx="1212850" cy="1225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1" name="Group 189">
              <a:extLst>
                <a:ext uri="{FF2B5EF4-FFF2-40B4-BE49-F238E27FC236}">
                  <a16:creationId xmlns:a16="http://schemas.microsoft.com/office/drawing/2014/main" xmlns="" id="{BE763016-8FE0-20F6-15E2-72A5BD497044}"/>
                </a:ext>
              </a:extLst>
            </p:cNvPr>
            <p:cNvGrpSpPr>
              <a:grpSpLocks/>
            </p:cNvGrpSpPr>
            <p:nvPr/>
          </p:nvGrpSpPr>
          <p:grpSpPr bwMode="auto">
            <a:xfrm>
              <a:off x="784969" y="1134964"/>
              <a:ext cx="1050727" cy="1884431"/>
              <a:chOff x="784969" y="1134964"/>
              <a:chExt cx="1050727" cy="1884431"/>
            </a:xfrm>
          </p:grpSpPr>
          <p:sp>
            <p:nvSpPr>
              <p:cNvPr id="29712" name="TextBox 29">
                <a:extLst>
                  <a:ext uri="{FF2B5EF4-FFF2-40B4-BE49-F238E27FC236}">
                    <a16:creationId xmlns:a16="http://schemas.microsoft.com/office/drawing/2014/main" xmlns="" id="{E01A1F0D-072D-9D73-0527-96D4AB67377A}"/>
                  </a:ext>
                </a:extLst>
              </p:cNvPr>
              <p:cNvSpPr txBox="1">
                <a:spLocks noChangeArrowheads="1"/>
              </p:cNvSpPr>
              <p:nvPr/>
            </p:nvSpPr>
            <p:spPr bwMode="auto">
              <a:xfrm>
                <a:off x="827584" y="1134964"/>
                <a:ext cx="649350" cy="372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XIC</a:t>
                </a:r>
              </a:p>
            </p:txBody>
          </p:sp>
          <p:sp>
            <p:nvSpPr>
              <p:cNvPr id="29713" name="TextBox 72">
                <a:extLst>
                  <a:ext uri="{FF2B5EF4-FFF2-40B4-BE49-F238E27FC236}">
                    <a16:creationId xmlns:a16="http://schemas.microsoft.com/office/drawing/2014/main" xmlns="" id="{AB36C4D1-D86D-6912-3A95-B27DE37C1823}"/>
                  </a:ext>
                </a:extLst>
              </p:cNvPr>
              <p:cNvSpPr txBox="1">
                <a:spLocks noChangeArrowheads="1"/>
              </p:cNvSpPr>
              <p:nvPr/>
            </p:nvSpPr>
            <p:spPr bwMode="auto">
              <a:xfrm>
                <a:off x="784969" y="2647131"/>
                <a:ext cx="660936" cy="372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XIO</a:t>
                </a:r>
              </a:p>
            </p:txBody>
          </p:sp>
          <p:sp>
            <p:nvSpPr>
              <p:cNvPr id="29714" name="Rectangle 30">
                <a:extLst>
                  <a:ext uri="{FF2B5EF4-FFF2-40B4-BE49-F238E27FC236}">
                    <a16:creationId xmlns:a16="http://schemas.microsoft.com/office/drawing/2014/main" xmlns="" id="{60CC0510-9823-3F15-D1CB-F517E831040A}"/>
                  </a:ext>
                </a:extLst>
              </p:cNvPr>
              <p:cNvSpPr>
                <a:spLocks noChangeArrowheads="1"/>
              </p:cNvSpPr>
              <p:nvPr/>
            </p:nvSpPr>
            <p:spPr bwMode="auto">
              <a:xfrm>
                <a:off x="1597303" y="1463377"/>
                <a:ext cx="238393" cy="1101527"/>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grpSp>
      </p:grpSp>
      <p:grpSp>
        <p:nvGrpSpPr>
          <p:cNvPr id="12" name="Group 196">
            <a:extLst>
              <a:ext uri="{FF2B5EF4-FFF2-40B4-BE49-F238E27FC236}">
                <a16:creationId xmlns:a16="http://schemas.microsoft.com/office/drawing/2014/main" xmlns="" id="{D9B68BEC-1440-7C95-DC11-E951FB031D33}"/>
              </a:ext>
            </a:extLst>
          </p:cNvPr>
          <p:cNvGrpSpPr>
            <a:grpSpLocks/>
          </p:cNvGrpSpPr>
          <p:nvPr/>
        </p:nvGrpSpPr>
        <p:grpSpPr bwMode="auto">
          <a:xfrm>
            <a:off x="5276851" y="3843340"/>
            <a:ext cx="611981" cy="835025"/>
            <a:chOff x="7092950" y="1038225"/>
            <a:chExt cx="815975" cy="835025"/>
          </a:xfrm>
        </p:grpSpPr>
        <p:grpSp>
          <p:nvGrpSpPr>
            <p:cNvPr id="13" name="Group 3">
              <a:extLst>
                <a:ext uri="{FF2B5EF4-FFF2-40B4-BE49-F238E27FC236}">
                  <a16:creationId xmlns:a16="http://schemas.microsoft.com/office/drawing/2014/main" xmlns="" id="{926FDB5D-5E87-F082-16A9-635E2746E063}"/>
                </a:ext>
              </a:extLst>
            </p:cNvPr>
            <p:cNvGrpSpPr>
              <a:grpSpLocks/>
            </p:cNvGrpSpPr>
            <p:nvPr/>
          </p:nvGrpSpPr>
          <p:grpSpPr bwMode="auto">
            <a:xfrm>
              <a:off x="7092950" y="1038225"/>
              <a:ext cx="815975" cy="835025"/>
              <a:chOff x="3360" y="1779"/>
              <a:chExt cx="1200" cy="1037"/>
            </a:xfrm>
          </p:grpSpPr>
          <p:pic>
            <p:nvPicPr>
              <p:cNvPr id="29708" name="Picture 4">
                <a:extLst>
                  <a:ext uri="{FF2B5EF4-FFF2-40B4-BE49-F238E27FC236}">
                    <a16:creationId xmlns:a16="http://schemas.microsoft.com/office/drawing/2014/main" xmlns="" id="{269EA6B9-DE31-B1FE-1ECD-FC92D4948F8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60" y="2016"/>
                <a:ext cx="1200" cy="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9709" name="Text Box 5">
                <a:extLst>
                  <a:ext uri="{FF2B5EF4-FFF2-40B4-BE49-F238E27FC236}">
                    <a16:creationId xmlns:a16="http://schemas.microsoft.com/office/drawing/2014/main" xmlns="" id="{99F8AC77-C429-E890-9AC7-8FDD1A6DFCD0}"/>
                  </a:ext>
                </a:extLst>
              </p:cNvPr>
              <p:cNvSpPr txBox="1">
                <a:spLocks noChangeArrowheads="1"/>
              </p:cNvSpPr>
              <p:nvPr/>
            </p:nvSpPr>
            <p:spPr bwMode="auto">
              <a:xfrm>
                <a:off x="3552" y="1779"/>
                <a:ext cx="768" cy="6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endParaRPr lang="en-US" altLang="en-US" sz="3000">
                  <a:solidFill>
                    <a:schemeClr val="bg2"/>
                  </a:solidFill>
                </a:endParaRPr>
              </a:p>
            </p:txBody>
          </p:sp>
        </p:grpSp>
        <p:sp>
          <p:nvSpPr>
            <p:cNvPr id="29707" name="TextBox 18">
              <a:extLst>
                <a:ext uri="{FF2B5EF4-FFF2-40B4-BE49-F238E27FC236}">
                  <a16:creationId xmlns:a16="http://schemas.microsoft.com/office/drawing/2014/main" xmlns="" id="{068D5C3F-0E09-F227-C8A5-10793E9F0884}"/>
                </a:ext>
              </a:extLst>
            </p:cNvPr>
            <p:cNvSpPr txBox="1">
              <a:spLocks noChangeArrowheads="1"/>
            </p:cNvSpPr>
            <p:nvPr/>
          </p:nvSpPr>
          <p:spPr bwMode="auto">
            <a:xfrm>
              <a:off x="7204075" y="1049338"/>
              <a:ext cx="64590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latin typeface="Times New Roman" panose="02020603050405020304" pitchFamily="18" charset="0"/>
                </a:rPr>
                <a:t>OTE</a:t>
              </a:r>
            </a:p>
          </p:txBody>
        </p:sp>
      </p:grpSp>
    </p:spTree>
    <p:extLst>
      <p:ext uri="{BB962C8B-B14F-4D97-AF65-F5344CB8AC3E}">
        <p14:creationId xmlns="" xmlns:p14="http://schemas.microsoft.com/office/powerpoint/2010/main" val="804049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1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xmlns="" id="{A3E8E5C4-33BA-303D-41C2-D6BF62C70CF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75323" y="1600200"/>
            <a:ext cx="1464469"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2" name="Group 3">
            <a:extLst>
              <a:ext uri="{FF2B5EF4-FFF2-40B4-BE49-F238E27FC236}">
                <a16:creationId xmlns:a16="http://schemas.microsoft.com/office/drawing/2014/main" xmlns="" id="{E73614DD-EACF-3E35-52CF-D2C2734D68CC}"/>
              </a:ext>
            </a:extLst>
          </p:cNvPr>
          <p:cNvGrpSpPr>
            <a:grpSpLocks/>
          </p:cNvGrpSpPr>
          <p:nvPr/>
        </p:nvGrpSpPr>
        <p:grpSpPr bwMode="auto">
          <a:xfrm>
            <a:off x="5107781" y="1782765"/>
            <a:ext cx="1428750" cy="1646237"/>
            <a:chOff x="3360" y="1779"/>
            <a:chExt cx="1200" cy="1037"/>
          </a:xfrm>
        </p:grpSpPr>
        <p:pic>
          <p:nvPicPr>
            <p:cNvPr id="30735" name="Picture 4">
              <a:extLst>
                <a:ext uri="{FF2B5EF4-FFF2-40B4-BE49-F238E27FC236}">
                  <a16:creationId xmlns:a16="http://schemas.microsoft.com/office/drawing/2014/main" xmlns="" id="{BAE74E0A-5EDD-86EE-F971-F9F1C62FE38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60" y="2016"/>
              <a:ext cx="1200" cy="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736" name="Text Box 5">
              <a:extLst>
                <a:ext uri="{FF2B5EF4-FFF2-40B4-BE49-F238E27FC236}">
                  <a16:creationId xmlns:a16="http://schemas.microsoft.com/office/drawing/2014/main" xmlns="" id="{0027A33C-9D36-6430-F6B4-6F1B0A46F4E8}"/>
                </a:ext>
              </a:extLst>
            </p:cNvPr>
            <p:cNvSpPr txBox="1">
              <a:spLocks noChangeArrowheads="1"/>
            </p:cNvSpPr>
            <p:nvPr/>
          </p:nvSpPr>
          <p:spPr bwMode="auto">
            <a:xfrm>
              <a:off x="3552" y="1779"/>
              <a:ext cx="768" cy="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3000">
                  <a:solidFill>
                    <a:schemeClr val="bg2"/>
                  </a:solidFill>
                </a:rPr>
                <a:t>OTE</a:t>
              </a:r>
            </a:p>
          </p:txBody>
        </p:sp>
      </p:grpSp>
      <p:sp>
        <p:nvSpPr>
          <p:cNvPr id="30724" name="Text Box 7">
            <a:extLst>
              <a:ext uri="{FF2B5EF4-FFF2-40B4-BE49-F238E27FC236}">
                <a16:creationId xmlns:a16="http://schemas.microsoft.com/office/drawing/2014/main" xmlns="" id="{ECB78EB1-176C-9143-7763-F177E8C13353}"/>
              </a:ext>
            </a:extLst>
          </p:cNvPr>
          <p:cNvSpPr txBox="1">
            <a:spLocks noChangeArrowheads="1"/>
          </p:cNvSpPr>
          <p:nvPr/>
        </p:nvSpPr>
        <p:spPr bwMode="auto">
          <a:xfrm>
            <a:off x="2393156" y="3905250"/>
            <a:ext cx="1828800"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200">
                <a:solidFill>
                  <a:schemeClr val="accent2"/>
                </a:solidFill>
              </a:rPr>
              <a:t>Contacts</a:t>
            </a:r>
          </a:p>
        </p:txBody>
      </p:sp>
      <p:sp>
        <p:nvSpPr>
          <p:cNvPr id="30725" name="Text Box 8">
            <a:extLst>
              <a:ext uri="{FF2B5EF4-FFF2-40B4-BE49-F238E27FC236}">
                <a16:creationId xmlns:a16="http://schemas.microsoft.com/office/drawing/2014/main" xmlns="" id="{C00299C6-5E22-79FB-BCFC-D3BA82A2DA51}"/>
              </a:ext>
            </a:extLst>
          </p:cNvPr>
          <p:cNvSpPr txBox="1">
            <a:spLocks noChangeArrowheads="1"/>
          </p:cNvSpPr>
          <p:nvPr/>
        </p:nvSpPr>
        <p:spPr bwMode="auto">
          <a:xfrm>
            <a:off x="5139929" y="3905250"/>
            <a:ext cx="1371600"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200">
                <a:solidFill>
                  <a:schemeClr val="accent2"/>
                </a:solidFill>
              </a:rPr>
              <a:t>Coil</a:t>
            </a:r>
          </a:p>
        </p:txBody>
      </p:sp>
      <p:sp>
        <p:nvSpPr>
          <p:cNvPr id="30726" name="Rectangle 1">
            <a:extLst>
              <a:ext uri="{FF2B5EF4-FFF2-40B4-BE49-F238E27FC236}">
                <a16:creationId xmlns:a16="http://schemas.microsoft.com/office/drawing/2014/main" xmlns="" id="{192C0C69-CF56-72A1-3984-A498E842BBEB}"/>
              </a:ext>
            </a:extLst>
          </p:cNvPr>
          <p:cNvSpPr>
            <a:spLocks noChangeArrowheads="1"/>
          </p:cNvSpPr>
          <p:nvPr/>
        </p:nvSpPr>
        <p:spPr bwMode="auto">
          <a:xfrm>
            <a:off x="2681288" y="1700213"/>
            <a:ext cx="1296591" cy="322262"/>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sp>
        <p:nvSpPr>
          <p:cNvPr id="30727" name="TextBox 2">
            <a:extLst>
              <a:ext uri="{FF2B5EF4-FFF2-40B4-BE49-F238E27FC236}">
                <a16:creationId xmlns:a16="http://schemas.microsoft.com/office/drawing/2014/main" xmlns="" id="{036D9946-FEE5-E9DF-C605-91A646189C43}"/>
              </a:ext>
            </a:extLst>
          </p:cNvPr>
          <p:cNvSpPr txBox="1">
            <a:spLocks noChangeArrowheads="1"/>
          </p:cNvSpPr>
          <p:nvPr/>
        </p:nvSpPr>
        <p:spPr bwMode="auto">
          <a:xfrm>
            <a:off x="2570561" y="1660525"/>
            <a:ext cx="80342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XIC</a:t>
            </a:r>
          </a:p>
        </p:txBody>
      </p:sp>
      <p:sp>
        <p:nvSpPr>
          <p:cNvPr id="30728" name="TextBox 11">
            <a:extLst>
              <a:ext uri="{FF2B5EF4-FFF2-40B4-BE49-F238E27FC236}">
                <a16:creationId xmlns:a16="http://schemas.microsoft.com/office/drawing/2014/main" xmlns="" id="{28EBDE17-44EA-C424-C173-0B3803D2F238}"/>
              </a:ext>
            </a:extLst>
          </p:cNvPr>
          <p:cNvSpPr txBox="1">
            <a:spLocks noChangeArrowheads="1"/>
          </p:cNvSpPr>
          <p:nvPr/>
        </p:nvSpPr>
        <p:spPr bwMode="auto">
          <a:xfrm>
            <a:off x="3406380" y="1660525"/>
            <a:ext cx="82426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XIO</a:t>
            </a:r>
          </a:p>
        </p:txBody>
      </p:sp>
      <p:sp>
        <p:nvSpPr>
          <p:cNvPr id="30729" name="Text Box 2">
            <a:extLst>
              <a:ext uri="{FF2B5EF4-FFF2-40B4-BE49-F238E27FC236}">
                <a16:creationId xmlns:a16="http://schemas.microsoft.com/office/drawing/2014/main" xmlns="" id="{8FA8104A-0154-FE67-A549-FE79E61CA584}"/>
              </a:ext>
            </a:extLst>
          </p:cNvPr>
          <p:cNvSpPr txBox="1">
            <a:spLocks noChangeArrowheads="1"/>
          </p:cNvSpPr>
          <p:nvPr/>
        </p:nvSpPr>
        <p:spPr bwMode="auto">
          <a:xfrm>
            <a:off x="1358505" y="404813"/>
            <a:ext cx="6426994"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solidFill>
                  <a:srgbClr val="000099"/>
                </a:solidFill>
                <a:latin typeface="Times New Roman" panose="02020603050405020304" pitchFamily="18" charset="0"/>
              </a:rPr>
              <a:t>Allen-Bradley Discrete Addressing</a:t>
            </a:r>
          </a:p>
        </p:txBody>
      </p:sp>
      <p:sp>
        <p:nvSpPr>
          <p:cNvPr id="30730" name="Rectangle 3">
            <a:extLst>
              <a:ext uri="{FF2B5EF4-FFF2-40B4-BE49-F238E27FC236}">
                <a16:creationId xmlns:a16="http://schemas.microsoft.com/office/drawing/2014/main" xmlns="" id="{BB957772-298E-284D-C8C2-3E3B215F43D9}"/>
              </a:ext>
            </a:extLst>
          </p:cNvPr>
          <p:cNvSpPr>
            <a:spLocks noChangeArrowheads="1"/>
          </p:cNvSpPr>
          <p:nvPr/>
        </p:nvSpPr>
        <p:spPr bwMode="auto">
          <a:xfrm>
            <a:off x="5328047" y="1922465"/>
            <a:ext cx="917972" cy="523875"/>
          </a:xfrm>
          <a:prstGeom prst="rect">
            <a:avLst/>
          </a:prstGeom>
          <a:solidFill>
            <a:schemeClr val="bg1"/>
          </a:solidFill>
          <a:ln w="9525" algn="ctr">
            <a:solidFill>
              <a:schemeClr val="bg1"/>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800">
              <a:latin typeface="Times New Roman" panose="02020603050405020304" pitchFamily="18" charset="0"/>
            </a:endParaRPr>
          </a:p>
        </p:txBody>
      </p:sp>
      <p:sp>
        <p:nvSpPr>
          <p:cNvPr id="30731" name="TextBox 14">
            <a:extLst>
              <a:ext uri="{FF2B5EF4-FFF2-40B4-BE49-F238E27FC236}">
                <a16:creationId xmlns:a16="http://schemas.microsoft.com/office/drawing/2014/main" xmlns="" id="{CBC35603-216D-A7A5-E259-ED942A8F3810}"/>
              </a:ext>
            </a:extLst>
          </p:cNvPr>
          <p:cNvSpPr txBox="1">
            <a:spLocks noChangeArrowheads="1"/>
          </p:cNvSpPr>
          <p:nvPr/>
        </p:nvSpPr>
        <p:spPr bwMode="auto">
          <a:xfrm>
            <a:off x="5501880" y="1700213"/>
            <a:ext cx="88357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OTE</a:t>
            </a:r>
          </a:p>
        </p:txBody>
      </p:sp>
      <p:sp>
        <p:nvSpPr>
          <p:cNvPr id="30732" name="TextBox 4">
            <a:extLst>
              <a:ext uri="{FF2B5EF4-FFF2-40B4-BE49-F238E27FC236}">
                <a16:creationId xmlns:a16="http://schemas.microsoft.com/office/drawing/2014/main" xmlns="" id="{8CAC3CEC-D9C5-1C13-8835-75C6537A0DA4}"/>
              </a:ext>
            </a:extLst>
          </p:cNvPr>
          <p:cNvSpPr txBox="1">
            <a:spLocks noChangeArrowheads="1"/>
          </p:cNvSpPr>
          <p:nvPr/>
        </p:nvSpPr>
        <p:spPr bwMode="auto">
          <a:xfrm flipH="1">
            <a:off x="2681287" y="5006975"/>
            <a:ext cx="1890713"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0 - Output</a:t>
            </a:r>
          </a:p>
          <a:p>
            <a:pPr>
              <a:spcBef>
                <a:spcPct val="0"/>
              </a:spcBef>
              <a:buFontTx/>
              <a:buNone/>
            </a:pPr>
            <a:r>
              <a:rPr lang="en-US" altLang="en-US" sz="2800">
                <a:latin typeface="Times New Roman" panose="02020603050405020304" pitchFamily="18" charset="0"/>
              </a:rPr>
              <a:t>1 - Input</a:t>
            </a:r>
          </a:p>
          <a:p>
            <a:pPr>
              <a:spcBef>
                <a:spcPct val="0"/>
              </a:spcBef>
              <a:buFontTx/>
              <a:buNone/>
            </a:pPr>
            <a:r>
              <a:rPr lang="en-US" altLang="en-US" sz="2800">
                <a:latin typeface="Times New Roman" panose="02020603050405020304" pitchFamily="18" charset="0"/>
              </a:rPr>
              <a:t>3 –Internal Bit</a:t>
            </a:r>
          </a:p>
        </p:txBody>
      </p:sp>
      <p:sp>
        <p:nvSpPr>
          <p:cNvPr id="30733" name="TextBox 15">
            <a:extLst>
              <a:ext uri="{FF2B5EF4-FFF2-40B4-BE49-F238E27FC236}">
                <a16:creationId xmlns:a16="http://schemas.microsoft.com/office/drawing/2014/main" xmlns="" id="{C902FC64-651D-1ECA-65F9-237CFC641914}"/>
              </a:ext>
            </a:extLst>
          </p:cNvPr>
          <p:cNvSpPr txBox="1">
            <a:spLocks noChangeArrowheads="1"/>
          </p:cNvSpPr>
          <p:nvPr/>
        </p:nvSpPr>
        <p:spPr bwMode="auto">
          <a:xfrm flipH="1">
            <a:off x="5436394" y="5054600"/>
            <a:ext cx="1890713"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0 - Output</a:t>
            </a:r>
          </a:p>
          <a:p>
            <a:pPr>
              <a:spcBef>
                <a:spcPct val="0"/>
              </a:spcBef>
              <a:buFontTx/>
              <a:buNone/>
            </a:pPr>
            <a:r>
              <a:rPr lang="en-US" altLang="en-US" sz="2800">
                <a:latin typeface="Times New Roman" panose="02020603050405020304" pitchFamily="18" charset="0"/>
              </a:rPr>
              <a:t>3 – Internal Bit</a:t>
            </a:r>
          </a:p>
        </p:txBody>
      </p:sp>
      <p:sp>
        <p:nvSpPr>
          <p:cNvPr id="30734" name="TextBox 5">
            <a:extLst>
              <a:ext uri="{FF2B5EF4-FFF2-40B4-BE49-F238E27FC236}">
                <a16:creationId xmlns:a16="http://schemas.microsoft.com/office/drawing/2014/main" xmlns="" id="{15A11DC1-FCB4-664A-29B7-E60A2397650F}"/>
              </a:ext>
            </a:extLst>
          </p:cNvPr>
          <p:cNvSpPr txBox="1">
            <a:spLocks noChangeArrowheads="1"/>
          </p:cNvSpPr>
          <p:nvPr/>
        </p:nvSpPr>
        <p:spPr bwMode="auto">
          <a:xfrm flipH="1">
            <a:off x="3307557" y="4495802"/>
            <a:ext cx="337066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a:latin typeface="Times New Roman" panose="02020603050405020304" pitchFamily="18" charset="0"/>
              </a:rPr>
              <a:t>Allowable File Types</a:t>
            </a:r>
          </a:p>
        </p:txBody>
      </p:sp>
    </p:spTree>
    <p:extLst>
      <p:ext uri="{BB962C8B-B14F-4D97-AF65-F5344CB8AC3E}">
        <p14:creationId xmlns="" xmlns:p14="http://schemas.microsoft.com/office/powerpoint/2010/main" val="3309630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2051" name="Rectangle 2"/>
          <p:cNvSpPr>
            <a:spLocks noChangeArrowheads="1"/>
          </p:cNvSpPr>
          <p:nvPr/>
        </p:nvSpPr>
        <p:spPr bwMode="auto">
          <a:xfrm>
            <a:off x="107950" y="4349750"/>
            <a:ext cx="8964613" cy="131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8000">
                <a:solidFill>
                  <a:srgbClr val="000099"/>
                </a:solidFill>
              </a:rPr>
              <a:t> </a:t>
            </a:r>
            <a:r>
              <a:rPr lang="en-US" altLang="en-US" sz="6000">
                <a:solidFill>
                  <a:schemeClr val="accent2"/>
                </a:solidFill>
                <a:latin typeface="Arial" charset="0"/>
              </a:rPr>
              <a:t>Program Scan</a:t>
            </a:r>
          </a:p>
        </p:txBody>
      </p:sp>
      <p:pic>
        <p:nvPicPr>
          <p:cNvPr id="2052"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76375" y="473075"/>
            <a:ext cx="5829300" cy="3171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7836395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3075" name="Text Box 4"/>
          <p:cNvSpPr txBox="1">
            <a:spLocks noChangeArrowheads="1"/>
          </p:cNvSpPr>
          <p:nvPr/>
        </p:nvSpPr>
        <p:spPr bwMode="auto">
          <a:xfrm>
            <a:off x="230188" y="219075"/>
            <a:ext cx="8518525" cy="1570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r>
              <a:rPr lang="en-US" altLang="en-US" sz="3200">
                <a:solidFill>
                  <a:schemeClr val="accent2"/>
                </a:solidFill>
              </a:rPr>
              <a:t>When a controller executes a program, it must know—in real time—when external devices controlling a process are changing.</a:t>
            </a:r>
          </a:p>
        </p:txBody>
      </p:sp>
      <p:pic>
        <p:nvPicPr>
          <p:cNvPr id="3076"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0825" y="2060575"/>
            <a:ext cx="1800225" cy="4076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77" name="Text Box 8"/>
          <p:cNvSpPr txBox="1">
            <a:spLocks noChangeArrowheads="1"/>
          </p:cNvSpPr>
          <p:nvPr/>
        </p:nvSpPr>
        <p:spPr bwMode="auto">
          <a:xfrm>
            <a:off x="2339975" y="2276475"/>
            <a:ext cx="6572250"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During each operating cycle, the processor </a:t>
            </a:r>
            <a:r>
              <a:rPr lang="en-US" altLang="en-US">
                <a:solidFill>
                  <a:srgbClr val="CC3300"/>
                </a:solidFill>
              </a:rPr>
              <a:t>reads</a:t>
            </a:r>
            <a:r>
              <a:rPr lang="en-US" altLang="en-US"/>
              <a:t> all the </a:t>
            </a:r>
            <a:r>
              <a:rPr lang="en-US" altLang="en-US">
                <a:solidFill>
                  <a:srgbClr val="CC3300"/>
                </a:solidFill>
              </a:rPr>
              <a:t>inputs</a:t>
            </a:r>
            <a:r>
              <a:rPr lang="en-US" altLang="en-US"/>
              <a:t>, takes these values, and </a:t>
            </a:r>
            <a:r>
              <a:rPr lang="en-US" altLang="en-US">
                <a:solidFill>
                  <a:srgbClr val="CC3300"/>
                </a:solidFill>
              </a:rPr>
              <a:t>energizes</a:t>
            </a:r>
            <a:r>
              <a:rPr lang="en-US" altLang="en-US"/>
              <a:t> or </a:t>
            </a:r>
            <a:r>
              <a:rPr lang="en-US" altLang="en-US">
                <a:solidFill>
                  <a:srgbClr val="CC3300"/>
                </a:solidFill>
              </a:rPr>
              <a:t>de-energizes</a:t>
            </a:r>
            <a:r>
              <a:rPr lang="en-US" altLang="en-US"/>
              <a:t> the </a:t>
            </a:r>
            <a:r>
              <a:rPr lang="en-US" altLang="en-US">
                <a:solidFill>
                  <a:srgbClr val="CC3300"/>
                </a:solidFill>
              </a:rPr>
              <a:t>outputs</a:t>
            </a:r>
            <a:r>
              <a:rPr lang="en-US" altLang="en-US"/>
              <a:t> according to the user program.</a:t>
            </a:r>
          </a:p>
        </p:txBody>
      </p:sp>
      <p:sp>
        <p:nvSpPr>
          <p:cNvPr id="3078" name="Text Box 9"/>
          <p:cNvSpPr txBox="1">
            <a:spLocks noChangeArrowheads="1"/>
          </p:cNvSpPr>
          <p:nvPr/>
        </p:nvSpPr>
        <p:spPr bwMode="auto">
          <a:xfrm>
            <a:off x="2392363" y="4643438"/>
            <a:ext cx="4772025"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This process is known as the </a:t>
            </a:r>
          </a:p>
          <a:p>
            <a:pPr eaLnBrk="1" hangingPunct="1"/>
            <a:r>
              <a:rPr lang="en-US" altLang="en-US">
                <a:solidFill>
                  <a:srgbClr val="CC3300"/>
                </a:solidFill>
              </a:rPr>
              <a:t>program scan</a:t>
            </a:r>
            <a:r>
              <a:rPr lang="en-US" altLang="en-US"/>
              <a:t>.</a:t>
            </a:r>
          </a:p>
        </p:txBody>
      </p:sp>
    </p:spTree>
    <p:extLst>
      <p:ext uri="{BB962C8B-B14F-4D97-AF65-F5344CB8AC3E}">
        <p14:creationId xmlns="" xmlns:p14="http://schemas.microsoft.com/office/powerpoint/2010/main" val="953874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pic>
        <p:nvPicPr>
          <p:cNvPr id="4099"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47813" y="1125538"/>
            <a:ext cx="5689600" cy="552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100" name="Text Box 3"/>
          <p:cNvSpPr txBox="1">
            <a:spLocks noChangeArrowheads="1"/>
          </p:cNvSpPr>
          <p:nvPr/>
        </p:nvSpPr>
        <p:spPr bwMode="auto">
          <a:xfrm>
            <a:off x="1550988" y="185738"/>
            <a:ext cx="5829300" cy="5794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r>
              <a:rPr lang="en-US" altLang="en-US" sz="3200">
                <a:solidFill>
                  <a:schemeClr val="accent2"/>
                </a:solidFill>
              </a:rPr>
              <a:t>Logix controller operating cycle.</a:t>
            </a:r>
          </a:p>
        </p:txBody>
      </p:sp>
    </p:spTree>
    <p:extLst>
      <p:ext uri="{BB962C8B-B14F-4D97-AF65-F5344CB8AC3E}">
        <p14:creationId xmlns="" xmlns:p14="http://schemas.microsoft.com/office/powerpoint/2010/main" val="12259754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grpSp>
        <p:nvGrpSpPr>
          <p:cNvPr id="2" name="Group 11"/>
          <p:cNvGrpSpPr>
            <a:grpSpLocks/>
          </p:cNvGrpSpPr>
          <p:nvPr/>
        </p:nvGrpSpPr>
        <p:grpSpPr bwMode="auto">
          <a:xfrm>
            <a:off x="3924300" y="1125538"/>
            <a:ext cx="4897438" cy="5610225"/>
            <a:chOff x="2607" y="168"/>
            <a:chExt cx="3085" cy="3534"/>
          </a:xfrm>
        </p:grpSpPr>
        <p:graphicFrame>
          <p:nvGraphicFramePr>
            <p:cNvPr id="5126" name="Object 10"/>
            <p:cNvGraphicFramePr>
              <a:graphicFrameLocks noChangeAspect="1"/>
            </p:cNvGraphicFramePr>
            <p:nvPr/>
          </p:nvGraphicFramePr>
          <p:xfrm>
            <a:off x="2608" y="849"/>
            <a:ext cx="2903" cy="2853"/>
          </p:xfrm>
          <a:graphic>
            <a:graphicData uri="http://schemas.openxmlformats.org/presentationml/2006/ole">
              <p:oleObj spid="_x0000_s2050" name="Image" r:id="rId3" imgW="3314286" imgH="3257143" progId="">
                <p:embed/>
              </p:oleObj>
            </a:graphicData>
          </a:graphic>
        </p:graphicFrame>
        <p:sp>
          <p:nvSpPr>
            <p:cNvPr id="5127" name="Text Box 4"/>
            <p:cNvSpPr txBox="1">
              <a:spLocks noChangeArrowheads="1"/>
            </p:cNvSpPr>
            <p:nvPr/>
          </p:nvSpPr>
          <p:spPr bwMode="auto">
            <a:xfrm>
              <a:off x="2607" y="168"/>
              <a:ext cx="3085" cy="11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As the program is scanned, the status of </a:t>
              </a:r>
              <a:r>
                <a:rPr lang="en-US" altLang="en-US">
                  <a:solidFill>
                    <a:srgbClr val="CC3300"/>
                  </a:solidFill>
                </a:rPr>
                <a:t>inputs</a:t>
              </a:r>
              <a:r>
                <a:rPr lang="en-US" altLang="en-US"/>
                <a:t> are checked for True (1 or ON) or False (0 of OFF) conditions.</a:t>
              </a:r>
            </a:p>
          </p:txBody>
        </p:sp>
      </p:grpSp>
      <p:sp>
        <p:nvSpPr>
          <p:cNvPr id="5124" name="Text Box 2"/>
          <p:cNvSpPr txBox="1">
            <a:spLocks noChangeArrowheads="1"/>
          </p:cNvSpPr>
          <p:nvPr/>
        </p:nvSpPr>
        <p:spPr bwMode="auto">
          <a:xfrm>
            <a:off x="266700" y="184150"/>
            <a:ext cx="316865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Program is scanned </a:t>
            </a:r>
            <a:r>
              <a:rPr lang="en-US" altLang="en-US">
                <a:solidFill>
                  <a:srgbClr val="CC3300"/>
                </a:solidFill>
              </a:rPr>
              <a:t>one rung</a:t>
            </a:r>
            <a:r>
              <a:rPr lang="en-US" altLang="en-US"/>
              <a:t> at a time.</a:t>
            </a:r>
          </a:p>
        </p:txBody>
      </p:sp>
      <p:graphicFrame>
        <p:nvGraphicFramePr>
          <p:cNvPr id="5125" name="Object 8"/>
          <p:cNvGraphicFramePr>
            <a:graphicFrameLocks noChangeAspect="1"/>
          </p:cNvGraphicFramePr>
          <p:nvPr/>
        </p:nvGraphicFramePr>
        <p:xfrm>
          <a:off x="468313" y="1628775"/>
          <a:ext cx="2505075" cy="2322513"/>
        </p:xfrm>
        <a:graphic>
          <a:graphicData uri="http://schemas.openxmlformats.org/presentationml/2006/ole">
            <p:oleObj spid="_x0000_s2051" name="Image" r:id="rId4" imgW="6450794" imgH="5980952" progId="">
              <p:embed/>
            </p:oleObj>
          </a:graphicData>
        </a:graphic>
      </p:graphicFrame>
    </p:spTree>
    <p:extLst>
      <p:ext uri="{BB962C8B-B14F-4D97-AF65-F5344CB8AC3E}">
        <p14:creationId xmlns="" xmlns:p14="http://schemas.microsoft.com/office/powerpoint/2010/main" val="26660549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6147" name="Text Box 2"/>
          <p:cNvSpPr txBox="1">
            <a:spLocks noChangeArrowheads="1"/>
          </p:cNvSpPr>
          <p:nvPr/>
        </p:nvSpPr>
        <p:spPr bwMode="auto">
          <a:xfrm>
            <a:off x="898525" y="333375"/>
            <a:ext cx="7489825"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The status signals from the inputs are sent to the </a:t>
            </a:r>
            <a:r>
              <a:rPr lang="en-US" altLang="en-US">
                <a:solidFill>
                  <a:srgbClr val="CC3300"/>
                </a:solidFill>
              </a:rPr>
              <a:t>input tags</a:t>
            </a:r>
            <a:r>
              <a:rPr lang="en-US" altLang="en-US"/>
              <a:t> where they are stored.</a:t>
            </a:r>
          </a:p>
        </p:txBody>
      </p:sp>
      <p:graphicFrame>
        <p:nvGraphicFramePr>
          <p:cNvPr id="6148" name="Object 3"/>
          <p:cNvGraphicFramePr>
            <a:graphicFrameLocks noChangeAspect="1"/>
          </p:cNvGraphicFramePr>
          <p:nvPr/>
        </p:nvGraphicFramePr>
        <p:xfrm>
          <a:off x="2051050" y="1700213"/>
          <a:ext cx="4419600" cy="4811712"/>
        </p:xfrm>
        <a:graphic>
          <a:graphicData uri="http://schemas.openxmlformats.org/presentationml/2006/ole">
            <p:oleObj spid="_x0000_s3074" name="Image" r:id="rId3" imgW="3228571" imgH="3514286" progId="">
              <p:embed/>
            </p:oleObj>
          </a:graphicData>
        </a:graphic>
      </p:graphicFrame>
    </p:spTree>
    <p:extLst>
      <p:ext uri="{BB962C8B-B14F-4D97-AF65-F5344CB8AC3E}">
        <p14:creationId xmlns="" xmlns:p14="http://schemas.microsoft.com/office/powerpoint/2010/main" val="3292587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7171" name="Text Box 2"/>
          <p:cNvSpPr txBox="1">
            <a:spLocks noChangeArrowheads="1"/>
          </p:cNvSpPr>
          <p:nvPr/>
        </p:nvSpPr>
        <p:spPr bwMode="auto">
          <a:xfrm>
            <a:off x="250825" y="255588"/>
            <a:ext cx="8569325"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As the program is scanned by the processor, inputs are checked for True or False conditions and the ladder logic is </a:t>
            </a:r>
            <a:r>
              <a:rPr lang="en-US" altLang="en-US">
                <a:solidFill>
                  <a:srgbClr val="CC3300"/>
                </a:solidFill>
              </a:rPr>
              <a:t>evaluated</a:t>
            </a:r>
            <a:r>
              <a:rPr lang="en-US" altLang="en-US"/>
              <a:t> based on these values.</a:t>
            </a:r>
          </a:p>
        </p:txBody>
      </p:sp>
      <p:sp>
        <p:nvSpPr>
          <p:cNvPr id="7172" name="Text Box 4"/>
          <p:cNvSpPr txBox="1">
            <a:spLocks noChangeArrowheads="1"/>
          </p:cNvSpPr>
          <p:nvPr/>
        </p:nvSpPr>
        <p:spPr bwMode="auto">
          <a:xfrm>
            <a:off x="250825" y="5295900"/>
            <a:ext cx="864235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The resulting ON or OFF action, as a result of</a:t>
            </a:r>
          </a:p>
          <a:p>
            <a:pPr eaLnBrk="1" hangingPunct="1"/>
            <a:r>
              <a:rPr lang="en-US" altLang="en-US"/>
              <a:t>evaluating each rung, is then sent to the </a:t>
            </a:r>
            <a:r>
              <a:rPr lang="en-US" altLang="en-US">
                <a:solidFill>
                  <a:srgbClr val="CC3300"/>
                </a:solidFill>
              </a:rPr>
              <a:t>output tags</a:t>
            </a:r>
          </a:p>
          <a:p>
            <a:pPr eaLnBrk="1" hangingPunct="1"/>
            <a:r>
              <a:rPr lang="en-US" altLang="en-US"/>
              <a:t>for storage.</a:t>
            </a:r>
          </a:p>
        </p:txBody>
      </p:sp>
      <p:graphicFrame>
        <p:nvGraphicFramePr>
          <p:cNvPr id="7173" name="Object 5"/>
          <p:cNvGraphicFramePr>
            <a:graphicFrameLocks noChangeAspect="1"/>
          </p:cNvGraphicFramePr>
          <p:nvPr/>
        </p:nvGraphicFramePr>
        <p:xfrm>
          <a:off x="2228850" y="1773238"/>
          <a:ext cx="4430713" cy="3457575"/>
        </p:xfrm>
        <a:graphic>
          <a:graphicData uri="http://schemas.openxmlformats.org/presentationml/2006/ole">
            <p:oleObj spid="_x0000_s4098" name="Image" r:id="rId3" imgW="4685714" imgH="3657143" progId="">
              <p:embed/>
            </p:oleObj>
          </a:graphicData>
        </a:graphic>
      </p:graphicFrame>
    </p:spTree>
    <p:extLst>
      <p:ext uri="{BB962C8B-B14F-4D97-AF65-F5344CB8AC3E}">
        <p14:creationId xmlns="" xmlns:p14="http://schemas.microsoft.com/office/powerpoint/2010/main" val="42530243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8195" name="Text Box 2"/>
          <p:cNvSpPr txBox="1">
            <a:spLocks noChangeArrowheads="1"/>
          </p:cNvSpPr>
          <p:nvPr/>
        </p:nvSpPr>
        <p:spPr bwMode="auto">
          <a:xfrm>
            <a:off x="5148263" y="2652713"/>
            <a:ext cx="3636962" cy="3081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During the output update portion of the scan, corresponding </a:t>
            </a:r>
            <a:r>
              <a:rPr lang="en-US" altLang="en-US">
                <a:solidFill>
                  <a:srgbClr val="CC3300"/>
                </a:solidFill>
              </a:rPr>
              <a:t>output values</a:t>
            </a:r>
            <a:r>
              <a:rPr lang="en-US" altLang="en-US"/>
              <a:t> are sent to the process or machine by way of the output module.</a:t>
            </a:r>
          </a:p>
        </p:txBody>
      </p:sp>
      <p:graphicFrame>
        <p:nvGraphicFramePr>
          <p:cNvPr id="8196" name="Object 3"/>
          <p:cNvGraphicFramePr>
            <a:graphicFrameLocks noChangeAspect="1"/>
          </p:cNvGraphicFramePr>
          <p:nvPr/>
        </p:nvGraphicFramePr>
        <p:xfrm>
          <a:off x="539750" y="549275"/>
          <a:ext cx="4475163" cy="5184775"/>
        </p:xfrm>
        <a:graphic>
          <a:graphicData uri="http://schemas.openxmlformats.org/presentationml/2006/ole">
            <p:oleObj spid="_x0000_s5122" name="Image" r:id="rId3" imgW="4558730" imgH="5282540" progId="">
              <p:embed/>
            </p:oleObj>
          </a:graphicData>
        </a:graphic>
      </p:graphicFrame>
    </p:spTree>
    <p:extLst>
      <p:ext uri="{BB962C8B-B14F-4D97-AF65-F5344CB8AC3E}">
        <p14:creationId xmlns="" xmlns:p14="http://schemas.microsoft.com/office/powerpoint/2010/main" val="4060318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in Industries</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In production, due to changes in the nature of production, reprogramming will be required.</a:t>
            </a:r>
          </a:p>
          <a:p>
            <a:r>
              <a:rPr lang="en-US" sz="2600" dirty="0" smtClean="0"/>
              <a:t>PLC can be programmed according to the operating requirements of the process. </a:t>
            </a:r>
          </a:p>
          <a:p>
            <a:r>
              <a:rPr lang="en-US" sz="2600" dirty="0" smtClean="0"/>
              <a:t>To reduce manpower and unnecessary faults.</a:t>
            </a:r>
          </a:p>
          <a:p>
            <a:r>
              <a:rPr lang="en-US" sz="2600" dirty="0" smtClean="0"/>
              <a:t>Also PLC can perform discrete and continuous functions that cannot be performed by Personal Computers.</a:t>
            </a:r>
          </a:p>
          <a:p>
            <a:r>
              <a:rPr lang="en-US" sz="2600" dirty="0" smtClean="0"/>
              <a:t>Other advantages of using PLCs include</a:t>
            </a:r>
          </a:p>
          <a:p>
            <a:pPr lvl="1"/>
            <a:r>
              <a:rPr lang="en-US" dirty="0" smtClean="0"/>
              <a:t>They’re fast, </a:t>
            </a:r>
          </a:p>
          <a:p>
            <a:pPr lvl="1"/>
            <a:r>
              <a:rPr lang="en-US" dirty="0" smtClean="0"/>
              <a:t>Easy to operate and </a:t>
            </a:r>
          </a:p>
          <a:p>
            <a:pPr lvl="1"/>
            <a:r>
              <a:rPr lang="en-US" dirty="0" smtClean="0"/>
              <a:t>Are considered easy to program.</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r>
              <a:rPr lang="en-US" altLang="en-US" sz="900" b="0" smtClean="0"/>
              <a:t>© 2011, The McGraw-Hill Companies, Inc.</a:t>
            </a:r>
          </a:p>
          <a:p>
            <a:endParaRPr lang="en-US" altLang="en-US" sz="900" b="0" smtClean="0"/>
          </a:p>
        </p:txBody>
      </p:sp>
      <p:sp>
        <p:nvSpPr>
          <p:cNvPr id="9219" name="Text Box 3"/>
          <p:cNvSpPr txBox="1">
            <a:spLocks noChangeArrowheads="1"/>
          </p:cNvSpPr>
          <p:nvPr/>
        </p:nvSpPr>
        <p:spPr bwMode="auto">
          <a:xfrm>
            <a:off x="158750" y="188913"/>
            <a:ext cx="8734425"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r>
              <a:rPr lang="en-US" altLang="en-US" sz="3200">
                <a:solidFill>
                  <a:schemeClr val="accent2"/>
                </a:solidFill>
              </a:rPr>
              <a:t>I/O updates occur </a:t>
            </a:r>
            <a:r>
              <a:rPr lang="en-US" altLang="en-US" sz="3200" i="1">
                <a:solidFill>
                  <a:schemeClr val="accent2"/>
                </a:solidFill>
              </a:rPr>
              <a:t>asynchronously</a:t>
            </a:r>
            <a:r>
              <a:rPr lang="en-US" altLang="en-US" sz="3200">
                <a:solidFill>
                  <a:schemeClr val="accent2"/>
                </a:solidFill>
              </a:rPr>
              <a:t> to the scan of the logic.</a:t>
            </a:r>
          </a:p>
        </p:txBody>
      </p:sp>
      <p:sp>
        <p:nvSpPr>
          <p:cNvPr id="9220" name="Text Box 4"/>
          <p:cNvSpPr txBox="1">
            <a:spLocks noChangeArrowheads="1"/>
          </p:cNvSpPr>
          <p:nvPr/>
        </p:nvSpPr>
        <p:spPr bwMode="auto">
          <a:xfrm>
            <a:off x="87313" y="1335088"/>
            <a:ext cx="8805862"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With a ControlLogix processor two separate 32-bit unsynchronized processes go on </a:t>
            </a:r>
            <a:r>
              <a:rPr lang="en-US" altLang="en-US">
                <a:solidFill>
                  <a:srgbClr val="CC3300"/>
                </a:solidFill>
              </a:rPr>
              <a:t>simultaneously</a:t>
            </a:r>
            <a:r>
              <a:rPr lang="en-US" altLang="en-US"/>
              <a:t> - that is, asynchronously.</a:t>
            </a:r>
          </a:p>
        </p:txBody>
      </p:sp>
      <p:sp>
        <p:nvSpPr>
          <p:cNvPr id="9221" name="Text Box 5"/>
          <p:cNvSpPr txBox="1">
            <a:spLocks noChangeArrowheads="1"/>
          </p:cNvSpPr>
          <p:nvPr/>
        </p:nvSpPr>
        <p:spPr bwMode="auto">
          <a:xfrm>
            <a:off x="107950" y="2852738"/>
            <a:ext cx="8856663"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This means that the module can update the input</a:t>
            </a:r>
          </a:p>
          <a:p>
            <a:pPr eaLnBrk="1" hangingPunct="1"/>
            <a:r>
              <a:rPr lang="en-US" altLang="en-US"/>
              <a:t>tag from the field and write the output tag to the field at </a:t>
            </a:r>
            <a:r>
              <a:rPr lang="en-US" altLang="en-US">
                <a:solidFill>
                  <a:srgbClr val="CC3300"/>
                </a:solidFill>
              </a:rPr>
              <a:t>any point</a:t>
            </a:r>
            <a:r>
              <a:rPr lang="en-US" altLang="en-US"/>
              <a:t> (or at several points) during the processor’s execution of the ladder rungs.</a:t>
            </a:r>
          </a:p>
        </p:txBody>
      </p:sp>
      <p:sp>
        <p:nvSpPr>
          <p:cNvPr id="9222" name="Text Box 6"/>
          <p:cNvSpPr txBox="1">
            <a:spLocks noChangeArrowheads="1"/>
          </p:cNvSpPr>
          <p:nvPr/>
        </p:nvSpPr>
        <p:spPr bwMode="auto">
          <a:xfrm>
            <a:off x="107950" y="4797425"/>
            <a:ext cx="8589963"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Times New Roman"/>
              </a:defRPr>
            </a:lvl1pPr>
            <a:lvl2pPr marL="742950" indent="-285750">
              <a:defRPr sz="2800" b="1">
                <a:solidFill>
                  <a:schemeClr val="tx1"/>
                </a:solidFill>
                <a:latin typeface="Times New Roman"/>
              </a:defRPr>
            </a:lvl2pPr>
            <a:lvl3pPr marL="1143000" indent="-228600">
              <a:defRPr sz="2800" b="1">
                <a:solidFill>
                  <a:schemeClr val="tx1"/>
                </a:solidFill>
                <a:latin typeface="Times New Roman"/>
              </a:defRPr>
            </a:lvl3pPr>
            <a:lvl4pPr marL="1600200" indent="-228600">
              <a:defRPr sz="2800" b="1">
                <a:solidFill>
                  <a:schemeClr val="tx1"/>
                </a:solidFill>
                <a:latin typeface="Times New Roman"/>
              </a:defRPr>
            </a:lvl4pPr>
            <a:lvl5pPr marL="2057400" indent="-228600">
              <a:defRPr sz="2800" b="1">
                <a:solidFill>
                  <a:schemeClr val="tx1"/>
                </a:solidFill>
                <a:latin typeface="Times New Roman"/>
              </a:defRPr>
            </a:lvl5pPr>
            <a:lvl6pPr marL="2514600" indent="-228600" eaLnBrk="0" fontAlgn="base" hangingPunct="0">
              <a:spcBef>
                <a:spcPct val="0"/>
              </a:spcBef>
              <a:spcAft>
                <a:spcPct val="0"/>
              </a:spcAft>
              <a:defRPr sz="2800" b="1">
                <a:solidFill>
                  <a:schemeClr val="tx1"/>
                </a:solidFill>
                <a:latin typeface="Times New Roman"/>
              </a:defRPr>
            </a:lvl6pPr>
            <a:lvl7pPr marL="2971800" indent="-228600" eaLnBrk="0" fontAlgn="base" hangingPunct="0">
              <a:spcBef>
                <a:spcPct val="0"/>
              </a:spcBef>
              <a:spcAft>
                <a:spcPct val="0"/>
              </a:spcAft>
              <a:defRPr sz="2800" b="1">
                <a:solidFill>
                  <a:schemeClr val="tx1"/>
                </a:solidFill>
                <a:latin typeface="Times New Roman"/>
              </a:defRPr>
            </a:lvl7pPr>
            <a:lvl8pPr marL="3429000" indent="-228600" eaLnBrk="0" fontAlgn="base" hangingPunct="0">
              <a:spcBef>
                <a:spcPct val="0"/>
              </a:spcBef>
              <a:spcAft>
                <a:spcPct val="0"/>
              </a:spcAft>
              <a:defRPr sz="2800" b="1">
                <a:solidFill>
                  <a:schemeClr val="tx1"/>
                </a:solidFill>
                <a:latin typeface="Times New Roman"/>
              </a:defRPr>
            </a:lvl8pPr>
            <a:lvl9pPr marL="3886200" indent="-228600" eaLnBrk="0" fontAlgn="base" hangingPunct="0">
              <a:spcBef>
                <a:spcPct val="0"/>
              </a:spcBef>
              <a:spcAft>
                <a:spcPct val="0"/>
              </a:spcAft>
              <a:defRPr sz="2800" b="1">
                <a:solidFill>
                  <a:schemeClr val="tx1"/>
                </a:solidFill>
                <a:latin typeface="Times New Roman"/>
              </a:defRPr>
            </a:lvl9pPr>
          </a:lstStyle>
          <a:p>
            <a:pPr eaLnBrk="1" hangingPunct="1">
              <a:buFont typeface="Wingdings" pitchFamily="2" charset="2"/>
              <a:buChar char="Ø"/>
            </a:pPr>
            <a:r>
              <a:rPr lang="en-US" altLang="en-US"/>
              <a:t>The result is more </a:t>
            </a:r>
            <a:r>
              <a:rPr lang="en-US" altLang="en-US">
                <a:solidFill>
                  <a:srgbClr val="CC3300"/>
                </a:solidFill>
              </a:rPr>
              <a:t>efficiency</a:t>
            </a:r>
            <a:r>
              <a:rPr lang="en-US" altLang="en-US"/>
              <a:t> and </a:t>
            </a:r>
            <a:r>
              <a:rPr lang="en-US" altLang="en-US">
                <a:solidFill>
                  <a:srgbClr val="CC3300"/>
                </a:solidFill>
              </a:rPr>
              <a:t>control</a:t>
            </a:r>
            <a:r>
              <a:rPr lang="en-US" altLang="en-US"/>
              <a:t> over when the input field device data are updated and when the output data resulting from the solved logic are sent to the output modules and their respective field devices.</a:t>
            </a:r>
          </a:p>
        </p:txBody>
      </p:sp>
    </p:spTree>
    <p:extLst>
      <p:ext uri="{BB962C8B-B14F-4D97-AF65-F5344CB8AC3E}">
        <p14:creationId xmlns="" xmlns:p14="http://schemas.microsoft.com/office/powerpoint/2010/main" val="39194000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t>GIAN Training Material, NIT </a:t>
            </a:r>
            <a:r>
              <a:rPr lang="en-IN" dirty="0" err="1" smtClean="0"/>
              <a:t>Tirchy</a:t>
            </a:r>
            <a:r>
              <a:rPr lang="en-IN" dirty="0" smtClean="0"/>
              <a:t>, 2022</a:t>
            </a:r>
          </a:p>
          <a:p>
            <a:endParaRPr lang="en-IN" dirty="0"/>
          </a:p>
        </p:txBody>
      </p:sp>
    </p:spTree>
    <p:extLst>
      <p:ext uri="{BB962C8B-B14F-4D97-AF65-F5344CB8AC3E}">
        <p14:creationId xmlns="" xmlns:p14="http://schemas.microsoft.com/office/powerpoint/2010/main" val="1786383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a:t>
            </a:r>
            <a:r>
              <a:rPr lang="en-US" dirty="0"/>
              <a:t>You</a:t>
            </a:r>
            <a:endParaRPr lang="en-IN" dirty="0"/>
          </a:p>
        </p:txBody>
      </p:sp>
      <p:sp>
        <p:nvSpPr>
          <p:cNvPr id="3" name="Subtitle 2"/>
          <p:cNvSpPr>
            <a:spLocks noGrp="1"/>
          </p:cNvSpPr>
          <p:nvPr>
            <p:ph type="subTitle" idx="1"/>
          </p:nvPr>
        </p:nvSpPr>
        <p:spPr/>
        <p:txBody>
          <a:bodyPr/>
          <a:lstStyle/>
          <a:p>
            <a:r>
              <a:rPr lang="en-IN" dirty="0" smtClean="0"/>
              <a:t>Queries</a:t>
            </a:r>
            <a:endParaRPr lang="en-IN" dirty="0"/>
          </a:p>
        </p:txBody>
      </p:sp>
    </p:spTree>
    <p:extLst>
      <p:ext uri="{BB962C8B-B14F-4D97-AF65-F5344CB8AC3E}">
        <p14:creationId xmlns="" xmlns:p14="http://schemas.microsoft.com/office/powerpoint/2010/main" val="315568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IN" dirty="0" smtClean="0"/>
              <a:t>HOW?</a:t>
            </a:r>
            <a:endParaRPr lang="en-IN" dirty="0"/>
          </a:p>
        </p:txBody>
      </p:sp>
      <p:pic>
        <p:nvPicPr>
          <p:cNvPr id="22529" name="Picture 1"/>
          <p:cNvPicPr>
            <a:picLocks noChangeAspect="1" noChangeArrowheads="1"/>
          </p:cNvPicPr>
          <p:nvPr/>
        </p:nvPicPr>
        <p:blipFill>
          <a:blip r:embed="rId2"/>
          <a:srcRect/>
          <a:stretch>
            <a:fillRect/>
          </a:stretch>
        </p:blipFill>
        <p:spPr bwMode="auto">
          <a:xfrm>
            <a:off x="2071670" y="1142984"/>
            <a:ext cx="4953000" cy="1123950"/>
          </a:xfrm>
          <a:prstGeom prst="rect">
            <a:avLst/>
          </a:prstGeom>
          <a:noFill/>
          <a:ln w="9525">
            <a:noFill/>
            <a:miter lim="800000"/>
            <a:headEnd/>
            <a:tailEnd/>
          </a:ln>
          <a:effectLst/>
        </p:spPr>
      </p:pic>
      <p:pic>
        <p:nvPicPr>
          <p:cNvPr id="22530" name="Picture 2"/>
          <p:cNvPicPr>
            <a:picLocks noChangeAspect="1" noChangeArrowheads="1"/>
          </p:cNvPicPr>
          <p:nvPr/>
        </p:nvPicPr>
        <p:blipFill>
          <a:blip r:embed="rId3"/>
          <a:srcRect/>
          <a:stretch>
            <a:fillRect/>
          </a:stretch>
        </p:blipFill>
        <p:spPr bwMode="auto">
          <a:xfrm>
            <a:off x="1928794" y="2500306"/>
            <a:ext cx="5857875" cy="2562225"/>
          </a:xfrm>
          <a:prstGeom prst="rect">
            <a:avLst/>
          </a:prstGeom>
          <a:noFill/>
          <a:ln w="9525">
            <a:noFill/>
            <a:miter lim="800000"/>
            <a:headEnd/>
            <a:tailEnd/>
          </a:ln>
          <a:effectLst/>
        </p:spPr>
      </p:pic>
      <p:pic>
        <p:nvPicPr>
          <p:cNvPr id="22531" name="Picture 3"/>
          <p:cNvPicPr>
            <a:picLocks noChangeAspect="1" noChangeArrowheads="1"/>
          </p:cNvPicPr>
          <p:nvPr/>
        </p:nvPicPr>
        <p:blipFill>
          <a:blip r:embed="rId4"/>
          <a:srcRect/>
          <a:stretch>
            <a:fillRect/>
          </a:stretch>
        </p:blipFill>
        <p:spPr bwMode="auto">
          <a:xfrm>
            <a:off x="1857356" y="5286388"/>
            <a:ext cx="5362575" cy="1219200"/>
          </a:xfrm>
          <a:prstGeom prst="rect">
            <a:avLst/>
          </a:prstGeom>
          <a:noFill/>
          <a:ln w="9525">
            <a:noFill/>
            <a:miter lim="800000"/>
            <a:headEnd/>
            <a:tailEnd/>
          </a:ln>
          <a:effectLst/>
        </p:spPr>
      </p:pic>
    </p:spTree>
    <p:extLst>
      <p:ext uri="{BB962C8B-B14F-4D97-AF65-F5344CB8AC3E}">
        <p14:creationId xmlns="" xmlns:p14="http://schemas.microsoft.com/office/powerpoint/2010/main" val="208600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210" name="Picture 2"/>
          <p:cNvPicPr>
            <a:picLocks noChangeAspect="1" noChangeArrowheads="1"/>
          </p:cNvPicPr>
          <p:nvPr/>
        </p:nvPicPr>
        <p:blipFill>
          <a:blip r:embed="rId2"/>
          <a:srcRect/>
          <a:stretch>
            <a:fillRect/>
          </a:stretch>
        </p:blipFill>
        <p:spPr bwMode="auto">
          <a:xfrm>
            <a:off x="142843" y="1357298"/>
            <a:ext cx="8789649" cy="3286148"/>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IN" dirty="0" smtClean="0"/>
              <a:t>Comparison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Notation</a:t>
            </a:r>
            <a:endParaRPr lang="en-US" dirty="0"/>
          </a:p>
        </p:txBody>
      </p:sp>
      <p:pic>
        <p:nvPicPr>
          <p:cNvPr id="223234" name="Picture 2"/>
          <p:cNvPicPr>
            <a:picLocks noChangeAspect="1" noChangeArrowheads="1"/>
          </p:cNvPicPr>
          <p:nvPr/>
        </p:nvPicPr>
        <p:blipFill>
          <a:blip r:embed="rId2"/>
          <a:srcRect/>
          <a:stretch>
            <a:fillRect/>
          </a:stretch>
        </p:blipFill>
        <p:spPr bwMode="auto">
          <a:xfrm>
            <a:off x="428596" y="1643050"/>
            <a:ext cx="8395071" cy="4405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PLC?</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The soft wiring advantage provided by programmable controllers is tremendous. </a:t>
            </a:r>
          </a:p>
          <a:p>
            <a:r>
              <a:rPr lang="en-US" dirty="0" smtClean="0"/>
              <a:t>In fact, it is one of the most important features of PLCs. </a:t>
            </a:r>
            <a:br>
              <a:rPr lang="en-US" dirty="0" smtClean="0"/>
            </a:br>
            <a:endParaRPr lang="en-US" dirty="0" smtClean="0"/>
          </a:p>
          <a:p>
            <a:r>
              <a:rPr lang="en-US" dirty="0" smtClean="0"/>
              <a:t>Soft wiring makes changes in the control system easy and cheap. </a:t>
            </a:r>
          </a:p>
          <a:p>
            <a:r>
              <a:rPr lang="en-US" dirty="0" smtClean="0"/>
              <a:t>If you want a device in a PLC system to behave differently or to control a different process element, all you have to do is change the control program. </a:t>
            </a:r>
          </a:p>
          <a:p>
            <a:r>
              <a:rPr lang="en-US" dirty="0" smtClean="0"/>
              <a:t>In a traditional system, making this type of change would involve physically changing the wiring between the devices, a costly and time-consuming endeavor</a:t>
            </a:r>
            <a:endParaRPr lang="en-IN" dirty="0"/>
          </a:p>
        </p:txBody>
      </p:sp>
    </p:spTree>
    <p:extLst>
      <p:ext uri="{BB962C8B-B14F-4D97-AF65-F5344CB8AC3E}">
        <p14:creationId xmlns="" xmlns:p14="http://schemas.microsoft.com/office/powerpoint/2010/main" val="812264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2291</Words>
  <Application>Microsoft Office PowerPoint</Application>
  <PresentationFormat>On-screen Show (4:3)</PresentationFormat>
  <Paragraphs>331</Paragraphs>
  <Slides>52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Office Theme</vt:lpstr>
      <vt:lpstr>Image</vt:lpstr>
      <vt:lpstr>Industrial Automation and Control (20EE11Q3)</vt:lpstr>
      <vt:lpstr>Course Objectives</vt:lpstr>
      <vt:lpstr>Unit-III::PROGRAMMABLE LOGIC CONTROLLERS</vt:lpstr>
      <vt:lpstr>Topics</vt:lpstr>
      <vt:lpstr>Why in Industries</vt:lpstr>
      <vt:lpstr>HOW?</vt:lpstr>
      <vt:lpstr>Comparison</vt:lpstr>
      <vt:lpstr>Notation</vt:lpstr>
      <vt:lpstr>Why PLC?</vt:lpstr>
      <vt:lpstr>Digital Logic Function</vt:lpstr>
      <vt:lpstr>Scenario#2</vt:lpstr>
      <vt:lpstr>Scenario#3</vt:lpstr>
      <vt:lpstr>PLC RULES </vt:lpstr>
      <vt:lpstr>Inside PLC housing unit</vt:lpstr>
      <vt:lpstr>Inside PLC housing Unit</vt:lpstr>
      <vt:lpstr>Actual Representation</vt:lpstr>
      <vt:lpstr>Real time</vt:lpstr>
      <vt:lpstr>Important</vt:lpstr>
      <vt:lpstr>What is PLC programming?</vt:lpstr>
      <vt:lpstr>PLC Programming Devices</vt:lpstr>
      <vt:lpstr>PC based programming devices</vt:lpstr>
      <vt:lpstr>Types of PLC Programming Languages </vt:lpstr>
      <vt:lpstr>Slide 23</vt:lpstr>
      <vt:lpstr>Ladder Program &amp; Instruction List</vt:lpstr>
      <vt:lpstr>Ladder diagram(LD)</vt:lpstr>
      <vt:lpstr>Processing of LD</vt:lpstr>
      <vt:lpstr>Example </vt:lpstr>
      <vt:lpstr>Top PLC programming software</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Automation and Control</dc:title>
  <dc:creator>Student</dc:creator>
  <cp:lastModifiedBy>Student</cp:lastModifiedBy>
  <cp:revision>49</cp:revision>
  <dcterms:created xsi:type="dcterms:W3CDTF">2023-02-15T07:56:46Z</dcterms:created>
  <dcterms:modified xsi:type="dcterms:W3CDTF">2024-03-20T07:53:40Z</dcterms:modified>
</cp:coreProperties>
</file>